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7772400" cy="1005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rgesen, Alexander Lau" initials="TAL" lastIdx="12" clrIdx="0">
    <p:extLst>
      <p:ext uri="{19B8F6BF-5375-455C-9EA6-DF929625EA0E}">
        <p15:presenceInfo xmlns:p15="http://schemas.microsoft.com/office/powerpoint/2012/main" userId="S-1-5-21-2086878283-511712479-1408765111-5685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95" autoAdjust="0"/>
    <p:restoredTop sz="94660"/>
  </p:normalViewPr>
  <p:slideViewPr>
    <p:cSldViewPr snapToGrid="0">
      <p:cViewPr>
        <p:scale>
          <a:sx n="113" d="100"/>
          <a:sy n="113" d="100"/>
        </p:scale>
        <p:origin x="127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enkard, Molly" userId="f386f847-265f-4a1c-a137-983ca27d167b" providerId="ADAL" clId="{B6EBDF64-D385-458C-AF32-B71D51C96DAB}"/>
    <pc:docChg chg="modSld">
      <pc:chgData name="Drenkard, Molly" userId="f386f847-265f-4a1c-a137-983ca27d167b" providerId="ADAL" clId="{B6EBDF64-D385-458C-AF32-B71D51C96DAB}" dt="2021-03-25T20:43:21.169" v="8" actId="20577"/>
      <pc:docMkLst>
        <pc:docMk/>
      </pc:docMkLst>
      <pc:sldChg chg="modSp mod">
        <pc:chgData name="Drenkard, Molly" userId="f386f847-265f-4a1c-a137-983ca27d167b" providerId="ADAL" clId="{B6EBDF64-D385-458C-AF32-B71D51C96DAB}" dt="2021-03-25T20:41:46.750" v="6" actId="20577"/>
        <pc:sldMkLst>
          <pc:docMk/>
          <pc:sldMk cId="739245928" sldId="256"/>
        </pc:sldMkLst>
        <pc:spChg chg="mod">
          <ac:chgData name="Drenkard, Molly" userId="f386f847-265f-4a1c-a137-983ca27d167b" providerId="ADAL" clId="{B6EBDF64-D385-458C-AF32-B71D51C96DAB}" dt="2021-03-25T20:38:34.027" v="1" actId="6549"/>
          <ac:spMkLst>
            <pc:docMk/>
            <pc:sldMk cId="739245928" sldId="256"/>
            <ac:spMk id="5" creationId="{00000000-0000-0000-0000-000000000000}"/>
          </ac:spMkLst>
        </pc:spChg>
        <pc:spChg chg="mod">
          <ac:chgData name="Drenkard, Molly" userId="f386f847-265f-4a1c-a137-983ca27d167b" providerId="ADAL" clId="{B6EBDF64-D385-458C-AF32-B71D51C96DAB}" dt="2021-03-25T20:38:53.290" v="2" actId="20577"/>
          <ac:spMkLst>
            <pc:docMk/>
            <pc:sldMk cId="739245928" sldId="256"/>
            <ac:spMk id="6" creationId="{00000000-0000-0000-0000-000000000000}"/>
          </ac:spMkLst>
        </pc:spChg>
        <pc:spChg chg="mod">
          <ac:chgData name="Drenkard, Molly" userId="f386f847-265f-4a1c-a137-983ca27d167b" providerId="ADAL" clId="{B6EBDF64-D385-458C-AF32-B71D51C96DAB}" dt="2021-03-25T20:41:46.750" v="6" actId="20577"/>
          <ac:spMkLst>
            <pc:docMk/>
            <pc:sldMk cId="739245928" sldId="256"/>
            <ac:spMk id="10" creationId="{00000000-0000-0000-0000-000000000000}"/>
          </ac:spMkLst>
        </pc:spChg>
      </pc:sldChg>
      <pc:sldChg chg="modSp mod">
        <pc:chgData name="Drenkard, Molly" userId="f386f847-265f-4a1c-a137-983ca27d167b" providerId="ADAL" clId="{B6EBDF64-D385-458C-AF32-B71D51C96DAB}" dt="2021-03-25T20:42:05.913" v="7" actId="20577"/>
        <pc:sldMkLst>
          <pc:docMk/>
          <pc:sldMk cId="2284455016" sldId="257"/>
        </pc:sldMkLst>
        <pc:spChg chg="mod">
          <ac:chgData name="Drenkard, Molly" userId="f386f847-265f-4a1c-a137-983ca27d167b" providerId="ADAL" clId="{B6EBDF64-D385-458C-AF32-B71D51C96DAB}" dt="2021-03-25T20:42:05.913" v="7" actId="20577"/>
          <ac:spMkLst>
            <pc:docMk/>
            <pc:sldMk cId="2284455016" sldId="257"/>
            <ac:spMk id="40" creationId="{00000000-0000-0000-0000-000000000000}"/>
          </ac:spMkLst>
        </pc:spChg>
      </pc:sldChg>
      <pc:sldChg chg="modSp mod">
        <pc:chgData name="Drenkard, Molly" userId="f386f847-265f-4a1c-a137-983ca27d167b" providerId="ADAL" clId="{B6EBDF64-D385-458C-AF32-B71D51C96DAB}" dt="2021-03-25T20:43:21.169" v="8" actId="20577"/>
        <pc:sldMkLst>
          <pc:docMk/>
          <pc:sldMk cId="2152567398" sldId="258"/>
        </pc:sldMkLst>
        <pc:spChg chg="mod">
          <ac:chgData name="Drenkard, Molly" userId="f386f847-265f-4a1c-a137-983ca27d167b" providerId="ADAL" clId="{B6EBDF64-D385-458C-AF32-B71D51C96DAB}" dt="2021-03-25T20:43:21.169" v="8" actId="20577"/>
          <ac:spMkLst>
            <pc:docMk/>
            <pc:sldMk cId="2152567398" sldId="258"/>
            <ac:spMk id="7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325B7B-FF21-4ED6-8B3D-3D54BC153C98}"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202956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325B7B-FF21-4ED6-8B3D-3D54BC153C98}"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415756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325B7B-FF21-4ED6-8B3D-3D54BC153C98}"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3369625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325B7B-FF21-4ED6-8B3D-3D54BC153C98}"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699429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325B7B-FF21-4ED6-8B3D-3D54BC153C98}"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3089801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325B7B-FF21-4ED6-8B3D-3D54BC153C98}"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2658475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325B7B-FF21-4ED6-8B3D-3D54BC153C98}"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3431295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325B7B-FF21-4ED6-8B3D-3D54BC153C98}"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2808785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25B7B-FF21-4ED6-8B3D-3D54BC153C98}"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15531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6325B7B-FF21-4ED6-8B3D-3D54BC153C98}"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3582163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6325B7B-FF21-4ED6-8B3D-3D54BC153C98}"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F10BF9-B2E4-4122-A494-94B3290B328D}" type="slidenum">
              <a:rPr lang="en-US" smtClean="0"/>
              <a:t>‹#›</a:t>
            </a:fld>
            <a:endParaRPr lang="en-US"/>
          </a:p>
        </p:txBody>
      </p:sp>
    </p:spTree>
    <p:extLst>
      <p:ext uri="{BB962C8B-B14F-4D97-AF65-F5344CB8AC3E}">
        <p14:creationId xmlns:p14="http://schemas.microsoft.com/office/powerpoint/2010/main" val="1479728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6325B7B-FF21-4ED6-8B3D-3D54BC153C98}" type="datetimeFigureOut">
              <a:rPr lang="en-US" smtClean="0"/>
              <a:t>3/25/2021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9F10BF9-B2E4-4122-A494-94B3290B328D}" type="slidenum">
              <a:rPr lang="en-US" smtClean="0"/>
              <a:t>‹#›</a:t>
            </a:fld>
            <a:endParaRPr lang="en-US"/>
          </a:p>
        </p:txBody>
      </p:sp>
    </p:spTree>
    <p:extLst>
      <p:ext uri="{BB962C8B-B14F-4D97-AF65-F5344CB8AC3E}">
        <p14:creationId xmlns:p14="http://schemas.microsoft.com/office/powerpoint/2010/main" val="735250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8262" y="1125414"/>
            <a:ext cx="7438292" cy="1138773"/>
          </a:xfrm>
          <a:prstGeom prst="rect">
            <a:avLst/>
          </a:prstGeom>
          <a:solidFill>
            <a:schemeClr val="bg1">
              <a:lumMod val="85000"/>
            </a:schemeClr>
          </a:solidFill>
        </p:spPr>
        <p:txBody>
          <a:bodyPr wrap="square" rtlCol="0">
            <a:spAutoFit/>
          </a:bodyPr>
          <a:lstStyle/>
          <a:p>
            <a:r>
              <a:rPr lang="en-US" sz="1700" b="1" dirty="0"/>
              <a:t>ABI Voyager has high yield potential combined with excellent malting quality characteristics developed by AB InBev. This variety provides stable kernel plumpness and predictable quality in the intermountain region. This protocol is for </a:t>
            </a:r>
            <a:r>
              <a:rPr lang="en-US" sz="1700" b="1" i="1" dirty="0"/>
              <a:t>irrigated </a:t>
            </a:r>
            <a:r>
              <a:rPr lang="en-US" sz="1700" b="1" dirty="0"/>
              <a:t>ABI Voyager in Montana.</a:t>
            </a:r>
          </a:p>
        </p:txBody>
      </p:sp>
      <p:sp>
        <p:nvSpPr>
          <p:cNvPr id="4" name="Rectangle 3"/>
          <p:cNvSpPr/>
          <p:nvPr/>
        </p:nvSpPr>
        <p:spPr>
          <a:xfrm>
            <a:off x="0" y="70340"/>
            <a:ext cx="7772400" cy="1037492"/>
          </a:xfrm>
          <a:prstGeom prst="rect">
            <a:avLst/>
          </a:prstGeom>
          <a:solidFill>
            <a:schemeClr val="accent2">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b="1" dirty="0"/>
              <a:t>    ABI Voyager</a:t>
            </a:r>
          </a:p>
        </p:txBody>
      </p:sp>
      <p:sp>
        <p:nvSpPr>
          <p:cNvPr id="6" name="TextBox 5"/>
          <p:cNvSpPr txBox="1"/>
          <p:nvPr/>
        </p:nvSpPr>
        <p:spPr>
          <a:xfrm>
            <a:off x="158262" y="2370883"/>
            <a:ext cx="7438292" cy="1077218"/>
          </a:xfrm>
          <a:prstGeom prst="rect">
            <a:avLst/>
          </a:prstGeom>
          <a:noFill/>
        </p:spPr>
        <p:txBody>
          <a:bodyPr wrap="square" rtlCol="0">
            <a:spAutoFit/>
          </a:bodyPr>
          <a:lstStyle/>
          <a:p>
            <a:r>
              <a:rPr lang="en-US" sz="1600" dirty="0"/>
              <a:t>The following agronomic, yield and quality, pathology and botanical information on ABI Voyager is based on the best available data (Global Barley Research, SmartBarley, and University of Idaho). However, it is up to each farmer to interpret the validity of the contained information and assess how it relates to their own barley growing operations.</a:t>
            </a:r>
          </a:p>
        </p:txBody>
      </p:sp>
      <p:cxnSp>
        <p:nvCxnSpPr>
          <p:cNvPr id="8" name="Straight Connector 7"/>
          <p:cNvCxnSpPr/>
          <p:nvPr/>
        </p:nvCxnSpPr>
        <p:spPr>
          <a:xfrm>
            <a:off x="0" y="2266279"/>
            <a:ext cx="777240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3556890"/>
            <a:ext cx="777240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58262" y="3556890"/>
            <a:ext cx="7438292" cy="6801862"/>
          </a:xfrm>
          <a:prstGeom prst="rect">
            <a:avLst/>
          </a:prstGeom>
          <a:noFill/>
        </p:spPr>
        <p:txBody>
          <a:bodyPr wrap="square" rtlCol="0">
            <a:spAutoFit/>
          </a:bodyPr>
          <a:lstStyle/>
          <a:p>
            <a:r>
              <a:rPr lang="en-US" sz="1150" b="1" u="sng" dirty="0">
                <a:solidFill>
                  <a:srgbClr val="002060"/>
                </a:solidFill>
              </a:rPr>
              <a:t>Maturity</a:t>
            </a:r>
            <a:r>
              <a:rPr lang="en-US" sz="1150" b="1" dirty="0">
                <a:solidFill>
                  <a:srgbClr val="002060"/>
                </a:solidFill>
              </a:rPr>
              <a:t>:  </a:t>
            </a:r>
            <a:r>
              <a:rPr lang="en-US" sz="1150" dirty="0"/>
              <a:t>ABI Voyager has a medium length maturity of approximately 120 days and reaches maturity typically 5-10 days before Merit 57.  Heading date typically occurs around June 23</a:t>
            </a:r>
            <a:r>
              <a:rPr lang="en-US" sz="1150" baseline="30000" dirty="0"/>
              <a:t>rd</a:t>
            </a:r>
            <a:r>
              <a:rPr lang="en-US" sz="1150" dirty="0"/>
              <a:t> [1].</a:t>
            </a:r>
          </a:p>
          <a:p>
            <a:r>
              <a:rPr lang="en-US" sz="1150" b="1" u="sng" dirty="0">
                <a:solidFill>
                  <a:srgbClr val="002060"/>
                </a:solidFill>
              </a:rPr>
              <a:t>Irrigation Scheduling</a:t>
            </a:r>
            <a:r>
              <a:rPr lang="en-US" sz="1150" b="1" dirty="0">
                <a:solidFill>
                  <a:srgbClr val="002060"/>
                </a:solidFill>
              </a:rPr>
              <a:t>:  </a:t>
            </a:r>
            <a:r>
              <a:rPr lang="en-US" sz="1150" dirty="0"/>
              <a:t>Field capacity must be maintained throughout season for optimum yield.  ABI Voyager requires fewer irrigations than Merit 57, especially near grain-fill due to earlier maturity and genetically plumper grain.</a:t>
            </a:r>
          </a:p>
          <a:p>
            <a:r>
              <a:rPr lang="en-US" sz="1150" b="1" u="sng" dirty="0">
                <a:solidFill>
                  <a:srgbClr val="002060"/>
                </a:solidFill>
              </a:rPr>
              <a:t>Drought Sensitivity:</a:t>
            </a:r>
            <a:r>
              <a:rPr lang="en-US" sz="1150" dirty="0"/>
              <a:t>  Holds approximately 5% yield advantage over Merit 57 in water stress trials, while plumper kernels make it better at maintaining malting quality under water stress.</a:t>
            </a:r>
          </a:p>
          <a:p>
            <a:r>
              <a:rPr lang="en-US" sz="1150" b="1" u="sng" dirty="0">
                <a:solidFill>
                  <a:srgbClr val="002060"/>
                </a:solidFill>
              </a:rPr>
              <a:t>Lodging and Straw Length:</a:t>
            </a:r>
            <a:r>
              <a:rPr lang="en-US" sz="1150" b="1" dirty="0">
                <a:solidFill>
                  <a:srgbClr val="002060"/>
                </a:solidFill>
              </a:rPr>
              <a:t>  </a:t>
            </a:r>
            <a:r>
              <a:rPr lang="en-US" sz="1150" dirty="0"/>
              <a:t>ABI Voyager has 50% fewer lodging events compared to Merit 57.  Although it has greater straw strength than Merit 57, ABI Voyager is tall enough to warrant the need for a growth regulator.  ABI Voyager responds to Palisade growth regulator. ABI Voyager is approximately 3% taller than Merit 57 and averages 34 inches tall.</a:t>
            </a:r>
          </a:p>
          <a:p>
            <a:r>
              <a:rPr lang="en-US" sz="1150" b="1" u="sng" dirty="0">
                <a:solidFill>
                  <a:srgbClr val="002060"/>
                </a:solidFill>
              </a:rPr>
              <a:t>Nitrogen Rate – Yield, Protein, and Lodging:  </a:t>
            </a:r>
          </a:p>
          <a:p>
            <a:r>
              <a:rPr lang="en-US" sz="1150" b="1" dirty="0">
                <a:solidFill>
                  <a:srgbClr val="002060"/>
                </a:solidFill>
              </a:rPr>
              <a:t>These Nitrogen recommendations may vary region to region with soil type, temperature, and rainfall. Please use this information as best fits your region. We advise to consult your agronomist if you have any further questions. </a:t>
            </a:r>
          </a:p>
          <a:p>
            <a:r>
              <a:rPr lang="en-US" sz="1150" b="1" dirty="0"/>
              <a:t>Yield</a:t>
            </a:r>
            <a:r>
              <a:rPr lang="en-US" sz="1150" dirty="0"/>
              <a:t>: ABI Voyager optimized yields between 110-130 </a:t>
            </a:r>
            <a:r>
              <a:rPr lang="en-US" sz="1150" dirty="0" err="1"/>
              <a:t>lbs</a:t>
            </a:r>
            <a:r>
              <a:rPr lang="en-US" sz="1150" dirty="0"/>
              <a:t>/ac total N (Soil test Nitrogen + Rotational Crop credit + Applied) with an optimal rate of 120 </a:t>
            </a:r>
            <a:r>
              <a:rPr lang="en-US" sz="1150" dirty="0" err="1"/>
              <a:t>lbs</a:t>
            </a:r>
            <a:r>
              <a:rPr lang="en-US" sz="1150" dirty="0"/>
              <a:t>/ac.  ABI Voyager demonstrated that over application of nitrogen did not add substantially to yields for a grower.  For example, the gain in yield between 80 and 120 </a:t>
            </a:r>
            <a:r>
              <a:rPr lang="en-US" sz="1150" dirty="0" err="1"/>
              <a:t>lbs</a:t>
            </a:r>
            <a:r>
              <a:rPr lang="en-US" sz="1150" dirty="0"/>
              <a:t>/ac nitrogen applied was 4.5 </a:t>
            </a:r>
            <a:r>
              <a:rPr lang="en-US" sz="1150" dirty="0" err="1"/>
              <a:t>bu</a:t>
            </a:r>
            <a:r>
              <a:rPr lang="en-US" sz="1150" dirty="0"/>
              <a:t>/ac.  This indicates that the additional 40 </a:t>
            </a:r>
            <a:r>
              <a:rPr lang="en-US" sz="1150" dirty="0" err="1"/>
              <a:t>lbs</a:t>
            </a:r>
            <a:r>
              <a:rPr lang="en-US" sz="1150" dirty="0"/>
              <a:t>/ac n applied will not likely result in substantial ROI for growers [1]. </a:t>
            </a:r>
          </a:p>
          <a:p>
            <a:r>
              <a:rPr lang="en-US" sz="1150" b="1" dirty="0"/>
              <a:t>Protein</a:t>
            </a:r>
            <a:r>
              <a:rPr lang="en-US" sz="1150" dirty="0"/>
              <a:t>:  ABI Voyager is 0.4% lower protein than Merit 57 and is in general a lower protein variety compared to other varieties in the Midwest.  For every 10 </a:t>
            </a:r>
            <a:r>
              <a:rPr lang="en-US" sz="1150" dirty="0" err="1"/>
              <a:t>lbs</a:t>
            </a:r>
            <a:r>
              <a:rPr lang="en-US" sz="1150" dirty="0"/>
              <a:t> of nitrogen applied, ABI Voyager increased its protein by 0.01%.  Based on 2 years of data, our recommended nitrogen rate for yield optimization (120 </a:t>
            </a:r>
            <a:r>
              <a:rPr lang="en-US" sz="1150" dirty="0" err="1"/>
              <a:t>lbs</a:t>
            </a:r>
            <a:r>
              <a:rPr lang="en-US" sz="1150" dirty="0"/>
              <a:t>/ac n) would deliver a protein percentage of 12% [1]. </a:t>
            </a:r>
          </a:p>
          <a:p>
            <a:r>
              <a:rPr lang="en-US" sz="1150" b="1" dirty="0"/>
              <a:t>Lodging</a:t>
            </a:r>
            <a:r>
              <a:rPr lang="en-US" sz="1150" dirty="0"/>
              <a:t>:  Lodging scores increased as nitrogen rates were increased.  Lodging increased by 25% when total N (Soil test Nitrogen + Rotational Crop credit + Applied) rates went from 120 </a:t>
            </a:r>
            <a:r>
              <a:rPr lang="en-US" sz="1150" dirty="0" err="1"/>
              <a:t>lbs</a:t>
            </a:r>
            <a:r>
              <a:rPr lang="en-US" sz="1150" dirty="0"/>
              <a:t>/ac to 150 </a:t>
            </a:r>
            <a:r>
              <a:rPr lang="en-US" sz="1150" dirty="0" err="1"/>
              <a:t>lbs</a:t>
            </a:r>
            <a:r>
              <a:rPr lang="en-US" sz="1150" dirty="0"/>
              <a:t>/ac [1]. </a:t>
            </a:r>
          </a:p>
          <a:p>
            <a:r>
              <a:rPr lang="en-US" sz="1150" b="1" u="sng" dirty="0">
                <a:solidFill>
                  <a:srgbClr val="002060"/>
                </a:solidFill>
              </a:rPr>
              <a:t>Seeding Rate:</a:t>
            </a:r>
            <a:r>
              <a:rPr lang="en-US" sz="1150" dirty="0"/>
              <a:t> The recommended seeding rate for Voyager is 1,000,000 seeds/ac.  If planting late, this rate should be increased.  Since kernel weights will vary by source and year, seeding rate should be based on kernel count.  Crop management trial data showed that increasing the seeding rate, decreased protein.  For every 500,000 seeds/ac increase, there was a 1% decrease in protein [1].</a:t>
            </a:r>
          </a:p>
          <a:p>
            <a:r>
              <a:rPr lang="en-US" sz="1150" b="1" u="sng" dirty="0">
                <a:solidFill>
                  <a:srgbClr val="002060"/>
                </a:solidFill>
              </a:rPr>
              <a:t>Crop Rotation and Nitrogen Interaction:</a:t>
            </a:r>
            <a:r>
              <a:rPr lang="en-US" sz="1150" dirty="0">
                <a:solidFill>
                  <a:srgbClr val="002060"/>
                </a:solidFill>
              </a:rPr>
              <a:t>  </a:t>
            </a:r>
            <a:r>
              <a:rPr lang="en-US" sz="1150" dirty="0"/>
              <a:t>Farmers need to consult their soil tests prior to nitrogen application because certain rotations leave more or less residual nitrogen which will impact crop yields.  There are examples of farmers that had their yield penalized from additional nitrogen when their crop rotation prior to barley was alfalfa, potatoes or corn.  Too high levels of total nitrogen have the potential to not only reduce yield but push barley over protein specification. </a:t>
            </a:r>
          </a:p>
          <a:p>
            <a:r>
              <a:rPr lang="en-US" sz="1150" b="1" u="sng" dirty="0">
                <a:solidFill>
                  <a:srgbClr val="002060"/>
                </a:solidFill>
              </a:rPr>
              <a:t>Crop Rotation and Micro-Macro Interaction:</a:t>
            </a:r>
            <a:r>
              <a:rPr lang="en-US" sz="1150" dirty="0">
                <a:solidFill>
                  <a:srgbClr val="002060"/>
                </a:solidFill>
              </a:rPr>
              <a:t>  </a:t>
            </a:r>
            <a:r>
              <a:rPr lang="en-US" sz="1150" dirty="0"/>
              <a:t>Barley following potatoes often results in the best yields for growers.  While there is usually a nitrogen boost, a major reason as to these yield gains compared to grain following grain are other micro and macronutrients available after potatoes particularly phosphorus, potassium and sulfur.  Growers must consider these other nutrients as critical to their yield and quality goals when determining their fertilizer applications.  University of Idaho recommendations are included within this crop protocol.</a:t>
            </a:r>
          </a:p>
          <a:p>
            <a:endParaRPr lang="en-US" sz="1100" dirty="0"/>
          </a:p>
          <a:p>
            <a:endParaRPr lang="en-US" sz="1100" dirty="0"/>
          </a:p>
        </p:txBody>
      </p:sp>
      <p:pic>
        <p:nvPicPr>
          <p:cNvPr id="11" name="Picture 10"/>
          <p:cNvPicPr/>
          <p:nvPr/>
        </p:nvPicPr>
        <p:blipFill>
          <a:blip r:embed="rId2" cstate="print">
            <a:extLst>
              <a:ext uri="{28A0092B-C50C-407E-A947-70E740481C1C}">
                <a14:useLocalDpi xmlns:a14="http://schemas.microsoft.com/office/drawing/2010/main" val="0"/>
              </a:ext>
            </a:extLst>
          </a:blip>
          <a:srcRect b="73869"/>
          <a:stretch>
            <a:fillRect/>
          </a:stretch>
        </p:blipFill>
        <p:spPr bwMode="auto">
          <a:xfrm>
            <a:off x="5210762" y="351496"/>
            <a:ext cx="1576900" cy="589083"/>
          </a:xfrm>
          <a:prstGeom prst="rect">
            <a:avLst/>
          </a:prstGeom>
          <a:noFill/>
          <a:ln>
            <a:noFill/>
          </a:ln>
        </p:spPr>
      </p:pic>
    </p:spTree>
    <p:extLst>
      <p:ext uri="{BB962C8B-B14F-4D97-AF65-F5344CB8AC3E}">
        <p14:creationId xmlns:p14="http://schemas.microsoft.com/office/powerpoint/2010/main" val="739245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 name="Picture 86"/>
          <p:cNvPicPr>
            <a:picLocks noChangeAspect="1"/>
          </p:cNvPicPr>
          <p:nvPr/>
        </p:nvPicPr>
        <p:blipFill>
          <a:blip r:embed="rId2"/>
          <a:stretch>
            <a:fillRect/>
          </a:stretch>
        </p:blipFill>
        <p:spPr>
          <a:xfrm>
            <a:off x="144733" y="1911096"/>
            <a:ext cx="2262003" cy="2057400"/>
          </a:xfrm>
          <a:prstGeom prst="rect">
            <a:avLst/>
          </a:prstGeom>
        </p:spPr>
      </p:pic>
      <p:sp>
        <p:nvSpPr>
          <p:cNvPr id="5" name="TextBox 4"/>
          <p:cNvSpPr txBox="1"/>
          <p:nvPr/>
        </p:nvSpPr>
        <p:spPr>
          <a:xfrm>
            <a:off x="167054" y="1151066"/>
            <a:ext cx="7438292" cy="707886"/>
          </a:xfrm>
          <a:prstGeom prst="rect">
            <a:avLst/>
          </a:prstGeom>
          <a:solidFill>
            <a:schemeClr val="bg1">
              <a:lumMod val="85000"/>
            </a:schemeClr>
          </a:solidFill>
        </p:spPr>
        <p:txBody>
          <a:bodyPr wrap="square" rtlCol="0">
            <a:spAutoFit/>
          </a:bodyPr>
          <a:lstStyle/>
          <a:p>
            <a:pPr marL="1200150" lvl="2" indent="-285750">
              <a:buFont typeface="Arial" panose="020B0604020202020204" pitchFamily="34" charset="0"/>
              <a:buChar char="•"/>
            </a:pPr>
            <a:r>
              <a:rPr lang="en-US" sz="2000" b="1" dirty="0"/>
              <a:t>High yield potential </a:t>
            </a:r>
          </a:p>
          <a:p>
            <a:pPr marL="1200150" lvl="2" indent="-285750">
              <a:buFont typeface="Arial" panose="020B0604020202020204" pitchFamily="34" charset="0"/>
              <a:buChar char="•"/>
            </a:pPr>
            <a:r>
              <a:rPr lang="en-US" sz="2000" b="1" dirty="0"/>
              <a:t>Good plumpness</a:t>
            </a:r>
          </a:p>
        </p:txBody>
      </p:sp>
      <p:sp>
        <p:nvSpPr>
          <p:cNvPr id="4" name="Rectangle 3"/>
          <p:cNvSpPr/>
          <p:nvPr/>
        </p:nvSpPr>
        <p:spPr>
          <a:xfrm>
            <a:off x="0" y="70340"/>
            <a:ext cx="7772400" cy="1037492"/>
          </a:xfrm>
          <a:prstGeom prst="rect">
            <a:avLst/>
          </a:prstGeom>
          <a:solidFill>
            <a:schemeClr val="accent2">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b="1" dirty="0"/>
              <a:t>    ABI Voyager</a:t>
            </a:r>
          </a:p>
        </p:txBody>
      </p:sp>
      <p:pic>
        <p:nvPicPr>
          <p:cNvPr id="11" name="Picture 10"/>
          <p:cNvPicPr/>
          <p:nvPr/>
        </p:nvPicPr>
        <p:blipFill>
          <a:blip r:embed="rId3" cstate="print">
            <a:extLst>
              <a:ext uri="{28A0092B-C50C-407E-A947-70E740481C1C}">
                <a14:useLocalDpi xmlns:a14="http://schemas.microsoft.com/office/drawing/2010/main" val="0"/>
              </a:ext>
            </a:extLst>
          </a:blip>
          <a:srcRect b="73869"/>
          <a:stretch>
            <a:fillRect/>
          </a:stretch>
        </p:blipFill>
        <p:spPr bwMode="auto">
          <a:xfrm>
            <a:off x="5210762" y="351496"/>
            <a:ext cx="1576900" cy="589083"/>
          </a:xfrm>
          <a:prstGeom prst="rect">
            <a:avLst/>
          </a:prstGeom>
          <a:noFill/>
          <a:ln>
            <a:noFill/>
          </a:ln>
        </p:spPr>
      </p:pic>
      <p:sp>
        <p:nvSpPr>
          <p:cNvPr id="12" name="TextBox 11"/>
          <p:cNvSpPr txBox="1"/>
          <p:nvPr/>
        </p:nvSpPr>
        <p:spPr>
          <a:xfrm>
            <a:off x="4462616" y="1151066"/>
            <a:ext cx="2325046" cy="707886"/>
          </a:xfrm>
          <a:prstGeom prst="rect">
            <a:avLst/>
          </a:prstGeom>
          <a:solidFill>
            <a:schemeClr val="bg1">
              <a:lumMod val="85000"/>
            </a:schemeClr>
          </a:solidFill>
        </p:spPr>
        <p:txBody>
          <a:bodyPr wrap="square" rtlCol="0">
            <a:spAutoFit/>
          </a:bodyPr>
          <a:lstStyle/>
          <a:p>
            <a:pPr marL="285750" indent="-285750">
              <a:buFont typeface="Arial" panose="020B0604020202020204" pitchFamily="34" charset="0"/>
              <a:buChar char="•"/>
            </a:pPr>
            <a:r>
              <a:rPr lang="en-US" sz="2000" b="1" dirty="0"/>
              <a:t>Low protein </a:t>
            </a:r>
          </a:p>
          <a:p>
            <a:pPr marL="285750" indent="-285750">
              <a:buFont typeface="Arial" panose="020B0604020202020204" pitchFamily="34" charset="0"/>
              <a:buChar char="•"/>
            </a:pPr>
            <a:r>
              <a:rPr lang="en-US" sz="2000" b="1" dirty="0"/>
              <a:t>Great test weight</a:t>
            </a:r>
          </a:p>
        </p:txBody>
      </p:sp>
      <p:cxnSp>
        <p:nvCxnSpPr>
          <p:cNvPr id="14" name="Straight Connector 13"/>
          <p:cNvCxnSpPr/>
          <p:nvPr/>
        </p:nvCxnSpPr>
        <p:spPr>
          <a:xfrm>
            <a:off x="0" y="1893832"/>
            <a:ext cx="777240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4" name="Table 33"/>
          <p:cNvGraphicFramePr>
            <a:graphicFrameLocks noGrp="1"/>
          </p:cNvGraphicFramePr>
          <p:nvPr>
            <p:extLst>
              <p:ext uri="{D42A27DB-BD31-4B8C-83A1-F6EECF244321}">
                <p14:modId xmlns:p14="http://schemas.microsoft.com/office/powerpoint/2010/main" val="370651432"/>
              </p:ext>
            </p:extLst>
          </p:nvPr>
        </p:nvGraphicFramePr>
        <p:xfrm>
          <a:off x="514881" y="6490155"/>
          <a:ext cx="1529967" cy="2235200"/>
        </p:xfrm>
        <a:graphic>
          <a:graphicData uri="http://schemas.openxmlformats.org/drawingml/2006/table">
            <a:tbl>
              <a:tblPr firstRow="1" bandRow="1">
                <a:tableStyleId>{073A0DAA-6AF3-43AB-8588-CEC1D06C72B9}</a:tableStyleId>
              </a:tblPr>
              <a:tblGrid>
                <a:gridCol w="787002">
                  <a:extLst>
                    <a:ext uri="{9D8B030D-6E8A-4147-A177-3AD203B41FA5}">
                      <a16:colId xmlns:a16="http://schemas.microsoft.com/office/drawing/2014/main" val="20000"/>
                    </a:ext>
                  </a:extLst>
                </a:gridCol>
                <a:gridCol w="742965">
                  <a:extLst>
                    <a:ext uri="{9D8B030D-6E8A-4147-A177-3AD203B41FA5}">
                      <a16:colId xmlns:a16="http://schemas.microsoft.com/office/drawing/2014/main" val="20001"/>
                    </a:ext>
                  </a:extLst>
                </a:gridCol>
              </a:tblGrid>
              <a:tr h="373159">
                <a:tc>
                  <a:txBody>
                    <a:bodyPr/>
                    <a:lstStyle/>
                    <a:p>
                      <a:r>
                        <a:rPr lang="en-US" sz="950" dirty="0"/>
                        <a:t>Disease</a:t>
                      </a:r>
                      <a:endParaRPr lang="en-US" sz="950" b="1" dirty="0"/>
                    </a:p>
                  </a:txBody>
                  <a:tcPr/>
                </a:tc>
                <a:tc>
                  <a:txBody>
                    <a:bodyPr/>
                    <a:lstStyle/>
                    <a:p>
                      <a:r>
                        <a:rPr lang="en-US" sz="950" dirty="0"/>
                        <a:t>Resistance Rating</a:t>
                      </a:r>
                      <a:endParaRPr lang="en-US" sz="950" b="1" dirty="0"/>
                    </a:p>
                  </a:txBody>
                  <a:tcPr/>
                </a:tc>
                <a:extLst>
                  <a:ext uri="{0D108BD9-81ED-4DB2-BD59-A6C34878D82A}">
                    <a16:rowId xmlns:a16="http://schemas.microsoft.com/office/drawing/2014/main" val="10000"/>
                  </a:ext>
                </a:extLst>
              </a:tr>
              <a:tr h="370840">
                <a:tc>
                  <a:txBody>
                    <a:bodyPr/>
                    <a:lstStyle/>
                    <a:p>
                      <a:r>
                        <a:rPr lang="en-US" sz="900" dirty="0" err="1"/>
                        <a:t>Splot</a:t>
                      </a:r>
                      <a:r>
                        <a:rPr lang="en-US" sz="900" dirty="0"/>
                        <a:t> blotch</a:t>
                      </a:r>
                    </a:p>
                  </a:txBody>
                  <a:tcPr/>
                </a:tc>
                <a:tc>
                  <a:txBody>
                    <a:bodyPr/>
                    <a:lstStyle/>
                    <a:p>
                      <a:endParaRPr lang="en-US" sz="900" dirty="0">
                        <a:solidFill>
                          <a:srgbClr val="FFC000"/>
                        </a:solidFill>
                      </a:endParaRPr>
                    </a:p>
                  </a:txBody>
                  <a:tcPr/>
                </a:tc>
                <a:extLst>
                  <a:ext uri="{0D108BD9-81ED-4DB2-BD59-A6C34878D82A}">
                    <a16:rowId xmlns:a16="http://schemas.microsoft.com/office/drawing/2014/main" val="10001"/>
                  </a:ext>
                </a:extLst>
              </a:tr>
              <a:tr h="370840">
                <a:tc>
                  <a:txBody>
                    <a:bodyPr/>
                    <a:lstStyle/>
                    <a:p>
                      <a:r>
                        <a:rPr lang="en-US" sz="900" dirty="0"/>
                        <a:t>Net blotch net form</a:t>
                      </a:r>
                    </a:p>
                  </a:txBody>
                  <a:tcPr/>
                </a:tc>
                <a:tc>
                  <a:txBody>
                    <a:bodyPr/>
                    <a:lstStyle/>
                    <a:p>
                      <a:endParaRPr lang="en-US" sz="900" dirty="0">
                        <a:solidFill>
                          <a:srgbClr val="FFC000"/>
                        </a:solidFill>
                      </a:endParaRPr>
                    </a:p>
                  </a:txBody>
                  <a:tcPr/>
                </a:tc>
                <a:extLst>
                  <a:ext uri="{0D108BD9-81ED-4DB2-BD59-A6C34878D82A}">
                    <a16:rowId xmlns:a16="http://schemas.microsoft.com/office/drawing/2014/main" val="10002"/>
                  </a:ext>
                </a:extLst>
              </a:tr>
              <a:tr h="370840">
                <a:tc>
                  <a:txBody>
                    <a:bodyPr/>
                    <a:lstStyle/>
                    <a:p>
                      <a:r>
                        <a:rPr lang="en-US" sz="900" dirty="0"/>
                        <a:t>Net blotch spot form</a:t>
                      </a:r>
                    </a:p>
                  </a:txBody>
                  <a:tcPr/>
                </a:tc>
                <a:tc>
                  <a:txBody>
                    <a:bodyPr/>
                    <a:lstStyle/>
                    <a:p>
                      <a:endParaRPr lang="en-US" dirty="0"/>
                    </a:p>
                  </a:txBody>
                  <a:tcPr/>
                </a:tc>
                <a:extLst>
                  <a:ext uri="{0D108BD9-81ED-4DB2-BD59-A6C34878D82A}">
                    <a16:rowId xmlns:a16="http://schemas.microsoft.com/office/drawing/2014/main" val="10003"/>
                  </a:ext>
                </a:extLst>
              </a:tr>
              <a:tr h="370840">
                <a:tc>
                  <a:txBody>
                    <a:bodyPr/>
                    <a:lstStyle/>
                    <a:p>
                      <a:r>
                        <a:rPr lang="en-US" sz="900" dirty="0" err="1"/>
                        <a:t>Fusarium</a:t>
                      </a:r>
                      <a:r>
                        <a:rPr lang="en-US" sz="900" dirty="0"/>
                        <a:t> head blight</a:t>
                      </a:r>
                    </a:p>
                  </a:txBody>
                  <a:tcPr/>
                </a:tc>
                <a:tc>
                  <a:txBody>
                    <a:bodyPr/>
                    <a:lstStyle/>
                    <a:p>
                      <a:endParaRPr lang="en-US" dirty="0"/>
                    </a:p>
                  </a:txBody>
                  <a:tcPr/>
                </a:tc>
                <a:extLst>
                  <a:ext uri="{0D108BD9-81ED-4DB2-BD59-A6C34878D82A}">
                    <a16:rowId xmlns:a16="http://schemas.microsoft.com/office/drawing/2014/main" val="10004"/>
                  </a:ext>
                </a:extLst>
              </a:tr>
              <a:tr h="370840">
                <a:tc>
                  <a:txBody>
                    <a:bodyPr/>
                    <a:lstStyle/>
                    <a:p>
                      <a:r>
                        <a:rPr lang="en-US" sz="900" dirty="0"/>
                        <a:t>Pre harvest sprout</a:t>
                      </a:r>
                    </a:p>
                  </a:txBody>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US" sz="900" dirty="0"/>
                    </a:p>
                  </a:txBody>
                  <a:tcPr/>
                </a:tc>
                <a:extLst>
                  <a:ext uri="{0D108BD9-81ED-4DB2-BD59-A6C34878D82A}">
                    <a16:rowId xmlns:a16="http://schemas.microsoft.com/office/drawing/2014/main" val="10005"/>
                  </a:ext>
                </a:extLst>
              </a:tr>
            </a:tbl>
          </a:graphicData>
        </a:graphic>
      </p:graphicFrame>
      <p:sp>
        <p:nvSpPr>
          <p:cNvPr id="40" name="TextBox 39"/>
          <p:cNvSpPr txBox="1"/>
          <p:nvPr/>
        </p:nvSpPr>
        <p:spPr>
          <a:xfrm>
            <a:off x="2575283" y="4155540"/>
            <a:ext cx="5030063" cy="1815882"/>
          </a:xfrm>
          <a:prstGeom prst="rect">
            <a:avLst/>
          </a:prstGeom>
          <a:noFill/>
        </p:spPr>
        <p:txBody>
          <a:bodyPr wrap="square" rtlCol="0">
            <a:spAutoFit/>
          </a:bodyPr>
          <a:lstStyle/>
          <a:p>
            <a:r>
              <a:rPr lang="en-US" sz="1400" b="1" u="sng" dirty="0">
                <a:solidFill>
                  <a:srgbClr val="002060"/>
                </a:solidFill>
              </a:rPr>
              <a:t>AB InBev Researcher’s notes on ABI Voyager:</a:t>
            </a:r>
            <a:r>
              <a:rPr lang="en-US" sz="1400" b="1" dirty="0">
                <a:solidFill>
                  <a:srgbClr val="002060"/>
                </a:solidFill>
              </a:rPr>
              <a:t>  </a:t>
            </a:r>
            <a:r>
              <a:rPr lang="en-US" sz="1400" dirty="0"/>
              <a:t>“ABI Voyager’s improved agronomic traits make it the highest yielding variety to be released by </a:t>
            </a:r>
            <a:r>
              <a:rPr lang="en-US" sz="1400" dirty="0" err="1"/>
              <a:t>ABInBev’s</a:t>
            </a:r>
            <a:r>
              <a:rPr lang="en-US" sz="1400" dirty="0"/>
              <a:t> barley breeding program. Voyager can be pushed to higher yields in high-input environments.  We do caution that targeting maximum yield potential increases risk of losing malting spec by high protein.  We see evidence of the success of ABI Voyager because farmers in Idaho are beating test plot yield.”</a:t>
            </a:r>
          </a:p>
        </p:txBody>
      </p:sp>
      <p:cxnSp>
        <p:nvCxnSpPr>
          <p:cNvPr id="57" name="Straight Connector 56"/>
          <p:cNvCxnSpPr>
            <a:stCxn id="58" idx="6"/>
            <a:endCxn id="59" idx="2"/>
          </p:cNvCxnSpPr>
          <p:nvPr/>
        </p:nvCxnSpPr>
        <p:spPr>
          <a:xfrm flipV="1">
            <a:off x="596843" y="9248907"/>
            <a:ext cx="1365653" cy="13596"/>
          </a:xfrm>
          <a:prstGeom prst="line">
            <a:avLst/>
          </a:prstGeom>
        </p:spPr>
        <p:style>
          <a:lnRef idx="1">
            <a:schemeClr val="accent1"/>
          </a:lnRef>
          <a:fillRef idx="0">
            <a:schemeClr val="accent1"/>
          </a:fillRef>
          <a:effectRef idx="0">
            <a:schemeClr val="accent1"/>
          </a:effectRef>
          <a:fontRef idx="minor">
            <a:schemeClr val="tx1"/>
          </a:fontRef>
        </p:style>
      </p:cxnSp>
      <p:sp>
        <p:nvSpPr>
          <p:cNvPr id="58" name="Oval 57"/>
          <p:cNvSpPr/>
          <p:nvPr/>
        </p:nvSpPr>
        <p:spPr>
          <a:xfrm>
            <a:off x="429790" y="9178361"/>
            <a:ext cx="167053" cy="16828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1962496" y="9164765"/>
            <a:ext cx="167053" cy="16828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893788" y="9187886"/>
            <a:ext cx="167053" cy="168284"/>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60000"/>
                  <a:lumOff val="40000"/>
                </a:schemeClr>
              </a:solidFill>
            </a:endParaRPr>
          </a:p>
        </p:txBody>
      </p:sp>
      <p:sp>
        <p:nvSpPr>
          <p:cNvPr id="61" name="Oval 60"/>
          <p:cNvSpPr/>
          <p:nvPr/>
        </p:nvSpPr>
        <p:spPr>
          <a:xfrm>
            <a:off x="1426345" y="9178361"/>
            <a:ext cx="167053" cy="16828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275913" y="9321102"/>
            <a:ext cx="721672" cy="230832"/>
          </a:xfrm>
          <a:prstGeom prst="rect">
            <a:avLst/>
          </a:prstGeom>
          <a:noFill/>
        </p:spPr>
        <p:txBody>
          <a:bodyPr wrap="none" rtlCol="0">
            <a:spAutoFit/>
          </a:bodyPr>
          <a:lstStyle/>
          <a:p>
            <a:r>
              <a:rPr lang="en-US" sz="900" dirty="0"/>
              <a:t>Susceptible</a:t>
            </a:r>
          </a:p>
        </p:txBody>
      </p:sp>
      <p:sp>
        <p:nvSpPr>
          <p:cNvPr id="63" name="TextBox 62"/>
          <p:cNvSpPr txBox="1"/>
          <p:nvPr/>
        </p:nvSpPr>
        <p:spPr>
          <a:xfrm>
            <a:off x="383940" y="8960301"/>
            <a:ext cx="1297150" cy="230832"/>
          </a:xfrm>
          <a:prstGeom prst="rect">
            <a:avLst/>
          </a:prstGeom>
          <a:noFill/>
        </p:spPr>
        <p:txBody>
          <a:bodyPr wrap="none" rtlCol="0">
            <a:spAutoFit/>
          </a:bodyPr>
          <a:lstStyle/>
          <a:p>
            <a:r>
              <a:rPr lang="en-US" sz="900" dirty="0"/>
              <a:t>Moderately Susceptible</a:t>
            </a:r>
          </a:p>
        </p:txBody>
      </p:sp>
      <p:sp>
        <p:nvSpPr>
          <p:cNvPr id="64" name="TextBox 63"/>
          <p:cNvSpPr txBox="1"/>
          <p:nvPr/>
        </p:nvSpPr>
        <p:spPr>
          <a:xfrm>
            <a:off x="966773" y="9329085"/>
            <a:ext cx="1167307" cy="230832"/>
          </a:xfrm>
          <a:prstGeom prst="rect">
            <a:avLst/>
          </a:prstGeom>
          <a:noFill/>
        </p:spPr>
        <p:txBody>
          <a:bodyPr wrap="none" rtlCol="0">
            <a:spAutoFit/>
          </a:bodyPr>
          <a:lstStyle/>
          <a:p>
            <a:r>
              <a:rPr lang="en-US" sz="900" dirty="0"/>
              <a:t>Moderately resistant</a:t>
            </a:r>
          </a:p>
        </p:txBody>
      </p:sp>
      <p:sp>
        <p:nvSpPr>
          <p:cNvPr id="65" name="TextBox 64"/>
          <p:cNvSpPr txBox="1"/>
          <p:nvPr/>
        </p:nvSpPr>
        <p:spPr>
          <a:xfrm>
            <a:off x="1772985" y="8966575"/>
            <a:ext cx="614271" cy="230832"/>
          </a:xfrm>
          <a:prstGeom prst="rect">
            <a:avLst/>
          </a:prstGeom>
          <a:noFill/>
        </p:spPr>
        <p:txBody>
          <a:bodyPr wrap="none" rtlCol="0">
            <a:spAutoFit/>
          </a:bodyPr>
          <a:lstStyle/>
          <a:p>
            <a:r>
              <a:rPr lang="en-US" sz="900" dirty="0"/>
              <a:t>Resistant</a:t>
            </a:r>
          </a:p>
        </p:txBody>
      </p:sp>
      <p:sp>
        <p:nvSpPr>
          <p:cNvPr id="66" name="Oval 65"/>
          <p:cNvSpPr/>
          <p:nvPr/>
        </p:nvSpPr>
        <p:spPr>
          <a:xfrm>
            <a:off x="1556025" y="6935827"/>
            <a:ext cx="221887" cy="232704"/>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60000"/>
                  <a:lumOff val="40000"/>
                </a:schemeClr>
              </a:solidFill>
            </a:endParaRPr>
          </a:p>
        </p:txBody>
      </p:sp>
      <p:sp>
        <p:nvSpPr>
          <p:cNvPr id="67" name="Oval 66"/>
          <p:cNvSpPr/>
          <p:nvPr/>
        </p:nvSpPr>
        <p:spPr>
          <a:xfrm>
            <a:off x="1556025" y="7307584"/>
            <a:ext cx="221887" cy="232704"/>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60000"/>
                  <a:lumOff val="40000"/>
                </a:schemeClr>
              </a:solidFill>
            </a:endParaRPr>
          </a:p>
        </p:txBody>
      </p:sp>
      <p:sp>
        <p:nvSpPr>
          <p:cNvPr id="68" name="Oval 67"/>
          <p:cNvSpPr/>
          <p:nvPr/>
        </p:nvSpPr>
        <p:spPr>
          <a:xfrm>
            <a:off x="1556025" y="7676350"/>
            <a:ext cx="221887" cy="23270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60000"/>
                  <a:lumOff val="40000"/>
                </a:schemeClr>
              </a:solidFill>
            </a:endParaRPr>
          </a:p>
        </p:txBody>
      </p:sp>
      <p:sp>
        <p:nvSpPr>
          <p:cNvPr id="69" name="Oval 68"/>
          <p:cNvSpPr/>
          <p:nvPr/>
        </p:nvSpPr>
        <p:spPr>
          <a:xfrm>
            <a:off x="1556025" y="8063347"/>
            <a:ext cx="221887" cy="23270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60000"/>
                  <a:lumOff val="40000"/>
                </a:schemeClr>
              </a:solidFill>
            </a:endParaRPr>
          </a:p>
        </p:txBody>
      </p:sp>
      <p:sp>
        <p:nvSpPr>
          <p:cNvPr id="70" name="Oval 69"/>
          <p:cNvSpPr/>
          <p:nvPr/>
        </p:nvSpPr>
        <p:spPr>
          <a:xfrm>
            <a:off x="1556025" y="8430115"/>
            <a:ext cx="221887" cy="23270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60000"/>
                  <a:lumOff val="40000"/>
                </a:schemeClr>
              </a:solidFill>
            </a:endParaRPr>
          </a:p>
        </p:txBody>
      </p:sp>
      <p:pic>
        <p:nvPicPr>
          <p:cNvPr id="75" name="Picture 74"/>
          <p:cNvPicPr>
            <a:picLocks noChangeAspect="1"/>
          </p:cNvPicPr>
          <p:nvPr/>
        </p:nvPicPr>
        <p:blipFill>
          <a:blip r:embed="rId4"/>
          <a:stretch>
            <a:fillRect/>
          </a:stretch>
        </p:blipFill>
        <p:spPr>
          <a:xfrm>
            <a:off x="145486" y="3955433"/>
            <a:ext cx="2262003" cy="2057400"/>
          </a:xfrm>
          <a:prstGeom prst="rect">
            <a:avLst/>
          </a:prstGeom>
        </p:spPr>
      </p:pic>
      <p:pic>
        <p:nvPicPr>
          <p:cNvPr id="33" name="Picture 32"/>
          <p:cNvPicPr>
            <a:picLocks noChangeAspect="1"/>
          </p:cNvPicPr>
          <p:nvPr/>
        </p:nvPicPr>
        <p:blipFill>
          <a:blip r:embed="rId5"/>
          <a:stretch>
            <a:fillRect/>
          </a:stretch>
        </p:blipFill>
        <p:spPr>
          <a:xfrm>
            <a:off x="5343343" y="1911096"/>
            <a:ext cx="2262003" cy="2057400"/>
          </a:xfrm>
          <a:prstGeom prst="rect">
            <a:avLst/>
          </a:prstGeom>
        </p:spPr>
      </p:pic>
      <p:pic>
        <p:nvPicPr>
          <p:cNvPr id="76" name="Picture 75"/>
          <p:cNvPicPr>
            <a:picLocks noChangeAspect="1"/>
          </p:cNvPicPr>
          <p:nvPr/>
        </p:nvPicPr>
        <p:blipFill>
          <a:blip r:embed="rId6"/>
          <a:stretch>
            <a:fillRect/>
          </a:stretch>
        </p:blipFill>
        <p:spPr>
          <a:xfrm>
            <a:off x="2746268" y="1911096"/>
            <a:ext cx="2262003" cy="2057400"/>
          </a:xfrm>
          <a:prstGeom prst="rect">
            <a:avLst/>
          </a:prstGeom>
        </p:spPr>
      </p:pic>
      <p:cxnSp>
        <p:nvCxnSpPr>
          <p:cNvPr id="45" name="Straight Connector 44"/>
          <p:cNvCxnSpPr/>
          <p:nvPr/>
        </p:nvCxnSpPr>
        <p:spPr>
          <a:xfrm>
            <a:off x="-13595" y="6056977"/>
            <a:ext cx="7781727" cy="1906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8" name="Straight Connector 77"/>
          <p:cNvCxnSpPr>
            <a:cxnSpLocks/>
          </p:cNvCxnSpPr>
          <p:nvPr/>
        </p:nvCxnSpPr>
        <p:spPr>
          <a:xfrm flipV="1">
            <a:off x="2746268" y="6052001"/>
            <a:ext cx="0" cy="4025738"/>
          </a:xfrm>
          <a:prstGeom prst="line">
            <a:avLst/>
          </a:prstGeom>
          <a:ln w="25400"/>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1103A31F-ACB7-4B21-815D-AFC698C13745}"/>
              </a:ext>
            </a:extLst>
          </p:cNvPr>
          <p:cNvGraphicFramePr>
            <a:graphicFrameLocks noGrp="1"/>
          </p:cNvGraphicFramePr>
          <p:nvPr>
            <p:extLst>
              <p:ext uri="{D42A27DB-BD31-4B8C-83A1-F6EECF244321}">
                <p14:modId xmlns:p14="http://schemas.microsoft.com/office/powerpoint/2010/main" val="3226302271"/>
              </p:ext>
            </p:extLst>
          </p:nvPr>
        </p:nvGraphicFramePr>
        <p:xfrm>
          <a:off x="3523760" y="6749769"/>
          <a:ext cx="3263902" cy="2068830"/>
        </p:xfrm>
        <a:graphic>
          <a:graphicData uri="http://schemas.openxmlformats.org/drawingml/2006/table">
            <a:tbl>
              <a:tblPr/>
              <a:tblGrid>
                <a:gridCol w="827870">
                  <a:extLst>
                    <a:ext uri="{9D8B030D-6E8A-4147-A177-3AD203B41FA5}">
                      <a16:colId xmlns:a16="http://schemas.microsoft.com/office/drawing/2014/main" val="3073626228"/>
                    </a:ext>
                  </a:extLst>
                </a:gridCol>
                <a:gridCol w="609008">
                  <a:extLst>
                    <a:ext uri="{9D8B030D-6E8A-4147-A177-3AD203B41FA5}">
                      <a16:colId xmlns:a16="http://schemas.microsoft.com/office/drawing/2014/main" val="2693089850"/>
                    </a:ext>
                  </a:extLst>
                </a:gridCol>
                <a:gridCol w="609008">
                  <a:extLst>
                    <a:ext uri="{9D8B030D-6E8A-4147-A177-3AD203B41FA5}">
                      <a16:colId xmlns:a16="http://schemas.microsoft.com/office/drawing/2014/main" val="50454695"/>
                    </a:ext>
                  </a:extLst>
                </a:gridCol>
                <a:gridCol w="609008">
                  <a:extLst>
                    <a:ext uri="{9D8B030D-6E8A-4147-A177-3AD203B41FA5}">
                      <a16:colId xmlns:a16="http://schemas.microsoft.com/office/drawing/2014/main" val="204764592"/>
                    </a:ext>
                  </a:extLst>
                </a:gridCol>
                <a:gridCol w="609008">
                  <a:extLst>
                    <a:ext uri="{9D8B030D-6E8A-4147-A177-3AD203B41FA5}">
                      <a16:colId xmlns:a16="http://schemas.microsoft.com/office/drawing/2014/main" val="4041491102"/>
                    </a:ext>
                  </a:extLst>
                </a:gridCol>
              </a:tblGrid>
              <a:tr h="190500">
                <a:tc gridSpan="5">
                  <a:txBody>
                    <a:bodyPr/>
                    <a:lstStyle/>
                    <a:p>
                      <a:pPr algn="ctr" fontAlgn="b"/>
                      <a:r>
                        <a:rPr lang="en-US" sz="1100" b="0" i="0" u="none" strike="noStrike">
                          <a:solidFill>
                            <a:srgbClr val="000000"/>
                          </a:solidFill>
                          <a:effectLst/>
                          <a:latin typeface="Calibri" panose="020F0502020204030204" pitchFamily="34" charset="0"/>
                        </a:rPr>
                        <a:t>Phosphorus (P)</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35121481"/>
                  </a:ext>
                </a:extLst>
              </a:tr>
              <a:tr h="190500">
                <a:tc gridSpan="5">
                  <a:txBody>
                    <a:bodyPr/>
                    <a:lstStyle/>
                    <a:p>
                      <a:pPr algn="ctr" fontAlgn="ctr"/>
                      <a:r>
                        <a:rPr lang="en-US" sz="1100" b="0" i="0" u="none" strike="noStrike">
                          <a:solidFill>
                            <a:srgbClr val="000000"/>
                          </a:solidFill>
                          <a:effectLst/>
                          <a:latin typeface="Calibri" panose="020F0502020204030204" pitchFamily="34" charset="0"/>
                        </a:rPr>
                        <a:t>Phosphorus fertilizer rates based on soil testing</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95749325"/>
                  </a:ext>
                </a:extLst>
              </a:tr>
              <a:tr h="342900">
                <a:tc>
                  <a:txBody>
                    <a:bodyPr/>
                    <a:lstStyle/>
                    <a:p>
                      <a:pPr algn="l" fontAlgn="ctr"/>
                      <a:r>
                        <a:rPr lang="en-US" sz="1100" b="0" i="0" u="none" strike="noStrike">
                          <a:solidFill>
                            <a:srgbClr val="000000"/>
                          </a:solidFill>
                          <a:effectLst/>
                          <a:latin typeface="Calibri" panose="020F0502020204030204" pitchFamily="34" charset="0"/>
                        </a:rPr>
                        <a:t>NaHCO3, soil test P</a:t>
                      </a:r>
                    </a:p>
                  </a:txBody>
                  <a:tcPr marL="9525" marR="9525" marT="9525"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gridSpan="4">
                  <a:txBody>
                    <a:bodyPr/>
                    <a:lstStyle/>
                    <a:p>
                      <a:pPr algn="ctr" fontAlgn="ctr"/>
                      <a:r>
                        <a:rPr lang="en-US" sz="1100" b="0" i="0" u="none" strike="noStrike">
                          <a:solidFill>
                            <a:srgbClr val="000000"/>
                          </a:solidFill>
                          <a:effectLst/>
                          <a:latin typeface="Calibri" panose="020F0502020204030204" pitchFamily="34" charset="0"/>
                        </a:rPr>
                        <a:t>Free Lime %</a:t>
                      </a:r>
                    </a:p>
                  </a:txBody>
                  <a:tcPr marL="9525" marR="9525" marT="952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56650181"/>
                  </a:ext>
                </a:extLst>
              </a:tr>
              <a:tr h="190500">
                <a:tc>
                  <a:txBody>
                    <a:bodyPr/>
                    <a:lstStyle/>
                    <a:p>
                      <a:pPr algn="l" fontAlgn="ctr"/>
                      <a:r>
                        <a:rPr lang="en-US" sz="1100" b="0" i="0" u="none" strike="noStrike">
                          <a:solidFill>
                            <a:srgbClr val="000000"/>
                          </a:solidFill>
                          <a:effectLst/>
                          <a:latin typeface="Calibri" panose="020F0502020204030204" pitchFamily="34" charset="0"/>
                        </a:rPr>
                        <a:t>(0-12 inches)</a:t>
                      </a:r>
                    </a:p>
                  </a:txBody>
                  <a:tcPr marL="9525" marR="9525" marT="9525"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15</a:t>
                      </a:r>
                    </a:p>
                  </a:txBody>
                  <a:tcPr marL="9525" marR="9525" marT="952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8916223"/>
                  </a:ext>
                </a:extLst>
              </a:tr>
              <a:tr h="190500">
                <a:tc>
                  <a:txBody>
                    <a:bodyPr/>
                    <a:lstStyle/>
                    <a:p>
                      <a:pPr algn="l" fontAlgn="ctr"/>
                      <a:r>
                        <a:rPr lang="en-US" sz="1100" b="0" i="0" u="none" strike="noStrike">
                          <a:solidFill>
                            <a:srgbClr val="000000"/>
                          </a:solidFill>
                          <a:effectLst/>
                          <a:latin typeface="Calibri" panose="020F0502020204030204" pitchFamily="34" charset="0"/>
                        </a:rPr>
                        <a:t>(ppm)</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n-US" sz="1100" b="0" i="0" u="none" strike="noStrike">
                          <a:solidFill>
                            <a:srgbClr val="000000"/>
                          </a:solidFill>
                          <a:effectLst/>
                          <a:latin typeface="Calibri" panose="020F0502020204030204" pitchFamily="34" charset="0"/>
                        </a:rPr>
                        <a:t>(lb P2 O5 /acre)</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100" b="0" i="0" u="none" strike="noStrike">
                          <a:solidFill>
                            <a:srgbClr val="000000"/>
                          </a:solidFill>
                          <a:effectLst/>
                          <a:latin typeface="Calibri" panose="020F0502020204030204" pitchFamily="34" charset="0"/>
                        </a:rPr>
                        <a:t> </a:t>
                      </a:r>
                    </a:p>
                  </a:txBody>
                  <a:tcPr marL="9525" marR="9525" marT="952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9389134"/>
                  </a:ext>
                </a:extLst>
              </a:tr>
              <a:tr h="190500">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240</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100" b="0" i="0" u="none" strike="noStrike">
                          <a:solidFill>
                            <a:srgbClr val="000000"/>
                          </a:solidFill>
                          <a:effectLst/>
                          <a:latin typeface="Calibri" panose="020F0502020204030204" pitchFamily="34" charset="0"/>
                        </a:rPr>
                        <a:t>280</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100" b="0" i="0" u="none" strike="noStrike">
                          <a:solidFill>
                            <a:srgbClr val="000000"/>
                          </a:solidFill>
                          <a:effectLst/>
                          <a:latin typeface="Calibri" panose="020F0502020204030204" pitchFamily="34" charset="0"/>
                        </a:rPr>
                        <a:t>320</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100" b="0" i="0" u="none" strike="noStrike">
                          <a:solidFill>
                            <a:srgbClr val="000000"/>
                          </a:solidFill>
                          <a:effectLst/>
                          <a:latin typeface="Calibri" panose="020F0502020204030204" pitchFamily="34" charset="0"/>
                        </a:rPr>
                        <a:t>360</a:t>
                      </a:r>
                    </a:p>
                  </a:txBody>
                  <a:tcPr marL="9525" marR="9525" marT="952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31150627"/>
                  </a:ext>
                </a:extLst>
              </a:tr>
              <a:tr h="190500">
                <a:tc>
                  <a:txBody>
                    <a:bodyPr/>
                    <a:lstStyle/>
                    <a:p>
                      <a:pPr algn="ctr" fontAlgn="ctr"/>
                      <a:r>
                        <a:rPr lang="en-US" sz="1100" b="0" i="0" u="none" strike="noStrike">
                          <a:solidFill>
                            <a:srgbClr val="000000"/>
                          </a:solidFill>
                          <a:effectLst/>
                          <a:latin typeface="Calibri" panose="020F0502020204030204" pitchFamily="34" charset="0"/>
                        </a:rPr>
                        <a:t>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160</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200</a:t>
                      </a:r>
                    </a:p>
                  </a:txBody>
                  <a:tcPr marL="9525" marR="9525" marT="9525" marB="0" anchor="ctr">
                    <a:lnL>
                      <a:noFill/>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240</a:t>
                      </a:r>
                    </a:p>
                  </a:txBody>
                  <a:tcPr marL="9525" marR="9525" marT="9525" marB="0" anchor="ctr">
                    <a:lnL>
                      <a:noFill/>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280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45568869"/>
                  </a:ext>
                </a:extLst>
              </a:tr>
              <a:tr h="190500">
                <a:tc>
                  <a:txBody>
                    <a:bodyPr/>
                    <a:lstStyle/>
                    <a:p>
                      <a:pPr algn="ctr" fontAlgn="ctr"/>
                      <a:r>
                        <a:rPr lang="en-US" sz="1100" b="0" i="0" u="none" strike="noStrike">
                          <a:solidFill>
                            <a:srgbClr val="000000"/>
                          </a:solidFill>
                          <a:effectLst/>
                          <a:latin typeface="Calibri" panose="020F0502020204030204" pitchFamily="34" charset="0"/>
                        </a:rPr>
                        <a:t>10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80</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120</a:t>
                      </a:r>
                    </a:p>
                  </a:txBody>
                  <a:tcPr marL="9525" marR="9525" marT="9525" marB="0" anchor="ctr">
                    <a:lnL>
                      <a:noFill/>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160</a:t>
                      </a:r>
                    </a:p>
                  </a:txBody>
                  <a:tcPr marL="9525" marR="9525" marT="9525" marB="0" anchor="ctr">
                    <a:lnL>
                      <a:noFill/>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200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7663625"/>
                  </a:ext>
                </a:extLst>
              </a:tr>
              <a:tr h="190500">
                <a:tc>
                  <a:txBody>
                    <a:bodyPr/>
                    <a:lstStyle/>
                    <a:p>
                      <a:pPr algn="ctr" fontAlgn="ctr"/>
                      <a:r>
                        <a:rPr lang="en-US" sz="1100" b="0" i="0" u="none" strike="noStrike">
                          <a:solidFill>
                            <a:srgbClr val="000000"/>
                          </a:solidFill>
                          <a:effectLst/>
                          <a:latin typeface="Calibri" panose="020F0502020204030204" pitchFamily="34" charset="0"/>
                        </a:rPr>
                        <a:t>15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40</a:t>
                      </a:r>
                    </a:p>
                  </a:txBody>
                  <a:tcPr marL="9525" marR="9525" marT="9525" marB="0" anchor="ctr">
                    <a:lnL>
                      <a:noFill/>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80</a:t>
                      </a:r>
                    </a:p>
                  </a:txBody>
                  <a:tcPr marL="9525" marR="9525" marT="9525" marB="0" anchor="ctr">
                    <a:lnL>
                      <a:noFill/>
                    </a:lnL>
                    <a:lnR>
                      <a:noFill/>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120</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32357062"/>
                  </a:ext>
                </a:extLst>
              </a:tr>
              <a:tr h="200025">
                <a:tc>
                  <a:txBody>
                    <a:bodyPr/>
                    <a:lstStyle/>
                    <a:p>
                      <a:pPr algn="ctr" fontAlgn="ctr"/>
                      <a:r>
                        <a:rPr lang="en-US" sz="1100" b="0" i="0" u="none" strike="noStrike" dirty="0">
                          <a:solidFill>
                            <a:srgbClr val="000000"/>
                          </a:solidFill>
                          <a:effectLst/>
                          <a:latin typeface="Calibri" panose="020F0502020204030204" pitchFamily="34" charset="0"/>
                        </a:rPr>
                        <a:t>20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40</a:t>
                      </a:r>
                    </a:p>
                  </a:txBody>
                  <a:tcPr marL="9525" marR="9525" marT="9525"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2976894"/>
                  </a:ext>
                </a:extLst>
              </a:tr>
            </a:tbl>
          </a:graphicData>
        </a:graphic>
      </p:graphicFrame>
      <p:sp>
        <p:nvSpPr>
          <p:cNvPr id="6" name="TextBox 5">
            <a:extLst>
              <a:ext uri="{FF2B5EF4-FFF2-40B4-BE49-F238E27FC236}">
                <a16:creationId xmlns:a16="http://schemas.microsoft.com/office/drawing/2014/main" id="{940A347C-9756-4EC0-9A21-82C0D513970E}"/>
              </a:ext>
            </a:extLst>
          </p:cNvPr>
          <p:cNvSpPr txBox="1"/>
          <p:nvPr/>
        </p:nvSpPr>
        <p:spPr>
          <a:xfrm>
            <a:off x="3523760" y="8882004"/>
            <a:ext cx="3263897" cy="1061829"/>
          </a:xfrm>
          <a:prstGeom prst="rect">
            <a:avLst/>
          </a:prstGeom>
          <a:noFill/>
          <a:ln w="15875">
            <a:solidFill>
              <a:schemeClr val="tx1"/>
            </a:solidFill>
          </a:ln>
        </p:spPr>
        <p:txBody>
          <a:bodyPr wrap="square" rtlCol="0">
            <a:spAutoFit/>
          </a:bodyPr>
          <a:lstStyle/>
          <a:p>
            <a:r>
              <a:rPr lang="en-US" sz="1050" dirty="0"/>
              <a:t>Potassium (K)</a:t>
            </a:r>
          </a:p>
          <a:p>
            <a:pPr marL="171450" indent="-171450">
              <a:buFont typeface="Arial" panose="020B0604020202020204" pitchFamily="34" charset="0"/>
              <a:buChar char="•"/>
            </a:pPr>
            <a:r>
              <a:rPr lang="en-US" sz="1050" dirty="0"/>
              <a:t>With soil test levels of 0 to 75 ppm K, apply 0 to 240 </a:t>
            </a:r>
            <a:r>
              <a:rPr lang="en-US" sz="1050" dirty="0" err="1"/>
              <a:t>lb</a:t>
            </a:r>
            <a:r>
              <a:rPr lang="en-US" sz="1050" dirty="0"/>
              <a:t>/acre K2O.</a:t>
            </a:r>
          </a:p>
          <a:p>
            <a:r>
              <a:rPr lang="en-US" sz="1050" dirty="0"/>
              <a:t>Sulfur (S)</a:t>
            </a:r>
          </a:p>
          <a:p>
            <a:pPr marL="171450" indent="-171450">
              <a:buFont typeface="Arial" panose="020B0604020202020204" pitchFamily="34" charset="0"/>
              <a:buChar char="•"/>
            </a:pPr>
            <a:r>
              <a:rPr lang="en-US" sz="1050" dirty="0"/>
              <a:t>With soil test levels of less than 10 ppm S and low-sulfur irrigation water, apply 20 to 40 </a:t>
            </a:r>
            <a:r>
              <a:rPr lang="en-US" sz="1050" dirty="0" err="1"/>
              <a:t>lb</a:t>
            </a:r>
            <a:r>
              <a:rPr lang="en-US" sz="1050" dirty="0"/>
              <a:t>/acre of S.</a:t>
            </a:r>
          </a:p>
        </p:txBody>
      </p:sp>
      <p:sp>
        <p:nvSpPr>
          <p:cNvPr id="8" name="TextBox 7">
            <a:extLst>
              <a:ext uri="{FF2B5EF4-FFF2-40B4-BE49-F238E27FC236}">
                <a16:creationId xmlns:a16="http://schemas.microsoft.com/office/drawing/2014/main" id="{D432BF5F-9A72-4908-A715-79B481AC7B3A}"/>
              </a:ext>
            </a:extLst>
          </p:cNvPr>
          <p:cNvSpPr txBox="1"/>
          <p:nvPr/>
        </p:nvSpPr>
        <p:spPr>
          <a:xfrm>
            <a:off x="3483182" y="6097835"/>
            <a:ext cx="3272936" cy="646331"/>
          </a:xfrm>
          <a:prstGeom prst="rect">
            <a:avLst/>
          </a:prstGeom>
          <a:noFill/>
        </p:spPr>
        <p:txBody>
          <a:bodyPr wrap="square" rtlCol="0">
            <a:spAutoFit/>
          </a:bodyPr>
          <a:lstStyle/>
          <a:p>
            <a:pPr algn="ctr"/>
            <a:r>
              <a:rPr lang="en-US" dirty="0"/>
              <a:t>Micro and Macronutrient Recommendations</a:t>
            </a:r>
          </a:p>
        </p:txBody>
      </p:sp>
      <p:sp>
        <p:nvSpPr>
          <p:cNvPr id="9" name="TextBox 8">
            <a:extLst>
              <a:ext uri="{FF2B5EF4-FFF2-40B4-BE49-F238E27FC236}">
                <a16:creationId xmlns:a16="http://schemas.microsoft.com/office/drawing/2014/main" id="{540DD4FD-FAB6-4B88-991F-F68A9976C76C}"/>
              </a:ext>
            </a:extLst>
          </p:cNvPr>
          <p:cNvSpPr txBox="1"/>
          <p:nvPr/>
        </p:nvSpPr>
        <p:spPr>
          <a:xfrm>
            <a:off x="6787657" y="9633551"/>
            <a:ext cx="442750" cy="369332"/>
          </a:xfrm>
          <a:prstGeom prst="rect">
            <a:avLst/>
          </a:prstGeom>
          <a:noFill/>
        </p:spPr>
        <p:txBody>
          <a:bodyPr wrap="none" rtlCol="0">
            <a:spAutoFit/>
          </a:bodyPr>
          <a:lstStyle/>
          <a:p>
            <a:r>
              <a:rPr lang="en-US" dirty="0"/>
              <a:t>[2]</a:t>
            </a:r>
          </a:p>
        </p:txBody>
      </p:sp>
      <p:sp>
        <p:nvSpPr>
          <p:cNvPr id="44" name="TextBox 43">
            <a:extLst>
              <a:ext uri="{FF2B5EF4-FFF2-40B4-BE49-F238E27FC236}">
                <a16:creationId xmlns:a16="http://schemas.microsoft.com/office/drawing/2014/main" id="{292F6F8C-D205-4C57-AFAD-C640E381F6CB}"/>
              </a:ext>
            </a:extLst>
          </p:cNvPr>
          <p:cNvSpPr txBox="1"/>
          <p:nvPr/>
        </p:nvSpPr>
        <p:spPr>
          <a:xfrm>
            <a:off x="1860134" y="9540887"/>
            <a:ext cx="442750" cy="369332"/>
          </a:xfrm>
          <a:prstGeom prst="rect">
            <a:avLst/>
          </a:prstGeom>
          <a:noFill/>
        </p:spPr>
        <p:txBody>
          <a:bodyPr wrap="none" rtlCol="0">
            <a:spAutoFit/>
          </a:bodyPr>
          <a:lstStyle/>
          <a:p>
            <a:r>
              <a:rPr lang="en-US" dirty="0"/>
              <a:t>[1]</a:t>
            </a:r>
          </a:p>
        </p:txBody>
      </p:sp>
      <p:sp>
        <p:nvSpPr>
          <p:cNvPr id="46" name="TextBox 45">
            <a:extLst>
              <a:ext uri="{FF2B5EF4-FFF2-40B4-BE49-F238E27FC236}">
                <a16:creationId xmlns:a16="http://schemas.microsoft.com/office/drawing/2014/main" id="{3FF70132-90D4-40D2-A646-4D34C03A294D}"/>
              </a:ext>
            </a:extLst>
          </p:cNvPr>
          <p:cNvSpPr txBox="1"/>
          <p:nvPr/>
        </p:nvSpPr>
        <p:spPr>
          <a:xfrm>
            <a:off x="1973981" y="5630575"/>
            <a:ext cx="442750" cy="369332"/>
          </a:xfrm>
          <a:prstGeom prst="rect">
            <a:avLst/>
          </a:prstGeom>
          <a:noFill/>
        </p:spPr>
        <p:txBody>
          <a:bodyPr wrap="none" rtlCol="0">
            <a:spAutoFit/>
          </a:bodyPr>
          <a:lstStyle/>
          <a:p>
            <a:r>
              <a:rPr lang="en-US" dirty="0"/>
              <a:t>[1]</a:t>
            </a:r>
          </a:p>
        </p:txBody>
      </p:sp>
    </p:spTree>
    <p:extLst>
      <p:ext uri="{BB962C8B-B14F-4D97-AF65-F5344CB8AC3E}">
        <p14:creationId xmlns:p14="http://schemas.microsoft.com/office/powerpoint/2010/main" val="2284455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7054" y="1151066"/>
            <a:ext cx="7438292" cy="707886"/>
          </a:xfrm>
          <a:prstGeom prst="rect">
            <a:avLst/>
          </a:prstGeom>
          <a:solidFill>
            <a:schemeClr val="bg1">
              <a:lumMod val="85000"/>
            </a:schemeClr>
          </a:solidFill>
        </p:spPr>
        <p:txBody>
          <a:bodyPr wrap="square" rtlCol="0">
            <a:spAutoFit/>
          </a:bodyPr>
          <a:lstStyle/>
          <a:p>
            <a:pPr marL="1200150" lvl="2" indent="-285750">
              <a:buFont typeface="Arial" panose="020B0604020202020204" pitchFamily="34" charset="0"/>
              <a:buChar char="•"/>
            </a:pPr>
            <a:r>
              <a:rPr lang="en-US" sz="2000" b="1" dirty="0"/>
              <a:t>High yield potential </a:t>
            </a:r>
          </a:p>
          <a:p>
            <a:pPr marL="1200150" lvl="2" indent="-285750">
              <a:buFont typeface="Arial" panose="020B0604020202020204" pitchFamily="34" charset="0"/>
              <a:buChar char="•"/>
            </a:pPr>
            <a:r>
              <a:rPr lang="en-US" sz="2000" b="1" dirty="0"/>
              <a:t>Good plumpness</a:t>
            </a:r>
          </a:p>
        </p:txBody>
      </p:sp>
      <p:sp>
        <p:nvSpPr>
          <p:cNvPr id="4" name="Rectangle 3"/>
          <p:cNvSpPr/>
          <p:nvPr/>
        </p:nvSpPr>
        <p:spPr>
          <a:xfrm>
            <a:off x="0" y="70340"/>
            <a:ext cx="7772400" cy="1037492"/>
          </a:xfrm>
          <a:prstGeom prst="rect">
            <a:avLst/>
          </a:prstGeom>
          <a:solidFill>
            <a:schemeClr val="accent2">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b="1" dirty="0"/>
              <a:t>    ABI Voyager</a:t>
            </a:r>
          </a:p>
        </p:txBody>
      </p:sp>
      <p:pic>
        <p:nvPicPr>
          <p:cNvPr id="11" name="Picture 10"/>
          <p:cNvPicPr/>
          <p:nvPr/>
        </p:nvPicPr>
        <p:blipFill>
          <a:blip r:embed="rId2" cstate="print">
            <a:extLst>
              <a:ext uri="{28A0092B-C50C-407E-A947-70E740481C1C}">
                <a14:useLocalDpi xmlns:a14="http://schemas.microsoft.com/office/drawing/2010/main" val="0"/>
              </a:ext>
            </a:extLst>
          </a:blip>
          <a:srcRect b="73869"/>
          <a:stretch>
            <a:fillRect/>
          </a:stretch>
        </p:blipFill>
        <p:spPr bwMode="auto">
          <a:xfrm>
            <a:off x="5210762" y="351496"/>
            <a:ext cx="1576900" cy="589083"/>
          </a:xfrm>
          <a:prstGeom prst="rect">
            <a:avLst/>
          </a:prstGeom>
          <a:noFill/>
          <a:ln>
            <a:noFill/>
          </a:ln>
        </p:spPr>
      </p:pic>
      <p:sp>
        <p:nvSpPr>
          <p:cNvPr id="12" name="TextBox 11"/>
          <p:cNvSpPr txBox="1"/>
          <p:nvPr/>
        </p:nvSpPr>
        <p:spPr>
          <a:xfrm>
            <a:off x="4462616" y="1151066"/>
            <a:ext cx="2325046" cy="707886"/>
          </a:xfrm>
          <a:prstGeom prst="rect">
            <a:avLst/>
          </a:prstGeom>
          <a:solidFill>
            <a:schemeClr val="bg1">
              <a:lumMod val="85000"/>
            </a:schemeClr>
          </a:solidFill>
        </p:spPr>
        <p:txBody>
          <a:bodyPr wrap="square" rtlCol="0">
            <a:spAutoFit/>
          </a:bodyPr>
          <a:lstStyle/>
          <a:p>
            <a:pPr marL="285750" indent="-285750">
              <a:buFont typeface="Arial" panose="020B0604020202020204" pitchFamily="34" charset="0"/>
              <a:buChar char="•"/>
            </a:pPr>
            <a:r>
              <a:rPr lang="en-US" sz="2000" b="1" dirty="0"/>
              <a:t>Low protein </a:t>
            </a:r>
          </a:p>
          <a:p>
            <a:pPr marL="285750" indent="-285750">
              <a:buFont typeface="Arial" panose="020B0604020202020204" pitchFamily="34" charset="0"/>
              <a:buChar char="•"/>
            </a:pPr>
            <a:r>
              <a:rPr lang="en-US" sz="2000" b="1" dirty="0"/>
              <a:t>Great test weight</a:t>
            </a:r>
          </a:p>
        </p:txBody>
      </p:sp>
      <p:cxnSp>
        <p:nvCxnSpPr>
          <p:cNvPr id="72" name="Straight Connector 71"/>
          <p:cNvCxnSpPr/>
          <p:nvPr/>
        </p:nvCxnSpPr>
        <p:spPr>
          <a:xfrm>
            <a:off x="0" y="9374760"/>
            <a:ext cx="777240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0" y="9546511"/>
            <a:ext cx="1733360" cy="307777"/>
          </a:xfrm>
          <a:prstGeom prst="rect">
            <a:avLst/>
          </a:prstGeom>
        </p:spPr>
        <p:txBody>
          <a:bodyPr wrap="none">
            <a:spAutoFit/>
          </a:bodyPr>
          <a:lstStyle/>
          <a:p>
            <a:r>
              <a:rPr lang="en-US" sz="1400" dirty="0">
                <a:solidFill>
                  <a:srgbClr val="002060"/>
                </a:solidFill>
              </a:rPr>
              <a:t>Updated March 2021</a:t>
            </a:r>
          </a:p>
        </p:txBody>
      </p:sp>
      <p:sp>
        <p:nvSpPr>
          <p:cNvPr id="74" name="TextBox 73"/>
          <p:cNvSpPr txBox="1"/>
          <p:nvPr/>
        </p:nvSpPr>
        <p:spPr>
          <a:xfrm>
            <a:off x="1668201" y="9488845"/>
            <a:ext cx="6229350" cy="415498"/>
          </a:xfrm>
          <a:prstGeom prst="rect">
            <a:avLst/>
          </a:prstGeom>
          <a:noFill/>
        </p:spPr>
        <p:txBody>
          <a:bodyPr wrap="square" rtlCol="0">
            <a:spAutoFit/>
          </a:bodyPr>
          <a:lstStyle/>
          <a:p>
            <a:r>
              <a:rPr lang="en-US" sz="1050" dirty="0"/>
              <a:t>Data sources: [1] AB InBev breeding and Crop Management Data. [2] University of Idaho Extension. Spring Barley Quick Facts. file:///C:/Literature_review/Barley/U.%20Idaho%20Docs/Spring%20Barley%20Protocol.pdf</a:t>
            </a:r>
          </a:p>
        </p:txBody>
      </p:sp>
      <p:pic>
        <p:nvPicPr>
          <p:cNvPr id="2" name="Picture 1">
            <a:extLst>
              <a:ext uri="{FF2B5EF4-FFF2-40B4-BE49-F238E27FC236}">
                <a16:creationId xmlns:a16="http://schemas.microsoft.com/office/drawing/2014/main" id="{AD525FEA-0AED-4B0E-AD7A-AB9FD9AC1CFD}"/>
              </a:ext>
            </a:extLst>
          </p:cNvPr>
          <p:cNvPicPr>
            <a:picLocks noChangeAspect="1"/>
          </p:cNvPicPr>
          <p:nvPr/>
        </p:nvPicPr>
        <p:blipFill>
          <a:blip r:embed="rId3"/>
          <a:stretch>
            <a:fillRect/>
          </a:stretch>
        </p:blipFill>
        <p:spPr>
          <a:xfrm>
            <a:off x="358447" y="2149741"/>
            <a:ext cx="3341696" cy="1957660"/>
          </a:xfrm>
          <a:prstGeom prst="rect">
            <a:avLst/>
          </a:prstGeom>
        </p:spPr>
      </p:pic>
      <p:sp>
        <p:nvSpPr>
          <p:cNvPr id="13" name="TextBox 12">
            <a:extLst>
              <a:ext uri="{FF2B5EF4-FFF2-40B4-BE49-F238E27FC236}">
                <a16:creationId xmlns:a16="http://schemas.microsoft.com/office/drawing/2014/main" id="{8EE67EFA-5BBA-4420-AD7A-570BC9AAC026}"/>
              </a:ext>
            </a:extLst>
          </p:cNvPr>
          <p:cNvSpPr txBox="1"/>
          <p:nvPr/>
        </p:nvSpPr>
        <p:spPr>
          <a:xfrm>
            <a:off x="358444" y="4080426"/>
            <a:ext cx="3070273" cy="1200329"/>
          </a:xfrm>
          <a:prstGeom prst="rect">
            <a:avLst/>
          </a:prstGeom>
          <a:noFill/>
        </p:spPr>
        <p:txBody>
          <a:bodyPr wrap="square" rtlCol="0">
            <a:spAutoFit/>
          </a:bodyPr>
          <a:lstStyle/>
          <a:p>
            <a:r>
              <a:rPr lang="en-US" sz="1200" u="sng" dirty="0"/>
              <a:t>Yield response to total N </a:t>
            </a:r>
            <a:r>
              <a:rPr lang="en-US" sz="1100" u="sng" dirty="0"/>
              <a:t>(</a:t>
            </a:r>
            <a:r>
              <a:rPr lang="en-US" sz="1200" u="sng" dirty="0"/>
              <a:t>Soil test Nitrogen + Rotational Crop credit + Applied</a:t>
            </a:r>
            <a:r>
              <a:rPr lang="en-US" sz="1100" u="sng" dirty="0"/>
              <a:t>)</a:t>
            </a:r>
            <a:r>
              <a:rPr lang="en-US" sz="1200" dirty="0"/>
              <a:t>.  </a:t>
            </a:r>
          </a:p>
          <a:p>
            <a:r>
              <a:rPr lang="en-US" sz="1200" dirty="0"/>
              <a:t>When total nitrogen rates are above 120 </a:t>
            </a:r>
            <a:r>
              <a:rPr lang="en-US" sz="1200" dirty="0" err="1"/>
              <a:t>lbs</a:t>
            </a:r>
            <a:r>
              <a:rPr lang="en-US" sz="1200" dirty="0"/>
              <a:t>/ac, there was a diminishing return to yield while also increasing risk of lodging and out of spec protein.  </a:t>
            </a:r>
          </a:p>
        </p:txBody>
      </p:sp>
      <p:sp>
        <p:nvSpPr>
          <p:cNvPr id="14" name="TextBox 13">
            <a:extLst>
              <a:ext uri="{FF2B5EF4-FFF2-40B4-BE49-F238E27FC236}">
                <a16:creationId xmlns:a16="http://schemas.microsoft.com/office/drawing/2014/main" id="{F9AFFA42-9028-419C-88D0-98EDA14296F5}"/>
              </a:ext>
            </a:extLst>
          </p:cNvPr>
          <p:cNvSpPr txBox="1"/>
          <p:nvPr/>
        </p:nvSpPr>
        <p:spPr>
          <a:xfrm>
            <a:off x="3721703" y="4107401"/>
            <a:ext cx="3806871" cy="1754326"/>
          </a:xfrm>
          <a:prstGeom prst="rect">
            <a:avLst/>
          </a:prstGeom>
          <a:noFill/>
        </p:spPr>
        <p:txBody>
          <a:bodyPr wrap="square" rtlCol="0">
            <a:spAutoFit/>
          </a:bodyPr>
          <a:lstStyle/>
          <a:p>
            <a:r>
              <a:rPr lang="en-US" sz="1200" u="sng" dirty="0"/>
              <a:t>Protein response to total N</a:t>
            </a:r>
            <a:r>
              <a:rPr lang="en-US" sz="1200" dirty="0"/>
              <a:t>.  </a:t>
            </a:r>
          </a:p>
          <a:p>
            <a:r>
              <a:rPr lang="en-US" sz="1200" dirty="0"/>
              <a:t>Top horizonal red line indicates maximum accepted protein levels (13.5%), and blue horizonal line indicate minimum protein specification at malthouses.  In 2020, ABI Voyager had a banner year where yields could be pushed with nitrogen with low risk to over high proteins.  But when considering rates across normal years like 2019, overly high N applications would have pushed ABI Voyager over protein spec.</a:t>
            </a:r>
          </a:p>
        </p:txBody>
      </p:sp>
      <p:pic>
        <p:nvPicPr>
          <p:cNvPr id="7" name="Picture 6">
            <a:extLst>
              <a:ext uri="{FF2B5EF4-FFF2-40B4-BE49-F238E27FC236}">
                <a16:creationId xmlns:a16="http://schemas.microsoft.com/office/drawing/2014/main" id="{B7D44B37-D043-4AF8-A0CF-5C63207C0372}"/>
              </a:ext>
            </a:extLst>
          </p:cNvPr>
          <p:cNvPicPr>
            <a:picLocks noChangeAspect="1"/>
          </p:cNvPicPr>
          <p:nvPr/>
        </p:nvPicPr>
        <p:blipFill>
          <a:blip r:embed="rId4"/>
          <a:stretch>
            <a:fillRect/>
          </a:stretch>
        </p:blipFill>
        <p:spPr>
          <a:xfrm>
            <a:off x="3858250" y="2154844"/>
            <a:ext cx="3533775" cy="2040189"/>
          </a:xfrm>
          <a:prstGeom prst="rect">
            <a:avLst/>
          </a:prstGeom>
        </p:spPr>
      </p:pic>
      <p:sp>
        <p:nvSpPr>
          <p:cNvPr id="15" name="TextBox 14">
            <a:extLst>
              <a:ext uri="{FF2B5EF4-FFF2-40B4-BE49-F238E27FC236}">
                <a16:creationId xmlns:a16="http://schemas.microsoft.com/office/drawing/2014/main" id="{0DD658F4-AD01-4513-BEFB-97880C11D29D}"/>
              </a:ext>
            </a:extLst>
          </p:cNvPr>
          <p:cNvSpPr txBox="1"/>
          <p:nvPr/>
        </p:nvSpPr>
        <p:spPr>
          <a:xfrm>
            <a:off x="391853" y="7959726"/>
            <a:ext cx="2705288" cy="830997"/>
          </a:xfrm>
          <a:prstGeom prst="rect">
            <a:avLst/>
          </a:prstGeom>
          <a:noFill/>
        </p:spPr>
        <p:txBody>
          <a:bodyPr wrap="square" rtlCol="0">
            <a:spAutoFit/>
          </a:bodyPr>
          <a:lstStyle/>
          <a:p>
            <a:r>
              <a:rPr lang="en-US" sz="1200" u="sng" dirty="0"/>
              <a:t>Lodging score’s relationship to total N</a:t>
            </a:r>
            <a:r>
              <a:rPr lang="en-US" sz="1200" dirty="0"/>
              <a:t>. Lodging increased by 25% when total rates went from 120 </a:t>
            </a:r>
            <a:r>
              <a:rPr lang="en-US" sz="1200" dirty="0" err="1"/>
              <a:t>lbs</a:t>
            </a:r>
            <a:r>
              <a:rPr lang="en-US" sz="1200" dirty="0"/>
              <a:t>/ac to 150 </a:t>
            </a:r>
            <a:r>
              <a:rPr lang="en-US" sz="1200" dirty="0" err="1"/>
              <a:t>lbs</a:t>
            </a:r>
            <a:r>
              <a:rPr lang="en-US" sz="1200" dirty="0"/>
              <a:t>/ac.</a:t>
            </a:r>
          </a:p>
        </p:txBody>
      </p:sp>
      <p:pic>
        <p:nvPicPr>
          <p:cNvPr id="8" name="Picture 7">
            <a:extLst>
              <a:ext uri="{FF2B5EF4-FFF2-40B4-BE49-F238E27FC236}">
                <a16:creationId xmlns:a16="http://schemas.microsoft.com/office/drawing/2014/main" id="{3C1FD7CF-8943-44CF-9D4A-2D2665F51CAF}"/>
              </a:ext>
            </a:extLst>
          </p:cNvPr>
          <p:cNvPicPr>
            <a:picLocks noChangeAspect="1"/>
          </p:cNvPicPr>
          <p:nvPr/>
        </p:nvPicPr>
        <p:blipFill>
          <a:blip r:embed="rId5"/>
          <a:stretch>
            <a:fillRect/>
          </a:stretch>
        </p:blipFill>
        <p:spPr>
          <a:xfrm>
            <a:off x="148885" y="6087238"/>
            <a:ext cx="3191225" cy="1842421"/>
          </a:xfrm>
          <a:prstGeom prst="rect">
            <a:avLst/>
          </a:prstGeom>
        </p:spPr>
      </p:pic>
      <p:sp>
        <p:nvSpPr>
          <p:cNvPr id="17" name="TextBox 16">
            <a:extLst>
              <a:ext uri="{FF2B5EF4-FFF2-40B4-BE49-F238E27FC236}">
                <a16:creationId xmlns:a16="http://schemas.microsoft.com/office/drawing/2014/main" id="{23EB576B-3D93-4CFC-8A65-38CB0DD6857C}"/>
              </a:ext>
            </a:extLst>
          </p:cNvPr>
          <p:cNvSpPr txBox="1"/>
          <p:nvPr/>
        </p:nvSpPr>
        <p:spPr>
          <a:xfrm>
            <a:off x="3575615" y="5879022"/>
            <a:ext cx="3816410" cy="3323987"/>
          </a:xfrm>
          <a:prstGeom prst="rect">
            <a:avLst/>
          </a:prstGeom>
          <a:noFill/>
          <a:ln>
            <a:solidFill>
              <a:schemeClr val="tx1"/>
            </a:solidFill>
          </a:ln>
        </p:spPr>
        <p:txBody>
          <a:bodyPr wrap="square" rtlCol="0">
            <a:spAutoFit/>
          </a:bodyPr>
          <a:lstStyle/>
          <a:p>
            <a:r>
              <a:rPr lang="en-US" sz="1400" dirty="0"/>
              <a:t>These three graphs represent the balance between yield, protein and lodging that farmers must make when considering their nitrogen application rate.  While there was limited risk from too high of protein from high N rates in our data for ABI Voyager in cool years, this risk increases drastically in normal years.</a:t>
            </a:r>
          </a:p>
          <a:p>
            <a:r>
              <a:rPr lang="en-US" sz="1400" dirty="0"/>
              <a:t>Additionally, the diminishing returns from nitrogen to yield should be considered in the economics of farm operations.  Most importantly, this information indicates the importance of soil tests 2 weeks prior to planting to optimize fertility on a farm.  The difference between good yield-good quality and good yield-bad quality is only 30 </a:t>
            </a:r>
            <a:r>
              <a:rPr lang="en-US" sz="1400" dirty="0" err="1"/>
              <a:t>lbs</a:t>
            </a:r>
            <a:r>
              <a:rPr lang="en-US" sz="1400" dirty="0"/>
              <a:t>/ac of nitrogen.</a:t>
            </a:r>
          </a:p>
        </p:txBody>
      </p:sp>
    </p:spTree>
    <p:extLst>
      <p:ext uri="{BB962C8B-B14F-4D97-AF65-F5344CB8AC3E}">
        <p14:creationId xmlns:p14="http://schemas.microsoft.com/office/powerpoint/2010/main" val="21525673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11008</TotalTime>
  <Words>1357</Words>
  <Application>Microsoft Office PowerPoint</Application>
  <PresentationFormat>Custom</PresentationFormat>
  <Paragraphs>92</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Anheuser-Busch InBev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Park, Alex</dc:creator>
  <cp:lastModifiedBy>Drenkard, Molly</cp:lastModifiedBy>
  <cp:revision>124</cp:revision>
  <cp:lastPrinted>2019-04-11T16:34:37Z</cp:lastPrinted>
  <dcterms:created xsi:type="dcterms:W3CDTF">2019-03-29T19:32:36Z</dcterms:created>
  <dcterms:modified xsi:type="dcterms:W3CDTF">2021-03-25T20:43:26Z</dcterms:modified>
</cp:coreProperties>
</file>