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9" r:id="rId2"/>
    <p:sldId id="262" r:id="rId3"/>
    <p:sldId id="282" r:id="rId4"/>
    <p:sldId id="283" r:id="rId5"/>
    <p:sldId id="287" r:id="rId6"/>
    <p:sldId id="288" r:id="rId7"/>
    <p:sldId id="285" r:id="rId8"/>
    <p:sldId id="290" r:id="rId9"/>
    <p:sldId id="267" r:id="rId10"/>
    <p:sldId id="286" r:id="rId11"/>
    <p:sldId id="269" r:id="rId12"/>
    <p:sldId id="268" r:id="rId13"/>
    <p:sldId id="270" r:id="rId14"/>
    <p:sldId id="271" r:id="rId15"/>
    <p:sldId id="281" r:id="rId16"/>
    <p:sldId id="260" r:id="rId17"/>
    <p:sldId id="261" r:id="rId18"/>
    <p:sldId id="272" r:id="rId19"/>
    <p:sldId id="273" r:id="rId20"/>
    <p:sldId id="274" r:id="rId21"/>
    <p:sldId id="275" r:id="rId22"/>
    <p:sldId id="277" r:id="rId23"/>
    <p:sldId id="276" r:id="rId24"/>
    <p:sldId id="278" r:id="rId25"/>
    <p:sldId id="279" r:id="rId26"/>
    <p:sldId id="280" r:id="rId27"/>
    <p:sldId id="289" r:id="rId28"/>
  </p:sldIdLst>
  <p:sldSz cx="6858000" cy="51435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3783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9" autoAdjust="0"/>
    <p:restoredTop sz="94660"/>
  </p:normalViewPr>
  <p:slideViewPr>
    <p:cSldViewPr>
      <p:cViewPr>
        <p:scale>
          <a:sx n="66" d="100"/>
          <a:sy n="66" d="100"/>
        </p:scale>
        <p:origin x="1108" y="282"/>
      </p:cViewPr>
      <p:guideLst>
        <p:guide orient="horz" pos="162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50684C47-BFA9-446E-84EB-3B0076746E56}" type="datetimeFigureOut">
              <a:rPr lang="en-US" smtClean="0"/>
              <a:t>3/30/2020</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844E4B54-FD9F-4768-A8F3-1AEA11E01A5B}" type="slidenum">
              <a:rPr lang="en-US" smtClean="0"/>
              <a:t>‹#›</a:t>
            </a:fld>
            <a:endParaRPr lang="en-US"/>
          </a:p>
        </p:txBody>
      </p:sp>
    </p:spTree>
    <p:extLst>
      <p:ext uri="{BB962C8B-B14F-4D97-AF65-F5344CB8AC3E}">
        <p14:creationId xmlns:p14="http://schemas.microsoft.com/office/powerpoint/2010/main" val="1140788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7820"/>
            <a:ext cx="5829300" cy="1102519"/>
          </a:xfrm>
        </p:spPr>
        <p:txBody>
          <a:bodyPr/>
          <a:lstStyle/>
          <a:p>
            <a:r>
              <a:rPr lang="en-US"/>
              <a:t>Click to edit Master title style</a:t>
            </a:r>
          </a:p>
        </p:txBody>
      </p:sp>
      <p:sp>
        <p:nvSpPr>
          <p:cNvPr id="3" name="Subtitle 2"/>
          <p:cNvSpPr>
            <a:spLocks noGrp="1"/>
          </p:cNvSpPr>
          <p:nvPr>
            <p:ph type="subTitle" idx="1"/>
          </p:nvPr>
        </p:nvSpPr>
        <p:spPr>
          <a:xfrm>
            <a:off x="1028700" y="2914650"/>
            <a:ext cx="48006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1CD004B-BB0D-44AE-9922-D3E053668E39}" type="datetimeFigureOut">
              <a:rPr lang="en-US" smtClean="0"/>
              <a:t>3/30/2020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B06836-E348-478D-91AF-472287C377E3}" type="slidenum">
              <a:rPr lang="en-US" smtClean="0"/>
              <a:t>‹#›</a:t>
            </a:fld>
            <a:endParaRPr lang="en-US"/>
          </a:p>
        </p:txBody>
      </p:sp>
    </p:spTree>
    <p:extLst>
      <p:ext uri="{BB962C8B-B14F-4D97-AF65-F5344CB8AC3E}">
        <p14:creationId xmlns:p14="http://schemas.microsoft.com/office/powerpoint/2010/main" val="739191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b="1"/>
            </a:lvl1pPr>
          </a:lstStyle>
          <a:p>
            <a:r>
              <a:rPr lang="en-US" dirty="0"/>
              <a:t>Click to edit Master title style</a:t>
            </a:r>
          </a:p>
        </p:txBody>
      </p:sp>
      <p:sp>
        <p:nvSpPr>
          <p:cNvPr id="3" name="Content Placeholder 2"/>
          <p:cNvSpPr>
            <a:spLocks noGrp="1"/>
          </p:cNvSpPr>
          <p:nvPr>
            <p:ph idx="1"/>
          </p:nvPr>
        </p:nvSpPr>
        <p:spPr/>
        <p:txBody>
          <a:bodyPr/>
          <a:lstStyle>
            <a:lvl1pPr>
              <a:defRPr sz="2200"/>
            </a:lvl1pPr>
            <a:lvl2pPr>
              <a:defRPr sz="26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1CD004B-BB0D-44AE-9922-D3E053668E39}" type="datetimeFigureOut">
              <a:rPr lang="en-US" smtClean="0"/>
              <a:t>3/30/2020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B06836-E348-478D-91AF-472287C377E3}" type="slidenum">
              <a:rPr lang="en-US" smtClean="0"/>
              <a:t>‹#›</a:t>
            </a:fld>
            <a:endParaRPr lang="en-US"/>
          </a:p>
        </p:txBody>
      </p:sp>
    </p:spTree>
    <p:extLst>
      <p:ext uri="{BB962C8B-B14F-4D97-AF65-F5344CB8AC3E}">
        <p14:creationId xmlns:p14="http://schemas.microsoft.com/office/powerpoint/2010/main" val="20462190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5979"/>
            <a:ext cx="61722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42900" y="1200151"/>
            <a:ext cx="61722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342900" y="4767263"/>
            <a:ext cx="16002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1CD004B-BB0D-44AE-9922-D3E053668E39}" type="datetimeFigureOut">
              <a:rPr lang="en-US" smtClean="0"/>
              <a:t>3/30/2020</a:t>
            </a:fld>
            <a:endParaRPr lang="en-US"/>
          </a:p>
        </p:txBody>
      </p:sp>
      <p:sp>
        <p:nvSpPr>
          <p:cNvPr id="5" name="Footer Placeholder 4"/>
          <p:cNvSpPr>
            <a:spLocks noGrp="1"/>
          </p:cNvSpPr>
          <p:nvPr>
            <p:ph type="ftr" sz="quarter" idx="3"/>
          </p:nvPr>
        </p:nvSpPr>
        <p:spPr>
          <a:xfrm>
            <a:off x="2343150" y="4767263"/>
            <a:ext cx="21717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4767263"/>
            <a:ext cx="16002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4B06836-E348-478D-91AF-472287C377E3}" type="slidenum">
              <a:rPr lang="en-US" smtClean="0"/>
              <a:t>‹#›</a:t>
            </a:fld>
            <a:endParaRPr lang="en-US"/>
          </a:p>
        </p:txBody>
      </p:sp>
    </p:spTree>
    <p:extLst>
      <p:ext uri="{BB962C8B-B14F-4D97-AF65-F5344CB8AC3E}">
        <p14:creationId xmlns:p14="http://schemas.microsoft.com/office/powerpoint/2010/main" val="1574893394"/>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28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neodem.wp.horizon.ac.uk/" TargetMode="External"/><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neodem.wp.horizon.ac.uk/" TargetMode="External"/><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hyperlink" Target="http://www.youtube.com/c/DigitalLogicProgramming_LaMeres" TargetMode="Externa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s://neodem.wp.horizon.ac.uk/" TargetMode="External"/><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s://neodem.wp.horizon.ac.uk/" TargetMode="External"/><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s://neodem.wp.horizon.ac.uk/" TargetMode="External"/><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8.jpg"/><Relationship Id="rId1" Type="http://schemas.openxmlformats.org/officeDocument/2006/relationships/slideLayout" Target="../slideLayouts/slideLayout1.xml"/><Relationship Id="rId4" Type="http://schemas.openxmlformats.org/officeDocument/2006/relationships/hyperlink" Target="https://neodem.wp.horizon.ac.uk/"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hyperlink" Target="http://www.youtube.com/c/DigitalLogicProgramming_LaMeres" TargetMode="External"/><Relationship Id="rId4" Type="http://schemas.openxmlformats.org/officeDocument/2006/relationships/image" Target="../media/image11.jpeg"/></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705350"/>
            <a:ext cx="6858000" cy="438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91000" y="4739640"/>
            <a:ext cx="2590800" cy="331469"/>
          </a:xfrm>
        </p:spPr>
        <p:txBody>
          <a:bodyPr>
            <a:normAutofit lnSpcReduction="10000"/>
          </a:bodyPr>
          <a:lstStyle/>
          <a:p>
            <a:r>
              <a:rPr lang="en-US" sz="1600" b="1" cap="small" dirty="0">
                <a:solidFill>
                  <a:schemeClr val="bg1"/>
                </a:solidFill>
                <a:latin typeface="Arial" panose="020B0604020202020204" pitchFamily="34" charset="0"/>
                <a:cs typeface="Arial" panose="020B0604020202020204" pitchFamily="34" charset="0"/>
              </a:rPr>
              <a:t>Brock J. </a:t>
            </a:r>
            <a:r>
              <a:rPr lang="en-US" sz="1400" b="1" cap="small" dirty="0">
                <a:solidFill>
                  <a:schemeClr val="bg1"/>
                </a:solidFill>
                <a:latin typeface="Arial" panose="020B0604020202020204" pitchFamily="34" charset="0"/>
                <a:cs typeface="Arial" panose="020B0604020202020204" pitchFamily="34" charset="0"/>
              </a:rPr>
              <a:t>LaMeres</a:t>
            </a:r>
            <a:r>
              <a:rPr lang="en-US" sz="1600" b="1" cap="small" dirty="0">
                <a:solidFill>
                  <a:schemeClr val="bg1"/>
                </a:solidFill>
                <a:latin typeface="Arial" panose="020B0604020202020204" pitchFamily="34" charset="0"/>
                <a:cs typeface="Arial" panose="020B0604020202020204" pitchFamily="34" charset="0"/>
              </a:rPr>
              <a:t>, Ph.D.</a:t>
            </a:r>
          </a:p>
        </p:txBody>
      </p:sp>
      <p:sp>
        <p:nvSpPr>
          <p:cNvPr id="8" name="TextBox 7"/>
          <p:cNvSpPr txBox="1"/>
          <p:nvPr/>
        </p:nvSpPr>
        <p:spPr>
          <a:xfrm>
            <a:off x="76200" y="971550"/>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Chapter 10: The STACK and Subroutines</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819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807719"/>
          </a:xfrm>
        </p:spPr>
        <p:txBody>
          <a:bodyPr anchor="ctr">
            <a:normAutofit/>
          </a:bodyPr>
          <a:lstStyle/>
          <a:p>
            <a:r>
              <a:rPr lang="en-US" sz="2200" cap="small" dirty="0">
                <a:solidFill>
                  <a:schemeClr val="bg1"/>
                </a:solidFill>
                <a:latin typeface="Arial" panose="020B0604020202020204" pitchFamily="34" charset="0"/>
                <a:cs typeface="Arial" panose="020B0604020202020204" pitchFamily="34" charset="0"/>
              </a:rPr>
              <a:t>Embedded Systems Design</a:t>
            </a:r>
            <a:endParaRPr lang="en-US" sz="2400" cap="small" dirty="0">
              <a:solidFill>
                <a:schemeClr val="bg1"/>
              </a:solidFill>
              <a:latin typeface="Arial" panose="020B0604020202020204" pitchFamily="34" charset="0"/>
              <a:cs typeface="Arial" panose="020B0604020202020204" pitchFamily="34" charset="0"/>
            </a:endParaRPr>
          </a:p>
        </p:txBody>
      </p:sp>
      <p:sp>
        <p:nvSpPr>
          <p:cNvPr id="12" name="Subtitle 2"/>
          <p:cNvSpPr txBox="1">
            <a:spLocks/>
          </p:cNvSpPr>
          <p:nvPr/>
        </p:nvSpPr>
        <p:spPr>
          <a:xfrm>
            <a:off x="304798" y="1353177"/>
            <a:ext cx="6400801" cy="33146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r>
              <a:rPr lang="en-US" sz="1600" b="1" cap="small" dirty="0">
                <a:solidFill>
                  <a:schemeClr val="accent2"/>
                </a:solidFill>
                <a:latin typeface="Arial" panose="020B0604020202020204" pitchFamily="34" charset="0"/>
                <a:cs typeface="Arial" panose="020B0604020202020204" pitchFamily="34" charset="0"/>
              </a:rPr>
              <a:t>10.1	The STACK</a:t>
            </a:r>
          </a:p>
        </p:txBody>
      </p:sp>
      <p:sp>
        <p:nvSpPr>
          <p:cNvPr id="15" name="Subtitle 2"/>
          <p:cNvSpPr txBox="1">
            <a:spLocks/>
          </p:cNvSpPr>
          <p:nvPr/>
        </p:nvSpPr>
        <p:spPr>
          <a:xfrm>
            <a:off x="-342900" y="4445783"/>
            <a:ext cx="2819400" cy="292422"/>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US" sz="1000" dirty="0">
              <a:solidFill>
                <a:schemeClr val="accent2"/>
              </a:solidFill>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6F228F90-620B-4EC5-B4E9-44BDB224CD9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177" r="43030" b="39259"/>
          <a:stretch/>
        </p:blipFill>
        <p:spPr>
          <a:xfrm>
            <a:off x="4268849" y="2943388"/>
            <a:ext cx="1219200" cy="1612490"/>
          </a:xfrm>
          <a:prstGeom prst="rect">
            <a:avLst/>
          </a:prstGeom>
        </p:spPr>
      </p:pic>
      <p:pic>
        <p:nvPicPr>
          <p:cNvPr id="17" name="Picture 16" descr="A close up of a sign&#10;&#10;Description automatically generated">
            <a:extLst>
              <a:ext uri="{FF2B5EF4-FFF2-40B4-BE49-F238E27FC236}">
                <a16:creationId xmlns:a16="http://schemas.microsoft.com/office/drawing/2014/main" id="{08401B30-7414-4E96-B886-E4AD50BC80D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4983" y="1787822"/>
            <a:ext cx="1937664" cy="2710855"/>
          </a:xfrm>
          <a:prstGeom prst="rect">
            <a:avLst/>
          </a:prstGeom>
        </p:spPr>
      </p:pic>
    </p:spTree>
    <p:extLst>
      <p:ext uri="{BB962C8B-B14F-4D97-AF65-F5344CB8AC3E}">
        <p14:creationId xmlns:p14="http://schemas.microsoft.com/office/powerpoint/2010/main" val="14592585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5562600" y="4857750"/>
            <a:ext cx="12954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10.1     The STACK</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10.1 the Stack</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10: The STACK and Subroutines</a:t>
            </a:r>
          </a:p>
        </p:txBody>
      </p:sp>
      <p:sp>
        <p:nvSpPr>
          <p:cNvPr id="9" name="Subtitle 2">
            <a:extLst>
              <a:ext uri="{FF2B5EF4-FFF2-40B4-BE49-F238E27FC236}">
                <a16:creationId xmlns:a16="http://schemas.microsoft.com/office/drawing/2014/main" id="{5A2BDB32-CC60-4AEB-AC5F-F058A28282D5}"/>
              </a:ext>
            </a:extLst>
          </p:cNvPr>
          <p:cNvSpPr txBox="1">
            <a:spLocks/>
          </p:cNvSpPr>
          <p:nvPr/>
        </p:nvSpPr>
        <p:spPr>
          <a:xfrm>
            <a:off x="204707" y="892997"/>
            <a:ext cx="2759909" cy="288180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b="1" dirty="0">
                <a:solidFill>
                  <a:schemeClr val="accent2"/>
                </a:solidFill>
                <a:latin typeface="Arial" panose="020B0604020202020204" pitchFamily="34" charset="0"/>
                <a:cs typeface="Arial" panose="020B0604020202020204" pitchFamily="34" charset="0"/>
              </a:rPr>
              <a:t>STACK Overflow</a:t>
            </a:r>
          </a:p>
          <a:p>
            <a:pPr lvl="1" indent="-228600" algn="l">
              <a:buFont typeface="Arial" panose="020B0604020202020204" pitchFamily="34" charset="0"/>
              <a:buChar char="•"/>
            </a:pPr>
            <a:r>
              <a:rPr lang="en-US" sz="1400" dirty="0">
                <a:solidFill>
                  <a:schemeClr val="accent2"/>
                </a:solidFill>
                <a:latin typeface="Arial" panose="020B0604020202020204" pitchFamily="34" charset="0"/>
                <a:cs typeface="Arial" panose="020B0604020202020204" pitchFamily="34" charset="0"/>
              </a:rPr>
              <a:t>When pushes start overwriting other locations in memory.</a:t>
            </a:r>
          </a:p>
          <a:p>
            <a:pPr marL="228600" indent="-228600" algn="l">
              <a:buFont typeface="Arial" panose="020B0604020202020204" pitchFamily="34" charset="0"/>
              <a:buChar char="•"/>
            </a:pPr>
            <a:endParaRPr lang="en-US" sz="1600" b="1"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p:txBody>
      </p:sp>
      <p:pic>
        <p:nvPicPr>
          <p:cNvPr id="14" name="Picture 13" descr="A screenshot of a cell phone&#10;&#10;Description automatically generated">
            <a:extLst>
              <a:ext uri="{FF2B5EF4-FFF2-40B4-BE49-F238E27FC236}">
                <a16:creationId xmlns:a16="http://schemas.microsoft.com/office/drawing/2014/main" id="{9C822406-117A-413B-91F7-537E241E4DE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86125" y="659688"/>
            <a:ext cx="3343275" cy="3990925"/>
          </a:xfrm>
          <a:prstGeom prst="rect">
            <a:avLst/>
          </a:prstGeom>
          <a:ln w="12700">
            <a:solidFill>
              <a:schemeClr val="accent2">
                <a:lumMod val="75000"/>
              </a:schemeClr>
            </a:solidFill>
          </a:ln>
        </p:spPr>
      </p:pic>
      <p:cxnSp>
        <p:nvCxnSpPr>
          <p:cNvPr id="15" name="Straight Arrow Connector 14">
            <a:extLst>
              <a:ext uri="{FF2B5EF4-FFF2-40B4-BE49-F238E27FC236}">
                <a16:creationId xmlns:a16="http://schemas.microsoft.com/office/drawing/2014/main" id="{53E37B3E-5610-4E2D-A91E-EA3C8C141481}"/>
              </a:ext>
            </a:extLst>
          </p:cNvPr>
          <p:cNvCxnSpPr/>
          <p:nvPr/>
        </p:nvCxnSpPr>
        <p:spPr>
          <a:xfrm>
            <a:off x="2864684" y="2985016"/>
            <a:ext cx="762000" cy="0"/>
          </a:xfrm>
          <a:prstGeom prst="straightConnector1">
            <a:avLst/>
          </a:prstGeom>
          <a:ln w="44450">
            <a:solidFill>
              <a:schemeClr val="accent2">
                <a:lumMod val="75000"/>
              </a:schemeClr>
            </a:solidFill>
            <a:tailEnd type="triangle"/>
          </a:ln>
        </p:spPr>
        <p:style>
          <a:lnRef idx="1">
            <a:schemeClr val="accent2"/>
          </a:lnRef>
          <a:fillRef idx="0">
            <a:schemeClr val="accent2"/>
          </a:fillRef>
          <a:effectRef idx="0">
            <a:schemeClr val="accent2"/>
          </a:effectRef>
          <a:fontRef idx="minor">
            <a:schemeClr val="tx1"/>
          </a:fontRef>
        </p:style>
      </p:cxnSp>
      <p:sp>
        <p:nvSpPr>
          <p:cNvPr id="16" name="TextBox 15">
            <a:extLst>
              <a:ext uri="{FF2B5EF4-FFF2-40B4-BE49-F238E27FC236}">
                <a16:creationId xmlns:a16="http://schemas.microsoft.com/office/drawing/2014/main" id="{560C0B04-E2B2-4942-8FA4-518CDA27DD23}"/>
              </a:ext>
            </a:extLst>
          </p:cNvPr>
          <p:cNvSpPr txBox="1"/>
          <p:nvPr/>
        </p:nvSpPr>
        <p:spPr>
          <a:xfrm>
            <a:off x="2426534" y="2800350"/>
            <a:ext cx="685800" cy="369332"/>
          </a:xfrm>
          <a:prstGeom prst="rect">
            <a:avLst/>
          </a:prstGeom>
          <a:noFill/>
        </p:spPr>
        <p:txBody>
          <a:bodyPr wrap="square" rtlCol="0">
            <a:spAutoFit/>
          </a:bodyPr>
          <a:lstStyle/>
          <a:p>
            <a:r>
              <a:rPr lang="en-US" b="1" dirty="0">
                <a:solidFill>
                  <a:schemeClr val="accent2">
                    <a:lumMod val="75000"/>
                  </a:schemeClr>
                </a:solidFill>
              </a:rPr>
              <a:t>SP</a:t>
            </a:r>
          </a:p>
        </p:txBody>
      </p:sp>
      <p:sp>
        <p:nvSpPr>
          <p:cNvPr id="17" name="Arc 16">
            <a:extLst>
              <a:ext uri="{FF2B5EF4-FFF2-40B4-BE49-F238E27FC236}">
                <a16:creationId xmlns:a16="http://schemas.microsoft.com/office/drawing/2014/main" id="{3F887B5C-B854-4AE8-AC87-7A1DF3415B3D}"/>
              </a:ext>
            </a:extLst>
          </p:cNvPr>
          <p:cNvSpPr/>
          <p:nvPr/>
        </p:nvSpPr>
        <p:spPr>
          <a:xfrm flipV="1">
            <a:off x="3219226" y="2389899"/>
            <a:ext cx="685800" cy="256758"/>
          </a:xfrm>
          <a:prstGeom prst="arc">
            <a:avLst>
              <a:gd name="adj1" fmla="val 4830763"/>
              <a:gd name="adj2" fmla="val 12081225"/>
            </a:avLst>
          </a:prstGeom>
          <a:ln w="28575">
            <a:solidFill>
              <a:schemeClr val="accent2">
                <a:lumMod val="75000"/>
              </a:schemeClr>
            </a:solidFill>
            <a:headEnd type="triangle" w="lg" len="lg"/>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Arc 19">
            <a:extLst>
              <a:ext uri="{FF2B5EF4-FFF2-40B4-BE49-F238E27FC236}">
                <a16:creationId xmlns:a16="http://schemas.microsoft.com/office/drawing/2014/main" id="{01879251-61A8-4C7F-BDFE-1942A33B6CCA}"/>
              </a:ext>
            </a:extLst>
          </p:cNvPr>
          <p:cNvSpPr/>
          <p:nvPr/>
        </p:nvSpPr>
        <p:spPr>
          <a:xfrm flipV="1">
            <a:off x="3245684" y="2572802"/>
            <a:ext cx="685800" cy="256758"/>
          </a:xfrm>
          <a:prstGeom prst="arc">
            <a:avLst>
              <a:gd name="adj1" fmla="val 4830763"/>
              <a:gd name="adj2" fmla="val 12081225"/>
            </a:avLst>
          </a:prstGeom>
          <a:ln w="28575">
            <a:solidFill>
              <a:schemeClr val="accent2">
                <a:lumMod val="75000"/>
              </a:schemeClr>
            </a:solidFill>
            <a:headEnd type="triangle" w="lg" len="lg"/>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Arc 20">
            <a:extLst>
              <a:ext uri="{FF2B5EF4-FFF2-40B4-BE49-F238E27FC236}">
                <a16:creationId xmlns:a16="http://schemas.microsoft.com/office/drawing/2014/main" id="{7072FEDC-2819-4C12-A3CB-2B2F3D52B2BA}"/>
              </a:ext>
            </a:extLst>
          </p:cNvPr>
          <p:cNvSpPr/>
          <p:nvPr/>
        </p:nvSpPr>
        <p:spPr>
          <a:xfrm flipV="1">
            <a:off x="3262393" y="2746994"/>
            <a:ext cx="685800" cy="256758"/>
          </a:xfrm>
          <a:prstGeom prst="arc">
            <a:avLst>
              <a:gd name="adj1" fmla="val 4830763"/>
              <a:gd name="adj2" fmla="val 12081225"/>
            </a:avLst>
          </a:prstGeom>
          <a:ln w="28575">
            <a:solidFill>
              <a:schemeClr val="accent2">
                <a:lumMod val="75000"/>
              </a:schemeClr>
            </a:solidFill>
            <a:headEnd type="triangle" w="lg" len="lg"/>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1933F7BF-6902-4BF6-A0C4-175C25D85196}"/>
              </a:ext>
            </a:extLst>
          </p:cNvPr>
          <p:cNvSpPr/>
          <p:nvPr/>
        </p:nvSpPr>
        <p:spPr>
          <a:xfrm flipV="1">
            <a:off x="3166310" y="2019438"/>
            <a:ext cx="685800" cy="256758"/>
          </a:xfrm>
          <a:prstGeom prst="arc">
            <a:avLst>
              <a:gd name="adj1" fmla="val 4830763"/>
              <a:gd name="adj2" fmla="val 12081225"/>
            </a:avLst>
          </a:prstGeom>
          <a:ln w="28575">
            <a:solidFill>
              <a:schemeClr val="accent2">
                <a:lumMod val="75000"/>
              </a:schemeClr>
            </a:solidFill>
            <a:headEnd type="triangle" w="lg" len="lg"/>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87F79C2-DC90-4395-B71B-B5DE59397E94}"/>
              </a:ext>
            </a:extLst>
          </p:cNvPr>
          <p:cNvSpPr/>
          <p:nvPr/>
        </p:nvSpPr>
        <p:spPr>
          <a:xfrm flipV="1">
            <a:off x="3192768" y="2202341"/>
            <a:ext cx="685800" cy="256758"/>
          </a:xfrm>
          <a:prstGeom prst="arc">
            <a:avLst>
              <a:gd name="adj1" fmla="val 4830763"/>
              <a:gd name="adj2" fmla="val 12081225"/>
            </a:avLst>
          </a:prstGeom>
          <a:ln w="28575">
            <a:solidFill>
              <a:schemeClr val="accent2">
                <a:lumMod val="75000"/>
              </a:schemeClr>
            </a:solidFill>
            <a:headEnd type="triangle" w="lg" len="lg"/>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Arc 27">
            <a:extLst>
              <a:ext uri="{FF2B5EF4-FFF2-40B4-BE49-F238E27FC236}">
                <a16:creationId xmlns:a16="http://schemas.microsoft.com/office/drawing/2014/main" id="{FDB59997-6BBD-4C26-91EA-A8E061945DB4}"/>
              </a:ext>
            </a:extLst>
          </p:cNvPr>
          <p:cNvSpPr/>
          <p:nvPr/>
        </p:nvSpPr>
        <p:spPr>
          <a:xfrm flipV="1">
            <a:off x="3120802" y="1645931"/>
            <a:ext cx="685800" cy="256758"/>
          </a:xfrm>
          <a:prstGeom prst="arc">
            <a:avLst>
              <a:gd name="adj1" fmla="val 4830763"/>
              <a:gd name="adj2" fmla="val 12081225"/>
            </a:avLst>
          </a:prstGeom>
          <a:ln w="28575">
            <a:solidFill>
              <a:schemeClr val="accent2">
                <a:lumMod val="75000"/>
              </a:schemeClr>
            </a:solidFill>
            <a:headEnd type="triangle" w="lg" len="lg"/>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Arc 28">
            <a:extLst>
              <a:ext uri="{FF2B5EF4-FFF2-40B4-BE49-F238E27FC236}">
                <a16:creationId xmlns:a16="http://schemas.microsoft.com/office/drawing/2014/main" id="{F2F7D6F0-0EFA-4566-B8D9-F77C7C387B43}"/>
              </a:ext>
            </a:extLst>
          </p:cNvPr>
          <p:cNvSpPr/>
          <p:nvPr/>
        </p:nvSpPr>
        <p:spPr>
          <a:xfrm flipV="1">
            <a:off x="3147260" y="1828834"/>
            <a:ext cx="685800" cy="256758"/>
          </a:xfrm>
          <a:prstGeom prst="arc">
            <a:avLst>
              <a:gd name="adj1" fmla="val 4830763"/>
              <a:gd name="adj2" fmla="val 12081225"/>
            </a:avLst>
          </a:prstGeom>
          <a:ln w="28575">
            <a:solidFill>
              <a:schemeClr val="accent2">
                <a:lumMod val="75000"/>
              </a:schemeClr>
            </a:solidFill>
            <a:headEnd type="triangle" w="lg" len="lg"/>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0736421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5562600" y="4857750"/>
            <a:ext cx="12954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10.1     The STACK</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Example: Using the Stack</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10: The STACK and Subroutines</a:t>
            </a:r>
          </a:p>
        </p:txBody>
      </p:sp>
      <p:sp>
        <p:nvSpPr>
          <p:cNvPr id="9" name="Subtitle 2">
            <a:extLst>
              <a:ext uri="{FF2B5EF4-FFF2-40B4-BE49-F238E27FC236}">
                <a16:creationId xmlns:a16="http://schemas.microsoft.com/office/drawing/2014/main" id="{90C96661-085E-408C-B239-346FB7BD71B9}"/>
              </a:ext>
            </a:extLst>
          </p:cNvPr>
          <p:cNvSpPr txBox="1">
            <a:spLocks/>
          </p:cNvSpPr>
          <p:nvPr/>
        </p:nvSpPr>
        <p:spPr>
          <a:xfrm>
            <a:off x="190500" y="895155"/>
            <a:ext cx="6667500" cy="288180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endParaRPr lang="en-US" sz="1600" dirty="0">
              <a:solidFill>
                <a:schemeClr val="accent2"/>
              </a:solidFill>
              <a:latin typeface="Arial" panose="020B0604020202020204" pitchFamily="34" charset="0"/>
              <a:cs typeface="Arial" panose="020B0604020202020204" pitchFamily="34" charset="0"/>
            </a:endParaRPr>
          </a:p>
        </p:txBody>
      </p:sp>
      <p:pic>
        <p:nvPicPr>
          <p:cNvPr id="5" name="Picture 4" descr="A screenshot of a cell phone&#10;&#10;Description automatically generated">
            <a:extLst>
              <a:ext uri="{FF2B5EF4-FFF2-40B4-BE49-F238E27FC236}">
                <a16:creationId xmlns:a16="http://schemas.microsoft.com/office/drawing/2014/main" id="{FE96BD47-6D5A-44F8-93F1-5CF0AA672F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 y="1021395"/>
            <a:ext cx="6477000" cy="3629218"/>
          </a:xfrm>
          <a:prstGeom prst="rect">
            <a:avLst/>
          </a:prstGeom>
        </p:spPr>
      </p:pic>
    </p:spTree>
    <p:extLst>
      <p:ext uri="{BB962C8B-B14F-4D97-AF65-F5344CB8AC3E}">
        <p14:creationId xmlns:p14="http://schemas.microsoft.com/office/powerpoint/2010/main" val="33824008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5562600" y="4857750"/>
            <a:ext cx="12954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10.1     The STACK</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Example: Using the Stack</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10: The STACK and Subroutines</a:t>
            </a:r>
          </a:p>
        </p:txBody>
      </p:sp>
      <p:sp>
        <p:nvSpPr>
          <p:cNvPr id="16" name="Subtitle 2"/>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9" name="Subtitle 2">
            <a:extLst>
              <a:ext uri="{FF2B5EF4-FFF2-40B4-BE49-F238E27FC236}">
                <a16:creationId xmlns:a16="http://schemas.microsoft.com/office/drawing/2014/main" id="{90C96661-085E-408C-B239-346FB7BD71B9}"/>
              </a:ext>
            </a:extLst>
          </p:cNvPr>
          <p:cNvSpPr txBox="1">
            <a:spLocks/>
          </p:cNvSpPr>
          <p:nvPr/>
        </p:nvSpPr>
        <p:spPr>
          <a:xfrm>
            <a:off x="190500" y="895155"/>
            <a:ext cx="6667500" cy="288180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1600" dirty="0">
                <a:solidFill>
                  <a:schemeClr val="accent2"/>
                </a:solidFill>
                <a:latin typeface="Arial" panose="020B0604020202020204" pitchFamily="34" charset="0"/>
                <a:cs typeface="Arial" panose="020B0604020202020204" pitchFamily="34" charset="0"/>
              </a:rPr>
              <a:t>Step 1: Create a new Empty Assembly-only CCS project titled:</a:t>
            </a:r>
          </a:p>
          <a:p>
            <a:pPr algn="l"/>
            <a:r>
              <a:rPr lang="en-US" sz="1600" dirty="0">
                <a:solidFill>
                  <a:schemeClr val="accent2"/>
                </a:solidFill>
                <a:latin typeface="Arial" panose="020B0604020202020204" pitchFamily="34" charset="0"/>
                <a:cs typeface="Arial" panose="020B0604020202020204" pitchFamily="34" charset="0"/>
              </a:rPr>
              <a:t>	</a:t>
            </a:r>
            <a:r>
              <a:rPr lang="en-US" sz="1600" b="1" dirty="0" err="1">
                <a:solidFill>
                  <a:schemeClr val="accent2"/>
                </a:solidFill>
                <a:latin typeface="Arial" panose="020B0604020202020204" pitchFamily="34" charset="0"/>
                <a:cs typeface="Arial" panose="020B0604020202020204" pitchFamily="34" charset="0"/>
              </a:rPr>
              <a:t>Asm_Stack</a:t>
            </a:r>
            <a:endParaRPr lang="en-US" sz="1600" dirty="0">
              <a:solidFill>
                <a:schemeClr val="accent2"/>
              </a:solidFill>
              <a:latin typeface="Arial" panose="020B0604020202020204" pitchFamily="34" charset="0"/>
              <a:cs typeface="Arial" panose="020B0604020202020204" pitchFamily="34" charset="0"/>
            </a:endParaRPr>
          </a:p>
          <a:p>
            <a:pPr algn="l"/>
            <a:endParaRPr lang="en-US" sz="1600" dirty="0">
              <a:solidFill>
                <a:schemeClr val="accent2"/>
              </a:solidFill>
              <a:latin typeface="Arial" panose="020B0604020202020204" pitchFamily="34" charset="0"/>
              <a:cs typeface="Arial" panose="020B0604020202020204" pitchFamily="34" charset="0"/>
            </a:endParaRPr>
          </a:p>
          <a:p>
            <a:pPr algn="l"/>
            <a:r>
              <a:rPr lang="en-US" sz="1600" dirty="0">
                <a:solidFill>
                  <a:schemeClr val="accent2"/>
                </a:solidFill>
                <a:latin typeface="Arial" panose="020B0604020202020204" pitchFamily="34" charset="0"/>
                <a:cs typeface="Arial" panose="020B0604020202020204" pitchFamily="34" charset="0"/>
              </a:rPr>
              <a:t>Step 2: Type in the following code into the main.asm file where the comments say “Main loop here.”</a:t>
            </a:r>
          </a:p>
        </p:txBody>
      </p:sp>
      <p:sp>
        <p:nvSpPr>
          <p:cNvPr id="10" name="Subtitle 2">
            <a:extLst>
              <a:ext uri="{FF2B5EF4-FFF2-40B4-BE49-F238E27FC236}">
                <a16:creationId xmlns:a16="http://schemas.microsoft.com/office/drawing/2014/main" id="{AA1D5881-5A31-48B2-80F8-CB19CE265BF1}"/>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3" name="Subtitle 2">
            <a:extLst>
              <a:ext uri="{FF2B5EF4-FFF2-40B4-BE49-F238E27FC236}">
                <a16:creationId xmlns:a16="http://schemas.microsoft.com/office/drawing/2014/main" id="{000924A5-2B18-4338-9053-3029E28CEF2C}"/>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4" name="Subtitle 2">
            <a:extLst>
              <a:ext uri="{FF2B5EF4-FFF2-40B4-BE49-F238E27FC236}">
                <a16:creationId xmlns:a16="http://schemas.microsoft.com/office/drawing/2014/main" id="{EC5741B9-F8FA-4A9B-AB5F-F0755DFB415D}"/>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pic>
        <p:nvPicPr>
          <p:cNvPr id="15" name="Picture 14">
            <a:extLst>
              <a:ext uri="{FF2B5EF4-FFF2-40B4-BE49-F238E27FC236}">
                <a16:creationId xmlns:a16="http://schemas.microsoft.com/office/drawing/2014/main" id="{A12C6067-0590-44A1-894A-DD67DCFC91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776958"/>
            <a:ext cx="6858000" cy="1080791"/>
          </a:xfrm>
          <a:prstGeom prst="rect">
            <a:avLst/>
          </a:prstGeom>
        </p:spPr>
      </p:pic>
      <p:sp>
        <p:nvSpPr>
          <p:cNvPr id="17" name="Rectangle 16">
            <a:extLst>
              <a:ext uri="{FF2B5EF4-FFF2-40B4-BE49-F238E27FC236}">
                <a16:creationId xmlns:a16="http://schemas.microsoft.com/office/drawing/2014/main" id="{351E78EA-B202-47A9-A3F0-050E93BD416B}"/>
              </a:ext>
            </a:extLst>
          </p:cNvPr>
          <p:cNvSpPr/>
          <p:nvPr/>
        </p:nvSpPr>
        <p:spPr>
          <a:xfrm>
            <a:off x="4953000" y="3776957"/>
            <a:ext cx="1919115" cy="184666"/>
          </a:xfrm>
          <a:prstGeom prst="rect">
            <a:avLst/>
          </a:prstGeom>
        </p:spPr>
        <p:txBody>
          <a:bodyPr wrap="none">
            <a:spAutoFit/>
          </a:bodyPr>
          <a:lstStyle/>
          <a:p>
            <a:pPr lvl="0"/>
            <a:r>
              <a:rPr lang="en-US" sz="600" dirty="0">
                <a:solidFill>
                  <a:srgbClr val="FF0000"/>
                </a:solidFill>
                <a:latin typeface="Arial" panose="020B0604020202020204" pitchFamily="34" charset="0"/>
                <a:cs typeface="Arial" panose="020B0604020202020204" pitchFamily="34" charset="0"/>
              </a:rPr>
              <a:t>Image Courtesy of </a:t>
            </a:r>
            <a:r>
              <a:rPr lang="en-US" sz="600" dirty="0">
                <a:solidFill>
                  <a:srgbClr val="FF0000"/>
                </a:solidFill>
                <a:hlinkClick r:id="rId3">
                  <a:extLst>
                    <a:ext uri="{A12FA001-AC4F-418D-AE19-62706E023703}">
                      <ahyp:hlinkClr xmlns:ahyp="http://schemas.microsoft.com/office/drawing/2018/hyperlinkcolor" val="tx"/>
                    </a:ext>
                  </a:extLst>
                </a:hlinkClick>
              </a:rPr>
              <a:t>https://neodem.wp.horizon.ac.uk/</a:t>
            </a:r>
            <a:endParaRPr lang="en-US" sz="6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646321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5562600" y="4857750"/>
            <a:ext cx="12954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10.1     The STACK</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Example: Using the Stack</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10: The STACK and Subroutines</a:t>
            </a:r>
          </a:p>
        </p:txBody>
      </p:sp>
      <p:sp>
        <p:nvSpPr>
          <p:cNvPr id="16" name="Subtitle 2"/>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9" name="Subtitle 2">
            <a:extLst>
              <a:ext uri="{FF2B5EF4-FFF2-40B4-BE49-F238E27FC236}">
                <a16:creationId xmlns:a16="http://schemas.microsoft.com/office/drawing/2014/main" id="{90C96661-085E-408C-B239-346FB7BD71B9}"/>
              </a:ext>
            </a:extLst>
          </p:cNvPr>
          <p:cNvSpPr txBox="1">
            <a:spLocks/>
          </p:cNvSpPr>
          <p:nvPr/>
        </p:nvSpPr>
        <p:spPr>
          <a:xfrm>
            <a:off x="190500" y="895155"/>
            <a:ext cx="6667500" cy="288180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1600" dirty="0">
                <a:solidFill>
                  <a:schemeClr val="accent2"/>
                </a:solidFill>
                <a:latin typeface="Arial" panose="020B0604020202020204" pitchFamily="34" charset="0"/>
                <a:cs typeface="Arial" panose="020B0604020202020204" pitchFamily="34" charset="0"/>
              </a:rPr>
              <a:t>Step 3: Debug your program.</a:t>
            </a:r>
          </a:p>
          <a:p>
            <a:pPr algn="l"/>
            <a:endParaRPr lang="en-US" sz="1600" dirty="0">
              <a:solidFill>
                <a:schemeClr val="accent2"/>
              </a:solidFill>
              <a:latin typeface="Arial" panose="020B0604020202020204" pitchFamily="34" charset="0"/>
              <a:cs typeface="Arial" panose="020B0604020202020204" pitchFamily="34" charset="0"/>
            </a:endParaRPr>
          </a:p>
          <a:p>
            <a:pPr algn="l"/>
            <a:r>
              <a:rPr lang="en-US" sz="1600" dirty="0">
                <a:solidFill>
                  <a:schemeClr val="accent2"/>
                </a:solidFill>
                <a:latin typeface="Arial" panose="020B0604020202020204" pitchFamily="34" charset="0"/>
                <a:cs typeface="Arial" panose="020B0604020202020204" pitchFamily="34" charset="0"/>
              </a:rPr>
              <a:t>Step 4: Run your program to the breakpoint.</a:t>
            </a:r>
          </a:p>
          <a:p>
            <a:pPr algn="l"/>
            <a:endParaRPr lang="en-US" sz="1600" dirty="0">
              <a:solidFill>
                <a:schemeClr val="accent2"/>
              </a:solidFill>
              <a:latin typeface="Arial" panose="020B0604020202020204" pitchFamily="34" charset="0"/>
              <a:cs typeface="Arial" panose="020B0604020202020204" pitchFamily="34" charset="0"/>
            </a:endParaRPr>
          </a:p>
          <a:p>
            <a:pPr algn="l"/>
            <a:r>
              <a:rPr lang="en-US" sz="1600" dirty="0">
                <a:solidFill>
                  <a:schemeClr val="accent2"/>
                </a:solidFill>
                <a:latin typeface="Arial" panose="020B0604020202020204" pitchFamily="34" charset="0"/>
                <a:cs typeface="Arial" panose="020B0604020202020204" pitchFamily="34" charset="0"/>
              </a:rPr>
              <a:t>Step 5: Open the Register Viewer so that you can see SP and            R4 → R7. Open the Memory Browser and go to 0x3000. Then scroll up so you can see the values 2FFEh and 2FFCh.</a:t>
            </a:r>
          </a:p>
        </p:txBody>
      </p:sp>
      <p:sp>
        <p:nvSpPr>
          <p:cNvPr id="10" name="Subtitle 2">
            <a:extLst>
              <a:ext uri="{FF2B5EF4-FFF2-40B4-BE49-F238E27FC236}">
                <a16:creationId xmlns:a16="http://schemas.microsoft.com/office/drawing/2014/main" id="{AA1D5881-5A31-48B2-80F8-CB19CE265BF1}"/>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3" name="Subtitle 2">
            <a:extLst>
              <a:ext uri="{FF2B5EF4-FFF2-40B4-BE49-F238E27FC236}">
                <a16:creationId xmlns:a16="http://schemas.microsoft.com/office/drawing/2014/main" id="{000924A5-2B18-4338-9053-3029E28CEF2C}"/>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4" name="Subtitle 2">
            <a:extLst>
              <a:ext uri="{FF2B5EF4-FFF2-40B4-BE49-F238E27FC236}">
                <a16:creationId xmlns:a16="http://schemas.microsoft.com/office/drawing/2014/main" id="{EC5741B9-F8FA-4A9B-AB5F-F0755DFB415D}"/>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pic>
        <p:nvPicPr>
          <p:cNvPr id="15" name="Picture 14">
            <a:extLst>
              <a:ext uri="{FF2B5EF4-FFF2-40B4-BE49-F238E27FC236}">
                <a16:creationId xmlns:a16="http://schemas.microsoft.com/office/drawing/2014/main" id="{A12C6067-0590-44A1-894A-DD67DCFC91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776958"/>
            <a:ext cx="6858000" cy="1080791"/>
          </a:xfrm>
          <a:prstGeom prst="rect">
            <a:avLst/>
          </a:prstGeom>
        </p:spPr>
      </p:pic>
      <p:sp>
        <p:nvSpPr>
          <p:cNvPr id="18" name="Rectangle 17">
            <a:extLst>
              <a:ext uri="{FF2B5EF4-FFF2-40B4-BE49-F238E27FC236}">
                <a16:creationId xmlns:a16="http://schemas.microsoft.com/office/drawing/2014/main" id="{8448CA77-8145-4FFC-AC4F-2C1638FA6B51}"/>
              </a:ext>
            </a:extLst>
          </p:cNvPr>
          <p:cNvSpPr/>
          <p:nvPr/>
        </p:nvSpPr>
        <p:spPr>
          <a:xfrm>
            <a:off x="4953000" y="3776957"/>
            <a:ext cx="1919115" cy="184666"/>
          </a:xfrm>
          <a:prstGeom prst="rect">
            <a:avLst/>
          </a:prstGeom>
        </p:spPr>
        <p:txBody>
          <a:bodyPr wrap="none">
            <a:spAutoFit/>
          </a:bodyPr>
          <a:lstStyle/>
          <a:p>
            <a:pPr lvl="0"/>
            <a:r>
              <a:rPr lang="en-US" sz="600" dirty="0">
                <a:solidFill>
                  <a:srgbClr val="FF0000"/>
                </a:solidFill>
                <a:latin typeface="Arial" panose="020B0604020202020204" pitchFamily="34" charset="0"/>
                <a:cs typeface="Arial" panose="020B0604020202020204" pitchFamily="34" charset="0"/>
              </a:rPr>
              <a:t>Image Courtesy of </a:t>
            </a:r>
            <a:r>
              <a:rPr lang="en-US" sz="600" dirty="0">
                <a:solidFill>
                  <a:srgbClr val="FF0000"/>
                </a:solidFill>
                <a:hlinkClick r:id="rId3">
                  <a:extLst>
                    <a:ext uri="{A12FA001-AC4F-418D-AE19-62706E023703}">
                      <ahyp:hlinkClr xmlns:ahyp="http://schemas.microsoft.com/office/drawing/2018/hyperlinkcolor" val="tx"/>
                    </a:ext>
                  </a:extLst>
                </a:hlinkClick>
              </a:rPr>
              <a:t>https://neodem.wp.horizon.ac.uk/</a:t>
            </a:r>
            <a:endParaRPr lang="en-US" sz="6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55154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5562600" y="4857750"/>
            <a:ext cx="12954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10.1     The STACK</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Example: Using the Stack</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10: The STACK and Subroutines</a:t>
            </a:r>
          </a:p>
        </p:txBody>
      </p:sp>
      <p:sp>
        <p:nvSpPr>
          <p:cNvPr id="9" name="Subtitle 2">
            <a:extLst>
              <a:ext uri="{FF2B5EF4-FFF2-40B4-BE49-F238E27FC236}">
                <a16:creationId xmlns:a16="http://schemas.microsoft.com/office/drawing/2014/main" id="{90C96661-085E-408C-B239-346FB7BD71B9}"/>
              </a:ext>
            </a:extLst>
          </p:cNvPr>
          <p:cNvSpPr txBox="1">
            <a:spLocks/>
          </p:cNvSpPr>
          <p:nvPr/>
        </p:nvSpPr>
        <p:spPr>
          <a:xfrm>
            <a:off x="190500" y="895155"/>
            <a:ext cx="2833603" cy="288180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1600" dirty="0">
                <a:solidFill>
                  <a:schemeClr val="accent2"/>
                </a:solidFill>
                <a:latin typeface="Arial" panose="020B0604020202020204" pitchFamily="34" charset="0"/>
                <a:cs typeface="Arial" panose="020B0604020202020204" pitchFamily="34" charset="0"/>
              </a:rPr>
              <a:t>Step 6: Step your program. As you step, look at the values of SP and the values in data memory before 0x3000. In the Memory Browser you should see the following as the values are pushed.</a:t>
            </a:r>
          </a:p>
        </p:txBody>
      </p:sp>
      <p:pic>
        <p:nvPicPr>
          <p:cNvPr id="5" name="Picture 4" descr="A screenshot of a cell phone&#10;&#10;Description automatically generated">
            <a:extLst>
              <a:ext uri="{FF2B5EF4-FFF2-40B4-BE49-F238E27FC236}">
                <a16:creationId xmlns:a16="http://schemas.microsoft.com/office/drawing/2014/main" id="{FD424BD5-FA3E-458D-943A-6D57FBD5AE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4103" y="952470"/>
            <a:ext cx="3817356" cy="1426486"/>
          </a:xfrm>
          <a:prstGeom prst="rect">
            <a:avLst/>
          </a:prstGeom>
        </p:spPr>
      </p:pic>
      <p:pic>
        <p:nvPicPr>
          <p:cNvPr id="12" name="Picture 11" descr="A screenshot of a cell phone&#10;&#10;Description automatically generated">
            <a:extLst>
              <a:ext uri="{FF2B5EF4-FFF2-40B4-BE49-F238E27FC236}">
                <a16:creationId xmlns:a16="http://schemas.microsoft.com/office/drawing/2014/main" id="{5F4094AE-D4C4-40DC-9871-BFA230D185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3126464"/>
            <a:ext cx="6667500" cy="1426486"/>
          </a:xfrm>
          <a:prstGeom prst="rect">
            <a:avLst/>
          </a:prstGeom>
        </p:spPr>
      </p:pic>
    </p:spTree>
    <p:extLst>
      <p:ext uri="{BB962C8B-B14F-4D97-AF65-F5344CB8AC3E}">
        <p14:creationId xmlns:p14="http://schemas.microsoft.com/office/powerpoint/2010/main" val="32642701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705350"/>
            <a:ext cx="6858000" cy="438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91000" y="4739640"/>
            <a:ext cx="2590800" cy="331469"/>
          </a:xfrm>
        </p:spPr>
        <p:txBody>
          <a:bodyPr>
            <a:normAutofit lnSpcReduction="10000"/>
          </a:bodyPr>
          <a:lstStyle/>
          <a:p>
            <a:r>
              <a:rPr lang="en-US" sz="1600" b="1" cap="small" dirty="0">
                <a:solidFill>
                  <a:schemeClr val="bg1"/>
                </a:solidFill>
                <a:latin typeface="Arial" panose="020B0604020202020204" pitchFamily="34" charset="0"/>
                <a:cs typeface="Arial" panose="020B0604020202020204" pitchFamily="34" charset="0"/>
              </a:rPr>
              <a:t>Brock J. </a:t>
            </a:r>
            <a:r>
              <a:rPr lang="en-US" sz="1400" b="1" cap="small" dirty="0">
                <a:solidFill>
                  <a:schemeClr val="bg1"/>
                </a:solidFill>
                <a:latin typeface="Arial" panose="020B0604020202020204" pitchFamily="34" charset="0"/>
                <a:cs typeface="Arial" panose="020B0604020202020204" pitchFamily="34" charset="0"/>
              </a:rPr>
              <a:t>LaMeres</a:t>
            </a:r>
            <a:r>
              <a:rPr lang="en-US" sz="1600" b="1" cap="small" dirty="0">
                <a:solidFill>
                  <a:schemeClr val="bg1"/>
                </a:solidFill>
                <a:latin typeface="Arial" panose="020B0604020202020204" pitchFamily="34" charset="0"/>
                <a:cs typeface="Arial" panose="020B0604020202020204" pitchFamily="34" charset="0"/>
              </a:rPr>
              <a:t>, Ph.D.</a:t>
            </a:r>
          </a:p>
        </p:txBody>
      </p:sp>
      <p:sp>
        <p:nvSpPr>
          <p:cNvPr id="8" name="TextBox 7"/>
          <p:cNvSpPr txBox="1"/>
          <p:nvPr/>
        </p:nvSpPr>
        <p:spPr>
          <a:xfrm>
            <a:off x="76200" y="971550"/>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Chapter 10: The STACK and Subroutines</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819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807719"/>
          </a:xfrm>
        </p:spPr>
        <p:txBody>
          <a:bodyPr anchor="ctr">
            <a:normAutofit/>
          </a:bodyPr>
          <a:lstStyle/>
          <a:p>
            <a:r>
              <a:rPr lang="en-US" sz="2200" cap="small" dirty="0">
                <a:solidFill>
                  <a:schemeClr val="bg1"/>
                </a:solidFill>
                <a:latin typeface="Arial" panose="020B0604020202020204" pitchFamily="34" charset="0"/>
                <a:cs typeface="Arial" panose="020B0604020202020204" pitchFamily="34" charset="0"/>
              </a:rPr>
              <a:t>Embedded Systems Design</a:t>
            </a:r>
            <a:endParaRPr lang="en-US" sz="2400" cap="small" dirty="0">
              <a:solidFill>
                <a:schemeClr val="bg1"/>
              </a:solidFill>
              <a:latin typeface="Arial" panose="020B0604020202020204" pitchFamily="34" charset="0"/>
              <a:cs typeface="Arial" panose="020B0604020202020204" pitchFamily="34" charset="0"/>
            </a:endParaRPr>
          </a:p>
        </p:txBody>
      </p:sp>
      <p:sp>
        <p:nvSpPr>
          <p:cNvPr id="12" name="Subtitle 2"/>
          <p:cNvSpPr txBox="1">
            <a:spLocks/>
          </p:cNvSpPr>
          <p:nvPr/>
        </p:nvSpPr>
        <p:spPr>
          <a:xfrm>
            <a:off x="304798" y="1353177"/>
            <a:ext cx="6400801" cy="33146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r>
              <a:rPr lang="en-US" sz="1600" b="1" cap="small" dirty="0">
                <a:solidFill>
                  <a:schemeClr val="accent2"/>
                </a:solidFill>
                <a:latin typeface="Arial" panose="020B0604020202020204" pitchFamily="34" charset="0"/>
                <a:cs typeface="Arial" panose="020B0604020202020204" pitchFamily="34" charset="0"/>
              </a:rPr>
              <a:t>10.1	The STACK</a:t>
            </a:r>
          </a:p>
        </p:txBody>
      </p:sp>
      <p:pic>
        <p:nvPicPr>
          <p:cNvPr id="13" name="Picture 12">
            <a:extLst>
              <a:ext uri="{FF2B5EF4-FFF2-40B4-BE49-F238E27FC236}">
                <a16:creationId xmlns:a16="http://schemas.microsoft.com/office/drawing/2014/main" id="{6F228F90-620B-4EC5-B4E9-44BDB224CD9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177" r="43030" b="39259"/>
          <a:stretch/>
        </p:blipFill>
        <p:spPr>
          <a:xfrm>
            <a:off x="4268849" y="2943388"/>
            <a:ext cx="1219200" cy="1612490"/>
          </a:xfrm>
          <a:prstGeom prst="rect">
            <a:avLst/>
          </a:prstGeom>
        </p:spPr>
      </p:pic>
      <p:pic>
        <p:nvPicPr>
          <p:cNvPr id="17" name="Picture 16" descr="A close up of a sign&#10;&#10;Description automatically generated">
            <a:extLst>
              <a:ext uri="{FF2B5EF4-FFF2-40B4-BE49-F238E27FC236}">
                <a16:creationId xmlns:a16="http://schemas.microsoft.com/office/drawing/2014/main" id="{08401B30-7414-4E96-B886-E4AD50BC80D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4983" y="1787822"/>
            <a:ext cx="1937664" cy="2710855"/>
          </a:xfrm>
          <a:prstGeom prst="rect">
            <a:avLst/>
          </a:prstGeom>
        </p:spPr>
      </p:pic>
      <p:pic>
        <p:nvPicPr>
          <p:cNvPr id="18" name="Picture 2" descr="Subscribe to Dr. LaMeres' YouTube Channel">
            <a:extLst>
              <a:ext uri="{FF2B5EF4-FFF2-40B4-BE49-F238E27FC236}">
                <a16:creationId xmlns:a16="http://schemas.microsoft.com/office/drawing/2014/main" id="{2D66CFB6-20AC-443C-8494-3AE369998F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62495" y="1815063"/>
            <a:ext cx="2209800" cy="622114"/>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FB33C648-BD4A-40EC-A70A-3EC4F192A86A}"/>
              </a:ext>
            </a:extLst>
          </p:cNvPr>
          <p:cNvSpPr txBox="1"/>
          <p:nvPr/>
        </p:nvSpPr>
        <p:spPr>
          <a:xfrm>
            <a:off x="3011547" y="2534921"/>
            <a:ext cx="3810000" cy="276999"/>
          </a:xfrm>
          <a:prstGeom prst="rect">
            <a:avLst/>
          </a:prstGeom>
          <a:noFill/>
        </p:spPr>
        <p:txBody>
          <a:bodyPr wrap="square" rtlCol="0">
            <a:spAutoFit/>
          </a:bodyPr>
          <a:lstStyle/>
          <a:p>
            <a:r>
              <a:rPr lang="en-US" sz="1200" dirty="0">
                <a:hlinkClick r:id="rId5"/>
              </a:rPr>
              <a:t>www.youtube.com/c/DigitalLogicProgramming_LaMeres</a:t>
            </a:r>
            <a:r>
              <a:rPr lang="en-US" sz="1200" dirty="0"/>
              <a:t> </a:t>
            </a:r>
          </a:p>
        </p:txBody>
      </p:sp>
    </p:spTree>
    <p:extLst>
      <p:ext uri="{BB962C8B-B14F-4D97-AF65-F5344CB8AC3E}">
        <p14:creationId xmlns:p14="http://schemas.microsoft.com/office/powerpoint/2010/main" val="38700190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705350"/>
            <a:ext cx="6858000" cy="438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91000" y="4739640"/>
            <a:ext cx="2590800" cy="331469"/>
          </a:xfrm>
        </p:spPr>
        <p:txBody>
          <a:bodyPr>
            <a:normAutofit lnSpcReduction="10000"/>
          </a:bodyPr>
          <a:lstStyle/>
          <a:p>
            <a:r>
              <a:rPr lang="en-US" sz="1600" b="1" cap="small" dirty="0">
                <a:solidFill>
                  <a:schemeClr val="bg1"/>
                </a:solidFill>
                <a:latin typeface="Arial" panose="020B0604020202020204" pitchFamily="34" charset="0"/>
                <a:cs typeface="Arial" panose="020B0604020202020204" pitchFamily="34" charset="0"/>
              </a:rPr>
              <a:t>Brock J. </a:t>
            </a:r>
            <a:r>
              <a:rPr lang="en-US" sz="1400" b="1" cap="small" dirty="0">
                <a:solidFill>
                  <a:schemeClr val="bg1"/>
                </a:solidFill>
                <a:latin typeface="Arial" panose="020B0604020202020204" pitchFamily="34" charset="0"/>
                <a:cs typeface="Arial" panose="020B0604020202020204" pitchFamily="34" charset="0"/>
              </a:rPr>
              <a:t>LaMeres</a:t>
            </a:r>
            <a:r>
              <a:rPr lang="en-US" sz="1600" b="1" cap="small" dirty="0">
                <a:solidFill>
                  <a:schemeClr val="bg1"/>
                </a:solidFill>
                <a:latin typeface="Arial" panose="020B0604020202020204" pitchFamily="34" charset="0"/>
                <a:cs typeface="Arial" panose="020B0604020202020204" pitchFamily="34" charset="0"/>
              </a:rPr>
              <a:t>, Ph.D.</a:t>
            </a:r>
          </a:p>
        </p:txBody>
      </p:sp>
      <p:sp>
        <p:nvSpPr>
          <p:cNvPr id="8" name="TextBox 7"/>
          <p:cNvSpPr txBox="1"/>
          <p:nvPr/>
        </p:nvSpPr>
        <p:spPr>
          <a:xfrm>
            <a:off x="76200" y="971550"/>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Chapter 10: The STACK and Subroutines</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819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807719"/>
          </a:xfrm>
        </p:spPr>
        <p:txBody>
          <a:bodyPr anchor="ctr">
            <a:normAutofit/>
          </a:bodyPr>
          <a:lstStyle/>
          <a:p>
            <a:r>
              <a:rPr lang="en-US" sz="2200" cap="small" dirty="0">
                <a:solidFill>
                  <a:schemeClr val="bg1"/>
                </a:solidFill>
                <a:latin typeface="Arial" panose="020B0604020202020204" pitchFamily="34" charset="0"/>
                <a:cs typeface="Arial" panose="020B0604020202020204" pitchFamily="34" charset="0"/>
              </a:rPr>
              <a:t>Embedded Systems Design</a:t>
            </a:r>
            <a:endParaRPr lang="en-US" sz="2400" cap="small" dirty="0">
              <a:solidFill>
                <a:schemeClr val="bg1"/>
              </a:solidFill>
              <a:latin typeface="Arial" panose="020B0604020202020204" pitchFamily="34" charset="0"/>
              <a:cs typeface="Arial" panose="020B0604020202020204" pitchFamily="34" charset="0"/>
            </a:endParaRPr>
          </a:p>
        </p:txBody>
      </p:sp>
      <p:sp>
        <p:nvSpPr>
          <p:cNvPr id="12" name="Subtitle 2"/>
          <p:cNvSpPr txBox="1">
            <a:spLocks/>
          </p:cNvSpPr>
          <p:nvPr/>
        </p:nvSpPr>
        <p:spPr>
          <a:xfrm>
            <a:off x="304798" y="1353177"/>
            <a:ext cx="6400801" cy="33146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r>
              <a:rPr lang="en-US" sz="1600" b="1" cap="small" dirty="0">
                <a:solidFill>
                  <a:schemeClr val="accent2"/>
                </a:solidFill>
                <a:latin typeface="Arial" panose="020B0604020202020204" pitchFamily="34" charset="0"/>
                <a:cs typeface="Arial" panose="020B0604020202020204" pitchFamily="34" charset="0"/>
              </a:rPr>
              <a:t>10.2	Subroutines</a:t>
            </a:r>
          </a:p>
        </p:txBody>
      </p:sp>
      <p:sp>
        <p:nvSpPr>
          <p:cNvPr id="15" name="Subtitle 2"/>
          <p:cNvSpPr txBox="1">
            <a:spLocks/>
          </p:cNvSpPr>
          <p:nvPr/>
        </p:nvSpPr>
        <p:spPr>
          <a:xfrm>
            <a:off x="-342900" y="4445783"/>
            <a:ext cx="2819400" cy="292422"/>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US" sz="1000" dirty="0">
              <a:solidFill>
                <a:schemeClr val="accent2"/>
              </a:solidFill>
              <a:latin typeface="Arial" panose="020B0604020202020204" pitchFamily="34" charset="0"/>
              <a:cs typeface="Arial" panose="020B0604020202020204" pitchFamily="34" charset="0"/>
            </a:endParaRPr>
          </a:p>
        </p:txBody>
      </p:sp>
      <p:pic>
        <p:nvPicPr>
          <p:cNvPr id="17" name="Picture 16">
            <a:extLst>
              <a:ext uri="{FF2B5EF4-FFF2-40B4-BE49-F238E27FC236}">
                <a16:creationId xmlns:a16="http://schemas.microsoft.com/office/drawing/2014/main" id="{3294358A-F95B-4036-9586-BB98D836771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177" r="43030" b="39259"/>
          <a:stretch/>
        </p:blipFill>
        <p:spPr>
          <a:xfrm>
            <a:off x="4268849" y="2943388"/>
            <a:ext cx="1219200" cy="1612490"/>
          </a:xfrm>
          <a:prstGeom prst="rect">
            <a:avLst/>
          </a:prstGeom>
        </p:spPr>
      </p:pic>
      <p:pic>
        <p:nvPicPr>
          <p:cNvPr id="18" name="Picture 17" descr="A close up of a sign&#10;&#10;Description automatically generated">
            <a:extLst>
              <a:ext uri="{FF2B5EF4-FFF2-40B4-BE49-F238E27FC236}">
                <a16:creationId xmlns:a16="http://schemas.microsoft.com/office/drawing/2014/main" id="{F307DA77-A6EC-41EB-885D-777752C488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4983" y="1787822"/>
            <a:ext cx="1937664" cy="2710855"/>
          </a:xfrm>
          <a:prstGeom prst="rect">
            <a:avLst/>
          </a:prstGeom>
        </p:spPr>
      </p:pic>
    </p:spTree>
    <p:extLst>
      <p:ext uri="{BB962C8B-B14F-4D97-AF65-F5344CB8AC3E}">
        <p14:creationId xmlns:p14="http://schemas.microsoft.com/office/powerpoint/2010/main" val="17783915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5486400" y="4857750"/>
            <a:ext cx="13716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10.2     Subroutines</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10.2 Subroutines</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10: The STACK and Subroutines</a:t>
            </a:r>
          </a:p>
        </p:txBody>
      </p:sp>
      <p:sp>
        <p:nvSpPr>
          <p:cNvPr id="10" name="Subtitle 2">
            <a:extLst>
              <a:ext uri="{FF2B5EF4-FFF2-40B4-BE49-F238E27FC236}">
                <a16:creationId xmlns:a16="http://schemas.microsoft.com/office/drawing/2014/main" id="{666E39FF-8869-4C17-B93F-229730E8C09E}"/>
              </a:ext>
            </a:extLst>
          </p:cNvPr>
          <p:cNvSpPr txBox="1">
            <a:spLocks/>
          </p:cNvSpPr>
          <p:nvPr/>
        </p:nvSpPr>
        <p:spPr>
          <a:xfrm>
            <a:off x="190500" y="895155"/>
            <a:ext cx="3342072" cy="288180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b="1" dirty="0">
                <a:solidFill>
                  <a:schemeClr val="accent2"/>
                </a:solidFill>
                <a:latin typeface="Arial" panose="020B0604020202020204" pitchFamily="34" charset="0"/>
                <a:cs typeface="Arial" panose="020B0604020202020204" pitchFamily="34" charset="0"/>
              </a:rPr>
              <a:t>Subroutine</a:t>
            </a:r>
            <a:r>
              <a:rPr lang="en-US" sz="1600" dirty="0">
                <a:solidFill>
                  <a:schemeClr val="accent2"/>
                </a:solidFill>
                <a:latin typeface="Arial" panose="020B0604020202020204" pitchFamily="34" charset="0"/>
                <a:cs typeface="Arial" panose="020B0604020202020204" pitchFamily="34" charset="0"/>
              </a:rPr>
              <a:t> – a piece of code that will be used repeatedly in a program; typically accomplishes a very specific task.</a:t>
            </a:r>
          </a:p>
          <a:p>
            <a:pPr marL="228600" indent="-228600" algn="l">
              <a:buFont typeface="Arial" panose="020B0604020202020204" pitchFamily="34" charset="0"/>
              <a:buChar char="•"/>
            </a:pPr>
            <a:endParaRPr lang="en-US" sz="1200" b="1"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The subroutine code is implemented only once outside the main program loop. This creates a more efficient and simple program to read.</a:t>
            </a:r>
          </a:p>
          <a:p>
            <a:pPr marL="228600" indent="-228600" algn="l">
              <a:buFont typeface="Arial" panose="020B0604020202020204" pitchFamily="34" charset="0"/>
              <a:buChar char="•"/>
            </a:pPr>
            <a:endParaRPr lang="en-US" sz="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Other names for subroutines: </a:t>
            </a:r>
            <a:r>
              <a:rPr lang="en-US" sz="1600" i="1" dirty="0">
                <a:solidFill>
                  <a:schemeClr val="accent2"/>
                </a:solidFill>
                <a:latin typeface="Arial" panose="020B0604020202020204" pitchFamily="34" charset="0"/>
                <a:cs typeface="Arial" panose="020B0604020202020204" pitchFamily="34" charset="0"/>
              </a:rPr>
              <a:t>procedures, functions, routines, methods, subprograms.</a:t>
            </a:r>
            <a:endParaRPr lang="en-US" sz="1600" dirty="0">
              <a:solidFill>
                <a:schemeClr val="accent2"/>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72900103-33D0-4A00-A0EC-7C8495DCDCE3}"/>
              </a:ext>
            </a:extLst>
          </p:cNvPr>
          <p:cNvSpPr/>
          <p:nvPr/>
        </p:nvSpPr>
        <p:spPr>
          <a:xfrm>
            <a:off x="4876800" y="2645597"/>
            <a:ext cx="1905000" cy="8382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Main Program</a:t>
            </a:r>
          </a:p>
        </p:txBody>
      </p:sp>
      <p:sp>
        <p:nvSpPr>
          <p:cNvPr id="12" name="Rectangle 11">
            <a:extLst>
              <a:ext uri="{FF2B5EF4-FFF2-40B4-BE49-F238E27FC236}">
                <a16:creationId xmlns:a16="http://schemas.microsoft.com/office/drawing/2014/main" id="{C3DAA52F-137F-4256-A9BE-2BA8F68E2520}"/>
              </a:ext>
            </a:extLst>
          </p:cNvPr>
          <p:cNvSpPr/>
          <p:nvPr/>
        </p:nvSpPr>
        <p:spPr>
          <a:xfrm>
            <a:off x="4876800" y="3487999"/>
            <a:ext cx="1905000" cy="376798"/>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Subroutine 1</a:t>
            </a:r>
          </a:p>
        </p:txBody>
      </p:sp>
      <p:sp>
        <p:nvSpPr>
          <p:cNvPr id="13" name="Rectangle 12">
            <a:extLst>
              <a:ext uri="{FF2B5EF4-FFF2-40B4-BE49-F238E27FC236}">
                <a16:creationId xmlns:a16="http://schemas.microsoft.com/office/drawing/2014/main" id="{09020A6D-F920-4357-9168-6F8734CB3741}"/>
              </a:ext>
            </a:extLst>
          </p:cNvPr>
          <p:cNvSpPr/>
          <p:nvPr/>
        </p:nvSpPr>
        <p:spPr>
          <a:xfrm>
            <a:off x="4876800" y="3864797"/>
            <a:ext cx="1905000" cy="376798"/>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Subroutine 2</a:t>
            </a:r>
          </a:p>
        </p:txBody>
      </p:sp>
      <p:cxnSp>
        <p:nvCxnSpPr>
          <p:cNvPr id="14" name="Straight Arrow Connector 13">
            <a:extLst>
              <a:ext uri="{FF2B5EF4-FFF2-40B4-BE49-F238E27FC236}">
                <a16:creationId xmlns:a16="http://schemas.microsoft.com/office/drawing/2014/main" id="{0E196FF5-A4F6-4C41-8C27-9A563C3DA041}"/>
              </a:ext>
            </a:extLst>
          </p:cNvPr>
          <p:cNvCxnSpPr>
            <a:cxnSpLocks/>
          </p:cNvCxnSpPr>
          <p:nvPr/>
        </p:nvCxnSpPr>
        <p:spPr>
          <a:xfrm>
            <a:off x="4191000" y="971550"/>
            <a:ext cx="609600" cy="160020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pic>
        <p:nvPicPr>
          <p:cNvPr id="16" name="Picture 15" descr="A screenshot of a cell phone&#10;&#10;Description automatically generated">
            <a:extLst>
              <a:ext uri="{FF2B5EF4-FFF2-40B4-BE49-F238E27FC236}">
                <a16:creationId xmlns:a16="http://schemas.microsoft.com/office/drawing/2014/main" id="{68919C63-53AD-4C81-B686-838A1B2320D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461" t="71476" r="35559" b="3246"/>
          <a:stretch/>
        </p:blipFill>
        <p:spPr>
          <a:xfrm>
            <a:off x="3532572" y="615732"/>
            <a:ext cx="2770572" cy="1467207"/>
          </a:xfrm>
          <a:prstGeom prst="rect">
            <a:avLst/>
          </a:prstGeom>
          <a:ln w="12700">
            <a:noFill/>
          </a:ln>
        </p:spPr>
      </p:pic>
    </p:spTree>
    <p:extLst>
      <p:ext uri="{BB962C8B-B14F-4D97-AF65-F5344CB8AC3E}">
        <p14:creationId xmlns:p14="http://schemas.microsoft.com/office/powerpoint/2010/main" val="8372384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5486400" y="4857750"/>
            <a:ext cx="13716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10.2     Subroutines</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10.2 Subroutines</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10: The STACK and Subroutines</a:t>
            </a:r>
          </a:p>
        </p:txBody>
      </p:sp>
      <p:sp>
        <p:nvSpPr>
          <p:cNvPr id="10" name="Subtitle 2">
            <a:extLst>
              <a:ext uri="{FF2B5EF4-FFF2-40B4-BE49-F238E27FC236}">
                <a16:creationId xmlns:a16="http://schemas.microsoft.com/office/drawing/2014/main" id="{666E39FF-8869-4C17-B93F-229730E8C09E}"/>
              </a:ext>
            </a:extLst>
          </p:cNvPr>
          <p:cNvSpPr txBox="1">
            <a:spLocks/>
          </p:cNvSpPr>
          <p:nvPr/>
        </p:nvSpPr>
        <p:spPr>
          <a:xfrm>
            <a:off x="190500" y="895155"/>
            <a:ext cx="3209925" cy="288180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Whenever the subroutine is needed, it can be executed by jumping to it.</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Once the subroutine completes, a return jump is used to move the PC back to the next location in the main program loop to continue operation.</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6328DA43-2732-4C4F-886F-1F4E09BB65BE}"/>
              </a:ext>
            </a:extLst>
          </p:cNvPr>
          <p:cNvSpPr/>
          <p:nvPr/>
        </p:nvSpPr>
        <p:spPr>
          <a:xfrm>
            <a:off x="4876800" y="2645597"/>
            <a:ext cx="1905000" cy="8382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Main Program</a:t>
            </a:r>
          </a:p>
        </p:txBody>
      </p:sp>
      <p:sp>
        <p:nvSpPr>
          <p:cNvPr id="12" name="Rectangle 11">
            <a:extLst>
              <a:ext uri="{FF2B5EF4-FFF2-40B4-BE49-F238E27FC236}">
                <a16:creationId xmlns:a16="http://schemas.microsoft.com/office/drawing/2014/main" id="{E7BAFBB9-4630-4EA2-A387-D1CEF1DEB2F6}"/>
              </a:ext>
            </a:extLst>
          </p:cNvPr>
          <p:cNvSpPr/>
          <p:nvPr/>
        </p:nvSpPr>
        <p:spPr>
          <a:xfrm>
            <a:off x="4876800" y="3487999"/>
            <a:ext cx="1905000" cy="376798"/>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Subroutine 1</a:t>
            </a:r>
          </a:p>
        </p:txBody>
      </p:sp>
      <p:sp>
        <p:nvSpPr>
          <p:cNvPr id="13" name="Rectangle 12">
            <a:extLst>
              <a:ext uri="{FF2B5EF4-FFF2-40B4-BE49-F238E27FC236}">
                <a16:creationId xmlns:a16="http://schemas.microsoft.com/office/drawing/2014/main" id="{B6E0A6C5-15EB-45A5-B0B4-A7D21515198D}"/>
              </a:ext>
            </a:extLst>
          </p:cNvPr>
          <p:cNvSpPr/>
          <p:nvPr/>
        </p:nvSpPr>
        <p:spPr>
          <a:xfrm>
            <a:off x="4876800" y="3864797"/>
            <a:ext cx="1905000" cy="376798"/>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Subroutine 2</a:t>
            </a:r>
          </a:p>
        </p:txBody>
      </p:sp>
      <p:cxnSp>
        <p:nvCxnSpPr>
          <p:cNvPr id="6" name="Straight Arrow Connector 5">
            <a:extLst>
              <a:ext uri="{FF2B5EF4-FFF2-40B4-BE49-F238E27FC236}">
                <a16:creationId xmlns:a16="http://schemas.microsoft.com/office/drawing/2014/main" id="{3B6B3342-3CEA-4E75-AB2C-0207E1F18C2C}"/>
              </a:ext>
            </a:extLst>
          </p:cNvPr>
          <p:cNvCxnSpPr>
            <a:cxnSpLocks/>
          </p:cNvCxnSpPr>
          <p:nvPr/>
        </p:nvCxnSpPr>
        <p:spPr>
          <a:xfrm>
            <a:off x="4191000" y="971550"/>
            <a:ext cx="609600" cy="160020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pic>
        <p:nvPicPr>
          <p:cNvPr id="14" name="Picture 13" descr="A screenshot of a cell phone&#10;&#10;Description automatically generated">
            <a:extLst>
              <a:ext uri="{FF2B5EF4-FFF2-40B4-BE49-F238E27FC236}">
                <a16:creationId xmlns:a16="http://schemas.microsoft.com/office/drawing/2014/main" id="{3E4C2BA4-F8A0-446F-8C3D-B143D69C98F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461" t="71476" r="35559" b="3246"/>
          <a:stretch/>
        </p:blipFill>
        <p:spPr>
          <a:xfrm>
            <a:off x="3431910" y="615732"/>
            <a:ext cx="2770572" cy="1467207"/>
          </a:xfrm>
          <a:prstGeom prst="rect">
            <a:avLst/>
          </a:prstGeom>
          <a:ln w="12700">
            <a:noFill/>
          </a:ln>
        </p:spPr>
      </p:pic>
    </p:spTree>
    <p:extLst>
      <p:ext uri="{BB962C8B-B14F-4D97-AF65-F5344CB8AC3E}">
        <p14:creationId xmlns:p14="http://schemas.microsoft.com/office/powerpoint/2010/main" val="29941011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5486400" y="4857750"/>
            <a:ext cx="13716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10.2     Subroutines</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10.2 Subroutines</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10: The STACK and Subroutines</a:t>
            </a:r>
          </a:p>
        </p:txBody>
      </p:sp>
      <p:sp>
        <p:nvSpPr>
          <p:cNvPr id="10" name="Subtitle 2">
            <a:extLst>
              <a:ext uri="{FF2B5EF4-FFF2-40B4-BE49-F238E27FC236}">
                <a16:creationId xmlns:a16="http://schemas.microsoft.com/office/drawing/2014/main" id="{666E39FF-8869-4C17-B93F-229730E8C09E}"/>
              </a:ext>
            </a:extLst>
          </p:cNvPr>
          <p:cNvSpPr txBox="1">
            <a:spLocks/>
          </p:cNvSpPr>
          <p:nvPr/>
        </p:nvSpPr>
        <p:spPr>
          <a:xfrm>
            <a:off x="190500" y="895155"/>
            <a:ext cx="3314700" cy="288180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A subroutine starts with an address label to mark its location in memory.</a:t>
            </a:r>
          </a:p>
          <a:p>
            <a:pPr marL="228600" indent="-228600" algn="l">
              <a:buFont typeface="Arial" panose="020B0604020202020204" pitchFamily="34" charset="0"/>
              <a:buChar char="•"/>
            </a:pPr>
            <a:endParaRPr lang="en-US" sz="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Additional steps must be taken when jumping to a subroutine because while the starting address of the subroutine is </a:t>
            </a:r>
            <a:r>
              <a:rPr lang="en-US" sz="1600" b="1" dirty="0">
                <a:solidFill>
                  <a:schemeClr val="accent2"/>
                </a:solidFill>
                <a:latin typeface="Arial" panose="020B0604020202020204" pitchFamily="34" charset="0"/>
                <a:cs typeface="Arial" panose="020B0604020202020204" pitchFamily="34" charset="0"/>
              </a:rPr>
              <a:t>always the same</a:t>
            </a:r>
            <a:r>
              <a:rPr lang="en-US" sz="1600" dirty="0">
                <a:solidFill>
                  <a:schemeClr val="accent2"/>
                </a:solidFill>
                <a:latin typeface="Arial" panose="020B0604020202020204" pitchFamily="34" charset="0"/>
                <a:cs typeface="Arial" panose="020B0604020202020204" pitchFamily="34" charset="0"/>
              </a:rPr>
              <a:t>, the return address in the main program </a:t>
            </a:r>
            <a:r>
              <a:rPr lang="en-US" sz="1600" b="1" dirty="0">
                <a:solidFill>
                  <a:schemeClr val="accent2"/>
                </a:solidFill>
                <a:latin typeface="Arial" panose="020B0604020202020204" pitchFamily="34" charset="0"/>
                <a:cs typeface="Arial" panose="020B0604020202020204" pitchFamily="34" charset="0"/>
              </a:rPr>
              <a:t>will vary </a:t>
            </a:r>
            <a:r>
              <a:rPr lang="en-US" sz="1600" dirty="0">
                <a:solidFill>
                  <a:schemeClr val="accent2"/>
                </a:solidFill>
                <a:latin typeface="Arial" panose="020B0604020202020204" pitchFamily="34" charset="0"/>
                <a:cs typeface="Arial" panose="020B0604020202020204" pitchFamily="34" charset="0"/>
              </a:rPr>
              <a:t>depending on where in the main program it is called.</a:t>
            </a:r>
          </a:p>
        </p:txBody>
      </p:sp>
      <p:sp>
        <p:nvSpPr>
          <p:cNvPr id="9" name="Rectangle 8">
            <a:extLst>
              <a:ext uri="{FF2B5EF4-FFF2-40B4-BE49-F238E27FC236}">
                <a16:creationId xmlns:a16="http://schemas.microsoft.com/office/drawing/2014/main" id="{296D50D5-9573-4599-85B9-2D0BCBA74869}"/>
              </a:ext>
            </a:extLst>
          </p:cNvPr>
          <p:cNvSpPr/>
          <p:nvPr/>
        </p:nvSpPr>
        <p:spPr>
          <a:xfrm>
            <a:off x="4876800" y="2645597"/>
            <a:ext cx="1905000" cy="8382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Main Program</a:t>
            </a:r>
          </a:p>
        </p:txBody>
      </p:sp>
      <p:sp>
        <p:nvSpPr>
          <p:cNvPr id="12" name="Rectangle 11">
            <a:extLst>
              <a:ext uri="{FF2B5EF4-FFF2-40B4-BE49-F238E27FC236}">
                <a16:creationId xmlns:a16="http://schemas.microsoft.com/office/drawing/2014/main" id="{30301FD5-31C8-430E-BD65-811D42E5B816}"/>
              </a:ext>
            </a:extLst>
          </p:cNvPr>
          <p:cNvSpPr/>
          <p:nvPr/>
        </p:nvSpPr>
        <p:spPr>
          <a:xfrm>
            <a:off x="4876800" y="3487999"/>
            <a:ext cx="1905000" cy="376798"/>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Subroutine 1</a:t>
            </a:r>
          </a:p>
        </p:txBody>
      </p:sp>
      <p:sp>
        <p:nvSpPr>
          <p:cNvPr id="13" name="Rectangle 12">
            <a:extLst>
              <a:ext uri="{FF2B5EF4-FFF2-40B4-BE49-F238E27FC236}">
                <a16:creationId xmlns:a16="http://schemas.microsoft.com/office/drawing/2014/main" id="{8CC428CE-1D79-41B3-8E3A-CEE018720DEA}"/>
              </a:ext>
            </a:extLst>
          </p:cNvPr>
          <p:cNvSpPr/>
          <p:nvPr/>
        </p:nvSpPr>
        <p:spPr>
          <a:xfrm>
            <a:off x="4876800" y="3864797"/>
            <a:ext cx="1905000" cy="376798"/>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Subroutine 2</a:t>
            </a:r>
          </a:p>
        </p:txBody>
      </p:sp>
      <p:cxnSp>
        <p:nvCxnSpPr>
          <p:cNvPr id="14" name="Straight Arrow Connector 13">
            <a:extLst>
              <a:ext uri="{FF2B5EF4-FFF2-40B4-BE49-F238E27FC236}">
                <a16:creationId xmlns:a16="http://schemas.microsoft.com/office/drawing/2014/main" id="{C9FEEB7D-BB4A-457B-B7C9-44F514348762}"/>
              </a:ext>
            </a:extLst>
          </p:cNvPr>
          <p:cNvCxnSpPr>
            <a:cxnSpLocks/>
          </p:cNvCxnSpPr>
          <p:nvPr/>
        </p:nvCxnSpPr>
        <p:spPr>
          <a:xfrm>
            <a:off x="4191000" y="971550"/>
            <a:ext cx="609600" cy="160020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pic>
        <p:nvPicPr>
          <p:cNvPr id="16" name="Picture 15" descr="A screenshot of a cell phone&#10;&#10;Description automatically generated">
            <a:extLst>
              <a:ext uri="{FF2B5EF4-FFF2-40B4-BE49-F238E27FC236}">
                <a16:creationId xmlns:a16="http://schemas.microsoft.com/office/drawing/2014/main" id="{DB4D20A5-2BB1-4381-9CF9-2B0771DFF1F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461" t="71476" r="35559" b="3246"/>
          <a:stretch/>
        </p:blipFill>
        <p:spPr>
          <a:xfrm>
            <a:off x="3505200" y="600212"/>
            <a:ext cx="2770572" cy="1467207"/>
          </a:xfrm>
          <a:prstGeom prst="rect">
            <a:avLst/>
          </a:prstGeom>
          <a:ln w="12700">
            <a:noFill/>
          </a:ln>
        </p:spPr>
      </p:pic>
    </p:spTree>
    <p:extLst>
      <p:ext uri="{BB962C8B-B14F-4D97-AF65-F5344CB8AC3E}">
        <p14:creationId xmlns:p14="http://schemas.microsoft.com/office/powerpoint/2010/main" val="37418804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5562600" y="4857750"/>
            <a:ext cx="12954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10.1     The STACK</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10.1 the Stack</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10: The STACK and Subroutines</a:t>
            </a:r>
          </a:p>
        </p:txBody>
      </p:sp>
      <p:pic>
        <p:nvPicPr>
          <p:cNvPr id="5" name="Picture 4" descr="A screenshot of a cell phone&#10;&#10;Description automatically generated">
            <a:extLst>
              <a:ext uri="{FF2B5EF4-FFF2-40B4-BE49-F238E27FC236}">
                <a16:creationId xmlns:a16="http://schemas.microsoft.com/office/drawing/2014/main" id="{6C7C35E8-2BFB-486D-A99B-CDEDB59418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872" y="1234309"/>
            <a:ext cx="6554256" cy="3034289"/>
          </a:xfrm>
          <a:prstGeom prst="rect">
            <a:avLst/>
          </a:prstGeom>
        </p:spPr>
      </p:pic>
      <p:sp>
        <p:nvSpPr>
          <p:cNvPr id="9" name="Subtitle 2">
            <a:extLst>
              <a:ext uri="{FF2B5EF4-FFF2-40B4-BE49-F238E27FC236}">
                <a16:creationId xmlns:a16="http://schemas.microsoft.com/office/drawing/2014/main" id="{5A2BDB32-CC60-4AEB-AC5F-F058A28282D5}"/>
              </a:ext>
            </a:extLst>
          </p:cNvPr>
          <p:cNvSpPr txBox="1">
            <a:spLocks/>
          </p:cNvSpPr>
          <p:nvPr/>
        </p:nvSpPr>
        <p:spPr>
          <a:xfrm>
            <a:off x="190500" y="895155"/>
            <a:ext cx="6667500" cy="288180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A stack is a </a:t>
            </a:r>
            <a:r>
              <a:rPr lang="en-US" sz="1600" b="1" dirty="0">
                <a:solidFill>
                  <a:schemeClr val="accent2"/>
                </a:solidFill>
                <a:latin typeface="Arial" panose="020B0604020202020204" pitchFamily="34" charset="0"/>
                <a:cs typeface="Arial" panose="020B0604020202020204" pitchFamily="34" charset="0"/>
              </a:rPr>
              <a:t>last-in, first out</a:t>
            </a:r>
            <a:r>
              <a:rPr lang="en-US" sz="1600" dirty="0">
                <a:solidFill>
                  <a:schemeClr val="accent2"/>
                </a:solidFill>
                <a:latin typeface="Arial" panose="020B0604020202020204" pitchFamily="34" charset="0"/>
                <a:cs typeface="Arial" panose="020B0604020202020204" pitchFamily="34" charset="0"/>
              </a:rPr>
              <a:t> (LIFO) storage structure.</a:t>
            </a:r>
          </a:p>
        </p:txBody>
      </p:sp>
    </p:spTree>
    <p:extLst>
      <p:ext uri="{BB962C8B-B14F-4D97-AF65-F5344CB8AC3E}">
        <p14:creationId xmlns:p14="http://schemas.microsoft.com/office/powerpoint/2010/main" val="21675315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5486400" y="4857750"/>
            <a:ext cx="13716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10.2     Subroutines</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10.2 Subroutines</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10: The STACK and Subroutines</a:t>
            </a:r>
          </a:p>
        </p:txBody>
      </p:sp>
      <p:sp>
        <p:nvSpPr>
          <p:cNvPr id="10" name="Subtitle 2">
            <a:extLst>
              <a:ext uri="{FF2B5EF4-FFF2-40B4-BE49-F238E27FC236}">
                <a16:creationId xmlns:a16="http://schemas.microsoft.com/office/drawing/2014/main" id="{666E39FF-8869-4C17-B93F-229730E8C09E}"/>
              </a:ext>
            </a:extLst>
          </p:cNvPr>
          <p:cNvSpPr txBox="1">
            <a:spLocks/>
          </p:cNvSpPr>
          <p:nvPr/>
        </p:nvSpPr>
        <p:spPr>
          <a:xfrm>
            <a:off x="190500" y="895155"/>
            <a:ext cx="3086100" cy="288180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b="1" i="1" dirty="0">
                <a:solidFill>
                  <a:schemeClr val="accent2"/>
                </a:solidFill>
                <a:latin typeface="Arial" panose="020B0604020202020204" pitchFamily="34" charset="0"/>
                <a:cs typeface="Arial" panose="020B0604020202020204" pitchFamily="34" charset="0"/>
              </a:rPr>
              <a:t>Call</a:t>
            </a:r>
            <a:r>
              <a:rPr lang="en-US" sz="1600" dirty="0">
                <a:solidFill>
                  <a:schemeClr val="accent2"/>
                </a:solidFill>
                <a:latin typeface="Arial" panose="020B0604020202020204" pitchFamily="34" charset="0"/>
                <a:cs typeface="Arial" panose="020B0604020202020204" pitchFamily="34" charset="0"/>
              </a:rPr>
              <a:t> – instruction that is used to jump to the subroutine address label and handles storing the return address on the stack prior to jumping to the subroutine address.</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b="1" i="1" dirty="0">
                <a:solidFill>
                  <a:schemeClr val="accent2"/>
                </a:solidFill>
                <a:latin typeface="Arial" panose="020B0604020202020204" pitchFamily="34" charset="0"/>
                <a:cs typeface="Arial" panose="020B0604020202020204" pitchFamily="34" charset="0"/>
              </a:rPr>
              <a:t>Ret</a:t>
            </a:r>
            <a:r>
              <a:rPr lang="en-US" sz="1600" dirty="0">
                <a:solidFill>
                  <a:schemeClr val="accent2"/>
                </a:solidFill>
                <a:latin typeface="Arial" panose="020B0604020202020204" pitchFamily="34" charset="0"/>
                <a:cs typeface="Arial" panose="020B0604020202020204" pitchFamily="34" charset="0"/>
              </a:rPr>
              <a:t> – instruction used at the end of the subroutine that pops the return address off the stack and places it into PC to return to the main program.</a:t>
            </a:r>
          </a:p>
          <a:p>
            <a:pPr algn="l"/>
            <a:endParaRPr lang="en-US" sz="1600" b="1" i="1"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b="1" i="1"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b="1" i="1" dirty="0">
              <a:solidFill>
                <a:schemeClr val="accent2"/>
              </a:solidFill>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A30D6FD9-CFBF-4D5E-AC8B-04DDA3162C57}"/>
              </a:ext>
            </a:extLst>
          </p:cNvPr>
          <p:cNvSpPr/>
          <p:nvPr/>
        </p:nvSpPr>
        <p:spPr>
          <a:xfrm>
            <a:off x="4876800" y="2645597"/>
            <a:ext cx="1905000" cy="8382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Main Program</a:t>
            </a:r>
          </a:p>
        </p:txBody>
      </p:sp>
      <p:sp>
        <p:nvSpPr>
          <p:cNvPr id="16" name="Rectangle 15">
            <a:extLst>
              <a:ext uri="{FF2B5EF4-FFF2-40B4-BE49-F238E27FC236}">
                <a16:creationId xmlns:a16="http://schemas.microsoft.com/office/drawing/2014/main" id="{C22197F5-7463-41DE-939B-C189645C6236}"/>
              </a:ext>
            </a:extLst>
          </p:cNvPr>
          <p:cNvSpPr/>
          <p:nvPr/>
        </p:nvSpPr>
        <p:spPr>
          <a:xfrm>
            <a:off x="4876800" y="3487999"/>
            <a:ext cx="1905000" cy="376798"/>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Subroutine 1</a:t>
            </a:r>
          </a:p>
        </p:txBody>
      </p:sp>
      <p:sp>
        <p:nvSpPr>
          <p:cNvPr id="21" name="Rectangle 20">
            <a:extLst>
              <a:ext uri="{FF2B5EF4-FFF2-40B4-BE49-F238E27FC236}">
                <a16:creationId xmlns:a16="http://schemas.microsoft.com/office/drawing/2014/main" id="{ADFD7EC4-DD2D-42ED-B35F-BEBC419FCB23}"/>
              </a:ext>
            </a:extLst>
          </p:cNvPr>
          <p:cNvSpPr/>
          <p:nvPr/>
        </p:nvSpPr>
        <p:spPr>
          <a:xfrm>
            <a:off x="4876800" y="3864797"/>
            <a:ext cx="1905000" cy="376798"/>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Subroutine 2</a:t>
            </a:r>
          </a:p>
        </p:txBody>
      </p:sp>
      <p:cxnSp>
        <p:nvCxnSpPr>
          <p:cNvPr id="22" name="Straight Arrow Connector 21">
            <a:extLst>
              <a:ext uri="{FF2B5EF4-FFF2-40B4-BE49-F238E27FC236}">
                <a16:creationId xmlns:a16="http://schemas.microsoft.com/office/drawing/2014/main" id="{AF268663-8A10-4029-AF38-F932C2AD0947}"/>
              </a:ext>
            </a:extLst>
          </p:cNvPr>
          <p:cNvCxnSpPr>
            <a:cxnSpLocks/>
          </p:cNvCxnSpPr>
          <p:nvPr/>
        </p:nvCxnSpPr>
        <p:spPr>
          <a:xfrm>
            <a:off x="4191000" y="971550"/>
            <a:ext cx="609600" cy="160020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pic>
        <p:nvPicPr>
          <p:cNvPr id="23" name="Picture 22" descr="A screenshot of a cell phone&#10;&#10;Description automatically generated">
            <a:extLst>
              <a:ext uri="{FF2B5EF4-FFF2-40B4-BE49-F238E27FC236}">
                <a16:creationId xmlns:a16="http://schemas.microsoft.com/office/drawing/2014/main" id="{5109E11C-96E1-4C2A-8EF6-8D098E1F20E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461" t="71476" r="35559" b="3246"/>
          <a:stretch/>
        </p:blipFill>
        <p:spPr>
          <a:xfrm>
            <a:off x="3200400" y="615732"/>
            <a:ext cx="2770572" cy="1467207"/>
          </a:xfrm>
          <a:prstGeom prst="rect">
            <a:avLst/>
          </a:prstGeom>
          <a:ln w="12700">
            <a:noFill/>
          </a:ln>
        </p:spPr>
      </p:pic>
    </p:spTree>
    <p:extLst>
      <p:ext uri="{BB962C8B-B14F-4D97-AF65-F5344CB8AC3E}">
        <p14:creationId xmlns:p14="http://schemas.microsoft.com/office/powerpoint/2010/main" val="21793595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5486400" y="4857750"/>
            <a:ext cx="13716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10.2     Subroutines</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10.2 Subroutines</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10: The STACK and Subroutines</a:t>
            </a:r>
          </a:p>
        </p:txBody>
      </p:sp>
      <p:sp>
        <p:nvSpPr>
          <p:cNvPr id="10" name="Subtitle 2">
            <a:extLst>
              <a:ext uri="{FF2B5EF4-FFF2-40B4-BE49-F238E27FC236}">
                <a16:creationId xmlns:a16="http://schemas.microsoft.com/office/drawing/2014/main" id="{666E39FF-8869-4C17-B93F-229730E8C09E}"/>
              </a:ext>
            </a:extLst>
          </p:cNvPr>
          <p:cNvSpPr txBox="1">
            <a:spLocks/>
          </p:cNvSpPr>
          <p:nvPr/>
        </p:nvSpPr>
        <p:spPr>
          <a:xfrm>
            <a:off x="190500" y="895155"/>
            <a:ext cx="6667500" cy="288180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Variables can be passed to subroutines using three different approaches:</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685800" lvl="1"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Using the CPU registers</a:t>
            </a:r>
          </a:p>
          <a:p>
            <a:pPr marL="685800" lvl="1"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685800" lvl="1"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Using the stack</a:t>
            </a:r>
          </a:p>
          <a:p>
            <a:pPr marL="685800" lvl="1"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685800" lvl="1"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Using dedicated variables in data memory</a:t>
            </a:r>
          </a:p>
          <a:p>
            <a:pPr marL="228600" indent="-228600" algn="l">
              <a:buFont typeface="Arial" panose="020B0604020202020204" pitchFamily="34" charset="0"/>
              <a:buChar char="•"/>
            </a:pPr>
            <a:endParaRPr lang="en-US" sz="1600" b="1" i="1" dirty="0">
              <a:solidFill>
                <a:schemeClr val="accent2"/>
              </a:solidFill>
              <a:latin typeface="Arial" panose="020B0604020202020204" pitchFamily="34" charset="0"/>
              <a:cs typeface="Arial" panose="020B0604020202020204" pitchFamily="34" charset="0"/>
            </a:endParaRPr>
          </a:p>
        </p:txBody>
      </p:sp>
      <p:sp>
        <p:nvSpPr>
          <p:cNvPr id="13" name="Subtitle 2">
            <a:extLst>
              <a:ext uri="{FF2B5EF4-FFF2-40B4-BE49-F238E27FC236}">
                <a16:creationId xmlns:a16="http://schemas.microsoft.com/office/drawing/2014/main" id="{B58B6350-8682-44BB-BAE3-C4017F814DCD}"/>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4" name="Subtitle 2">
            <a:extLst>
              <a:ext uri="{FF2B5EF4-FFF2-40B4-BE49-F238E27FC236}">
                <a16:creationId xmlns:a16="http://schemas.microsoft.com/office/drawing/2014/main" id="{851BC700-83E4-49FF-910A-A5EA47A61554}"/>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7" name="Subtitle 2">
            <a:extLst>
              <a:ext uri="{FF2B5EF4-FFF2-40B4-BE49-F238E27FC236}">
                <a16:creationId xmlns:a16="http://schemas.microsoft.com/office/drawing/2014/main" id="{D873B995-18BE-4D09-A78E-A8E4D91322A4}"/>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8" name="Subtitle 2">
            <a:extLst>
              <a:ext uri="{FF2B5EF4-FFF2-40B4-BE49-F238E27FC236}">
                <a16:creationId xmlns:a16="http://schemas.microsoft.com/office/drawing/2014/main" id="{E6846177-614A-496A-95E1-DA4B2039DECA}"/>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pic>
        <p:nvPicPr>
          <p:cNvPr id="19" name="Picture 18">
            <a:extLst>
              <a:ext uri="{FF2B5EF4-FFF2-40B4-BE49-F238E27FC236}">
                <a16:creationId xmlns:a16="http://schemas.microsoft.com/office/drawing/2014/main" id="{A067BA3D-47AB-42C1-B5DB-8AA72725EE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776958"/>
            <a:ext cx="6858000" cy="1080791"/>
          </a:xfrm>
          <a:prstGeom prst="rect">
            <a:avLst/>
          </a:prstGeom>
        </p:spPr>
      </p:pic>
      <p:sp>
        <p:nvSpPr>
          <p:cNvPr id="15" name="Rectangle 14">
            <a:extLst>
              <a:ext uri="{FF2B5EF4-FFF2-40B4-BE49-F238E27FC236}">
                <a16:creationId xmlns:a16="http://schemas.microsoft.com/office/drawing/2014/main" id="{B41986D3-71A1-406F-B017-2E2F9AA9C21E}"/>
              </a:ext>
            </a:extLst>
          </p:cNvPr>
          <p:cNvSpPr/>
          <p:nvPr/>
        </p:nvSpPr>
        <p:spPr>
          <a:xfrm>
            <a:off x="4938885" y="3776957"/>
            <a:ext cx="1919115" cy="184666"/>
          </a:xfrm>
          <a:prstGeom prst="rect">
            <a:avLst/>
          </a:prstGeom>
        </p:spPr>
        <p:txBody>
          <a:bodyPr wrap="none">
            <a:spAutoFit/>
          </a:bodyPr>
          <a:lstStyle/>
          <a:p>
            <a:pPr lvl="0"/>
            <a:r>
              <a:rPr lang="en-US" sz="600" dirty="0">
                <a:solidFill>
                  <a:srgbClr val="FF0000"/>
                </a:solidFill>
                <a:latin typeface="Arial" panose="020B0604020202020204" pitchFamily="34" charset="0"/>
                <a:cs typeface="Arial" panose="020B0604020202020204" pitchFamily="34" charset="0"/>
              </a:rPr>
              <a:t>Image Courtesy of </a:t>
            </a:r>
            <a:r>
              <a:rPr lang="en-US" sz="600" dirty="0">
                <a:solidFill>
                  <a:srgbClr val="FF0000"/>
                </a:solidFill>
                <a:hlinkClick r:id="rId3">
                  <a:extLst>
                    <a:ext uri="{A12FA001-AC4F-418D-AE19-62706E023703}">
                      <ahyp:hlinkClr xmlns:ahyp="http://schemas.microsoft.com/office/drawing/2018/hyperlinkcolor" val="tx"/>
                    </a:ext>
                  </a:extLst>
                </a:hlinkClick>
              </a:rPr>
              <a:t>https://neodem.wp.horizon.ac.uk/</a:t>
            </a:r>
            <a:endParaRPr lang="en-US" sz="6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18189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5562600" y="4857750"/>
            <a:ext cx="12954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10.1     The STACK</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Example: Using Subroutines</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10: The STACK and Subroutines</a:t>
            </a:r>
          </a:p>
        </p:txBody>
      </p:sp>
      <p:sp>
        <p:nvSpPr>
          <p:cNvPr id="9" name="Subtitle 2">
            <a:extLst>
              <a:ext uri="{FF2B5EF4-FFF2-40B4-BE49-F238E27FC236}">
                <a16:creationId xmlns:a16="http://schemas.microsoft.com/office/drawing/2014/main" id="{90C96661-085E-408C-B239-346FB7BD71B9}"/>
              </a:ext>
            </a:extLst>
          </p:cNvPr>
          <p:cNvSpPr txBox="1">
            <a:spLocks/>
          </p:cNvSpPr>
          <p:nvPr/>
        </p:nvSpPr>
        <p:spPr>
          <a:xfrm>
            <a:off x="190500" y="895155"/>
            <a:ext cx="6667500" cy="288180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endParaRPr lang="en-US" sz="1600" dirty="0">
              <a:solidFill>
                <a:schemeClr val="accent2"/>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FE96BD47-6D5A-44F8-93F1-5CF0AA672F4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90500" y="1301978"/>
            <a:ext cx="6477000" cy="3068052"/>
          </a:xfrm>
          <a:prstGeom prst="rect">
            <a:avLst/>
          </a:prstGeom>
        </p:spPr>
      </p:pic>
    </p:spTree>
    <p:extLst>
      <p:ext uri="{BB962C8B-B14F-4D97-AF65-F5344CB8AC3E}">
        <p14:creationId xmlns:p14="http://schemas.microsoft.com/office/powerpoint/2010/main" val="1791348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5486400" y="4857750"/>
            <a:ext cx="13716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10.2     Subroutines</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Example: Using Subroutines</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10: The STACK and Subroutines</a:t>
            </a:r>
          </a:p>
        </p:txBody>
      </p:sp>
      <p:sp>
        <p:nvSpPr>
          <p:cNvPr id="10" name="Subtitle 2">
            <a:extLst>
              <a:ext uri="{FF2B5EF4-FFF2-40B4-BE49-F238E27FC236}">
                <a16:creationId xmlns:a16="http://schemas.microsoft.com/office/drawing/2014/main" id="{666E39FF-8869-4C17-B93F-229730E8C09E}"/>
              </a:ext>
            </a:extLst>
          </p:cNvPr>
          <p:cNvSpPr txBox="1">
            <a:spLocks/>
          </p:cNvSpPr>
          <p:nvPr/>
        </p:nvSpPr>
        <p:spPr>
          <a:xfrm>
            <a:off x="190500" y="895155"/>
            <a:ext cx="6667500" cy="288180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endParaRPr lang="en-US" sz="1600" b="1" i="1" dirty="0">
              <a:solidFill>
                <a:schemeClr val="accent2"/>
              </a:solidFill>
              <a:latin typeface="Arial" panose="020B0604020202020204" pitchFamily="34" charset="0"/>
              <a:cs typeface="Arial" panose="020B0604020202020204" pitchFamily="34" charset="0"/>
            </a:endParaRPr>
          </a:p>
        </p:txBody>
      </p:sp>
      <p:sp>
        <p:nvSpPr>
          <p:cNvPr id="13" name="Subtitle 2">
            <a:extLst>
              <a:ext uri="{FF2B5EF4-FFF2-40B4-BE49-F238E27FC236}">
                <a16:creationId xmlns:a16="http://schemas.microsoft.com/office/drawing/2014/main" id="{B58B6350-8682-44BB-BAE3-C4017F814DCD}"/>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4" name="Subtitle 2">
            <a:extLst>
              <a:ext uri="{FF2B5EF4-FFF2-40B4-BE49-F238E27FC236}">
                <a16:creationId xmlns:a16="http://schemas.microsoft.com/office/drawing/2014/main" id="{851BC700-83E4-49FF-910A-A5EA47A61554}"/>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7" name="Subtitle 2">
            <a:extLst>
              <a:ext uri="{FF2B5EF4-FFF2-40B4-BE49-F238E27FC236}">
                <a16:creationId xmlns:a16="http://schemas.microsoft.com/office/drawing/2014/main" id="{D873B995-18BE-4D09-A78E-A8E4D91322A4}"/>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8" name="Subtitle 2">
            <a:extLst>
              <a:ext uri="{FF2B5EF4-FFF2-40B4-BE49-F238E27FC236}">
                <a16:creationId xmlns:a16="http://schemas.microsoft.com/office/drawing/2014/main" id="{E6846177-614A-496A-95E1-DA4B2039DECA}"/>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pic>
        <p:nvPicPr>
          <p:cNvPr id="19" name="Picture 18">
            <a:extLst>
              <a:ext uri="{FF2B5EF4-FFF2-40B4-BE49-F238E27FC236}">
                <a16:creationId xmlns:a16="http://schemas.microsoft.com/office/drawing/2014/main" id="{A067BA3D-47AB-42C1-B5DB-8AA72725EE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776958"/>
            <a:ext cx="6858000" cy="1080791"/>
          </a:xfrm>
          <a:prstGeom prst="rect">
            <a:avLst/>
          </a:prstGeom>
        </p:spPr>
      </p:pic>
      <p:sp>
        <p:nvSpPr>
          <p:cNvPr id="16" name="Subtitle 2">
            <a:extLst>
              <a:ext uri="{FF2B5EF4-FFF2-40B4-BE49-F238E27FC236}">
                <a16:creationId xmlns:a16="http://schemas.microsoft.com/office/drawing/2014/main" id="{1DB31EBE-B00D-4F06-93A7-CC12B80A74D0}"/>
              </a:ext>
            </a:extLst>
          </p:cNvPr>
          <p:cNvSpPr txBox="1">
            <a:spLocks/>
          </p:cNvSpPr>
          <p:nvPr/>
        </p:nvSpPr>
        <p:spPr>
          <a:xfrm>
            <a:off x="190500" y="896530"/>
            <a:ext cx="6667500" cy="288180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1600" dirty="0">
                <a:solidFill>
                  <a:schemeClr val="accent2"/>
                </a:solidFill>
                <a:latin typeface="Arial" panose="020B0604020202020204" pitchFamily="34" charset="0"/>
                <a:cs typeface="Arial" panose="020B0604020202020204" pitchFamily="34" charset="0"/>
              </a:rPr>
              <a:t>Step 1: Create a new Empty Assembly-only CCS project titled:</a:t>
            </a:r>
          </a:p>
          <a:p>
            <a:pPr algn="l"/>
            <a:r>
              <a:rPr lang="en-US" sz="1600" dirty="0">
                <a:solidFill>
                  <a:schemeClr val="accent2"/>
                </a:solidFill>
                <a:latin typeface="Arial" panose="020B0604020202020204" pitchFamily="34" charset="0"/>
                <a:cs typeface="Arial" panose="020B0604020202020204" pitchFamily="34" charset="0"/>
              </a:rPr>
              <a:t>	</a:t>
            </a:r>
            <a:r>
              <a:rPr lang="en-US" sz="1600" b="1" dirty="0" err="1">
                <a:solidFill>
                  <a:schemeClr val="accent2"/>
                </a:solidFill>
                <a:latin typeface="Arial" panose="020B0604020202020204" pitchFamily="34" charset="0"/>
                <a:cs typeface="Arial" panose="020B0604020202020204" pitchFamily="34" charset="0"/>
              </a:rPr>
              <a:t>Asm_Subroutines</a:t>
            </a:r>
            <a:endParaRPr lang="en-US" sz="1600" dirty="0">
              <a:solidFill>
                <a:schemeClr val="accent2"/>
              </a:solidFill>
              <a:latin typeface="Arial" panose="020B0604020202020204" pitchFamily="34" charset="0"/>
              <a:cs typeface="Arial" panose="020B0604020202020204" pitchFamily="34" charset="0"/>
            </a:endParaRPr>
          </a:p>
          <a:p>
            <a:pPr algn="l"/>
            <a:endParaRPr lang="en-US" sz="1600" dirty="0">
              <a:solidFill>
                <a:schemeClr val="accent2"/>
              </a:solidFill>
              <a:latin typeface="Arial" panose="020B0604020202020204" pitchFamily="34" charset="0"/>
              <a:cs typeface="Arial" panose="020B0604020202020204" pitchFamily="34" charset="0"/>
            </a:endParaRPr>
          </a:p>
          <a:p>
            <a:pPr algn="l"/>
            <a:r>
              <a:rPr lang="en-US" sz="1600" dirty="0">
                <a:solidFill>
                  <a:schemeClr val="accent2"/>
                </a:solidFill>
                <a:latin typeface="Arial" panose="020B0604020202020204" pitchFamily="34" charset="0"/>
                <a:cs typeface="Arial" panose="020B0604020202020204" pitchFamily="34" charset="0"/>
              </a:rPr>
              <a:t>Step 2: Type in the following code into the main.asm file where the comments say “Main loop here.”</a:t>
            </a:r>
          </a:p>
        </p:txBody>
      </p:sp>
      <p:sp>
        <p:nvSpPr>
          <p:cNvPr id="15" name="Rectangle 14">
            <a:extLst>
              <a:ext uri="{FF2B5EF4-FFF2-40B4-BE49-F238E27FC236}">
                <a16:creationId xmlns:a16="http://schemas.microsoft.com/office/drawing/2014/main" id="{D34926D3-C6D2-48A2-B417-718A88D1C7E9}"/>
              </a:ext>
            </a:extLst>
          </p:cNvPr>
          <p:cNvSpPr/>
          <p:nvPr/>
        </p:nvSpPr>
        <p:spPr>
          <a:xfrm>
            <a:off x="4938885" y="3776957"/>
            <a:ext cx="1919115" cy="184666"/>
          </a:xfrm>
          <a:prstGeom prst="rect">
            <a:avLst/>
          </a:prstGeom>
        </p:spPr>
        <p:txBody>
          <a:bodyPr wrap="none">
            <a:spAutoFit/>
          </a:bodyPr>
          <a:lstStyle/>
          <a:p>
            <a:pPr lvl="0"/>
            <a:r>
              <a:rPr lang="en-US" sz="600" dirty="0">
                <a:solidFill>
                  <a:srgbClr val="FF0000"/>
                </a:solidFill>
                <a:latin typeface="Arial" panose="020B0604020202020204" pitchFamily="34" charset="0"/>
                <a:cs typeface="Arial" panose="020B0604020202020204" pitchFamily="34" charset="0"/>
              </a:rPr>
              <a:t>Image Courtesy of </a:t>
            </a:r>
            <a:r>
              <a:rPr lang="en-US" sz="600" dirty="0">
                <a:solidFill>
                  <a:srgbClr val="FF0000"/>
                </a:solidFill>
                <a:hlinkClick r:id="rId3">
                  <a:extLst>
                    <a:ext uri="{A12FA001-AC4F-418D-AE19-62706E023703}">
                      <ahyp:hlinkClr xmlns:ahyp="http://schemas.microsoft.com/office/drawing/2018/hyperlinkcolor" val="tx"/>
                    </a:ext>
                  </a:extLst>
                </a:hlinkClick>
              </a:rPr>
              <a:t>https://neodem.wp.horizon.ac.uk/</a:t>
            </a:r>
            <a:endParaRPr lang="en-US" sz="6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731915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5562600" y="4857750"/>
            <a:ext cx="12954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10.1     The STACK</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Example: Using Subroutines</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10: The STACK and Subroutines</a:t>
            </a:r>
          </a:p>
        </p:txBody>
      </p:sp>
      <p:sp>
        <p:nvSpPr>
          <p:cNvPr id="16" name="Subtitle 2"/>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9" name="Subtitle 2">
            <a:extLst>
              <a:ext uri="{FF2B5EF4-FFF2-40B4-BE49-F238E27FC236}">
                <a16:creationId xmlns:a16="http://schemas.microsoft.com/office/drawing/2014/main" id="{90C96661-085E-408C-B239-346FB7BD71B9}"/>
              </a:ext>
            </a:extLst>
          </p:cNvPr>
          <p:cNvSpPr txBox="1">
            <a:spLocks/>
          </p:cNvSpPr>
          <p:nvPr/>
        </p:nvSpPr>
        <p:spPr>
          <a:xfrm>
            <a:off x="190500" y="895155"/>
            <a:ext cx="6667500" cy="288180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1600" dirty="0">
                <a:solidFill>
                  <a:schemeClr val="accent2"/>
                </a:solidFill>
                <a:latin typeface="Arial" panose="020B0604020202020204" pitchFamily="34" charset="0"/>
                <a:cs typeface="Arial" panose="020B0604020202020204" pitchFamily="34" charset="0"/>
              </a:rPr>
              <a:t>Step 3: Debug your program.</a:t>
            </a:r>
          </a:p>
          <a:p>
            <a:pPr algn="l"/>
            <a:endParaRPr lang="en-US" sz="1600" dirty="0">
              <a:solidFill>
                <a:schemeClr val="accent2"/>
              </a:solidFill>
              <a:latin typeface="Arial" panose="020B0604020202020204" pitchFamily="34" charset="0"/>
              <a:cs typeface="Arial" panose="020B0604020202020204" pitchFamily="34" charset="0"/>
            </a:endParaRPr>
          </a:p>
          <a:p>
            <a:pPr algn="l"/>
            <a:r>
              <a:rPr lang="en-US" sz="1600" dirty="0">
                <a:solidFill>
                  <a:schemeClr val="accent2"/>
                </a:solidFill>
                <a:latin typeface="Arial" panose="020B0604020202020204" pitchFamily="34" charset="0"/>
                <a:cs typeface="Arial" panose="020B0604020202020204" pitchFamily="34" charset="0"/>
              </a:rPr>
              <a:t>Step 4: Run your program to the breakpoint.</a:t>
            </a:r>
          </a:p>
          <a:p>
            <a:pPr algn="l"/>
            <a:endParaRPr lang="en-US" sz="1600" dirty="0">
              <a:solidFill>
                <a:schemeClr val="accent2"/>
              </a:solidFill>
              <a:latin typeface="Arial" panose="020B0604020202020204" pitchFamily="34" charset="0"/>
              <a:cs typeface="Arial" panose="020B0604020202020204" pitchFamily="34" charset="0"/>
            </a:endParaRPr>
          </a:p>
          <a:p>
            <a:pPr algn="l"/>
            <a:r>
              <a:rPr lang="en-US" sz="1600" dirty="0">
                <a:solidFill>
                  <a:schemeClr val="accent2"/>
                </a:solidFill>
                <a:latin typeface="Arial" panose="020B0604020202020204" pitchFamily="34" charset="0"/>
                <a:cs typeface="Arial" panose="020B0604020202020204" pitchFamily="34" charset="0"/>
              </a:rPr>
              <a:t>Step 5: Open the Register Viewer so that you can see PC, SP, and R4. Open the Memory Browser and go to 0x3000. Then scroll up so you can see the first location on the stack (address 2FFEh).</a:t>
            </a:r>
          </a:p>
        </p:txBody>
      </p:sp>
      <p:sp>
        <p:nvSpPr>
          <p:cNvPr id="10" name="Subtitle 2">
            <a:extLst>
              <a:ext uri="{FF2B5EF4-FFF2-40B4-BE49-F238E27FC236}">
                <a16:creationId xmlns:a16="http://schemas.microsoft.com/office/drawing/2014/main" id="{AA1D5881-5A31-48B2-80F8-CB19CE265BF1}"/>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3" name="Subtitle 2">
            <a:extLst>
              <a:ext uri="{FF2B5EF4-FFF2-40B4-BE49-F238E27FC236}">
                <a16:creationId xmlns:a16="http://schemas.microsoft.com/office/drawing/2014/main" id="{000924A5-2B18-4338-9053-3029E28CEF2C}"/>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4" name="Subtitle 2">
            <a:extLst>
              <a:ext uri="{FF2B5EF4-FFF2-40B4-BE49-F238E27FC236}">
                <a16:creationId xmlns:a16="http://schemas.microsoft.com/office/drawing/2014/main" id="{EC5741B9-F8FA-4A9B-AB5F-F0755DFB415D}"/>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pic>
        <p:nvPicPr>
          <p:cNvPr id="15" name="Picture 14">
            <a:extLst>
              <a:ext uri="{FF2B5EF4-FFF2-40B4-BE49-F238E27FC236}">
                <a16:creationId xmlns:a16="http://schemas.microsoft.com/office/drawing/2014/main" id="{A12C6067-0590-44A1-894A-DD67DCFC91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776958"/>
            <a:ext cx="6858000" cy="1080791"/>
          </a:xfrm>
          <a:prstGeom prst="rect">
            <a:avLst/>
          </a:prstGeom>
        </p:spPr>
      </p:pic>
      <p:sp>
        <p:nvSpPr>
          <p:cNvPr id="18" name="Rectangle 17">
            <a:extLst>
              <a:ext uri="{FF2B5EF4-FFF2-40B4-BE49-F238E27FC236}">
                <a16:creationId xmlns:a16="http://schemas.microsoft.com/office/drawing/2014/main" id="{92321E38-C12E-4818-965B-4C78178AFECE}"/>
              </a:ext>
            </a:extLst>
          </p:cNvPr>
          <p:cNvSpPr/>
          <p:nvPr/>
        </p:nvSpPr>
        <p:spPr>
          <a:xfrm>
            <a:off x="4938885" y="3776957"/>
            <a:ext cx="1919115" cy="184666"/>
          </a:xfrm>
          <a:prstGeom prst="rect">
            <a:avLst/>
          </a:prstGeom>
        </p:spPr>
        <p:txBody>
          <a:bodyPr wrap="none">
            <a:spAutoFit/>
          </a:bodyPr>
          <a:lstStyle/>
          <a:p>
            <a:pPr lvl="0"/>
            <a:r>
              <a:rPr lang="en-US" sz="600" dirty="0">
                <a:solidFill>
                  <a:srgbClr val="FF0000"/>
                </a:solidFill>
                <a:latin typeface="Arial" panose="020B0604020202020204" pitchFamily="34" charset="0"/>
                <a:cs typeface="Arial" panose="020B0604020202020204" pitchFamily="34" charset="0"/>
              </a:rPr>
              <a:t>Image Courtesy of </a:t>
            </a:r>
            <a:r>
              <a:rPr lang="en-US" sz="600" dirty="0">
                <a:solidFill>
                  <a:srgbClr val="FF0000"/>
                </a:solidFill>
                <a:hlinkClick r:id="rId3">
                  <a:extLst>
                    <a:ext uri="{A12FA001-AC4F-418D-AE19-62706E023703}">
                      <ahyp:hlinkClr xmlns:ahyp="http://schemas.microsoft.com/office/drawing/2018/hyperlinkcolor" val="tx"/>
                    </a:ext>
                  </a:extLst>
                </a:hlinkClick>
              </a:rPr>
              <a:t>https://neodem.wp.horizon.ac.uk/</a:t>
            </a:r>
            <a:endParaRPr lang="en-US" sz="6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59312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5562600" y="4857750"/>
            <a:ext cx="12954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10.1     The STACK</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Example: Using Subroutines</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10: The STACK and Subroutines</a:t>
            </a:r>
          </a:p>
        </p:txBody>
      </p:sp>
      <p:sp>
        <p:nvSpPr>
          <p:cNvPr id="9" name="Subtitle 2">
            <a:extLst>
              <a:ext uri="{FF2B5EF4-FFF2-40B4-BE49-F238E27FC236}">
                <a16:creationId xmlns:a16="http://schemas.microsoft.com/office/drawing/2014/main" id="{90C96661-085E-408C-B239-346FB7BD71B9}"/>
              </a:ext>
            </a:extLst>
          </p:cNvPr>
          <p:cNvSpPr txBox="1">
            <a:spLocks/>
          </p:cNvSpPr>
          <p:nvPr/>
        </p:nvSpPr>
        <p:spPr>
          <a:xfrm>
            <a:off x="190500" y="895155"/>
            <a:ext cx="3712475" cy="375545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1600" dirty="0">
                <a:solidFill>
                  <a:schemeClr val="accent2"/>
                </a:solidFill>
                <a:latin typeface="Arial" panose="020B0604020202020204" pitchFamily="34" charset="0"/>
                <a:cs typeface="Arial" panose="020B0604020202020204" pitchFamily="34" charset="0"/>
              </a:rPr>
              <a:t>Step 6: Step your program using </a:t>
            </a:r>
            <a:r>
              <a:rPr lang="en-US" sz="1600" b="1" dirty="0">
                <a:solidFill>
                  <a:schemeClr val="accent2"/>
                </a:solidFill>
                <a:latin typeface="Arial" panose="020B0604020202020204" pitchFamily="34" charset="0"/>
                <a:cs typeface="Arial" panose="020B0604020202020204" pitchFamily="34" charset="0"/>
              </a:rPr>
              <a:t>Step Into</a:t>
            </a:r>
            <a:r>
              <a:rPr lang="en-US" sz="1600" dirty="0">
                <a:solidFill>
                  <a:schemeClr val="accent2"/>
                </a:solidFill>
                <a:latin typeface="Arial" panose="020B0604020202020204" pitchFamily="34" charset="0"/>
                <a:cs typeface="Arial" panose="020B0604020202020204" pitchFamily="34" charset="0"/>
              </a:rPr>
              <a:t>. As you step, look at the values of PC, SP, and the values in data memory for the stack. In the Memory Browser you should see the following as the values are pushed.</a:t>
            </a:r>
          </a:p>
          <a:p>
            <a:pPr algn="l"/>
            <a:endParaRPr lang="en-US" sz="1600" dirty="0">
              <a:solidFill>
                <a:schemeClr val="accent2"/>
              </a:solidFill>
              <a:latin typeface="Arial" panose="020B0604020202020204" pitchFamily="34" charset="0"/>
              <a:cs typeface="Arial" panose="020B0604020202020204" pitchFamily="34" charset="0"/>
            </a:endParaRPr>
          </a:p>
          <a:p>
            <a:pPr algn="l"/>
            <a:r>
              <a:rPr lang="en-US" sz="1600" dirty="0">
                <a:solidFill>
                  <a:schemeClr val="accent2"/>
                </a:solidFill>
                <a:latin typeface="Arial" panose="020B0604020202020204" pitchFamily="34" charset="0"/>
                <a:cs typeface="Arial" panose="020B0604020202020204" pitchFamily="34" charset="0"/>
              </a:rPr>
              <a:t>Step 7: Now step your program using </a:t>
            </a:r>
            <a:r>
              <a:rPr lang="en-US" sz="1600" b="1" dirty="0">
                <a:solidFill>
                  <a:schemeClr val="accent2"/>
                </a:solidFill>
                <a:latin typeface="Arial" panose="020B0604020202020204" pitchFamily="34" charset="0"/>
                <a:cs typeface="Arial" panose="020B0604020202020204" pitchFamily="34" charset="0"/>
              </a:rPr>
              <a:t>Step Over</a:t>
            </a:r>
            <a:r>
              <a:rPr lang="en-US" sz="1600" dirty="0">
                <a:solidFill>
                  <a:schemeClr val="accent2"/>
                </a:solidFill>
                <a:latin typeface="Arial" panose="020B0604020202020204" pitchFamily="34" charset="0"/>
                <a:cs typeface="Arial" panose="020B0604020202020204" pitchFamily="34" charset="0"/>
              </a:rPr>
              <a:t>. This time when you step you’ll see the program still executes the subroutine, but it doesn’t move into the subroutine code. This is the first time we have been able to use </a:t>
            </a:r>
            <a:r>
              <a:rPr lang="en-US" sz="1600" i="1" dirty="0">
                <a:solidFill>
                  <a:schemeClr val="accent2"/>
                </a:solidFill>
                <a:latin typeface="Arial" panose="020B0604020202020204" pitchFamily="34" charset="0"/>
                <a:cs typeface="Arial" panose="020B0604020202020204" pitchFamily="34" charset="0"/>
              </a:rPr>
              <a:t>step over</a:t>
            </a:r>
            <a:r>
              <a:rPr lang="en-US" sz="1600" dirty="0">
                <a:solidFill>
                  <a:schemeClr val="accent2"/>
                </a:solidFill>
                <a:latin typeface="Arial" panose="020B0604020202020204" pitchFamily="34" charset="0"/>
                <a:cs typeface="Arial" panose="020B0604020202020204" pitchFamily="34" charset="0"/>
              </a:rPr>
              <a:t>.</a:t>
            </a:r>
          </a:p>
        </p:txBody>
      </p:sp>
      <p:pic>
        <p:nvPicPr>
          <p:cNvPr id="5" name="Picture 4">
            <a:extLst>
              <a:ext uri="{FF2B5EF4-FFF2-40B4-BE49-F238E27FC236}">
                <a16:creationId xmlns:a16="http://schemas.microsoft.com/office/drawing/2014/main" id="{FD424BD5-FA3E-458D-943A-6D57FBD5AE4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017275" y="1590674"/>
            <a:ext cx="2726425" cy="2124076"/>
          </a:xfrm>
          <a:prstGeom prst="rect">
            <a:avLst/>
          </a:prstGeom>
        </p:spPr>
      </p:pic>
    </p:spTree>
    <p:extLst>
      <p:ext uri="{BB962C8B-B14F-4D97-AF65-F5344CB8AC3E}">
        <p14:creationId xmlns:p14="http://schemas.microsoft.com/office/powerpoint/2010/main" val="39197309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5562600" y="4857750"/>
            <a:ext cx="12954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10.1     The STACK</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Example: Using Subroutines</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10: The STACK and Subroutines</a:t>
            </a:r>
          </a:p>
        </p:txBody>
      </p:sp>
      <p:sp>
        <p:nvSpPr>
          <p:cNvPr id="16" name="Subtitle 2"/>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9" name="Subtitle 2">
            <a:extLst>
              <a:ext uri="{FF2B5EF4-FFF2-40B4-BE49-F238E27FC236}">
                <a16:creationId xmlns:a16="http://schemas.microsoft.com/office/drawing/2014/main" id="{90C96661-085E-408C-B239-346FB7BD71B9}"/>
              </a:ext>
            </a:extLst>
          </p:cNvPr>
          <p:cNvSpPr txBox="1">
            <a:spLocks/>
          </p:cNvSpPr>
          <p:nvPr/>
        </p:nvSpPr>
        <p:spPr>
          <a:xfrm>
            <a:off x="190500" y="895155"/>
            <a:ext cx="6667500" cy="288180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endParaRPr lang="en-US" sz="1600" dirty="0">
              <a:solidFill>
                <a:schemeClr val="accent2"/>
              </a:solidFill>
              <a:latin typeface="Arial" panose="020B0604020202020204" pitchFamily="34" charset="0"/>
              <a:cs typeface="Arial" panose="020B0604020202020204" pitchFamily="34" charset="0"/>
            </a:endParaRPr>
          </a:p>
        </p:txBody>
      </p:sp>
      <p:sp>
        <p:nvSpPr>
          <p:cNvPr id="10" name="Subtitle 2">
            <a:extLst>
              <a:ext uri="{FF2B5EF4-FFF2-40B4-BE49-F238E27FC236}">
                <a16:creationId xmlns:a16="http://schemas.microsoft.com/office/drawing/2014/main" id="{AA1D5881-5A31-48B2-80F8-CB19CE265BF1}"/>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3" name="Subtitle 2">
            <a:extLst>
              <a:ext uri="{FF2B5EF4-FFF2-40B4-BE49-F238E27FC236}">
                <a16:creationId xmlns:a16="http://schemas.microsoft.com/office/drawing/2014/main" id="{000924A5-2B18-4338-9053-3029E28CEF2C}"/>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4" name="Subtitle 2">
            <a:extLst>
              <a:ext uri="{FF2B5EF4-FFF2-40B4-BE49-F238E27FC236}">
                <a16:creationId xmlns:a16="http://schemas.microsoft.com/office/drawing/2014/main" id="{EC5741B9-F8FA-4A9B-AB5F-F0755DFB415D}"/>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pic>
        <p:nvPicPr>
          <p:cNvPr id="15" name="Picture 14">
            <a:extLst>
              <a:ext uri="{FF2B5EF4-FFF2-40B4-BE49-F238E27FC236}">
                <a16:creationId xmlns:a16="http://schemas.microsoft.com/office/drawing/2014/main" id="{A12C6067-0590-44A1-894A-DD67DCFC91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776958"/>
            <a:ext cx="6858000" cy="1080791"/>
          </a:xfrm>
          <a:prstGeom prst="rect">
            <a:avLst/>
          </a:prstGeom>
        </p:spPr>
      </p:pic>
      <p:pic>
        <p:nvPicPr>
          <p:cNvPr id="5" name="Picture 4" descr="A screenshot of a cell phone&#10;&#10;Description automatically generated">
            <a:extLst>
              <a:ext uri="{FF2B5EF4-FFF2-40B4-BE49-F238E27FC236}">
                <a16:creationId xmlns:a16="http://schemas.microsoft.com/office/drawing/2014/main" id="{B197BB16-731A-49E5-BD07-C3386CF536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36" y="1622795"/>
            <a:ext cx="6754884" cy="1177555"/>
          </a:xfrm>
          <a:prstGeom prst="rect">
            <a:avLst/>
          </a:prstGeom>
        </p:spPr>
      </p:pic>
      <p:sp>
        <p:nvSpPr>
          <p:cNvPr id="18" name="Rectangle 17">
            <a:extLst>
              <a:ext uri="{FF2B5EF4-FFF2-40B4-BE49-F238E27FC236}">
                <a16:creationId xmlns:a16="http://schemas.microsoft.com/office/drawing/2014/main" id="{3E5F8366-1CD8-4022-A32F-84C3E71E1548}"/>
              </a:ext>
            </a:extLst>
          </p:cNvPr>
          <p:cNvSpPr/>
          <p:nvPr/>
        </p:nvSpPr>
        <p:spPr>
          <a:xfrm>
            <a:off x="4938885" y="3776957"/>
            <a:ext cx="1919115" cy="184666"/>
          </a:xfrm>
          <a:prstGeom prst="rect">
            <a:avLst/>
          </a:prstGeom>
        </p:spPr>
        <p:txBody>
          <a:bodyPr wrap="none">
            <a:spAutoFit/>
          </a:bodyPr>
          <a:lstStyle/>
          <a:p>
            <a:pPr lvl="0"/>
            <a:r>
              <a:rPr lang="en-US" sz="600" dirty="0">
                <a:solidFill>
                  <a:srgbClr val="FF0000"/>
                </a:solidFill>
                <a:latin typeface="Arial" panose="020B0604020202020204" pitchFamily="34" charset="0"/>
                <a:cs typeface="Arial" panose="020B0604020202020204" pitchFamily="34" charset="0"/>
              </a:rPr>
              <a:t>Image Courtesy of </a:t>
            </a:r>
            <a:r>
              <a:rPr lang="en-US" sz="600" dirty="0">
                <a:solidFill>
                  <a:srgbClr val="FF0000"/>
                </a:solidFill>
                <a:hlinkClick r:id="rId4">
                  <a:extLst>
                    <a:ext uri="{A12FA001-AC4F-418D-AE19-62706E023703}">
                      <ahyp:hlinkClr xmlns:ahyp="http://schemas.microsoft.com/office/drawing/2018/hyperlinkcolor" val="tx"/>
                    </a:ext>
                  </a:extLst>
                </a:hlinkClick>
              </a:rPr>
              <a:t>https://neodem.wp.horizon.ac.uk/</a:t>
            </a:r>
            <a:endParaRPr lang="en-US" sz="6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94677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705350"/>
            <a:ext cx="6858000" cy="438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91000" y="4739640"/>
            <a:ext cx="2590800" cy="331469"/>
          </a:xfrm>
        </p:spPr>
        <p:txBody>
          <a:bodyPr>
            <a:normAutofit lnSpcReduction="10000"/>
          </a:bodyPr>
          <a:lstStyle/>
          <a:p>
            <a:r>
              <a:rPr lang="en-US" sz="1600" b="1" cap="small" dirty="0">
                <a:solidFill>
                  <a:schemeClr val="bg1"/>
                </a:solidFill>
                <a:latin typeface="Arial" panose="020B0604020202020204" pitchFamily="34" charset="0"/>
                <a:cs typeface="Arial" panose="020B0604020202020204" pitchFamily="34" charset="0"/>
              </a:rPr>
              <a:t>Brock J. </a:t>
            </a:r>
            <a:r>
              <a:rPr lang="en-US" sz="1400" b="1" cap="small" dirty="0">
                <a:solidFill>
                  <a:schemeClr val="bg1"/>
                </a:solidFill>
                <a:latin typeface="Arial" panose="020B0604020202020204" pitchFamily="34" charset="0"/>
                <a:cs typeface="Arial" panose="020B0604020202020204" pitchFamily="34" charset="0"/>
              </a:rPr>
              <a:t>LaMeres</a:t>
            </a:r>
            <a:r>
              <a:rPr lang="en-US" sz="1600" b="1" cap="small" dirty="0">
                <a:solidFill>
                  <a:schemeClr val="bg1"/>
                </a:solidFill>
                <a:latin typeface="Arial" panose="020B0604020202020204" pitchFamily="34" charset="0"/>
                <a:cs typeface="Arial" panose="020B0604020202020204" pitchFamily="34" charset="0"/>
              </a:rPr>
              <a:t>, Ph.D.</a:t>
            </a:r>
          </a:p>
        </p:txBody>
      </p:sp>
      <p:sp>
        <p:nvSpPr>
          <p:cNvPr id="8" name="TextBox 7"/>
          <p:cNvSpPr txBox="1"/>
          <p:nvPr/>
        </p:nvSpPr>
        <p:spPr>
          <a:xfrm>
            <a:off x="76200" y="971550"/>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Chapter 10: The STACK and Subroutines</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819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807719"/>
          </a:xfrm>
        </p:spPr>
        <p:txBody>
          <a:bodyPr anchor="ctr">
            <a:normAutofit/>
          </a:bodyPr>
          <a:lstStyle/>
          <a:p>
            <a:r>
              <a:rPr lang="en-US" sz="2200" cap="small" dirty="0">
                <a:solidFill>
                  <a:schemeClr val="bg1"/>
                </a:solidFill>
                <a:latin typeface="Arial" panose="020B0604020202020204" pitchFamily="34" charset="0"/>
                <a:cs typeface="Arial" panose="020B0604020202020204" pitchFamily="34" charset="0"/>
              </a:rPr>
              <a:t>Embedded Systems Design</a:t>
            </a:r>
            <a:endParaRPr lang="en-US" sz="2400" cap="small" dirty="0">
              <a:solidFill>
                <a:schemeClr val="bg1"/>
              </a:solidFill>
              <a:latin typeface="Arial" panose="020B0604020202020204" pitchFamily="34" charset="0"/>
              <a:cs typeface="Arial" panose="020B0604020202020204" pitchFamily="34" charset="0"/>
            </a:endParaRPr>
          </a:p>
        </p:txBody>
      </p:sp>
      <p:sp>
        <p:nvSpPr>
          <p:cNvPr id="12" name="Subtitle 2"/>
          <p:cNvSpPr txBox="1">
            <a:spLocks/>
          </p:cNvSpPr>
          <p:nvPr/>
        </p:nvSpPr>
        <p:spPr>
          <a:xfrm>
            <a:off x="304798" y="1353177"/>
            <a:ext cx="6400801" cy="33146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r>
              <a:rPr lang="en-US" sz="1600" b="1" cap="small" dirty="0">
                <a:solidFill>
                  <a:schemeClr val="accent2"/>
                </a:solidFill>
                <a:latin typeface="Arial" panose="020B0604020202020204" pitchFamily="34" charset="0"/>
                <a:cs typeface="Arial" panose="020B0604020202020204" pitchFamily="34" charset="0"/>
              </a:rPr>
              <a:t>10.2	Subroutines</a:t>
            </a:r>
          </a:p>
        </p:txBody>
      </p:sp>
      <p:sp>
        <p:nvSpPr>
          <p:cNvPr id="15" name="Subtitle 2"/>
          <p:cNvSpPr txBox="1">
            <a:spLocks/>
          </p:cNvSpPr>
          <p:nvPr/>
        </p:nvSpPr>
        <p:spPr>
          <a:xfrm>
            <a:off x="-342900" y="4445783"/>
            <a:ext cx="2819400" cy="292422"/>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US" sz="1000" dirty="0">
              <a:solidFill>
                <a:schemeClr val="accent2"/>
              </a:solidFill>
              <a:latin typeface="Arial" panose="020B0604020202020204" pitchFamily="34" charset="0"/>
              <a:cs typeface="Arial" panose="020B0604020202020204" pitchFamily="34" charset="0"/>
            </a:endParaRPr>
          </a:p>
        </p:txBody>
      </p:sp>
      <p:pic>
        <p:nvPicPr>
          <p:cNvPr id="17" name="Picture 16">
            <a:extLst>
              <a:ext uri="{FF2B5EF4-FFF2-40B4-BE49-F238E27FC236}">
                <a16:creationId xmlns:a16="http://schemas.microsoft.com/office/drawing/2014/main" id="{3294358A-F95B-4036-9586-BB98D836771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177" r="43030" b="39259"/>
          <a:stretch/>
        </p:blipFill>
        <p:spPr>
          <a:xfrm>
            <a:off x="4268849" y="2943388"/>
            <a:ext cx="1219200" cy="1612490"/>
          </a:xfrm>
          <a:prstGeom prst="rect">
            <a:avLst/>
          </a:prstGeom>
        </p:spPr>
      </p:pic>
      <p:pic>
        <p:nvPicPr>
          <p:cNvPr id="18" name="Picture 17" descr="A close up of a sign&#10;&#10;Description automatically generated">
            <a:extLst>
              <a:ext uri="{FF2B5EF4-FFF2-40B4-BE49-F238E27FC236}">
                <a16:creationId xmlns:a16="http://schemas.microsoft.com/office/drawing/2014/main" id="{F307DA77-A6EC-41EB-885D-777752C488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4983" y="1787822"/>
            <a:ext cx="1937664" cy="2710855"/>
          </a:xfrm>
          <a:prstGeom prst="rect">
            <a:avLst/>
          </a:prstGeom>
        </p:spPr>
      </p:pic>
      <p:pic>
        <p:nvPicPr>
          <p:cNvPr id="19" name="Picture 2" descr="Subscribe to Dr. LaMeres' YouTube Channel">
            <a:extLst>
              <a:ext uri="{FF2B5EF4-FFF2-40B4-BE49-F238E27FC236}">
                <a16:creationId xmlns:a16="http://schemas.microsoft.com/office/drawing/2014/main" id="{CD1741CA-039B-47DC-9FFB-193BE4F319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62495" y="1815063"/>
            <a:ext cx="2209800" cy="622114"/>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8458D78E-CD14-4CE7-8E81-C4A9D55DD4D9}"/>
              </a:ext>
            </a:extLst>
          </p:cNvPr>
          <p:cNvSpPr txBox="1"/>
          <p:nvPr/>
        </p:nvSpPr>
        <p:spPr>
          <a:xfrm>
            <a:off x="3011547" y="2534921"/>
            <a:ext cx="3810000" cy="276999"/>
          </a:xfrm>
          <a:prstGeom prst="rect">
            <a:avLst/>
          </a:prstGeom>
          <a:noFill/>
        </p:spPr>
        <p:txBody>
          <a:bodyPr wrap="square" rtlCol="0">
            <a:spAutoFit/>
          </a:bodyPr>
          <a:lstStyle/>
          <a:p>
            <a:r>
              <a:rPr lang="en-US" sz="1200" dirty="0">
                <a:hlinkClick r:id="rId5"/>
              </a:rPr>
              <a:t>www.youtube.com/c/DigitalLogicProgramming_LaMeres</a:t>
            </a:r>
            <a:r>
              <a:rPr lang="en-US" sz="1200" dirty="0"/>
              <a:t> </a:t>
            </a:r>
          </a:p>
        </p:txBody>
      </p:sp>
    </p:spTree>
    <p:extLst>
      <p:ext uri="{BB962C8B-B14F-4D97-AF65-F5344CB8AC3E}">
        <p14:creationId xmlns:p14="http://schemas.microsoft.com/office/powerpoint/2010/main" val="3453669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5562600" y="4857750"/>
            <a:ext cx="12954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10.1     The STACK</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10.1 the Stack</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10: The STACK and Subroutines</a:t>
            </a:r>
          </a:p>
        </p:txBody>
      </p:sp>
      <p:pic>
        <p:nvPicPr>
          <p:cNvPr id="5" name="Picture 4" descr="A screenshot of a cell phone&#10;&#10;Description automatically generated">
            <a:extLst>
              <a:ext uri="{FF2B5EF4-FFF2-40B4-BE49-F238E27FC236}">
                <a16:creationId xmlns:a16="http://schemas.microsoft.com/office/drawing/2014/main" id="{6C7C35E8-2BFB-486D-A99B-CDEDB594183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 y="2450669"/>
            <a:ext cx="4819670" cy="2231263"/>
          </a:xfrm>
          <a:prstGeom prst="rect">
            <a:avLst/>
          </a:prstGeom>
        </p:spPr>
      </p:pic>
      <p:sp>
        <p:nvSpPr>
          <p:cNvPr id="9" name="Subtitle 2">
            <a:extLst>
              <a:ext uri="{FF2B5EF4-FFF2-40B4-BE49-F238E27FC236}">
                <a16:creationId xmlns:a16="http://schemas.microsoft.com/office/drawing/2014/main" id="{5A2BDB32-CC60-4AEB-AC5F-F058A28282D5}"/>
              </a:ext>
            </a:extLst>
          </p:cNvPr>
          <p:cNvSpPr txBox="1">
            <a:spLocks/>
          </p:cNvSpPr>
          <p:nvPr/>
        </p:nvSpPr>
        <p:spPr>
          <a:xfrm>
            <a:off x="190500" y="895155"/>
            <a:ext cx="6667500" cy="288180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b="1" dirty="0">
                <a:solidFill>
                  <a:schemeClr val="accent2"/>
                </a:solidFill>
                <a:latin typeface="Arial" panose="020B0604020202020204" pitchFamily="34" charset="0"/>
                <a:cs typeface="Arial" panose="020B0604020202020204" pitchFamily="34" charset="0"/>
              </a:rPr>
              <a:t>Stack</a:t>
            </a:r>
            <a:r>
              <a:rPr lang="en-US" sz="1600" dirty="0">
                <a:solidFill>
                  <a:schemeClr val="accent2"/>
                </a:solidFill>
                <a:latin typeface="Arial" panose="020B0604020202020204" pitchFamily="34" charset="0"/>
                <a:cs typeface="Arial" panose="020B0604020202020204" pitchFamily="34" charset="0"/>
              </a:rPr>
              <a:t> – a system that allows us to dynamically allocate data memory.</a:t>
            </a:r>
          </a:p>
          <a:p>
            <a:pPr marL="228600" indent="-228600" algn="l">
              <a:buFont typeface="Arial" panose="020B0604020202020204" pitchFamily="34" charset="0"/>
              <a:buChar char="•"/>
            </a:pPr>
            <a:endParaRPr lang="en-US" sz="1600" b="1"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b="1" dirty="0">
                <a:solidFill>
                  <a:schemeClr val="accent2"/>
                </a:solidFill>
                <a:latin typeface="Arial" panose="020B0604020202020204" pitchFamily="34" charset="0"/>
                <a:cs typeface="Arial" panose="020B0604020202020204" pitchFamily="34" charset="0"/>
              </a:rPr>
              <a:t>Dynamically</a:t>
            </a:r>
            <a:r>
              <a:rPr lang="en-US" sz="1600" dirty="0">
                <a:solidFill>
                  <a:schemeClr val="accent2"/>
                </a:solidFill>
                <a:latin typeface="Arial" panose="020B0604020202020204" pitchFamily="34" charset="0"/>
                <a:cs typeface="Arial" panose="020B0604020202020204" pitchFamily="34" charset="0"/>
              </a:rPr>
              <a:t> – we can access memory without initializing it or reserving it using assembler directives such as .short and .space.</a:t>
            </a:r>
          </a:p>
          <a:p>
            <a:pPr marL="228600" indent="-228600" algn="l">
              <a:buFont typeface="Arial" panose="020B0604020202020204" pitchFamily="34" charset="0"/>
              <a:buChar char="•"/>
            </a:pPr>
            <a:endParaRPr lang="en-US" sz="1600" b="1"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6035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5562600" y="4857750"/>
            <a:ext cx="12954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10.1     The STACK</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10.1 the Stack</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10: The STACK and Subroutines</a:t>
            </a:r>
          </a:p>
        </p:txBody>
      </p:sp>
      <p:sp>
        <p:nvSpPr>
          <p:cNvPr id="9" name="Subtitle 2">
            <a:extLst>
              <a:ext uri="{FF2B5EF4-FFF2-40B4-BE49-F238E27FC236}">
                <a16:creationId xmlns:a16="http://schemas.microsoft.com/office/drawing/2014/main" id="{5A2BDB32-CC60-4AEB-AC5F-F058A28282D5}"/>
              </a:ext>
            </a:extLst>
          </p:cNvPr>
          <p:cNvSpPr txBox="1">
            <a:spLocks/>
          </p:cNvSpPr>
          <p:nvPr/>
        </p:nvSpPr>
        <p:spPr>
          <a:xfrm>
            <a:off x="204707" y="892997"/>
            <a:ext cx="6667500" cy="288180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b="1" dirty="0">
                <a:solidFill>
                  <a:schemeClr val="accent2"/>
                </a:solidFill>
                <a:latin typeface="Arial" panose="020B0604020202020204" pitchFamily="34" charset="0"/>
                <a:cs typeface="Arial" panose="020B0604020202020204" pitchFamily="34" charset="0"/>
              </a:rPr>
              <a:t>What Physically is the Stack in an MCU?</a:t>
            </a:r>
          </a:p>
          <a:p>
            <a:pPr marL="685800" lvl="1" indent="-228600" algn="l">
              <a:buFont typeface="Arial" panose="020B0604020202020204" pitchFamily="34" charset="0"/>
              <a:buChar char="•"/>
            </a:pPr>
            <a:r>
              <a:rPr lang="en-US" sz="1400" dirty="0">
                <a:solidFill>
                  <a:schemeClr val="accent2"/>
                </a:solidFill>
                <a:latin typeface="Arial" panose="020B0604020202020204" pitchFamily="34" charset="0"/>
                <a:cs typeface="Arial" panose="020B0604020202020204" pitchFamily="34" charset="0"/>
              </a:rPr>
              <a:t>Storage at the end of data memory &amp; an address pointer.</a:t>
            </a:r>
          </a:p>
          <a:p>
            <a:pPr marL="228600" indent="-228600" algn="l">
              <a:buFont typeface="Arial" panose="020B0604020202020204" pitchFamily="34" charset="0"/>
              <a:buChar char="•"/>
            </a:pPr>
            <a:endParaRPr lang="en-US" sz="1600" b="1"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ECAB8D78-B0FD-4F24-A3FD-A3386807A08A}"/>
              </a:ext>
            </a:extLst>
          </p:cNvPr>
          <p:cNvPicPr>
            <a:picLocks noChangeAspect="1"/>
          </p:cNvPicPr>
          <p:nvPr/>
        </p:nvPicPr>
        <p:blipFill>
          <a:blip r:embed="rId2"/>
          <a:stretch>
            <a:fillRect/>
          </a:stretch>
        </p:blipFill>
        <p:spPr>
          <a:xfrm>
            <a:off x="685800" y="1575467"/>
            <a:ext cx="5638800" cy="3206083"/>
          </a:xfrm>
          <a:prstGeom prst="rect">
            <a:avLst/>
          </a:prstGeom>
        </p:spPr>
      </p:pic>
      <p:sp>
        <p:nvSpPr>
          <p:cNvPr id="12" name="Rectangle 11">
            <a:extLst>
              <a:ext uri="{FF2B5EF4-FFF2-40B4-BE49-F238E27FC236}">
                <a16:creationId xmlns:a16="http://schemas.microsoft.com/office/drawing/2014/main" id="{CA51A548-3041-4C47-AEBA-F47927D1191C}"/>
              </a:ext>
            </a:extLst>
          </p:cNvPr>
          <p:cNvSpPr/>
          <p:nvPr/>
        </p:nvSpPr>
        <p:spPr>
          <a:xfrm>
            <a:off x="4953000" y="3594101"/>
            <a:ext cx="1066800" cy="152400"/>
          </a:xfrm>
          <a:prstGeom prst="rect">
            <a:avLst/>
          </a:prstGeom>
          <a:solidFill>
            <a:srgbClr val="FFFF00">
              <a:alpha val="5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9B6B4E9-5AD6-47D9-92B5-33FDEF184E77}"/>
              </a:ext>
            </a:extLst>
          </p:cNvPr>
          <p:cNvSpPr/>
          <p:nvPr/>
        </p:nvSpPr>
        <p:spPr>
          <a:xfrm>
            <a:off x="2667000" y="2679701"/>
            <a:ext cx="1066800" cy="186484"/>
          </a:xfrm>
          <a:prstGeom prst="rect">
            <a:avLst/>
          </a:prstGeom>
          <a:solidFill>
            <a:srgbClr val="FFFF00">
              <a:alpha val="5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59663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5562600" y="4857750"/>
            <a:ext cx="12954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10.1     The STACK</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10.1 the Stack</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10: The STACK and Subroutines</a:t>
            </a:r>
          </a:p>
        </p:txBody>
      </p:sp>
      <p:sp>
        <p:nvSpPr>
          <p:cNvPr id="9" name="Subtitle 2">
            <a:extLst>
              <a:ext uri="{FF2B5EF4-FFF2-40B4-BE49-F238E27FC236}">
                <a16:creationId xmlns:a16="http://schemas.microsoft.com/office/drawing/2014/main" id="{5A2BDB32-CC60-4AEB-AC5F-F058A28282D5}"/>
              </a:ext>
            </a:extLst>
          </p:cNvPr>
          <p:cNvSpPr txBox="1">
            <a:spLocks/>
          </p:cNvSpPr>
          <p:nvPr/>
        </p:nvSpPr>
        <p:spPr>
          <a:xfrm>
            <a:off x="204707" y="892997"/>
            <a:ext cx="2995693" cy="288180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The data memory range in the MSP430FR2355 is from 2000h → 2FFFh.</a:t>
            </a:r>
            <a:br>
              <a:rPr lang="en-US" sz="1600" dirty="0">
                <a:solidFill>
                  <a:schemeClr val="accent2"/>
                </a:solidFill>
                <a:latin typeface="Arial" panose="020B0604020202020204" pitchFamily="34" charset="0"/>
                <a:cs typeface="Arial" panose="020B0604020202020204" pitchFamily="34" charset="0"/>
              </a:rPr>
            </a:br>
            <a:endParaRPr lang="en-US" sz="12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The stack resides at the end of data memory to allow the maximum potential size of the stack and also avoids overriding reserved locations in memory that are placed at the beginning address of data memory (i.e., 2000h).</a:t>
            </a:r>
          </a:p>
        </p:txBody>
      </p:sp>
      <p:pic>
        <p:nvPicPr>
          <p:cNvPr id="14" name="Picture 13" descr="A screenshot of a cell phone&#10;&#10;Description automatically generated">
            <a:extLst>
              <a:ext uri="{FF2B5EF4-FFF2-40B4-BE49-F238E27FC236}">
                <a16:creationId xmlns:a16="http://schemas.microsoft.com/office/drawing/2014/main" id="{9C822406-117A-413B-91F7-537E241E4DE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50391" y="659688"/>
            <a:ext cx="3343275" cy="3990925"/>
          </a:xfrm>
          <a:prstGeom prst="rect">
            <a:avLst/>
          </a:prstGeom>
          <a:ln w="12700">
            <a:solidFill>
              <a:schemeClr val="accent2">
                <a:lumMod val="75000"/>
              </a:schemeClr>
            </a:solidFill>
          </a:ln>
        </p:spPr>
      </p:pic>
      <p:cxnSp>
        <p:nvCxnSpPr>
          <p:cNvPr id="15" name="Straight Arrow Connector 14">
            <a:extLst>
              <a:ext uri="{FF2B5EF4-FFF2-40B4-BE49-F238E27FC236}">
                <a16:creationId xmlns:a16="http://schemas.microsoft.com/office/drawing/2014/main" id="{53E37B3E-5610-4E2D-A91E-EA3C8C141481}"/>
              </a:ext>
            </a:extLst>
          </p:cNvPr>
          <p:cNvCxnSpPr>
            <a:cxnSpLocks/>
          </p:cNvCxnSpPr>
          <p:nvPr/>
        </p:nvCxnSpPr>
        <p:spPr>
          <a:xfrm>
            <a:off x="3352800" y="2985016"/>
            <a:ext cx="438150" cy="0"/>
          </a:xfrm>
          <a:prstGeom prst="straightConnector1">
            <a:avLst/>
          </a:prstGeom>
          <a:ln w="44450">
            <a:solidFill>
              <a:schemeClr val="accent2">
                <a:lumMod val="75000"/>
              </a:schemeClr>
            </a:solidFill>
            <a:tailEnd type="triangle"/>
          </a:ln>
        </p:spPr>
        <p:style>
          <a:lnRef idx="1">
            <a:schemeClr val="accent2"/>
          </a:lnRef>
          <a:fillRef idx="0">
            <a:schemeClr val="accent2"/>
          </a:fillRef>
          <a:effectRef idx="0">
            <a:schemeClr val="accent2"/>
          </a:effectRef>
          <a:fontRef idx="minor">
            <a:schemeClr val="tx1"/>
          </a:fontRef>
        </p:style>
      </p:cxnSp>
      <p:sp>
        <p:nvSpPr>
          <p:cNvPr id="16" name="TextBox 15">
            <a:extLst>
              <a:ext uri="{FF2B5EF4-FFF2-40B4-BE49-F238E27FC236}">
                <a16:creationId xmlns:a16="http://schemas.microsoft.com/office/drawing/2014/main" id="{560C0B04-E2B2-4942-8FA4-518CDA27DD23}"/>
              </a:ext>
            </a:extLst>
          </p:cNvPr>
          <p:cNvSpPr txBox="1"/>
          <p:nvPr/>
        </p:nvSpPr>
        <p:spPr>
          <a:xfrm>
            <a:off x="2988510" y="2800350"/>
            <a:ext cx="685800" cy="369332"/>
          </a:xfrm>
          <a:prstGeom prst="rect">
            <a:avLst/>
          </a:prstGeom>
          <a:noFill/>
        </p:spPr>
        <p:txBody>
          <a:bodyPr wrap="square" rtlCol="0">
            <a:spAutoFit/>
          </a:bodyPr>
          <a:lstStyle/>
          <a:p>
            <a:r>
              <a:rPr lang="en-US" b="1" dirty="0">
                <a:solidFill>
                  <a:schemeClr val="accent2">
                    <a:lumMod val="75000"/>
                  </a:schemeClr>
                </a:solidFill>
              </a:rPr>
              <a:t>SP</a:t>
            </a:r>
          </a:p>
        </p:txBody>
      </p:sp>
      <p:sp>
        <p:nvSpPr>
          <p:cNvPr id="17" name="Arc 16">
            <a:extLst>
              <a:ext uri="{FF2B5EF4-FFF2-40B4-BE49-F238E27FC236}">
                <a16:creationId xmlns:a16="http://schemas.microsoft.com/office/drawing/2014/main" id="{3F887B5C-B854-4AE8-AC87-7A1DF3415B3D}"/>
              </a:ext>
            </a:extLst>
          </p:cNvPr>
          <p:cNvSpPr/>
          <p:nvPr/>
        </p:nvSpPr>
        <p:spPr>
          <a:xfrm flipV="1">
            <a:off x="3448050" y="2772192"/>
            <a:ext cx="685800" cy="256758"/>
          </a:xfrm>
          <a:prstGeom prst="arc">
            <a:avLst>
              <a:gd name="adj1" fmla="val 4830763"/>
              <a:gd name="adj2" fmla="val 12081225"/>
            </a:avLst>
          </a:prstGeom>
          <a:ln w="28575">
            <a:solidFill>
              <a:schemeClr val="accent2">
                <a:lumMod val="75000"/>
              </a:schemeClr>
            </a:solidFill>
            <a:headEnd type="triangle" w="lg" len="lg"/>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Arc 19">
            <a:extLst>
              <a:ext uri="{FF2B5EF4-FFF2-40B4-BE49-F238E27FC236}">
                <a16:creationId xmlns:a16="http://schemas.microsoft.com/office/drawing/2014/main" id="{01879251-61A8-4C7F-BDFE-1942A33B6CCA}"/>
              </a:ext>
            </a:extLst>
          </p:cNvPr>
          <p:cNvSpPr/>
          <p:nvPr/>
        </p:nvSpPr>
        <p:spPr>
          <a:xfrm flipV="1">
            <a:off x="3409950" y="2572802"/>
            <a:ext cx="685800" cy="256758"/>
          </a:xfrm>
          <a:prstGeom prst="arc">
            <a:avLst>
              <a:gd name="adj1" fmla="val 4830763"/>
              <a:gd name="adj2" fmla="val 12081225"/>
            </a:avLst>
          </a:prstGeom>
          <a:ln w="28575">
            <a:solidFill>
              <a:schemeClr val="accent2">
                <a:lumMod val="75000"/>
              </a:schemeClr>
            </a:solidFill>
            <a:headEnd type="triangle" w="lg" len="lg"/>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486260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5562600" y="4857750"/>
            <a:ext cx="12954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10.1     The STACK</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10.1 the Stack</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10: The STACK and Subroutines</a:t>
            </a:r>
          </a:p>
        </p:txBody>
      </p:sp>
      <p:sp>
        <p:nvSpPr>
          <p:cNvPr id="9" name="Subtitle 2">
            <a:extLst>
              <a:ext uri="{FF2B5EF4-FFF2-40B4-BE49-F238E27FC236}">
                <a16:creationId xmlns:a16="http://schemas.microsoft.com/office/drawing/2014/main" id="{5A2BDB32-CC60-4AEB-AC5F-F058A28282D5}"/>
              </a:ext>
            </a:extLst>
          </p:cNvPr>
          <p:cNvSpPr txBox="1">
            <a:spLocks/>
          </p:cNvSpPr>
          <p:nvPr/>
        </p:nvSpPr>
        <p:spPr>
          <a:xfrm>
            <a:off x="204707" y="892997"/>
            <a:ext cx="2995693" cy="288180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SP is initialized to 3000h.</a:t>
            </a:r>
            <a:br>
              <a:rPr lang="en-US" sz="1600" dirty="0">
                <a:solidFill>
                  <a:schemeClr val="accent2"/>
                </a:solidFill>
                <a:latin typeface="Arial" panose="020B0604020202020204" pitchFamily="34" charset="0"/>
                <a:cs typeface="Arial" panose="020B0604020202020204" pitchFamily="34" charset="0"/>
              </a:rPr>
            </a:br>
            <a:endParaRPr lang="en-US" sz="12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This means that the first 16-bit word of information pushed will be stored at address 2FFEh.</a:t>
            </a:r>
            <a:br>
              <a:rPr lang="en-US" sz="1600" dirty="0">
                <a:solidFill>
                  <a:schemeClr val="accent2"/>
                </a:solidFill>
                <a:latin typeface="Arial" panose="020B0604020202020204" pitchFamily="34" charset="0"/>
                <a:cs typeface="Arial" panose="020B0604020202020204" pitchFamily="34" charset="0"/>
              </a:rPr>
            </a:b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This is accomplished using a move instruction and a global constant called __STACK_END.</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2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p:txBody>
      </p:sp>
      <p:pic>
        <p:nvPicPr>
          <p:cNvPr id="14" name="Picture 13" descr="A screenshot of a cell phone&#10;&#10;Description automatically generated">
            <a:extLst>
              <a:ext uri="{FF2B5EF4-FFF2-40B4-BE49-F238E27FC236}">
                <a16:creationId xmlns:a16="http://schemas.microsoft.com/office/drawing/2014/main" id="{9C822406-117A-413B-91F7-537E241E4DE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50391" y="659688"/>
            <a:ext cx="3343275" cy="3990925"/>
          </a:xfrm>
          <a:prstGeom prst="rect">
            <a:avLst/>
          </a:prstGeom>
          <a:ln w="12700">
            <a:solidFill>
              <a:schemeClr val="accent2">
                <a:lumMod val="75000"/>
              </a:schemeClr>
            </a:solidFill>
          </a:ln>
        </p:spPr>
      </p:pic>
      <p:cxnSp>
        <p:nvCxnSpPr>
          <p:cNvPr id="15" name="Straight Arrow Connector 14">
            <a:extLst>
              <a:ext uri="{FF2B5EF4-FFF2-40B4-BE49-F238E27FC236}">
                <a16:creationId xmlns:a16="http://schemas.microsoft.com/office/drawing/2014/main" id="{53E37B3E-5610-4E2D-A91E-EA3C8C141481}"/>
              </a:ext>
            </a:extLst>
          </p:cNvPr>
          <p:cNvCxnSpPr>
            <a:cxnSpLocks/>
          </p:cNvCxnSpPr>
          <p:nvPr/>
        </p:nvCxnSpPr>
        <p:spPr>
          <a:xfrm>
            <a:off x="3352800" y="2985016"/>
            <a:ext cx="438150" cy="0"/>
          </a:xfrm>
          <a:prstGeom prst="straightConnector1">
            <a:avLst/>
          </a:prstGeom>
          <a:ln w="44450">
            <a:solidFill>
              <a:schemeClr val="accent2">
                <a:lumMod val="75000"/>
              </a:schemeClr>
            </a:solidFill>
            <a:tailEnd type="triangle"/>
          </a:ln>
        </p:spPr>
        <p:style>
          <a:lnRef idx="1">
            <a:schemeClr val="accent2"/>
          </a:lnRef>
          <a:fillRef idx="0">
            <a:schemeClr val="accent2"/>
          </a:fillRef>
          <a:effectRef idx="0">
            <a:schemeClr val="accent2"/>
          </a:effectRef>
          <a:fontRef idx="minor">
            <a:schemeClr val="tx1"/>
          </a:fontRef>
        </p:style>
      </p:cxnSp>
      <p:sp>
        <p:nvSpPr>
          <p:cNvPr id="16" name="TextBox 15">
            <a:extLst>
              <a:ext uri="{FF2B5EF4-FFF2-40B4-BE49-F238E27FC236}">
                <a16:creationId xmlns:a16="http://schemas.microsoft.com/office/drawing/2014/main" id="{560C0B04-E2B2-4942-8FA4-518CDA27DD23}"/>
              </a:ext>
            </a:extLst>
          </p:cNvPr>
          <p:cNvSpPr txBox="1"/>
          <p:nvPr/>
        </p:nvSpPr>
        <p:spPr>
          <a:xfrm>
            <a:off x="2988510" y="2800350"/>
            <a:ext cx="685800" cy="369332"/>
          </a:xfrm>
          <a:prstGeom prst="rect">
            <a:avLst/>
          </a:prstGeom>
          <a:noFill/>
        </p:spPr>
        <p:txBody>
          <a:bodyPr wrap="square" rtlCol="0">
            <a:spAutoFit/>
          </a:bodyPr>
          <a:lstStyle/>
          <a:p>
            <a:r>
              <a:rPr lang="en-US" b="1" dirty="0">
                <a:solidFill>
                  <a:schemeClr val="accent2">
                    <a:lumMod val="75000"/>
                  </a:schemeClr>
                </a:solidFill>
              </a:rPr>
              <a:t>SP</a:t>
            </a:r>
          </a:p>
        </p:txBody>
      </p:sp>
      <p:sp>
        <p:nvSpPr>
          <p:cNvPr id="17" name="Arc 16">
            <a:extLst>
              <a:ext uri="{FF2B5EF4-FFF2-40B4-BE49-F238E27FC236}">
                <a16:creationId xmlns:a16="http://schemas.microsoft.com/office/drawing/2014/main" id="{3F887B5C-B854-4AE8-AC87-7A1DF3415B3D}"/>
              </a:ext>
            </a:extLst>
          </p:cNvPr>
          <p:cNvSpPr/>
          <p:nvPr/>
        </p:nvSpPr>
        <p:spPr>
          <a:xfrm flipV="1">
            <a:off x="3448050" y="2772192"/>
            <a:ext cx="685800" cy="256758"/>
          </a:xfrm>
          <a:prstGeom prst="arc">
            <a:avLst>
              <a:gd name="adj1" fmla="val 4830763"/>
              <a:gd name="adj2" fmla="val 12081225"/>
            </a:avLst>
          </a:prstGeom>
          <a:ln w="28575">
            <a:solidFill>
              <a:schemeClr val="accent2">
                <a:lumMod val="75000"/>
              </a:schemeClr>
            </a:solidFill>
            <a:headEnd type="triangle" w="lg" len="lg"/>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Arc 19">
            <a:extLst>
              <a:ext uri="{FF2B5EF4-FFF2-40B4-BE49-F238E27FC236}">
                <a16:creationId xmlns:a16="http://schemas.microsoft.com/office/drawing/2014/main" id="{01879251-61A8-4C7F-BDFE-1942A33B6CCA}"/>
              </a:ext>
            </a:extLst>
          </p:cNvPr>
          <p:cNvSpPr/>
          <p:nvPr/>
        </p:nvSpPr>
        <p:spPr>
          <a:xfrm flipV="1">
            <a:off x="3409950" y="2572802"/>
            <a:ext cx="685800" cy="256758"/>
          </a:xfrm>
          <a:prstGeom prst="arc">
            <a:avLst>
              <a:gd name="adj1" fmla="val 4830763"/>
              <a:gd name="adj2" fmla="val 12081225"/>
            </a:avLst>
          </a:prstGeom>
          <a:ln w="28575">
            <a:solidFill>
              <a:schemeClr val="accent2">
                <a:lumMod val="75000"/>
              </a:schemeClr>
            </a:solidFill>
            <a:headEnd type="triangle" w="lg" len="lg"/>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8385781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5562600" y="4857750"/>
            <a:ext cx="12954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10.1     The STACK</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10.1 the Stack</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10: The STACK and Subroutines</a:t>
            </a:r>
          </a:p>
        </p:txBody>
      </p:sp>
      <p:sp>
        <p:nvSpPr>
          <p:cNvPr id="9" name="Subtitle 2">
            <a:extLst>
              <a:ext uri="{FF2B5EF4-FFF2-40B4-BE49-F238E27FC236}">
                <a16:creationId xmlns:a16="http://schemas.microsoft.com/office/drawing/2014/main" id="{5A2BDB32-CC60-4AEB-AC5F-F058A28282D5}"/>
              </a:ext>
            </a:extLst>
          </p:cNvPr>
          <p:cNvSpPr txBox="1">
            <a:spLocks/>
          </p:cNvSpPr>
          <p:nvPr/>
        </p:nvSpPr>
        <p:spPr>
          <a:xfrm>
            <a:off x="204707" y="892997"/>
            <a:ext cx="6667500" cy="288180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b="1" dirty="0">
                <a:solidFill>
                  <a:schemeClr val="accent2"/>
                </a:solidFill>
                <a:latin typeface="Arial" panose="020B0604020202020204" pitchFamily="34" charset="0"/>
                <a:cs typeface="Arial" panose="020B0604020202020204" pitchFamily="34" charset="0"/>
              </a:rPr>
              <a:t>Push = Put Data on Stack</a:t>
            </a:r>
            <a:br>
              <a:rPr lang="en-US" sz="1600" b="1" dirty="0">
                <a:solidFill>
                  <a:schemeClr val="accent2"/>
                </a:solidFill>
                <a:latin typeface="Arial" panose="020B0604020202020204" pitchFamily="34" charset="0"/>
                <a:cs typeface="Arial" panose="020B0604020202020204" pitchFamily="34" charset="0"/>
              </a:rPr>
            </a:br>
            <a:r>
              <a:rPr lang="en-US" sz="1600" dirty="0">
                <a:solidFill>
                  <a:schemeClr val="accent2"/>
                </a:solidFill>
                <a:latin typeface="Arial" panose="020B0604020202020204" pitchFamily="34" charset="0"/>
                <a:cs typeface="Arial" panose="020B0604020202020204" pitchFamily="34" charset="0"/>
              </a:rPr>
              <a:t>- decrement SP</a:t>
            </a:r>
            <a:br>
              <a:rPr lang="en-US" sz="1600" dirty="0">
                <a:solidFill>
                  <a:schemeClr val="accent2"/>
                </a:solidFill>
                <a:latin typeface="Arial" panose="020B0604020202020204" pitchFamily="34" charset="0"/>
                <a:cs typeface="Arial" panose="020B0604020202020204" pitchFamily="34" charset="0"/>
              </a:rPr>
            </a:br>
            <a:r>
              <a:rPr lang="en-US" sz="1600" dirty="0">
                <a:solidFill>
                  <a:schemeClr val="accent2"/>
                </a:solidFill>
                <a:latin typeface="Arial" panose="020B0604020202020204" pitchFamily="34" charset="0"/>
                <a:cs typeface="Arial" panose="020B0604020202020204" pitchFamily="34" charset="0"/>
              </a:rPr>
              <a:t>- </a:t>
            </a:r>
            <a:r>
              <a:rPr lang="en-US" sz="1600" dirty="0" err="1">
                <a:solidFill>
                  <a:schemeClr val="accent2"/>
                </a:solidFill>
                <a:latin typeface="Arial" panose="020B0604020202020204" pitchFamily="34" charset="0"/>
                <a:cs typeface="Arial" panose="020B0604020202020204" pitchFamily="34" charset="0"/>
              </a:rPr>
              <a:t>dst</a:t>
            </a:r>
            <a:r>
              <a:rPr lang="en-US" sz="1600" dirty="0">
                <a:solidFill>
                  <a:schemeClr val="accent2"/>
                </a:solidFill>
                <a:latin typeface="Arial" panose="020B0604020202020204" pitchFamily="34" charset="0"/>
                <a:cs typeface="Arial" panose="020B0604020202020204" pitchFamily="34" charset="0"/>
              </a:rPr>
              <a:t> </a:t>
            </a:r>
            <a:r>
              <a:rPr lang="en-US" sz="1600" dirty="0">
                <a:solidFill>
                  <a:schemeClr val="accent2"/>
                </a:solidFill>
                <a:latin typeface="Arial" panose="020B0604020202020204" pitchFamily="34" charset="0"/>
                <a:cs typeface="Arial" panose="020B0604020202020204" pitchFamily="34" charset="0"/>
                <a:sym typeface="Wingdings" panose="05000000000000000000" pitchFamily="2" charset="2"/>
              </a:rPr>
              <a:t></a:t>
            </a:r>
            <a:r>
              <a:rPr lang="en-US" sz="1600" dirty="0">
                <a:solidFill>
                  <a:schemeClr val="accent2"/>
                </a:solidFill>
                <a:latin typeface="Arial" panose="020B0604020202020204" pitchFamily="34" charset="0"/>
                <a:cs typeface="Arial" panose="020B0604020202020204" pitchFamily="34" charset="0"/>
              </a:rPr>
              <a:t> @SP</a:t>
            </a:r>
            <a:br>
              <a:rPr lang="en-US" sz="1600" b="1" dirty="0">
                <a:solidFill>
                  <a:schemeClr val="accent2"/>
                </a:solidFill>
                <a:latin typeface="Arial" panose="020B0604020202020204" pitchFamily="34" charset="0"/>
                <a:cs typeface="Arial" panose="020B0604020202020204" pitchFamily="34" charset="0"/>
              </a:rPr>
            </a:br>
            <a:br>
              <a:rPr lang="en-US" sz="1600" b="1" dirty="0">
                <a:solidFill>
                  <a:schemeClr val="accent2"/>
                </a:solidFill>
                <a:latin typeface="Arial" panose="020B0604020202020204" pitchFamily="34" charset="0"/>
                <a:cs typeface="Arial" panose="020B0604020202020204" pitchFamily="34" charset="0"/>
              </a:rPr>
            </a:br>
            <a:r>
              <a:rPr lang="en-US" sz="1600" b="1" dirty="0">
                <a:solidFill>
                  <a:schemeClr val="accent2"/>
                </a:solidFill>
                <a:latin typeface="Arial" panose="020B0604020202020204" pitchFamily="34" charset="0"/>
                <a:cs typeface="Arial" panose="020B0604020202020204" pitchFamily="34" charset="0"/>
              </a:rPr>
              <a:t>  </a:t>
            </a:r>
            <a:br>
              <a:rPr lang="en-US" sz="1600" b="1" dirty="0">
                <a:solidFill>
                  <a:schemeClr val="accent2"/>
                </a:solidFill>
                <a:latin typeface="Arial" panose="020B0604020202020204" pitchFamily="34" charset="0"/>
                <a:cs typeface="Arial" panose="020B0604020202020204" pitchFamily="34" charset="0"/>
              </a:rPr>
            </a:br>
            <a:br>
              <a:rPr lang="en-US" sz="1600" b="1" dirty="0">
                <a:solidFill>
                  <a:schemeClr val="accent2"/>
                </a:solidFill>
                <a:latin typeface="Arial" panose="020B0604020202020204" pitchFamily="34" charset="0"/>
                <a:cs typeface="Arial" panose="020B0604020202020204" pitchFamily="34" charset="0"/>
              </a:rPr>
            </a:br>
            <a:br>
              <a:rPr lang="en-US" sz="1600" b="1" dirty="0">
                <a:solidFill>
                  <a:schemeClr val="accent2"/>
                </a:solidFill>
                <a:latin typeface="Arial" panose="020B0604020202020204" pitchFamily="34" charset="0"/>
                <a:cs typeface="Arial" panose="020B0604020202020204" pitchFamily="34" charset="0"/>
              </a:rPr>
            </a:br>
            <a:br>
              <a:rPr lang="en-US" sz="1600" b="1" dirty="0">
                <a:solidFill>
                  <a:schemeClr val="accent2"/>
                </a:solidFill>
                <a:latin typeface="Arial" panose="020B0604020202020204" pitchFamily="34" charset="0"/>
                <a:cs typeface="Arial" panose="020B0604020202020204" pitchFamily="34" charset="0"/>
              </a:rPr>
            </a:br>
            <a:br>
              <a:rPr lang="en-US" sz="1600" b="1" dirty="0">
                <a:solidFill>
                  <a:schemeClr val="accent2"/>
                </a:solidFill>
                <a:latin typeface="Arial" panose="020B0604020202020204" pitchFamily="34" charset="0"/>
                <a:cs typeface="Arial" panose="020B0604020202020204" pitchFamily="34" charset="0"/>
              </a:rPr>
            </a:br>
            <a:endParaRPr lang="en-US" sz="1600" b="1"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b="1" dirty="0">
                <a:solidFill>
                  <a:schemeClr val="accent2"/>
                </a:solidFill>
                <a:latin typeface="Arial" panose="020B0604020202020204" pitchFamily="34" charset="0"/>
                <a:cs typeface="Arial" panose="020B0604020202020204" pitchFamily="34" charset="0"/>
              </a:rPr>
              <a:t>Pop = Get Data from Stack</a:t>
            </a:r>
            <a:br>
              <a:rPr lang="en-US" sz="1600" b="1" dirty="0">
                <a:solidFill>
                  <a:schemeClr val="accent2"/>
                </a:solidFill>
                <a:latin typeface="Arial" panose="020B0604020202020204" pitchFamily="34" charset="0"/>
                <a:cs typeface="Arial" panose="020B0604020202020204" pitchFamily="34" charset="0"/>
              </a:rPr>
            </a:br>
            <a:r>
              <a:rPr lang="en-US" sz="1600" dirty="0">
                <a:solidFill>
                  <a:schemeClr val="accent2"/>
                </a:solidFill>
                <a:latin typeface="Arial" panose="020B0604020202020204" pitchFamily="34" charset="0"/>
                <a:cs typeface="Arial" panose="020B0604020202020204" pitchFamily="34" charset="0"/>
              </a:rPr>
              <a:t>- increment SP</a:t>
            </a:r>
            <a:br>
              <a:rPr lang="en-US" sz="1600" dirty="0">
                <a:solidFill>
                  <a:schemeClr val="accent2"/>
                </a:solidFill>
                <a:latin typeface="Arial" panose="020B0604020202020204" pitchFamily="34" charset="0"/>
                <a:cs typeface="Arial" panose="020B0604020202020204" pitchFamily="34" charset="0"/>
              </a:rPr>
            </a:br>
            <a:r>
              <a:rPr lang="en-US" sz="1600" dirty="0">
                <a:solidFill>
                  <a:schemeClr val="accent2"/>
                </a:solidFill>
                <a:latin typeface="Arial" panose="020B0604020202020204" pitchFamily="34" charset="0"/>
                <a:cs typeface="Arial" panose="020B0604020202020204" pitchFamily="34" charset="0"/>
              </a:rPr>
              <a:t>- mov  </a:t>
            </a:r>
            <a:r>
              <a:rPr lang="en-US" sz="1600" dirty="0" err="1">
                <a:solidFill>
                  <a:schemeClr val="accent2"/>
                </a:solidFill>
                <a:latin typeface="Arial" panose="020B0604020202020204" pitchFamily="34" charset="0"/>
                <a:cs typeface="Arial" panose="020B0604020202020204" pitchFamily="34" charset="0"/>
              </a:rPr>
              <a:t>src</a:t>
            </a:r>
            <a:r>
              <a:rPr lang="en-US" sz="1600" dirty="0">
                <a:solidFill>
                  <a:schemeClr val="accent2"/>
                </a:solidFill>
                <a:latin typeface="Arial" panose="020B0604020202020204" pitchFamily="34" charset="0"/>
                <a:cs typeface="Arial" panose="020B0604020202020204" pitchFamily="34" charset="0"/>
              </a:rPr>
              <a:t>, @SP</a:t>
            </a:r>
          </a:p>
          <a:p>
            <a:pPr marL="228600" indent="-228600" algn="l">
              <a:buFont typeface="Arial" panose="020B0604020202020204" pitchFamily="34" charset="0"/>
              <a:buChar char="•"/>
            </a:pPr>
            <a:endParaRPr lang="en-US" sz="1600" b="1"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p:txBody>
      </p:sp>
      <p:pic>
        <p:nvPicPr>
          <p:cNvPr id="14" name="Picture 13" descr="A screenshot of a cell phone&#10;&#10;Description automatically generated">
            <a:extLst>
              <a:ext uri="{FF2B5EF4-FFF2-40B4-BE49-F238E27FC236}">
                <a16:creationId xmlns:a16="http://schemas.microsoft.com/office/drawing/2014/main" id="{9C822406-117A-413B-91F7-537E241E4DE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86125" y="659688"/>
            <a:ext cx="3343275" cy="3990925"/>
          </a:xfrm>
          <a:prstGeom prst="rect">
            <a:avLst/>
          </a:prstGeom>
          <a:ln w="12700">
            <a:solidFill>
              <a:schemeClr val="accent2">
                <a:lumMod val="75000"/>
              </a:schemeClr>
            </a:solidFill>
          </a:ln>
        </p:spPr>
      </p:pic>
      <p:cxnSp>
        <p:nvCxnSpPr>
          <p:cNvPr id="15" name="Straight Arrow Connector 14">
            <a:extLst>
              <a:ext uri="{FF2B5EF4-FFF2-40B4-BE49-F238E27FC236}">
                <a16:creationId xmlns:a16="http://schemas.microsoft.com/office/drawing/2014/main" id="{53E37B3E-5610-4E2D-A91E-EA3C8C141481}"/>
              </a:ext>
            </a:extLst>
          </p:cNvPr>
          <p:cNvCxnSpPr/>
          <p:nvPr/>
        </p:nvCxnSpPr>
        <p:spPr>
          <a:xfrm>
            <a:off x="2864684" y="2985016"/>
            <a:ext cx="762000" cy="0"/>
          </a:xfrm>
          <a:prstGeom prst="straightConnector1">
            <a:avLst/>
          </a:prstGeom>
          <a:ln w="44450">
            <a:solidFill>
              <a:schemeClr val="accent2">
                <a:lumMod val="75000"/>
              </a:schemeClr>
            </a:solidFill>
            <a:tailEnd type="triangle"/>
          </a:ln>
        </p:spPr>
        <p:style>
          <a:lnRef idx="1">
            <a:schemeClr val="accent2"/>
          </a:lnRef>
          <a:fillRef idx="0">
            <a:schemeClr val="accent2"/>
          </a:fillRef>
          <a:effectRef idx="0">
            <a:schemeClr val="accent2"/>
          </a:effectRef>
          <a:fontRef idx="minor">
            <a:schemeClr val="tx1"/>
          </a:fontRef>
        </p:style>
      </p:cxnSp>
      <p:sp>
        <p:nvSpPr>
          <p:cNvPr id="16" name="TextBox 15">
            <a:extLst>
              <a:ext uri="{FF2B5EF4-FFF2-40B4-BE49-F238E27FC236}">
                <a16:creationId xmlns:a16="http://schemas.microsoft.com/office/drawing/2014/main" id="{560C0B04-E2B2-4942-8FA4-518CDA27DD23}"/>
              </a:ext>
            </a:extLst>
          </p:cNvPr>
          <p:cNvSpPr txBox="1"/>
          <p:nvPr/>
        </p:nvSpPr>
        <p:spPr>
          <a:xfrm>
            <a:off x="2426534" y="2800350"/>
            <a:ext cx="685800" cy="369332"/>
          </a:xfrm>
          <a:prstGeom prst="rect">
            <a:avLst/>
          </a:prstGeom>
          <a:noFill/>
        </p:spPr>
        <p:txBody>
          <a:bodyPr wrap="square" rtlCol="0">
            <a:spAutoFit/>
          </a:bodyPr>
          <a:lstStyle/>
          <a:p>
            <a:r>
              <a:rPr lang="en-US" b="1" dirty="0">
                <a:solidFill>
                  <a:schemeClr val="accent2">
                    <a:lumMod val="75000"/>
                  </a:schemeClr>
                </a:solidFill>
              </a:rPr>
              <a:t>SP</a:t>
            </a:r>
          </a:p>
        </p:txBody>
      </p:sp>
      <p:sp>
        <p:nvSpPr>
          <p:cNvPr id="17" name="Arc 16">
            <a:extLst>
              <a:ext uri="{FF2B5EF4-FFF2-40B4-BE49-F238E27FC236}">
                <a16:creationId xmlns:a16="http://schemas.microsoft.com/office/drawing/2014/main" id="{3F887B5C-B854-4AE8-AC87-7A1DF3415B3D}"/>
              </a:ext>
            </a:extLst>
          </p:cNvPr>
          <p:cNvSpPr/>
          <p:nvPr/>
        </p:nvSpPr>
        <p:spPr>
          <a:xfrm flipV="1">
            <a:off x="3283784" y="2772192"/>
            <a:ext cx="685800" cy="256758"/>
          </a:xfrm>
          <a:prstGeom prst="arc">
            <a:avLst>
              <a:gd name="adj1" fmla="val 4830763"/>
              <a:gd name="adj2" fmla="val 12081225"/>
            </a:avLst>
          </a:prstGeom>
          <a:ln w="28575">
            <a:solidFill>
              <a:schemeClr val="accent2">
                <a:lumMod val="75000"/>
              </a:schemeClr>
            </a:solidFill>
            <a:headEnd type="triangle" w="lg" len="lg"/>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Arc 19">
            <a:extLst>
              <a:ext uri="{FF2B5EF4-FFF2-40B4-BE49-F238E27FC236}">
                <a16:creationId xmlns:a16="http://schemas.microsoft.com/office/drawing/2014/main" id="{01879251-61A8-4C7F-BDFE-1942A33B6CCA}"/>
              </a:ext>
            </a:extLst>
          </p:cNvPr>
          <p:cNvSpPr/>
          <p:nvPr/>
        </p:nvSpPr>
        <p:spPr>
          <a:xfrm flipV="1">
            <a:off x="3245684" y="2572802"/>
            <a:ext cx="685800" cy="256758"/>
          </a:xfrm>
          <a:prstGeom prst="arc">
            <a:avLst>
              <a:gd name="adj1" fmla="val 4830763"/>
              <a:gd name="adj2" fmla="val 12081225"/>
            </a:avLst>
          </a:prstGeom>
          <a:ln w="28575">
            <a:solidFill>
              <a:schemeClr val="accent2">
                <a:lumMod val="75000"/>
              </a:schemeClr>
            </a:solidFill>
            <a:headEnd type="triangle" w="lg" len="lg"/>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741424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5562600" y="4857750"/>
            <a:ext cx="12954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10.1     The STACK</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10.1 the Stack</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10: The STACK and Subroutines</a:t>
            </a:r>
          </a:p>
        </p:txBody>
      </p:sp>
      <p:sp>
        <p:nvSpPr>
          <p:cNvPr id="9" name="Subtitle 2">
            <a:extLst>
              <a:ext uri="{FF2B5EF4-FFF2-40B4-BE49-F238E27FC236}">
                <a16:creationId xmlns:a16="http://schemas.microsoft.com/office/drawing/2014/main" id="{5A2BDB32-CC60-4AEB-AC5F-F058A28282D5}"/>
              </a:ext>
            </a:extLst>
          </p:cNvPr>
          <p:cNvSpPr txBox="1">
            <a:spLocks/>
          </p:cNvSpPr>
          <p:nvPr/>
        </p:nvSpPr>
        <p:spPr>
          <a:xfrm>
            <a:off x="204707" y="892997"/>
            <a:ext cx="6667500" cy="288180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b="1" dirty="0">
                <a:solidFill>
                  <a:schemeClr val="accent2"/>
                </a:solidFill>
                <a:latin typeface="Arial" panose="020B0604020202020204" pitchFamily="34" charset="0"/>
                <a:cs typeface="Arial" panose="020B0604020202020204" pitchFamily="34" charset="0"/>
              </a:rPr>
              <a:t>Push = Put Data on Stack</a:t>
            </a:r>
            <a:br>
              <a:rPr lang="en-US" sz="1600" b="1" dirty="0">
                <a:solidFill>
                  <a:schemeClr val="accent2"/>
                </a:solidFill>
                <a:latin typeface="Arial" panose="020B0604020202020204" pitchFamily="34" charset="0"/>
                <a:cs typeface="Arial" panose="020B0604020202020204" pitchFamily="34" charset="0"/>
              </a:rPr>
            </a:br>
            <a:r>
              <a:rPr lang="en-US" sz="1600" dirty="0">
                <a:solidFill>
                  <a:schemeClr val="accent2"/>
                </a:solidFill>
                <a:latin typeface="Arial" panose="020B0604020202020204" pitchFamily="34" charset="0"/>
                <a:cs typeface="Arial" panose="020B0604020202020204" pitchFamily="34" charset="0"/>
              </a:rPr>
              <a:t>- decrement SP</a:t>
            </a:r>
            <a:br>
              <a:rPr lang="en-US" sz="1600" dirty="0">
                <a:solidFill>
                  <a:schemeClr val="accent2"/>
                </a:solidFill>
                <a:latin typeface="Arial" panose="020B0604020202020204" pitchFamily="34" charset="0"/>
                <a:cs typeface="Arial" panose="020B0604020202020204" pitchFamily="34" charset="0"/>
              </a:rPr>
            </a:br>
            <a:r>
              <a:rPr lang="en-US" sz="1600" dirty="0">
                <a:solidFill>
                  <a:schemeClr val="accent2"/>
                </a:solidFill>
                <a:latin typeface="Arial" panose="020B0604020202020204" pitchFamily="34" charset="0"/>
                <a:cs typeface="Arial" panose="020B0604020202020204" pitchFamily="34" charset="0"/>
              </a:rPr>
              <a:t>- </a:t>
            </a:r>
            <a:r>
              <a:rPr lang="en-US" sz="1600" dirty="0" err="1">
                <a:solidFill>
                  <a:schemeClr val="accent2"/>
                </a:solidFill>
                <a:latin typeface="Arial" panose="020B0604020202020204" pitchFamily="34" charset="0"/>
                <a:cs typeface="Arial" panose="020B0604020202020204" pitchFamily="34" charset="0"/>
              </a:rPr>
              <a:t>dst</a:t>
            </a:r>
            <a:r>
              <a:rPr lang="en-US" sz="1600" dirty="0">
                <a:solidFill>
                  <a:schemeClr val="accent2"/>
                </a:solidFill>
                <a:latin typeface="Arial" panose="020B0604020202020204" pitchFamily="34" charset="0"/>
                <a:cs typeface="Arial" panose="020B0604020202020204" pitchFamily="34" charset="0"/>
              </a:rPr>
              <a:t> </a:t>
            </a:r>
            <a:r>
              <a:rPr lang="en-US" sz="1600" dirty="0">
                <a:solidFill>
                  <a:schemeClr val="accent2"/>
                </a:solidFill>
                <a:latin typeface="Arial" panose="020B0604020202020204" pitchFamily="34" charset="0"/>
                <a:cs typeface="Arial" panose="020B0604020202020204" pitchFamily="34" charset="0"/>
                <a:sym typeface="Wingdings" panose="05000000000000000000" pitchFamily="2" charset="2"/>
              </a:rPr>
              <a:t></a:t>
            </a:r>
            <a:r>
              <a:rPr lang="en-US" sz="1600" dirty="0">
                <a:solidFill>
                  <a:schemeClr val="accent2"/>
                </a:solidFill>
                <a:latin typeface="Arial" panose="020B0604020202020204" pitchFamily="34" charset="0"/>
                <a:cs typeface="Arial" panose="020B0604020202020204" pitchFamily="34" charset="0"/>
              </a:rPr>
              <a:t> @SP</a:t>
            </a:r>
            <a:br>
              <a:rPr lang="en-US" sz="1600" dirty="0">
                <a:solidFill>
                  <a:schemeClr val="accent2"/>
                </a:solidFill>
                <a:latin typeface="Arial" panose="020B0604020202020204" pitchFamily="34" charset="0"/>
                <a:cs typeface="Arial" panose="020B0604020202020204" pitchFamily="34" charset="0"/>
              </a:rPr>
            </a:br>
            <a:br>
              <a:rPr lang="en-US" sz="1600" dirty="0">
                <a:solidFill>
                  <a:schemeClr val="accent2"/>
                </a:solidFill>
                <a:latin typeface="Arial" panose="020B0604020202020204" pitchFamily="34" charset="0"/>
                <a:cs typeface="Arial" panose="020B0604020202020204" pitchFamily="34" charset="0"/>
              </a:rPr>
            </a:br>
            <a:r>
              <a:rPr lang="en-US" sz="1600" dirty="0">
                <a:solidFill>
                  <a:schemeClr val="accent2"/>
                </a:solidFill>
                <a:latin typeface="Arial" panose="020B0604020202020204" pitchFamily="34" charset="0"/>
                <a:cs typeface="Arial" panose="020B0604020202020204" pitchFamily="34" charset="0"/>
              </a:rPr>
              <a:t>- .w: SP – 2 </a:t>
            </a:r>
            <a:r>
              <a:rPr lang="en-US" sz="1600" dirty="0">
                <a:solidFill>
                  <a:schemeClr val="accent2"/>
                </a:solidFill>
                <a:latin typeface="Arial" panose="020B0604020202020204" pitchFamily="34" charset="0"/>
                <a:cs typeface="Arial" panose="020B0604020202020204" pitchFamily="34" charset="0"/>
                <a:sym typeface="Wingdings" panose="05000000000000000000" pitchFamily="2" charset="2"/>
              </a:rPr>
              <a:t> SP</a:t>
            </a:r>
            <a:br>
              <a:rPr lang="en-US" sz="1600" b="1" dirty="0">
                <a:solidFill>
                  <a:schemeClr val="accent2"/>
                </a:solidFill>
                <a:latin typeface="Arial" panose="020B0604020202020204" pitchFamily="34" charset="0"/>
                <a:cs typeface="Arial" panose="020B0604020202020204" pitchFamily="34" charset="0"/>
              </a:rPr>
            </a:br>
            <a:br>
              <a:rPr lang="en-US" sz="1600" b="1" dirty="0">
                <a:solidFill>
                  <a:schemeClr val="accent2"/>
                </a:solidFill>
                <a:latin typeface="Arial" panose="020B0604020202020204" pitchFamily="34" charset="0"/>
                <a:cs typeface="Arial" panose="020B0604020202020204" pitchFamily="34" charset="0"/>
              </a:rPr>
            </a:br>
            <a:r>
              <a:rPr lang="en-US" sz="1600" b="1" dirty="0">
                <a:solidFill>
                  <a:schemeClr val="accent2"/>
                </a:solidFill>
                <a:latin typeface="Arial" panose="020B0604020202020204" pitchFamily="34" charset="0"/>
                <a:cs typeface="Arial" panose="020B0604020202020204" pitchFamily="34" charset="0"/>
              </a:rPr>
              <a:t>  </a:t>
            </a:r>
            <a:br>
              <a:rPr lang="en-US" sz="1600" b="1" dirty="0">
                <a:solidFill>
                  <a:schemeClr val="accent2"/>
                </a:solidFill>
                <a:latin typeface="Arial" panose="020B0604020202020204" pitchFamily="34" charset="0"/>
                <a:cs typeface="Arial" panose="020B0604020202020204" pitchFamily="34" charset="0"/>
              </a:rPr>
            </a:br>
            <a:br>
              <a:rPr lang="en-US" sz="1600" b="1" dirty="0">
                <a:solidFill>
                  <a:schemeClr val="accent2"/>
                </a:solidFill>
                <a:latin typeface="Arial" panose="020B0604020202020204" pitchFamily="34" charset="0"/>
                <a:cs typeface="Arial" panose="020B0604020202020204" pitchFamily="34" charset="0"/>
              </a:rPr>
            </a:br>
            <a:br>
              <a:rPr lang="en-US" sz="1600" b="1" dirty="0">
                <a:solidFill>
                  <a:schemeClr val="accent2"/>
                </a:solidFill>
                <a:latin typeface="Arial" panose="020B0604020202020204" pitchFamily="34" charset="0"/>
                <a:cs typeface="Arial" panose="020B0604020202020204" pitchFamily="34" charset="0"/>
              </a:rPr>
            </a:br>
            <a:endParaRPr lang="en-US" sz="1600" b="1"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b="1" dirty="0">
                <a:solidFill>
                  <a:schemeClr val="accent2"/>
                </a:solidFill>
                <a:latin typeface="Arial" panose="020B0604020202020204" pitchFamily="34" charset="0"/>
                <a:cs typeface="Arial" panose="020B0604020202020204" pitchFamily="34" charset="0"/>
              </a:rPr>
              <a:t>Pop = Get Data from Stack</a:t>
            </a:r>
            <a:br>
              <a:rPr lang="en-US" sz="1600" b="1" dirty="0">
                <a:solidFill>
                  <a:schemeClr val="accent2"/>
                </a:solidFill>
                <a:latin typeface="Arial" panose="020B0604020202020204" pitchFamily="34" charset="0"/>
                <a:cs typeface="Arial" panose="020B0604020202020204" pitchFamily="34" charset="0"/>
              </a:rPr>
            </a:br>
            <a:r>
              <a:rPr lang="en-US" sz="1600" dirty="0">
                <a:solidFill>
                  <a:schemeClr val="accent2"/>
                </a:solidFill>
                <a:latin typeface="Arial" panose="020B0604020202020204" pitchFamily="34" charset="0"/>
                <a:cs typeface="Arial" panose="020B0604020202020204" pitchFamily="34" charset="0"/>
              </a:rPr>
              <a:t>- increment SP</a:t>
            </a:r>
            <a:br>
              <a:rPr lang="en-US" sz="1600" dirty="0">
                <a:solidFill>
                  <a:schemeClr val="accent2"/>
                </a:solidFill>
                <a:latin typeface="Arial" panose="020B0604020202020204" pitchFamily="34" charset="0"/>
                <a:cs typeface="Arial" panose="020B0604020202020204" pitchFamily="34" charset="0"/>
              </a:rPr>
            </a:br>
            <a:r>
              <a:rPr lang="en-US" sz="1600" dirty="0">
                <a:solidFill>
                  <a:schemeClr val="accent2"/>
                </a:solidFill>
                <a:latin typeface="Arial" panose="020B0604020202020204" pitchFamily="34" charset="0"/>
                <a:cs typeface="Arial" panose="020B0604020202020204" pitchFamily="34" charset="0"/>
              </a:rPr>
              <a:t>- mov  </a:t>
            </a:r>
            <a:r>
              <a:rPr lang="en-US" sz="1600" dirty="0" err="1">
                <a:solidFill>
                  <a:schemeClr val="accent2"/>
                </a:solidFill>
                <a:latin typeface="Arial" panose="020B0604020202020204" pitchFamily="34" charset="0"/>
                <a:cs typeface="Arial" panose="020B0604020202020204" pitchFamily="34" charset="0"/>
              </a:rPr>
              <a:t>src</a:t>
            </a:r>
            <a:r>
              <a:rPr lang="en-US" sz="1600" dirty="0">
                <a:solidFill>
                  <a:schemeClr val="accent2"/>
                </a:solidFill>
                <a:latin typeface="Arial" panose="020B0604020202020204" pitchFamily="34" charset="0"/>
                <a:cs typeface="Arial" panose="020B0604020202020204" pitchFamily="34" charset="0"/>
              </a:rPr>
              <a:t>, @SP</a:t>
            </a:r>
            <a:br>
              <a:rPr lang="en-US" sz="1600" dirty="0">
                <a:solidFill>
                  <a:schemeClr val="accent2"/>
                </a:solidFill>
                <a:latin typeface="Arial" panose="020B0604020202020204" pitchFamily="34" charset="0"/>
                <a:cs typeface="Arial" panose="020B0604020202020204" pitchFamily="34" charset="0"/>
              </a:rPr>
            </a:br>
            <a:br>
              <a:rPr lang="en-US" sz="1600" dirty="0">
                <a:solidFill>
                  <a:schemeClr val="accent2"/>
                </a:solidFill>
                <a:latin typeface="Arial" panose="020B0604020202020204" pitchFamily="34" charset="0"/>
                <a:cs typeface="Arial" panose="020B0604020202020204" pitchFamily="34" charset="0"/>
              </a:rPr>
            </a:br>
            <a:r>
              <a:rPr lang="en-US" sz="1600" dirty="0">
                <a:solidFill>
                  <a:schemeClr val="accent2"/>
                </a:solidFill>
                <a:latin typeface="Arial" panose="020B0604020202020204" pitchFamily="34" charset="0"/>
                <a:cs typeface="Arial" panose="020B0604020202020204" pitchFamily="34" charset="0"/>
              </a:rPr>
              <a:t>- .w: SP + 2 </a:t>
            </a:r>
            <a:r>
              <a:rPr lang="en-US" sz="1600" dirty="0">
                <a:solidFill>
                  <a:schemeClr val="accent2"/>
                </a:solidFill>
                <a:latin typeface="Arial" panose="020B0604020202020204" pitchFamily="34" charset="0"/>
                <a:cs typeface="Arial" panose="020B0604020202020204" pitchFamily="34" charset="0"/>
                <a:sym typeface="Wingdings" panose="05000000000000000000" pitchFamily="2" charset="2"/>
              </a:rPr>
              <a:t> SP</a:t>
            </a: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b="1"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p:txBody>
      </p:sp>
      <p:pic>
        <p:nvPicPr>
          <p:cNvPr id="14" name="Picture 13" descr="A screenshot of a cell phone&#10;&#10;Description automatically generated">
            <a:extLst>
              <a:ext uri="{FF2B5EF4-FFF2-40B4-BE49-F238E27FC236}">
                <a16:creationId xmlns:a16="http://schemas.microsoft.com/office/drawing/2014/main" id="{9C822406-117A-413B-91F7-537E241E4DE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86125" y="659688"/>
            <a:ext cx="3343275" cy="3990925"/>
          </a:xfrm>
          <a:prstGeom prst="rect">
            <a:avLst/>
          </a:prstGeom>
          <a:ln w="12700">
            <a:solidFill>
              <a:schemeClr val="accent2">
                <a:lumMod val="75000"/>
              </a:schemeClr>
            </a:solidFill>
          </a:ln>
        </p:spPr>
      </p:pic>
      <p:cxnSp>
        <p:nvCxnSpPr>
          <p:cNvPr id="15" name="Straight Arrow Connector 14">
            <a:extLst>
              <a:ext uri="{FF2B5EF4-FFF2-40B4-BE49-F238E27FC236}">
                <a16:creationId xmlns:a16="http://schemas.microsoft.com/office/drawing/2014/main" id="{53E37B3E-5610-4E2D-A91E-EA3C8C141481}"/>
              </a:ext>
            </a:extLst>
          </p:cNvPr>
          <p:cNvCxnSpPr/>
          <p:nvPr/>
        </p:nvCxnSpPr>
        <p:spPr>
          <a:xfrm>
            <a:off x="2864684" y="2985016"/>
            <a:ext cx="762000" cy="0"/>
          </a:xfrm>
          <a:prstGeom prst="straightConnector1">
            <a:avLst/>
          </a:prstGeom>
          <a:ln w="44450">
            <a:solidFill>
              <a:schemeClr val="accent2">
                <a:lumMod val="75000"/>
              </a:schemeClr>
            </a:solidFill>
            <a:tailEnd type="triangle"/>
          </a:ln>
        </p:spPr>
        <p:style>
          <a:lnRef idx="1">
            <a:schemeClr val="accent2"/>
          </a:lnRef>
          <a:fillRef idx="0">
            <a:schemeClr val="accent2"/>
          </a:fillRef>
          <a:effectRef idx="0">
            <a:schemeClr val="accent2"/>
          </a:effectRef>
          <a:fontRef idx="minor">
            <a:schemeClr val="tx1"/>
          </a:fontRef>
        </p:style>
      </p:cxnSp>
      <p:sp>
        <p:nvSpPr>
          <p:cNvPr id="16" name="TextBox 15">
            <a:extLst>
              <a:ext uri="{FF2B5EF4-FFF2-40B4-BE49-F238E27FC236}">
                <a16:creationId xmlns:a16="http://schemas.microsoft.com/office/drawing/2014/main" id="{560C0B04-E2B2-4942-8FA4-518CDA27DD23}"/>
              </a:ext>
            </a:extLst>
          </p:cNvPr>
          <p:cNvSpPr txBox="1"/>
          <p:nvPr/>
        </p:nvSpPr>
        <p:spPr>
          <a:xfrm>
            <a:off x="2426534" y="2800350"/>
            <a:ext cx="685800" cy="369332"/>
          </a:xfrm>
          <a:prstGeom prst="rect">
            <a:avLst/>
          </a:prstGeom>
          <a:noFill/>
        </p:spPr>
        <p:txBody>
          <a:bodyPr wrap="square" rtlCol="0">
            <a:spAutoFit/>
          </a:bodyPr>
          <a:lstStyle/>
          <a:p>
            <a:r>
              <a:rPr lang="en-US" b="1" dirty="0">
                <a:solidFill>
                  <a:schemeClr val="accent2">
                    <a:lumMod val="75000"/>
                  </a:schemeClr>
                </a:solidFill>
              </a:rPr>
              <a:t>SP</a:t>
            </a:r>
          </a:p>
        </p:txBody>
      </p:sp>
      <p:sp>
        <p:nvSpPr>
          <p:cNvPr id="17" name="Arc 16">
            <a:extLst>
              <a:ext uri="{FF2B5EF4-FFF2-40B4-BE49-F238E27FC236}">
                <a16:creationId xmlns:a16="http://schemas.microsoft.com/office/drawing/2014/main" id="{3F887B5C-B854-4AE8-AC87-7A1DF3415B3D}"/>
              </a:ext>
            </a:extLst>
          </p:cNvPr>
          <p:cNvSpPr/>
          <p:nvPr/>
        </p:nvSpPr>
        <p:spPr>
          <a:xfrm flipV="1">
            <a:off x="3283784" y="2772192"/>
            <a:ext cx="685800" cy="256758"/>
          </a:xfrm>
          <a:prstGeom prst="arc">
            <a:avLst>
              <a:gd name="adj1" fmla="val 4830763"/>
              <a:gd name="adj2" fmla="val 12081225"/>
            </a:avLst>
          </a:prstGeom>
          <a:ln w="28575">
            <a:solidFill>
              <a:schemeClr val="accent2">
                <a:lumMod val="75000"/>
              </a:schemeClr>
            </a:solidFill>
            <a:headEnd type="triangle" w="lg" len="lg"/>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Arc 19">
            <a:extLst>
              <a:ext uri="{FF2B5EF4-FFF2-40B4-BE49-F238E27FC236}">
                <a16:creationId xmlns:a16="http://schemas.microsoft.com/office/drawing/2014/main" id="{01879251-61A8-4C7F-BDFE-1942A33B6CCA}"/>
              </a:ext>
            </a:extLst>
          </p:cNvPr>
          <p:cNvSpPr/>
          <p:nvPr/>
        </p:nvSpPr>
        <p:spPr>
          <a:xfrm flipV="1">
            <a:off x="3245684" y="2572802"/>
            <a:ext cx="685800" cy="256758"/>
          </a:xfrm>
          <a:prstGeom prst="arc">
            <a:avLst>
              <a:gd name="adj1" fmla="val 4830763"/>
              <a:gd name="adj2" fmla="val 12081225"/>
            </a:avLst>
          </a:prstGeom>
          <a:ln w="28575">
            <a:solidFill>
              <a:schemeClr val="accent2">
                <a:lumMod val="75000"/>
              </a:schemeClr>
            </a:solidFill>
            <a:headEnd type="triangle" w="lg" len="lg"/>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0204789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5562600" y="4857750"/>
            <a:ext cx="12954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10.1     The STACK</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10.1 the Stack</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10: The STACK and Subroutines</a:t>
            </a:r>
          </a:p>
        </p:txBody>
      </p:sp>
      <p:pic>
        <p:nvPicPr>
          <p:cNvPr id="5" name="Picture 4">
            <a:extLst>
              <a:ext uri="{FF2B5EF4-FFF2-40B4-BE49-F238E27FC236}">
                <a16:creationId xmlns:a16="http://schemas.microsoft.com/office/drawing/2014/main" id="{6C7C35E8-2BFB-486D-A99B-CDEDB594183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609600" y="902206"/>
            <a:ext cx="5638800" cy="3879273"/>
          </a:xfrm>
          <a:prstGeom prst="rect">
            <a:avLst/>
          </a:prstGeom>
        </p:spPr>
      </p:pic>
    </p:spTree>
    <p:extLst>
      <p:ext uri="{BB962C8B-B14F-4D97-AF65-F5344CB8AC3E}">
        <p14:creationId xmlns:p14="http://schemas.microsoft.com/office/powerpoint/2010/main" val="7268161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4956</TotalTime>
  <Words>1351</Words>
  <Application>Microsoft Office PowerPoint</Application>
  <PresentationFormat>Custom</PresentationFormat>
  <Paragraphs>223</Paragraphs>
  <Slides>27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27</vt:i4>
      </vt:variant>
    </vt:vector>
  </HeadingPairs>
  <TitlesOfParts>
    <vt:vector size="30" baseType="lpstr">
      <vt:lpstr>Arial</vt:lpstr>
      <vt:lpstr>Calibri</vt:lpstr>
      <vt:lpstr>Office Theme</vt:lpstr>
      <vt:lpstr>Embedded Systems Design</vt:lpstr>
      <vt:lpstr>Ch. 10: The STACK and Subroutines</vt:lpstr>
      <vt:lpstr>Ch. 10: The STACK and Subroutines</vt:lpstr>
      <vt:lpstr>Ch. 10: The STACK and Subroutines</vt:lpstr>
      <vt:lpstr>Ch. 10: The STACK and Subroutines</vt:lpstr>
      <vt:lpstr>Ch. 10: The STACK and Subroutines</vt:lpstr>
      <vt:lpstr>Ch. 10: The STACK and Subroutines</vt:lpstr>
      <vt:lpstr>Ch. 10: The STACK and Subroutines</vt:lpstr>
      <vt:lpstr>Ch. 10: The STACK and Subroutines</vt:lpstr>
      <vt:lpstr>Ch. 10: The STACK and Subroutines</vt:lpstr>
      <vt:lpstr>Ch. 10: The STACK and Subroutines</vt:lpstr>
      <vt:lpstr>Ch. 10: The STACK and Subroutines</vt:lpstr>
      <vt:lpstr>Ch. 10: The STACK and Subroutines</vt:lpstr>
      <vt:lpstr>Ch. 10: The STACK and Subroutines</vt:lpstr>
      <vt:lpstr>Embedded Systems Design</vt:lpstr>
      <vt:lpstr>Embedded Systems Design</vt:lpstr>
      <vt:lpstr>Ch. 10: The STACK and Subroutines</vt:lpstr>
      <vt:lpstr>Ch. 10: The STACK and Subroutines</vt:lpstr>
      <vt:lpstr>Ch. 10: The STACK and Subroutines</vt:lpstr>
      <vt:lpstr>Ch. 10: The STACK and Subroutines</vt:lpstr>
      <vt:lpstr>Ch. 10: The STACK and Subroutines</vt:lpstr>
      <vt:lpstr>Ch. 10: The STACK and Subroutines</vt:lpstr>
      <vt:lpstr>Ch. 10: The STACK and Subroutines</vt:lpstr>
      <vt:lpstr>Ch. 10: The STACK and Subroutines</vt:lpstr>
      <vt:lpstr>Ch. 10: The STACK and Subroutines</vt:lpstr>
      <vt:lpstr>Ch. 10: The STACK and Subroutines</vt:lpstr>
      <vt:lpstr>Embedded Systems Design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Brock J. LaMeres</dc:creator>
  <cp:lastModifiedBy>LaMeres, Brock</cp:lastModifiedBy>
  <cp:revision>93</cp:revision>
  <dcterms:created xsi:type="dcterms:W3CDTF">2015-09-08T19:48:25Z</dcterms:created>
  <dcterms:modified xsi:type="dcterms:W3CDTF">2020-03-31T16:30:01Z</dcterms:modified>
</cp:coreProperties>
</file>