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69"/>
  </p:notesMasterIdLst>
  <p:handoutMasterIdLst>
    <p:handoutMasterId r:id="rId70"/>
  </p:handout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CCFFCC"/>
    <a:srgbClr val="0066FF"/>
    <a:srgbClr val="3366FF"/>
    <a:srgbClr val="FFCC66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7" autoAdjust="0"/>
    <p:restoredTop sz="94660" autoAdjust="0"/>
  </p:normalViewPr>
  <p:slideViewPr>
    <p:cSldViewPr>
      <p:cViewPr>
        <p:scale>
          <a:sx n="60" d="100"/>
          <a:sy n="60" d="100"/>
        </p:scale>
        <p:origin x="-3000" y="-142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39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2.xml"/><Relationship Id="rId47" Type="http://schemas.openxmlformats.org/officeDocument/2006/relationships/slide" Target="slides/slide47.xml"/><Relationship Id="rId50" Type="http://schemas.openxmlformats.org/officeDocument/2006/relationships/slide" Target="slides/slide50.xml"/><Relationship Id="rId55" Type="http://schemas.openxmlformats.org/officeDocument/2006/relationships/slide" Target="slides/slide55.xml"/><Relationship Id="rId63" Type="http://schemas.openxmlformats.org/officeDocument/2006/relationships/slide" Target="slides/slide6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40" Type="http://schemas.openxmlformats.org/officeDocument/2006/relationships/slide" Target="slides/slide40.xml"/><Relationship Id="rId45" Type="http://schemas.openxmlformats.org/officeDocument/2006/relationships/slide" Target="slides/slide45.xml"/><Relationship Id="rId53" Type="http://schemas.openxmlformats.org/officeDocument/2006/relationships/slide" Target="slides/slide53.xml"/><Relationship Id="rId58" Type="http://schemas.openxmlformats.org/officeDocument/2006/relationships/slide" Target="slides/slide58.xml"/><Relationship Id="rId66" Type="http://schemas.openxmlformats.org/officeDocument/2006/relationships/slide" Target="slides/slide66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49.xml"/><Relationship Id="rId57" Type="http://schemas.openxmlformats.org/officeDocument/2006/relationships/slide" Target="slides/slide57.xml"/><Relationship Id="rId61" Type="http://schemas.openxmlformats.org/officeDocument/2006/relationships/slide" Target="slides/slide61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4.xml"/><Relationship Id="rId52" Type="http://schemas.openxmlformats.org/officeDocument/2006/relationships/slide" Target="slides/slide52.xml"/><Relationship Id="rId60" Type="http://schemas.openxmlformats.org/officeDocument/2006/relationships/slide" Target="slides/slide60.xml"/><Relationship Id="rId65" Type="http://schemas.openxmlformats.org/officeDocument/2006/relationships/slide" Target="slides/slide65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3.xml"/><Relationship Id="rId48" Type="http://schemas.openxmlformats.org/officeDocument/2006/relationships/slide" Target="slides/slide48.xml"/><Relationship Id="rId56" Type="http://schemas.openxmlformats.org/officeDocument/2006/relationships/slide" Target="slides/slide56.xml"/><Relationship Id="rId64" Type="http://schemas.openxmlformats.org/officeDocument/2006/relationships/slide" Target="slides/slide64.xml"/><Relationship Id="rId8" Type="http://schemas.openxmlformats.org/officeDocument/2006/relationships/slide" Target="slides/slide8.xml"/><Relationship Id="rId51" Type="http://schemas.openxmlformats.org/officeDocument/2006/relationships/slide" Target="slides/slide51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46" Type="http://schemas.openxmlformats.org/officeDocument/2006/relationships/slide" Target="slides/slide46.xml"/><Relationship Id="rId59" Type="http://schemas.openxmlformats.org/officeDocument/2006/relationships/slide" Target="slides/slide59.xml"/><Relationship Id="rId67" Type="http://schemas.openxmlformats.org/officeDocument/2006/relationships/slide" Target="slides/slide67.xml"/><Relationship Id="rId20" Type="http://schemas.openxmlformats.org/officeDocument/2006/relationships/slide" Target="slides/slide20.xml"/><Relationship Id="rId41" Type="http://schemas.openxmlformats.org/officeDocument/2006/relationships/slide" Target="slides/slide41.xml"/><Relationship Id="rId54" Type="http://schemas.openxmlformats.org/officeDocument/2006/relationships/slide" Target="slides/slide54.xml"/><Relationship Id="rId62" Type="http://schemas.openxmlformats.org/officeDocument/2006/relationships/slide" Target="slides/slide6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4.wmf"/><Relationship Id="rId5" Type="http://schemas.openxmlformats.org/officeDocument/2006/relationships/image" Target="../media/image45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EF7978D-DF7D-4583-A6FD-AFFB5256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200"/>
            </a:lvl1pPr>
          </a:lstStyle>
          <a:p>
            <a:pPr>
              <a:defRPr/>
            </a:pPr>
            <a:fld id="{4F973320-4197-42C2-A4C3-20DE78CF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B3D6E-BE7F-4E17-984E-B7FA9E8E8A28}" type="slidenum">
              <a:rPr lang="en-US"/>
              <a:pPr/>
              <a:t>2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93900-E3F9-4CC5-8394-77400DAF7061}" type="slidenum">
              <a:rPr lang="en-US"/>
              <a:pPr/>
              <a:t>11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24ECAD-93CB-4FDA-8115-58DF9BAA4B23}" type="slidenum">
              <a:rPr lang="en-US"/>
              <a:pPr/>
              <a:t>12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A52D4-9F1F-4D52-BF27-998E18B44137}" type="slidenum">
              <a:rPr lang="en-US"/>
              <a:pPr/>
              <a:t>13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5D837-2491-47C7-8CB7-A5C9389A77A4}" type="slidenum">
              <a:rPr lang="en-US"/>
              <a:pPr/>
              <a:t>14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B2D3-E16E-4B52-9340-1D2B873537D5}" type="slidenum">
              <a:rPr lang="en-US"/>
              <a:pPr/>
              <a:t>15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12B4B-8F8A-42F8-868B-D4DFD50DF0EA}" type="slidenum">
              <a:rPr lang="en-US"/>
              <a:pPr/>
              <a:t>16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99D8C-C32E-40BD-94D0-BD10A4370645}" type="slidenum">
              <a:rPr lang="en-US"/>
              <a:pPr/>
              <a:t>17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79091-9050-4148-A9CB-281383B3C7C6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58ADD3-E3D4-4EFA-B8BE-6DF88B466B7F}" type="slidenum">
              <a:rPr lang="en-US"/>
              <a:pPr/>
              <a:t>19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7F213-B54C-4A61-98C4-C587941F3A3A}" type="slidenum">
              <a:rPr lang="en-US"/>
              <a:pPr/>
              <a:t>20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38DDC5-E366-445F-8C17-6590A7434D32}" type="slidenum">
              <a:rPr lang="en-US"/>
              <a:pPr/>
              <a:t>3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A8BDB-7465-46A3-96B3-A88C7CC1A28E}" type="slidenum">
              <a:rPr lang="en-US"/>
              <a:pPr/>
              <a:t>21</a:t>
            </a:fld>
            <a:endParaRPr 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E5547-F593-44BB-81A8-B63197DBA387}" type="slidenum">
              <a:rPr lang="en-US"/>
              <a:pPr/>
              <a:t>22</a:t>
            </a:fld>
            <a:endParaRPr lang="en-US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80EC0-BAB8-4431-AD8B-8C4F6001BF49}" type="slidenum">
              <a:rPr lang="en-US"/>
              <a:pPr/>
              <a:t>23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414BA-23B6-490A-9C94-D66A176EC68A}" type="slidenum">
              <a:rPr lang="en-US"/>
              <a:pPr/>
              <a:t>24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31DD3D-5A60-4BFB-8494-64AA2BCD4B0D}" type="slidenum">
              <a:rPr lang="en-US"/>
              <a:pPr/>
              <a:t>25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E7099-C741-49E1-BA41-DC4F9F5E7A3F}" type="slidenum">
              <a:rPr lang="en-US"/>
              <a:pPr/>
              <a:t>26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74CC3-DA9D-43BB-B67C-B0EE4670DF64}" type="slidenum">
              <a:rPr lang="en-US"/>
              <a:pPr/>
              <a:t>27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642EB-8A1F-4F5F-AC80-65CF475264B7}" type="slidenum">
              <a:rPr lang="en-US"/>
              <a:pPr/>
              <a:t>28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E5B1D-0D5B-44AF-94B1-5AE6CDB20416}" type="slidenum">
              <a:rPr lang="en-US"/>
              <a:pPr/>
              <a:t>29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97BE53-50F3-4F10-B705-60EE7B068181}" type="slidenum">
              <a:rPr lang="en-US"/>
              <a:pPr/>
              <a:t>30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4CEB9-BD09-4E66-A1BC-17C4BA2944E9}" type="slidenum">
              <a:rPr lang="en-US"/>
              <a:pPr/>
              <a:t>4</a:t>
            </a:fld>
            <a:endParaRPr 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12F03-C4F6-426D-851D-07EB62421046}" type="slidenum">
              <a:rPr lang="en-US"/>
              <a:pPr/>
              <a:t>31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AF2F9-9D96-4666-9342-553877921A0E}" type="slidenum">
              <a:rPr lang="en-US"/>
              <a:pPr/>
              <a:t>32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58658-E83A-44FA-A084-A7726F7FE111}" type="slidenum">
              <a:rPr lang="en-US"/>
              <a:pPr/>
              <a:t>33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75E6C-509C-4806-AA6D-EE79939165C6}" type="slidenum">
              <a:rPr lang="en-US"/>
              <a:pPr/>
              <a:t>34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0120D-FECC-4B55-9BC5-BA3A76738C05}" type="slidenum">
              <a:rPr lang="en-US"/>
              <a:pPr/>
              <a:t>35</a:t>
            </a:fld>
            <a:endParaRPr lang="en-US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A74DC-A980-4456-80A6-0757D166030B}" type="slidenum">
              <a:rPr lang="en-US"/>
              <a:pPr/>
              <a:t>36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16AEE-43D7-4AE6-9B3A-A46FF087761A}" type="slidenum">
              <a:rPr lang="en-US"/>
              <a:pPr/>
              <a:t>37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36614-F7AA-4818-BE19-2B37676F25B7}" type="slidenum">
              <a:rPr lang="en-US"/>
              <a:pPr/>
              <a:t>38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CD052-81BC-4F9B-AE54-3394988B3BAA}" type="slidenum">
              <a:rPr lang="en-US"/>
              <a:pPr/>
              <a:t>39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6D982-9E02-4772-B0AB-C7E9869CAA27}" type="slidenum">
              <a:rPr lang="en-US"/>
              <a:pPr/>
              <a:t>40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4BF54-A9EB-4FAC-81AE-8D6A38BC23A7}" type="slidenum">
              <a:rPr lang="en-US"/>
              <a:pPr/>
              <a:t>5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8E4AB-6078-481F-8355-A65EF3C3DBE5}" type="slidenum">
              <a:rPr lang="en-US"/>
              <a:pPr/>
              <a:t>41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DAFF1B-8774-4E22-AB51-262DC610C34F}" type="slidenum">
              <a:rPr lang="en-US"/>
              <a:pPr/>
              <a:t>42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551D3A-CF27-44F1-A655-95176A7CC105}" type="slidenum">
              <a:rPr lang="en-US"/>
              <a:pPr/>
              <a:t>43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81CB2B-EC0F-4D9E-9896-F54F72701AC7}" type="slidenum">
              <a:rPr lang="en-US"/>
              <a:pPr/>
              <a:t>44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AA757-85F3-4611-A026-A4648B10E09B}" type="slidenum">
              <a:rPr lang="en-US"/>
              <a:pPr/>
              <a:t>45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D9AF6C-6D0C-4AF2-9B39-45A4B1985BE0}" type="slidenum">
              <a:rPr lang="en-US"/>
              <a:pPr/>
              <a:t>46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D33FAF-7330-4FC3-9E07-069FDF5B2D9E}" type="slidenum">
              <a:rPr lang="en-US"/>
              <a:pPr/>
              <a:t>47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D54E6-2351-4316-ACC1-CAE6B417BF49}" type="slidenum">
              <a:rPr lang="en-US"/>
              <a:pPr/>
              <a:t>48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3BAA1-4E68-4936-B12F-817EFC4B43BB}" type="slidenum">
              <a:rPr lang="en-US"/>
              <a:pPr/>
              <a:t>49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95E97-F7AA-41B0-B00D-D80AAC160D7D}" type="slidenum">
              <a:rPr lang="en-US"/>
              <a:pPr/>
              <a:t>50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BFFAD-0754-4604-BD41-ECC24D633107}" type="slidenum">
              <a:rPr lang="en-US"/>
              <a:pPr/>
              <a:t>6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75923-0BE3-488B-BD99-075EA9D4103E}" type="slidenum">
              <a:rPr lang="en-US"/>
              <a:pPr/>
              <a:t>51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DAAF7-3700-43FF-9066-C1522E96B59C}" type="slidenum">
              <a:rPr lang="en-US"/>
              <a:pPr/>
              <a:t>52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2F897-A318-4D7E-96FB-AFA5635CC26F}" type="slidenum">
              <a:rPr lang="en-US"/>
              <a:pPr/>
              <a:t>53</a:t>
            </a:fld>
            <a:endParaRPr lang="en-US"/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BE017-BC54-4D1A-86F5-DD47E95BE739}" type="slidenum">
              <a:rPr lang="en-US"/>
              <a:pPr/>
              <a:t>54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B51F4C-0055-4E42-9687-92923B14245D}" type="slidenum">
              <a:rPr lang="en-US"/>
              <a:pPr/>
              <a:t>55</a:t>
            </a:fld>
            <a:endParaRPr 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017BB-686D-4864-84E3-CE159448FA61}" type="slidenum">
              <a:rPr lang="en-US"/>
              <a:pPr/>
              <a:t>56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B4AB9-1F52-49FA-950F-C20EDE9E3B26}" type="slidenum">
              <a:rPr lang="en-US"/>
              <a:pPr/>
              <a:t>57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B0B90-8E71-40F1-B0B9-F4B10CB6E89E}" type="slidenum">
              <a:rPr lang="en-US"/>
              <a:pPr/>
              <a:t>58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7322A-6528-41E0-A600-E46941C31654}" type="slidenum">
              <a:rPr lang="en-US"/>
              <a:pPr/>
              <a:t>59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11E8AA-4DF1-47B4-BFE9-134BFF5C0A86}" type="slidenum">
              <a:rPr lang="en-US"/>
              <a:pPr/>
              <a:t>60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03AF3B-3CD1-4C5A-9413-4C9BE67A892D}" type="slidenum">
              <a:rPr lang="en-US"/>
              <a:pPr/>
              <a:t>7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0DA09-18F3-48F7-9EF6-3DF714448213}" type="slidenum">
              <a:rPr lang="en-US"/>
              <a:pPr/>
              <a:t>61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7A429-1731-4E4D-A1D8-E2C6E54AD3AD}" type="slidenum">
              <a:rPr lang="en-US"/>
              <a:pPr/>
              <a:t>62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59633-88ED-4B7E-9709-F89C13C357B0}" type="slidenum">
              <a:rPr lang="en-US"/>
              <a:pPr/>
              <a:t>63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E624A-ECCE-4B40-B63F-A19E2EB235F8}" type="slidenum">
              <a:rPr lang="en-US"/>
              <a:pPr/>
              <a:t>64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2B1E3-0C02-4249-9650-9A73AA6DB6A7}" type="slidenum">
              <a:rPr lang="en-US"/>
              <a:pPr/>
              <a:t>65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314A6-BBBD-4078-9F82-D3393ED4F8ED}" type="slidenum">
              <a:rPr lang="en-US"/>
              <a:pPr/>
              <a:t>66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24693-A679-4E5F-8A45-2E716D4F8651}" type="slidenum">
              <a:rPr lang="en-US"/>
              <a:pPr/>
              <a:t>67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EC894-A876-41F2-99E5-408553750EFA}" type="slidenum">
              <a:rPr lang="en-US"/>
              <a:pPr/>
              <a:t>8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5E3B3-1830-4893-AFC4-E047F396958A}" type="slidenum">
              <a:rPr lang="en-US"/>
              <a:pPr/>
              <a:t>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67BB-6E26-46C2-AAD2-0B843DB01BD6}" type="slidenum">
              <a:rPr lang="en-US"/>
              <a:pPr/>
              <a:t>10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944563"/>
            <a:ext cx="8677275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0" name="Picture 9" descr="MSU_cat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7"/>
          <p:cNvSpPr>
            <a:spLocks noChangeShapeType="1"/>
          </p:cNvSpPr>
          <p:nvPr userDrawn="1"/>
        </p:nvSpPr>
        <p:spPr bwMode="auto">
          <a:xfrm>
            <a:off x="431800" y="8001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>
            <a:off x="533400" y="6248400"/>
            <a:ext cx="8153400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3" name="Picture 9" descr="MSU_cathea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38" y="6308725"/>
            <a:ext cx="9715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2417763" y="6313488"/>
            <a:ext cx="42799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200" b="1" dirty="0" smtClean="0"/>
              <a:t>EELE </a:t>
            </a:r>
            <a:r>
              <a:rPr lang="en-US" sz="1200" b="1" dirty="0" smtClean="0"/>
              <a:t>461/561 </a:t>
            </a:r>
            <a:r>
              <a:rPr lang="en-US" sz="1200" b="1" dirty="0"/>
              <a:t>– </a:t>
            </a:r>
            <a:r>
              <a:rPr lang="en-US" sz="1200" b="1" dirty="0" smtClean="0"/>
              <a:t>Digital System Design</a:t>
            </a:r>
            <a:endParaRPr lang="en-US" sz="1200" b="1" dirty="0"/>
          </a:p>
          <a:p>
            <a:pPr algn="ctr" eaLnBrk="0" hangingPunct="0">
              <a:defRPr/>
            </a:pPr>
            <a:endParaRPr lang="en-US" sz="1200" b="1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967663" y="6289675"/>
            <a:ext cx="938212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200" b="1" dirty="0"/>
              <a:t>Module #1</a:t>
            </a:r>
          </a:p>
          <a:p>
            <a:pPr algn="ctr" eaLnBrk="0" hangingPunct="0">
              <a:defRPr/>
            </a:pPr>
            <a:r>
              <a:rPr lang="en-US" sz="1200" b="1" dirty="0"/>
              <a:t>Page </a:t>
            </a:r>
            <a:fld id="{36CC47DB-A78E-42B2-934C-2A949BD65FCC}" type="slidenum">
              <a:rPr lang="en-US" sz="1200" b="1"/>
              <a:pPr algn="ctr" eaLnBrk="0" hangingPunct="0">
                <a:defRPr/>
              </a:pPr>
              <a:t>‹#›</a:t>
            </a:fld>
            <a:endParaRPr 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9.jpeg"/><Relationship Id="rId4" Type="http://schemas.openxmlformats.org/officeDocument/2006/relationships/oleObject" Target="../embeddings/oleObject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jpe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2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6.jpeg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5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6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48.bin"/><Relationship Id="rId4" Type="http://schemas.openxmlformats.org/officeDocument/2006/relationships/image" Target="../media/image7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9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500063"/>
          </a:xfrm>
        </p:spPr>
        <p:txBody>
          <a:bodyPr/>
          <a:lstStyle/>
          <a:p>
            <a:pPr eaLnBrk="1" hangingPunct="1"/>
            <a:r>
              <a:rPr lang="en-US" b="1" dirty="0" smtClean="0"/>
              <a:t>EELE </a:t>
            </a:r>
            <a:r>
              <a:rPr lang="en-US" b="1" dirty="0" smtClean="0"/>
              <a:t>461/561 – Digital System Design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16000"/>
            <a:ext cx="7772400" cy="5114962"/>
          </a:xfrm>
        </p:spPr>
        <p:txBody>
          <a:bodyPr/>
          <a:lstStyle/>
          <a:p>
            <a:pPr marL="381000" indent="-381000" algn="ctr" eaLnBrk="1" hangingPunct="1">
              <a:buFontTx/>
              <a:buNone/>
            </a:pPr>
            <a:r>
              <a:rPr lang="en-US" sz="2200" dirty="0" smtClean="0"/>
              <a:t>Module #1 – Digital Signaling</a:t>
            </a:r>
          </a:p>
          <a:p>
            <a:pPr marL="381000" indent="-381000" eaLnBrk="1" hangingPunct="1"/>
            <a:r>
              <a:rPr lang="en-US" sz="1600" dirty="0" smtClean="0"/>
              <a:t>Topics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Course Overview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Signaling Definitions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Signal Composition</a:t>
            </a:r>
            <a:br>
              <a:rPr lang="en-US" sz="1400" dirty="0" smtClean="0"/>
            </a:br>
            <a:endParaRPr lang="en-US" sz="2200" dirty="0" smtClean="0"/>
          </a:p>
          <a:p>
            <a:pPr marL="381000" indent="-381000" eaLnBrk="1" hangingPunct="1"/>
            <a:r>
              <a:rPr lang="en-US" sz="1600" dirty="0" smtClean="0"/>
              <a:t>Textbook Reading Assignments</a:t>
            </a:r>
            <a:br>
              <a:rPr lang="en-US" sz="1600" dirty="0" smtClean="0"/>
            </a:br>
            <a:endParaRPr lang="en-US" sz="1600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1.1 – 1.7, 2.1, 2.10</a:t>
            </a:r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/>
            <a:r>
              <a:rPr lang="en-US" sz="1600" dirty="0" smtClean="0"/>
              <a:t>What you should be able to do after this module</a:t>
            </a:r>
          </a:p>
          <a:p>
            <a:pPr marL="381000" indent="-381000" eaLnBrk="1" hangingPunct="1"/>
            <a:endParaRPr lang="en-US" dirty="0" smtClean="0"/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Describe what signal integrity is and why it is important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Understand the terminology used in digital signaling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Describe and use the risetime-bandwidth-product</a:t>
            </a:r>
          </a:p>
          <a:p>
            <a:pPr marL="1219200" lvl="2" indent="-304800" eaLnBrk="1" hangingPunct="1">
              <a:buFontTx/>
              <a:buAutoNum type="arabicPeriod"/>
            </a:pPr>
            <a:r>
              <a:rPr lang="en-US" sz="1400" dirty="0" smtClean="0"/>
              <a:t>Describe the frequency components of a digital signal</a:t>
            </a:r>
          </a:p>
          <a:p>
            <a:pPr marL="1219200" lvl="2" indent="-304800" eaLnBrk="1" hangingPunct="1">
              <a:buFontTx/>
              <a:buAutoNum type="arabicPeriod"/>
            </a:pPr>
            <a:endParaRPr lang="en-US" dirty="0" smtClean="0"/>
          </a:p>
          <a:p>
            <a:pPr marL="381000" indent="-381000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Content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Why do we need this course?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b="0" dirty="0"/>
              <a:t>- Now, modern digital system speed is dominated by the interconnect between the integrated </a:t>
            </a:r>
            <a:br>
              <a:rPr lang="en-US" sz="1400" b="0" dirty="0"/>
            </a:br>
            <a:r>
              <a:rPr lang="en-US" sz="1400" b="0" dirty="0"/>
              <a:t>  circuits making the </a:t>
            </a:r>
            <a:r>
              <a:rPr lang="en-US" sz="1400" b="0" dirty="0" err="1"/>
              <a:t>Tx</a:t>
            </a:r>
            <a:r>
              <a:rPr lang="en-US" sz="1400" b="0" dirty="0"/>
              <a:t> and Rx.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The interconnect must be modeled not as simple wires, but as distributed capacitances,</a:t>
            </a:r>
            <a:br>
              <a:rPr lang="en-US" sz="1400" b="0" dirty="0"/>
            </a:br>
            <a:r>
              <a:rPr lang="en-US" sz="1400" b="0" dirty="0"/>
              <a:t>   inductances, and impedances.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This modeling also applies to the interconnect of the power distribution (i.e., V</a:t>
            </a:r>
            <a:r>
              <a:rPr lang="en-US" sz="1400" b="0" baseline="-25000" dirty="0"/>
              <a:t>DD</a:t>
            </a:r>
            <a:r>
              <a:rPr lang="en-US" sz="1400" b="0" dirty="0"/>
              <a:t> and GND)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now have to consider the analog behavior of the signal as it travels through the </a:t>
            </a:r>
            <a:br>
              <a:rPr lang="en-US" sz="1400" b="0" dirty="0"/>
            </a:br>
            <a:r>
              <a:rPr lang="en-US" sz="1400" b="0" dirty="0"/>
              <a:t>  interconnect to understand how fast and how robust a digital system can be.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This course will present the techniques to design, model, analyze, and measure a modern</a:t>
            </a:r>
            <a:br>
              <a:rPr lang="en-US" sz="1400" b="0" dirty="0"/>
            </a:br>
            <a:r>
              <a:rPr lang="en-US" sz="1400" b="0" dirty="0"/>
              <a:t>  digital system at the physical level.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This type of design and analysis is also called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	     </a:t>
            </a:r>
            <a:r>
              <a:rPr lang="en-US" dirty="0">
                <a:solidFill>
                  <a:srgbClr val="FF0000"/>
                </a:solidFill>
              </a:rPr>
              <a:t>”Signal Integrity”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Content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Signal Integrity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br>
              <a:rPr lang="en-US" b="0" dirty="0"/>
            </a:br>
            <a:r>
              <a:rPr lang="en-US" sz="1400" b="0" dirty="0"/>
              <a:t>- Signal integrity consists of 3 categories.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1)  Voltage Noise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   	- sometimes just called </a:t>
            </a:r>
            <a:r>
              <a:rPr lang="en-US" sz="1400" b="0" i="1" dirty="0"/>
              <a:t>Noise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what factors in the system eat into our Voltage Noise Margin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2)  Timing Noise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also called </a:t>
            </a:r>
            <a:r>
              <a:rPr lang="en-US" sz="1400" b="0" i="1" dirty="0"/>
              <a:t>Jitter</a:t>
            </a:r>
            <a:br>
              <a:rPr lang="en-US" sz="1400" b="0" i="1" dirty="0"/>
            </a:br>
            <a:r>
              <a:rPr lang="en-US" sz="1400" b="0" i="1" dirty="0"/>
              <a:t> 		</a:t>
            </a:r>
            <a:r>
              <a:rPr lang="en-US" sz="1400" b="0" dirty="0"/>
              <a:t>- the factors in the system eat into our Timing Margin</a:t>
            </a:r>
            <a:br>
              <a:rPr lang="en-US" sz="1400" b="0" dirty="0"/>
            </a:br>
            <a:r>
              <a:rPr lang="en-US" sz="1400" b="0" dirty="0"/>
              <a:t> 	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3)  Electromagnetic Interference (EMI)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when our system creates unwanted energy that interferes with the</a:t>
            </a:r>
            <a:br>
              <a:rPr lang="en-US" sz="1400" b="0" dirty="0"/>
            </a:br>
            <a:r>
              <a:rPr lang="en-US" sz="1400" b="0" dirty="0"/>
              <a:t> 		  standards set by the Federal Communication Commission (FCC)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81" name="Picture 17" descr="L1_noise_marg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773238"/>
            <a:ext cx="5426075" cy="3698875"/>
          </a:xfrm>
          <a:prstGeom prst="rect">
            <a:avLst/>
          </a:prstGeom>
          <a:noFill/>
        </p:spPr>
      </p:pic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Signaling 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Digital Signaling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u="sng" dirty="0"/>
              <a:t>Voltage Noise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r>
              <a:rPr lang="en-US" sz="1400" b="0" dirty="0"/>
              <a:t>	- what we’re really after is a stable region between V</a:t>
            </a:r>
            <a:r>
              <a:rPr lang="en-US" sz="1400" b="0" baseline="-25000" dirty="0"/>
              <a:t>IH</a:t>
            </a:r>
            <a:r>
              <a:rPr lang="en-US" sz="1400" b="0" dirty="0"/>
              <a:t> and V</a:t>
            </a:r>
            <a:r>
              <a:rPr lang="en-US" sz="1400" b="0" baseline="-25000" dirty="0"/>
              <a:t>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38" name="Picture 2" descr="L1_noise_marg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513" y="3049588"/>
            <a:ext cx="3671887" cy="2503487"/>
          </a:xfrm>
          <a:prstGeom prst="rect">
            <a:avLst/>
          </a:prstGeom>
          <a:noFill/>
        </p:spPr>
      </p:pic>
      <p:sp>
        <p:nvSpPr>
          <p:cNvPr id="500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Signaling </a:t>
            </a:r>
          </a:p>
        </p:txBody>
      </p:sp>
      <p:sp>
        <p:nvSpPr>
          <p:cNvPr id="500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Digital Signaling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u="sng" dirty="0"/>
              <a:t>Voltage Noise</a:t>
            </a:r>
            <a:r>
              <a:rPr lang="en-US" sz="1400" b="0" dirty="0"/>
              <a:t/>
            </a:r>
            <a:br>
              <a:rPr lang="en-US" sz="1400" b="0" dirty="0"/>
            </a:br>
            <a:endParaRPr lang="en-US" sz="1400" b="0" dirty="0"/>
          </a:p>
          <a:p>
            <a:pPr>
              <a:buFontTx/>
              <a:buNone/>
            </a:pPr>
            <a:r>
              <a:rPr lang="en-US" sz="1400" b="0" dirty="0"/>
              <a:t>	- this area of Signal Integrity can further be sub-categorized into 4 distinct sources of noise:</a:t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r>
              <a:rPr lang="en-US" sz="1400" b="0" dirty="0"/>
              <a:t> 	1)  Single Net Quality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2)  Cross-talk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3)  Power Supply Quality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4)  EMI</a:t>
            </a:r>
            <a:endParaRPr lang="en-US" sz="1400" b="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Signaling 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Digital Signaling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u="sng" dirty="0"/>
              <a:t>Timing Noise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endParaRPr lang="en-US" sz="1400" b="0" dirty="0"/>
          </a:p>
          <a:p>
            <a:pPr>
              <a:buFontTx/>
              <a:buNone/>
            </a:pPr>
            <a:r>
              <a:rPr lang="en-US" sz="1400" b="0" dirty="0" smtClean="0"/>
              <a:t/>
            </a:r>
            <a:br>
              <a:rPr lang="en-US" sz="1400" b="0" dirty="0" smtClean="0"/>
            </a:br>
            <a:r>
              <a:rPr lang="en-US" sz="1400" b="0" baseline="-25000" dirty="0"/>
              <a:t/>
            </a:r>
            <a:br>
              <a:rPr lang="en-US" sz="1400" b="0" baseline="-25000" dirty="0"/>
            </a:br>
            <a:r>
              <a:rPr lang="en-US" sz="1400" b="0" dirty="0"/>
              <a:t>- we need to ensure that the data is stable long enough to meet the setup/hold specification of the Rx</a:t>
            </a:r>
            <a:endParaRPr lang="en-US" sz="1400" b="0" baseline="-25000" dirty="0"/>
          </a:p>
        </p:txBody>
      </p:sp>
      <p:pic>
        <p:nvPicPr>
          <p:cNvPr id="492550" name="Picture 6" descr="L1_timing_marg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844675"/>
            <a:ext cx="6119813" cy="385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Signaling 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Digital Signaling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u="sng" dirty="0"/>
              <a:t>Timing Noise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r>
              <a:rPr lang="en-US" sz="1400" b="0" dirty="0"/>
              <a:t>- the entire timing of a signal can be broken down into 3 distinct parts: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1) Logical timing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i.e., the time for the gates to switch on chip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2) Interconnect Propagation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the time we have to wait for the signal to propagate</a:t>
            </a:r>
            <a:br>
              <a:rPr lang="en-US" sz="1400" b="0" dirty="0"/>
            </a:br>
            <a:r>
              <a:rPr lang="en-US" sz="1400" b="0" dirty="0"/>
              <a:t> 		- the time that we have to wait for any distortions to settle out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3) Receiver Setup/Hold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	- the time the data must remain </a:t>
            </a:r>
            <a:br>
              <a:rPr lang="en-US" sz="1400" b="0" dirty="0"/>
            </a:br>
            <a:r>
              <a:rPr lang="en-US" sz="1400" b="0" dirty="0"/>
              <a:t> 		   stable around the receiver clock event</a:t>
            </a:r>
            <a:endParaRPr lang="en-US" sz="1400" b="0" baseline="-25000" dirty="0"/>
          </a:p>
        </p:txBody>
      </p:sp>
      <p:pic>
        <p:nvPicPr>
          <p:cNvPr id="504836" name="Picture 4" descr="L1_timing_marg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3913" y="4329113"/>
            <a:ext cx="2773362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Signaling 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Digital Signaling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u="sng" dirty="0"/>
              <a:t>Electromagnetic Interference 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r>
              <a:rPr lang="en-US" sz="1400" b="0" dirty="0"/>
              <a:t>- The FCC sets standards for how much Electromagnetic energy can be transmitted in a given</a:t>
            </a:r>
            <a:br>
              <a:rPr lang="en-US" sz="1400" b="0" dirty="0"/>
            </a:br>
            <a:r>
              <a:rPr lang="en-US" sz="1400" b="0" dirty="0"/>
              <a:t>  frequency band.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Some of the bands are </a:t>
            </a:r>
            <a:r>
              <a:rPr lang="en-US" sz="1400" b="0" i="1" dirty="0"/>
              <a:t>licensed </a:t>
            </a:r>
            <a:r>
              <a:rPr lang="en-US" sz="1400" b="0" dirty="0"/>
              <a:t>(i.e., you have to pay to use them)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If you make a product that isn’t intended to use one of the FCC bands, you cannot inadvertently</a:t>
            </a:r>
            <a:br>
              <a:rPr lang="en-US" sz="1400" b="0" dirty="0"/>
            </a:br>
            <a:r>
              <a:rPr lang="en-US" sz="1400" b="0" dirty="0"/>
              <a:t>  transmit energy into an FCC band above a certain level.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This is considered </a:t>
            </a:r>
            <a:r>
              <a:rPr lang="en-US" sz="1400" b="0" i="1" dirty="0"/>
              <a:t>breaking the law</a:t>
            </a:r>
            <a:r>
              <a:rPr lang="en-US" sz="1400" b="0" dirty="0"/>
              <a:t> and you will not be able to ship your product if it does this.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Products undergo EMI testing prior to shipping.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As our systems go faster, it becomes easier for the energy to radiate out of our product because</a:t>
            </a:r>
            <a:br>
              <a:rPr lang="en-US" sz="1400" b="0" dirty="0"/>
            </a:br>
            <a:r>
              <a:rPr lang="en-US" sz="1400" b="0" dirty="0"/>
              <a:t>  our small interconnect begins to look like an antenna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endParaRPr lang="en-US" sz="1400" b="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Signaling 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Digital Signaling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u="sng" dirty="0"/>
              <a:t>Electromagnetic Interference </a:t>
            </a:r>
            <a:r>
              <a:rPr lang="en-US" sz="1400" b="0" dirty="0"/>
              <a:t>(EMI)</a:t>
            </a:r>
            <a:br>
              <a:rPr lang="en-US" sz="1400" b="0" dirty="0"/>
            </a:br>
            <a:endParaRPr lang="en-US" sz="1400" b="0" baseline="-25000" dirty="0"/>
          </a:p>
        </p:txBody>
      </p:sp>
      <p:pic>
        <p:nvPicPr>
          <p:cNvPr id="5089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938" y="1808163"/>
            <a:ext cx="68103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8" name="Picture 6" descr="L1_eye_pat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1736725"/>
            <a:ext cx="6672263" cy="3975100"/>
          </a:xfrm>
          <a:prstGeom prst="rect">
            <a:avLst/>
          </a:prstGeom>
          <a:noFill/>
        </p:spPr>
      </p:pic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Signaling 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Digital Signaling </a:t>
            </a:r>
            <a:br>
              <a:rPr lang="en-US" sz="1600"/>
            </a:br>
            <a:r>
              <a:rPr lang="en-US"/>
              <a:t/>
            </a:r>
            <a:br>
              <a:rPr lang="en-US"/>
            </a:br>
            <a:r>
              <a:rPr lang="en-US" u="sng"/>
              <a:t>Eye Pattern</a:t>
            </a:r>
            <a:r>
              <a:rPr lang="en-US" b="0"/>
              <a:t/>
            </a:r>
            <a:br>
              <a:rPr lang="en-US" b="0"/>
            </a:br>
            <a:r>
              <a:rPr lang="en-US" b="0"/>
              <a:t> </a:t>
            </a:r>
            <a:br>
              <a:rPr lang="en-US" b="0"/>
            </a:b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endParaRPr lang="en-US" b="0"/>
          </a:p>
          <a:p>
            <a:pPr>
              <a:buFontTx/>
              <a:buNone/>
            </a:pPr>
            <a:r>
              <a:rPr lang="en-US" b="0" baseline="-25000"/>
              <a:t/>
            </a:r>
            <a:br>
              <a:rPr lang="en-US" b="0" baseline="-25000"/>
            </a:br>
            <a:r>
              <a:rPr lang="en-US" b="0"/>
              <a:t>- we can combine the voltage and timing specifications into one diagram called an “Eye Pattern”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Signaling 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Digital Signaling </a:t>
            </a:r>
            <a:br>
              <a:rPr lang="en-US" sz="1600"/>
            </a:b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u="sng"/>
              <a:t>Data Valid Window</a:t>
            </a:r>
            <a:r>
              <a:rPr lang="en-US"/>
              <a:t> </a:t>
            </a:r>
            <a:r>
              <a:rPr lang="en-US" b="0"/>
              <a:t>- the stable region in Voltage &amp; Time around a timing event (i.e, a clock) that </a:t>
            </a:r>
            <a:br>
              <a:rPr lang="en-US" b="0"/>
            </a:br>
            <a:r>
              <a:rPr lang="en-US" b="0"/>
              <a:t> 		       will guarantee a logic level is received	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u="sng"/>
              <a:t>Unit Interval (UI)</a:t>
            </a:r>
            <a:r>
              <a:rPr lang="en-US"/>
              <a:t>	    </a:t>
            </a:r>
            <a:r>
              <a:rPr lang="en-US" b="0"/>
              <a:t>- the time between transitions on the data line </a:t>
            </a:r>
            <a:r>
              <a:rPr lang="en-US" u="sng"/>
              <a:t> </a:t>
            </a:r>
            <a:r>
              <a:rPr lang="en-US" b="0"/>
              <a:t> 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u="sng"/>
              <a:t>Max Data Rate</a:t>
            </a:r>
            <a:r>
              <a:rPr lang="en-US"/>
              <a:t>	    </a:t>
            </a:r>
            <a:r>
              <a:rPr lang="en-US" b="0"/>
              <a:t>- the fastest we can transmit information on the data line:</a:t>
            </a:r>
            <a:endParaRPr lang="en-US" b="0" baseline="-25000"/>
          </a:p>
        </p:txBody>
      </p:sp>
      <p:graphicFrame>
        <p:nvGraphicFramePr>
          <p:cNvPr id="496646" name="Object 6"/>
          <p:cNvGraphicFramePr>
            <a:graphicFrameLocks noChangeAspect="1"/>
          </p:cNvGraphicFramePr>
          <p:nvPr/>
        </p:nvGraphicFramePr>
        <p:xfrm>
          <a:off x="7343775" y="5229225"/>
          <a:ext cx="1014413" cy="523875"/>
        </p:xfrm>
        <a:graphic>
          <a:graphicData uri="http://schemas.openxmlformats.org/presentationml/2006/ole">
            <p:oleObj spid="_x0000_s1026" name="Equation" r:id="rId4" imgW="761760" imgH="393480" progId="Equation.3">
              <p:embed/>
            </p:oleObj>
          </a:graphicData>
        </a:graphic>
      </p:graphicFrame>
      <p:pic>
        <p:nvPicPr>
          <p:cNvPr id="496647" name="Picture 7" descr="L1_UI_d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097088"/>
            <a:ext cx="3673475" cy="244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Overview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Instructor:</a:t>
            </a:r>
            <a:r>
              <a:rPr lang="en-US" b="0" dirty="0"/>
              <a:t>		</a:t>
            </a:r>
            <a:r>
              <a:rPr lang="en-US" sz="1400" b="0" dirty="0"/>
              <a:t>Brock J. LaMeres</a:t>
            </a:r>
            <a:br>
              <a:rPr lang="en-US" sz="1400" b="0" dirty="0"/>
            </a:br>
            <a:r>
              <a:rPr lang="en-US" sz="1400" b="0" dirty="0"/>
              <a:t> 			Office : 	533 Cobleigh Hall</a:t>
            </a:r>
            <a:br>
              <a:rPr lang="en-US" sz="1400" b="0" dirty="0"/>
            </a:br>
            <a:r>
              <a:rPr lang="en-US" sz="1400" b="0" dirty="0"/>
              <a:t>  			Phone :	(406)-994-5987</a:t>
            </a:r>
            <a:br>
              <a:rPr lang="en-US" sz="1400" b="0" dirty="0"/>
            </a:br>
            <a:r>
              <a:rPr lang="en-US" sz="1400" b="0" dirty="0"/>
              <a:t>			Email : 	lameres@ece.montana.edu</a:t>
            </a:r>
            <a:br>
              <a:rPr lang="en-US" sz="1400" b="0" dirty="0"/>
            </a:br>
            <a:r>
              <a:rPr lang="en-US" sz="1400" b="0" dirty="0"/>
              <a:t> 			Web :	www.coe.montana.edu/ee/lameres/</a:t>
            </a:r>
            <a:r>
              <a:rPr lang="en-US" b="0" dirty="0"/>
              <a:t>		</a:t>
            </a:r>
            <a:br>
              <a:rPr lang="en-US" b="0" dirty="0"/>
            </a:br>
            <a:endParaRPr lang="en-US" b="0" dirty="0"/>
          </a:p>
          <a:p>
            <a:r>
              <a:rPr lang="en-US" sz="1600" dirty="0"/>
              <a:t>Time</a:t>
            </a:r>
            <a:r>
              <a:rPr lang="en-US" sz="1600" b="0" dirty="0"/>
              <a:t> / </a:t>
            </a:r>
            <a:r>
              <a:rPr lang="en-US" sz="1600" dirty="0"/>
              <a:t>Location:</a:t>
            </a:r>
            <a:r>
              <a:rPr lang="en-US" dirty="0"/>
              <a:t> 	</a:t>
            </a:r>
            <a:r>
              <a:rPr lang="en-US" sz="1400" b="0" dirty="0"/>
              <a:t>Lecture :	Monday, Wednesday, Friday	</a:t>
            </a:r>
            <a:br>
              <a:rPr lang="en-US" sz="1400" b="0" dirty="0"/>
            </a:br>
            <a:r>
              <a:rPr lang="en-US" sz="1400" b="0" dirty="0"/>
              <a:t> 			9:00am – 9:50am 	</a:t>
            </a:r>
            <a:br>
              <a:rPr lang="en-US" sz="1400" b="0" dirty="0"/>
            </a:br>
            <a:r>
              <a:rPr lang="en-US" sz="1400" b="0" dirty="0"/>
              <a:t>			110 EPS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 			</a:t>
            </a:r>
          </a:p>
          <a:p>
            <a:r>
              <a:rPr lang="en-US" sz="1600" dirty="0"/>
              <a:t>Textbook:</a:t>
            </a:r>
            <a:r>
              <a:rPr lang="en-US" b="0" dirty="0"/>
              <a:t>		</a:t>
            </a:r>
            <a:r>
              <a:rPr lang="en-US" sz="1400" b="0" i="1" dirty="0">
                <a:solidFill>
                  <a:srgbClr val="000000"/>
                </a:solidFill>
                <a:cs typeface="Times New Roman" pitchFamily="18" charset="0"/>
              </a:rPr>
              <a:t>“Signal </a:t>
            </a:r>
            <a:r>
              <a:rPr lang="en-US" sz="1400" b="0" i="1" dirty="0" smtClean="0">
                <a:solidFill>
                  <a:srgbClr val="000000"/>
                </a:solidFill>
                <a:cs typeface="Times New Roman" pitchFamily="18" charset="0"/>
              </a:rPr>
              <a:t>&amp; Power Integrity </a:t>
            </a:r>
            <a:r>
              <a:rPr lang="en-US" sz="1400" b="0" i="1" dirty="0">
                <a:solidFill>
                  <a:srgbClr val="000000"/>
                </a:solidFill>
                <a:cs typeface="Times New Roman" pitchFamily="18" charset="0"/>
              </a:rPr>
              <a:t>Simplified"</a:t>
            </a:r>
            <a:r>
              <a:rPr lang="en-US" sz="1400" b="0" i="1" dirty="0"/>
              <a:t>, </a:t>
            </a:r>
            <a:br>
              <a:rPr lang="en-US" sz="1400" b="0" i="1" dirty="0"/>
            </a:br>
            <a:r>
              <a:rPr lang="en-US" sz="1400" b="0" i="1" dirty="0"/>
              <a:t>			Eric </a:t>
            </a:r>
            <a:r>
              <a:rPr lang="en-US" sz="1400" b="0" i="1" dirty="0" err="1"/>
              <a:t>Bogatin</a:t>
            </a:r>
            <a:r>
              <a:rPr lang="en-US" sz="1400" b="0" i="1" dirty="0"/>
              <a:t>, </a:t>
            </a:r>
            <a:br>
              <a:rPr lang="en-US" sz="1400" b="0" i="1" dirty="0"/>
            </a:br>
            <a:r>
              <a:rPr lang="en-US" sz="1400" b="0" i="1" dirty="0"/>
              <a:t> 			Prentice Hall, </a:t>
            </a:r>
            <a:r>
              <a:rPr lang="en-US" sz="1400" b="0" i="1" dirty="0" smtClean="0"/>
              <a:t>2</a:t>
            </a:r>
            <a:r>
              <a:rPr lang="en-US" sz="1400" b="0" i="1" baseline="30000" dirty="0" smtClean="0"/>
              <a:t>nd</a:t>
            </a:r>
            <a:r>
              <a:rPr lang="en-US" sz="1400" b="0" i="1" dirty="0" smtClean="0"/>
              <a:t> edition 2009</a:t>
            </a:r>
            <a:r>
              <a:rPr lang="en-US" sz="1400" b="0" dirty="0" smtClean="0"/>
              <a:t>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endParaRPr lang="en-US" b="0" dirty="0">
              <a:cs typeface="Times New Roman" pitchFamily="18" charset="0"/>
            </a:endParaRPr>
          </a:p>
          <a:p>
            <a:r>
              <a:rPr lang="en-US" sz="1600" dirty="0"/>
              <a:t>Website:</a:t>
            </a:r>
            <a:r>
              <a:rPr lang="en-US" b="0" dirty="0"/>
              <a:t>		</a:t>
            </a:r>
            <a:r>
              <a:rPr lang="en-US" sz="1400" b="0" dirty="0" smtClean="0"/>
              <a:t>www.coe.montana.edu/ee/lameres/courses/eele461_spring12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br>
              <a:rPr lang="en-US" b="0" dirty="0"/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	- all handouts and homework are found on the website </a:t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 			- it is your responsibility to download assignments</a:t>
            </a: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Signaling 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Digital Signaling </a:t>
            </a:r>
            <a:br>
              <a:rPr lang="en-US" sz="1600"/>
            </a:br>
            <a:r>
              <a:rPr lang="en-US"/>
              <a:t/>
            </a:r>
            <a:br>
              <a:rPr lang="en-US"/>
            </a:br>
            <a:r>
              <a:rPr lang="en-US"/>
              <a:t> </a:t>
            </a:r>
            <a:r>
              <a:rPr lang="en-US" b="0"/>
              <a:t>- in this class, we will learn how to create a </a:t>
            </a:r>
            <a:r>
              <a:rPr lang="en-US" b="0" i="1"/>
              <a:t>Noise Budget</a:t>
            </a:r>
            <a:r>
              <a:rPr lang="en-US" b="0"/>
              <a:t> that tabulates the contribution of each</a:t>
            </a:r>
            <a:br>
              <a:rPr lang="en-US" b="0"/>
            </a:br>
            <a:r>
              <a:rPr lang="en-US" b="0"/>
              <a:t>   noise sources in our system.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we can then predict if our system will reliably transmit data (i.e., does it work?) and how fast</a:t>
            </a:r>
            <a:br>
              <a:rPr lang="en-US" b="0"/>
            </a:br>
            <a:r>
              <a:rPr lang="en-US" b="0"/>
              <a:t>  it can go.</a:t>
            </a:r>
            <a:br>
              <a:rPr lang="en-US" b="0"/>
            </a:br>
            <a:r>
              <a:rPr lang="en-US" b="0"/>
              <a:t/>
            </a:r>
            <a:br>
              <a:rPr lang="en-US" b="0"/>
            </a:br>
            <a:r>
              <a:rPr lang="en-US" b="0"/>
              <a:t>- In order to do this, we must understand how to model and analyze the all of the components</a:t>
            </a:r>
            <a:br>
              <a:rPr lang="en-US" b="0"/>
            </a:br>
            <a:r>
              <a:rPr lang="en-US" b="0"/>
              <a:t>  in a system (Tx, Interconnect, and Rx)</a:t>
            </a:r>
            <a:endParaRPr lang="en-US" b="0" baseline="-25000"/>
          </a:p>
        </p:txBody>
      </p:sp>
      <p:pic>
        <p:nvPicPr>
          <p:cNvPr id="510981" name="Picture 5" descr="L1_UI_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8" y="3536950"/>
            <a:ext cx="3673475" cy="2449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A Digital Link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A digital communication </a:t>
            </a:r>
            <a:r>
              <a:rPr lang="en-US" b="0" i="1" dirty="0">
                <a:solidFill>
                  <a:srgbClr val="000000"/>
                </a:solidFill>
                <a:cs typeface="Times New Roman" pitchFamily="18" charset="0"/>
              </a:rPr>
              <a:t>link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, consists of 3 elements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1) A Driver (</a:t>
            </a:r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Tx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2) Interconnect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3) A Receiver (Rx)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The Driver and Receiver are constructed using Integrated Circuit Technology (ICs)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The interconnect consists of all </a:t>
            </a:r>
            <a:r>
              <a:rPr lang="en-US" b="0" i="1" dirty="0">
                <a:solidFill>
                  <a:srgbClr val="000000"/>
                </a:solidFill>
                <a:cs typeface="Times New Roman" pitchFamily="18" charset="0"/>
              </a:rPr>
              <a:t>wires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that connect the </a:t>
            </a:r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Tx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and Rx.  These include: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On-chip traces, package leads, PCB traces, connectors, and cables</a:t>
            </a:r>
          </a:p>
        </p:txBody>
      </p:sp>
      <p:pic>
        <p:nvPicPr>
          <p:cNvPr id="368644" name="Picture 4" descr="link_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3068638"/>
            <a:ext cx="4462462" cy="94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Driver Risetime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The driver produces a digital edge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We define the risetime (</a:t>
            </a:r>
            <a:r>
              <a:rPr lang="en-US" b="0" i="1" dirty="0" err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b="0" baseline="-25000" dirty="0" err="1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) as the time it takes for the edge to go from 10% of steady state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to 90% of steady state.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If the IC driver is NOT connected to any interconnect (on-chip or package), then the rise time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will follow an RC exponential ramp where the R and C come from the </a:t>
            </a:r>
            <a:r>
              <a:rPr lang="en-US" b="0" dirty="0" err="1">
                <a:solidFill>
                  <a:srgbClr val="000000"/>
                </a:solidFill>
                <a:cs typeface="Times New Roman" pitchFamily="18" charset="0"/>
              </a:rPr>
              <a:t>Tx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transistors. </a:t>
            </a:r>
          </a:p>
        </p:txBody>
      </p:sp>
      <p:pic>
        <p:nvPicPr>
          <p:cNvPr id="514053" name="Picture 5" descr="RC_response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588" y="3321050"/>
            <a:ext cx="4167187" cy="2840038"/>
          </a:xfrm>
          <a:prstGeom prst="rect">
            <a:avLst/>
          </a:prstGeom>
          <a:noFill/>
        </p:spPr>
      </p:pic>
      <p:pic>
        <p:nvPicPr>
          <p:cNvPr id="514055" name="Picture 7" descr="CMOS_Dri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3213100"/>
            <a:ext cx="1876425" cy="255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Frequency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The speed of the driver risetime is important because it tells us how fast we can possibly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 switch logic states (i.e., how fast of a frequency can be generated.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If we try to switch too fast, there isn’t enough time for the rise time to get to its final value.  This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leads to data loss.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16103" name="Picture 7" descr="Risetime_and_Peri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925" y="3097213"/>
            <a:ext cx="5148263" cy="2239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152" name="Picture 8" descr="Risetime_and_Perio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357563"/>
            <a:ext cx="7494587" cy="2706687"/>
          </a:xfrm>
          <a:prstGeom prst="rect">
            <a:avLst/>
          </a:prstGeom>
          <a:noFill/>
        </p:spPr>
      </p:pic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Frequency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While the relative speed of the risetime to Period (T) is arbitrary, we can use a rule of thumb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that it needs to be ~10% of the Fastest Period.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We’ll see how this is derived when we look at the Fourier Transform of a Square Wave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518150" name="Object 6"/>
          <p:cNvGraphicFramePr>
            <a:graphicFrameLocks noChangeAspect="1"/>
          </p:cNvGraphicFramePr>
          <p:nvPr/>
        </p:nvGraphicFramePr>
        <p:xfrm>
          <a:off x="3455988" y="2636838"/>
          <a:ext cx="1620837" cy="827087"/>
        </p:xfrm>
        <a:graphic>
          <a:graphicData uri="http://schemas.openxmlformats.org/presentationml/2006/ole">
            <p:oleObj spid="_x0000_s2050" name="Equation" r:id="rId5" imgW="12952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20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Note that the driver rise time is NOT always what we get at the Receiver end of the interconnect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We can think of this as a Linear Time Invariant (LTI) System where we have: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1) A forcing function, x(t)	(i.e., the driver edge and pattern)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2) A transfer function, h(t)	(i.e., the response of the interconnect)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3) The system output, y(t)	(i.e., what is seen at the Rx) 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20198" name="Picture 6" descr="link_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2276475"/>
            <a:ext cx="4462463" cy="9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A very nice feature of an LTI system is that we can transform between the Time and Frequency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domains easily.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Not only do the functions transform, but so do operators.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One of the main operator transforms that we take advantage of is </a:t>
            </a:r>
            <a:r>
              <a:rPr lang="en-US" b="0" i="1" dirty="0">
                <a:solidFill>
                  <a:srgbClr val="000000"/>
                </a:solidFill>
                <a:cs typeface="Times New Roman" pitchFamily="18" charset="0"/>
              </a:rPr>
              <a:t>convolution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in the time domain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becomes </a:t>
            </a:r>
            <a:r>
              <a:rPr lang="en-US" b="0" i="1" dirty="0">
                <a:solidFill>
                  <a:srgbClr val="000000"/>
                </a:solidFill>
                <a:cs typeface="Times New Roman" pitchFamily="18" charset="0"/>
              </a:rPr>
              <a:t>multiplication</a:t>
            </a: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in the frequency domain. </a:t>
            </a:r>
          </a:p>
        </p:txBody>
      </p:sp>
      <p:pic>
        <p:nvPicPr>
          <p:cNvPr id="522247" name="Picture 7" descr="LTI_syste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3429000"/>
            <a:ext cx="4233862" cy="2316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We like to use the Frequency Domain because some things are easier to observe and some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operations are easier.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We are interested in what our forcing function looks like in the Frequency Domain because it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 tells us: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1) what spectrum of energy is stimulated in the system?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2) what bandwidth our Interconnect needs in order to pass X(s)?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 	- this helps us scale the cost of our materials and construction for the application.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	   i.e., we don’t need to build a $100k, 100GHz, PCB if we only stimulate 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	   1GHz of spectral energy.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3) what bandwidth do our equivalent circuit models need to have?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	- higher frequency models take more simulation time to compute.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	- we want sufficient bandwidth for accuracy, but not too much that our simulations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	  run longer than necessary.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Let’s start by creating a rule of thumb that will allow us to easily switch between the Time 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and Frequency Domain for our RC Exponential Ramp.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This is a relevant transform because this tends to be what CMOS edges look like.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First, let’s define two metrics that we will use to describe the RC circuit.</a:t>
            </a:r>
          </a:p>
        </p:txBody>
      </p:sp>
      <p:pic>
        <p:nvPicPr>
          <p:cNvPr id="526341" name="Picture 5" descr="Time_vs_Freq_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438" y="3213100"/>
            <a:ext cx="8567737" cy="290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Let’s Solve the RC circuit and derive the expressions for risetime and bandwidth</a:t>
            </a:r>
          </a:p>
        </p:txBody>
      </p:sp>
      <p:pic>
        <p:nvPicPr>
          <p:cNvPr id="528389" name="Picture 5" descr="RC_schemat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038" y="2528888"/>
            <a:ext cx="3132137" cy="1695450"/>
          </a:xfrm>
          <a:prstGeom prst="rect">
            <a:avLst/>
          </a:prstGeom>
          <a:noFill/>
        </p:spPr>
      </p:pic>
      <p:graphicFrame>
        <p:nvGraphicFramePr>
          <p:cNvPr id="528390" name="Object 6"/>
          <p:cNvGraphicFramePr>
            <a:graphicFrameLocks noChangeAspect="1"/>
          </p:cNvGraphicFramePr>
          <p:nvPr/>
        </p:nvGraphicFramePr>
        <p:xfrm>
          <a:off x="5256213" y="2600325"/>
          <a:ext cx="2232025" cy="2003425"/>
        </p:xfrm>
        <a:graphic>
          <a:graphicData uri="http://schemas.openxmlformats.org/presentationml/2006/ole">
            <p:oleObj spid="_x0000_s3074" name="Equation" r:id="rId5" imgW="1726920" imgH="1549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Overview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Office Hours:</a:t>
            </a:r>
            <a:r>
              <a:rPr lang="en-US" sz="1600" b="0" dirty="0"/>
              <a:t>	</a:t>
            </a:r>
            <a:r>
              <a:rPr lang="en-US" sz="1400" b="0" dirty="0"/>
              <a:t>	</a:t>
            </a:r>
            <a:r>
              <a:rPr lang="en-US" sz="1400" b="0" dirty="0" smtClean="0"/>
              <a:t>Check instructor website for most recent hours</a:t>
            </a:r>
            <a:endParaRPr lang="en-US" sz="1400" dirty="0"/>
          </a:p>
          <a:p>
            <a:endParaRPr lang="en-US" dirty="0"/>
          </a:p>
          <a:p>
            <a:r>
              <a:rPr lang="en-US" sz="1600" dirty="0"/>
              <a:t>Requisites:</a:t>
            </a:r>
            <a:r>
              <a:rPr lang="en-US" dirty="0"/>
              <a:t> 		</a:t>
            </a:r>
            <a:r>
              <a:rPr lang="en-US" sz="1400" b="0" dirty="0"/>
              <a:t>Pre-requisite EE308, EE334, EE371 (or consent of instructor)</a:t>
            </a:r>
          </a:p>
          <a:p>
            <a:endParaRPr lang="en-US" dirty="0"/>
          </a:p>
          <a:p>
            <a:r>
              <a:rPr lang="en-US" sz="1600" dirty="0"/>
              <a:t>Grading:</a:t>
            </a:r>
            <a:r>
              <a:rPr lang="en-US" b="0" dirty="0"/>
              <a:t>		</a:t>
            </a:r>
            <a:r>
              <a:rPr lang="en-US" sz="1400" b="0" dirty="0"/>
              <a:t>Homework		- </a:t>
            </a:r>
            <a:r>
              <a:rPr lang="en-US" b="0" dirty="0" smtClean="0"/>
              <a:t>25</a:t>
            </a:r>
            <a:r>
              <a:rPr lang="en-US" sz="1400" b="0" dirty="0" smtClean="0"/>
              <a:t>%</a:t>
            </a:r>
            <a:endParaRPr lang="en-US" sz="1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/>
              <a:t>				Exam #1		- </a:t>
            </a:r>
            <a:r>
              <a:rPr lang="en-US" sz="1400" b="0" dirty="0" smtClean="0"/>
              <a:t>25%</a:t>
            </a:r>
            <a:endParaRPr lang="en-US" sz="1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/>
              <a:t>				Exam #2		- </a:t>
            </a:r>
            <a:r>
              <a:rPr lang="en-US" sz="1400" b="0" dirty="0" smtClean="0"/>
              <a:t>25%</a:t>
            </a:r>
            <a:endParaRPr lang="en-US" sz="1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/>
              <a:t>				Final Project	- </a:t>
            </a:r>
            <a:r>
              <a:rPr lang="en-US" b="0" dirty="0" smtClean="0"/>
              <a:t>25</a:t>
            </a:r>
            <a:r>
              <a:rPr lang="en-US" sz="1400" b="0" dirty="0" smtClean="0"/>
              <a:t>%</a:t>
            </a: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</a:t>
            </a:r>
            <a:br>
              <a:rPr lang="en-US" sz="1400" b="0" dirty="0"/>
            </a:br>
            <a:r>
              <a:rPr lang="en-US" sz="1400" b="0" dirty="0" smtClean="0"/>
              <a:t> </a:t>
            </a:r>
            <a:r>
              <a:rPr lang="en-US" sz="1400" b="0" dirty="0"/>
              <a:t>	- Homework Assignments are due at the beginning of class on </a:t>
            </a:r>
            <a:r>
              <a:rPr lang="en-US" sz="1400" b="0" dirty="0" smtClean="0"/>
              <a:t>indicated date.</a:t>
            </a:r>
            <a:r>
              <a:rPr lang="en-US" sz="1400" b="0" dirty="0"/>
              <a:t/>
            </a:r>
            <a:br>
              <a:rPr lang="en-US" sz="1400" b="0" dirty="0"/>
            </a:br>
            <a:endParaRPr lang="en-US" sz="1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/>
              <a:t> 		- Late homework will be accepted for one week after the due date with a penalty of </a:t>
            </a:r>
            <a:br>
              <a:rPr lang="en-US" sz="1400" b="0" dirty="0"/>
            </a:br>
            <a:r>
              <a:rPr lang="en-US" sz="1400" b="0" dirty="0"/>
              <a:t> 	  50% point reduction.  No credit will be given for assignments over one week late.</a:t>
            </a:r>
            <a:br>
              <a:rPr lang="en-US" sz="1400" b="0" dirty="0"/>
            </a:br>
            <a:endParaRPr lang="en-US" sz="1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/>
              <a:t> 		- No make up exams will be given.  Plan on being available on the exam dates.</a:t>
            </a:r>
            <a:br>
              <a:rPr lang="en-US" sz="1400" b="0" dirty="0"/>
            </a:b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RC circuit cont…</a:t>
            </a:r>
          </a:p>
        </p:txBody>
      </p:sp>
      <p:graphicFrame>
        <p:nvGraphicFramePr>
          <p:cNvPr id="530437" name="Object 5"/>
          <p:cNvGraphicFramePr>
            <a:graphicFrameLocks noChangeAspect="1"/>
          </p:cNvGraphicFramePr>
          <p:nvPr/>
        </p:nvGraphicFramePr>
        <p:xfrm>
          <a:off x="5507038" y="2133600"/>
          <a:ext cx="2351087" cy="3897313"/>
        </p:xfrm>
        <a:graphic>
          <a:graphicData uri="http://schemas.openxmlformats.org/presentationml/2006/ole">
            <p:oleObj spid="_x0000_s4098" name="Equation" r:id="rId4" imgW="1739880" imgH="2882880" progId="Equation.3">
              <p:embed/>
            </p:oleObj>
          </a:graphicData>
        </a:graphic>
      </p:graphicFrame>
      <p:sp>
        <p:nvSpPr>
          <p:cNvPr id="530438" name="Text Box 6"/>
          <p:cNvSpPr txBox="1">
            <a:spLocks noChangeArrowheads="1"/>
          </p:cNvSpPr>
          <p:nvPr/>
        </p:nvSpPr>
        <p:spPr bwMode="auto">
          <a:xfrm>
            <a:off x="1223963" y="2205038"/>
            <a:ext cx="22685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We want to get this into a form so that we can use the Laplace Transform for an exponential approach.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Let’s set </a:t>
            </a:r>
            <a:r>
              <a:rPr lang="en-US" sz="1400">
                <a:sym typeface="Symbol" pitchFamily="18" charset="2"/>
              </a:rPr>
              <a:t>= 1/RC</a:t>
            </a:r>
          </a:p>
        </p:txBody>
      </p:sp>
      <p:graphicFrame>
        <p:nvGraphicFramePr>
          <p:cNvPr id="530439" name="Object 7"/>
          <p:cNvGraphicFramePr>
            <a:graphicFrameLocks noChangeAspect="1"/>
          </p:cNvGraphicFramePr>
          <p:nvPr/>
        </p:nvGraphicFramePr>
        <p:xfrm>
          <a:off x="1258888" y="3789363"/>
          <a:ext cx="1985962" cy="525462"/>
        </p:xfrm>
        <a:graphic>
          <a:graphicData uri="http://schemas.openxmlformats.org/presentationml/2006/ole">
            <p:oleObj spid="_x0000_s4099" name="Equation" r:id="rId5" imgW="1587240" imgH="419040" progId="Equation.3">
              <p:embed/>
            </p:oleObj>
          </a:graphicData>
        </a:graphic>
      </p:graphicFrame>
      <p:sp>
        <p:nvSpPr>
          <p:cNvPr id="530440" name="Text Box 8"/>
          <p:cNvSpPr txBox="1">
            <a:spLocks noChangeArrowheads="1"/>
          </p:cNvSpPr>
          <p:nvPr/>
        </p:nvSpPr>
        <p:spPr bwMode="auto">
          <a:xfrm>
            <a:off x="1295400" y="5157788"/>
            <a:ext cx="2519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Now let’s plug in the transform for a unit step (1/s)</a:t>
            </a:r>
            <a:endParaRPr lang="en-US" sz="14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RC circuit cont…</a:t>
            </a:r>
          </a:p>
        </p:txBody>
      </p:sp>
      <p:graphicFrame>
        <p:nvGraphicFramePr>
          <p:cNvPr id="532484" name="Object 4"/>
          <p:cNvGraphicFramePr>
            <a:graphicFrameLocks noChangeAspect="1"/>
          </p:cNvGraphicFramePr>
          <p:nvPr/>
        </p:nvGraphicFramePr>
        <p:xfrm>
          <a:off x="5184775" y="2133600"/>
          <a:ext cx="1938338" cy="2162175"/>
        </p:xfrm>
        <a:graphic>
          <a:graphicData uri="http://schemas.openxmlformats.org/presentationml/2006/ole">
            <p:oleObj spid="_x0000_s5122" name="Equation" r:id="rId4" imgW="1434960" imgH="1600200" progId="Equation.3">
              <p:embed/>
            </p:oleObj>
          </a:graphicData>
        </a:graphic>
      </p:graphicFrame>
      <p:sp>
        <p:nvSpPr>
          <p:cNvPr id="532485" name="Text Box 5"/>
          <p:cNvSpPr txBox="1">
            <a:spLocks noChangeArrowheads="1"/>
          </p:cNvSpPr>
          <p:nvPr/>
        </p:nvSpPr>
        <p:spPr bwMode="auto">
          <a:xfrm>
            <a:off x="1223963" y="2205038"/>
            <a:ext cx="2268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Now we can transform into the time domain</a:t>
            </a:r>
            <a:endParaRPr lang="en-US" sz="1400">
              <a:sym typeface="Symbol" pitchFamily="18" charset="2"/>
            </a:endParaRPr>
          </a:p>
        </p:txBody>
      </p:sp>
      <p:sp>
        <p:nvSpPr>
          <p:cNvPr id="532487" name="Text Box 7"/>
          <p:cNvSpPr txBox="1">
            <a:spLocks noChangeArrowheads="1"/>
          </p:cNvSpPr>
          <p:nvPr/>
        </p:nvSpPr>
        <p:spPr bwMode="auto">
          <a:xfrm>
            <a:off x="1223963" y="4760913"/>
            <a:ext cx="32035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This is the generic Time Domain solution for an exponential ramp (i.e., a rising edge)</a:t>
            </a:r>
            <a:endParaRPr lang="en-US" sz="1400">
              <a:sym typeface="Symbol" pitchFamily="18" charset="2"/>
            </a:endParaRPr>
          </a:p>
        </p:txBody>
      </p:sp>
      <p:sp>
        <p:nvSpPr>
          <p:cNvPr id="532488" name="Text Box 8"/>
          <p:cNvSpPr txBox="1">
            <a:spLocks noChangeArrowheads="1"/>
          </p:cNvSpPr>
          <p:nvPr/>
        </p:nvSpPr>
        <p:spPr bwMode="auto">
          <a:xfrm>
            <a:off x="1223963" y="4005263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Now we can plug in </a:t>
            </a:r>
            <a:r>
              <a:rPr lang="en-US" sz="1400" i="1"/>
              <a:t>u(t)</a:t>
            </a:r>
            <a:r>
              <a:rPr lang="en-US" sz="1400"/>
              <a:t>=1 for t&gt;0</a:t>
            </a:r>
            <a:endParaRPr lang="en-US" sz="14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RC circuit cont…</a:t>
            </a:r>
          </a:p>
        </p:txBody>
      </p:sp>
      <p:graphicFrame>
        <p:nvGraphicFramePr>
          <p:cNvPr id="534532" name="Object 4"/>
          <p:cNvGraphicFramePr>
            <a:graphicFrameLocks noChangeAspect="1"/>
          </p:cNvGraphicFramePr>
          <p:nvPr/>
        </p:nvGraphicFramePr>
        <p:xfrm>
          <a:off x="3311525" y="2276475"/>
          <a:ext cx="1303338" cy="788988"/>
        </p:xfrm>
        <a:graphic>
          <a:graphicData uri="http://schemas.openxmlformats.org/presentationml/2006/ole">
            <p:oleObj spid="_x0000_s6146" name="Equation" r:id="rId4" imgW="965160" imgH="583920" progId="Equation.3">
              <p:embed/>
            </p:oleObj>
          </a:graphicData>
        </a:graphic>
      </p:graphicFrame>
      <p:sp>
        <p:nvSpPr>
          <p:cNvPr id="534533" name="Text Box 5"/>
          <p:cNvSpPr txBox="1">
            <a:spLocks noChangeArrowheads="1"/>
          </p:cNvSpPr>
          <p:nvPr/>
        </p:nvSpPr>
        <p:spPr bwMode="auto">
          <a:xfrm>
            <a:off x="885825" y="2384425"/>
            <a:ext cx="2268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dirty="0"/>
              <a:t>Let’s solve for the risetime. First t</a:t>
            </a:r>
            <a:r>
              <a:rPr lang="en-US" sz="1400" baseline="-25000" dirty="0"/>
              <a:t>10%</a:t>
            </a:r>
            <a:r>
              <a:rPr lang="en-US" sz="1400" dirty="0"/>
              <a:t> </a:t>
            </a:r>
            <a:endParaRPr lang="en-US" sz="1400" dirty="0">
              <a:sym typeface="Symbol" pitchFamily="18" charset="2"/>
            </a:endParaRPr>
          </a:p>
        </p:txBody>
      </p:sp>
      <p:pic>
        <p:nvPicPr>
          <p:cNvPr id="534536" name="Picture 8" descr="Time_vs_Freq_RC"/>
          <p:cNvPicPr>
            <a:picLocks noChangeAspect="1" noChangeArrowheads="1"/>
          </p:cNvPicPr>
          <p:nvPr/>
        </p:nvPicPr>
        <p:blipFill>
          <a:blip r:embed="rId5" cstate="print"/>
          <a:srcRect r="48334"/>
          <a:stretch>
            <a:fillRect/>
          </a:stretch>
        </p:blipFill>
        <p:spPr bwMode="auto">
          <a:xfrm>
            <a:off x="5580063" y="2673350"/>
            <a:ext cx="3168650" cy="2079625"/>
          </a:xfrm>
          <a:prstGeom prst="rect">
            <a:avLst/>
          </a:prstGeom>
          <a:noFill/>
        </p:spPr>
      </p:pic>
      <p:graphicFrame>
        <p:nvGraphicFramePr>
          <p:cNvPr id="534537" name="Object 9"/>
          <p:cNvGraphicFramePr>
            <a:graphicFrameLocks noChangeAspect="1"/>
          </p:cNvGraphicFramePr>
          <p:nvPr/>
        </p:nvGraphicFramePr>
        <p:xfrm>
          <a:off x="3348038" y="3608388"/>
          <a:ext cx="1319212" cy="788987"/>
        </p:xfrm>
        <a:graphic>
          <a:graphicData uri="http://schemas.openxmlformats.org/presentationml/2006/ole">
            <p:oleObj spid="_x0000_s6147" name="Equation" r:id="rId6" imgW="977760" imgH="583920" progId="Equation.3">
              <p:embed/>
            </p:oleObj>
          </a:graphicData>
        </a:graphic>
      </p:graphicFrame>
      <p:sp>
        <p:nvSpPr>
          <p:cNvPr id="534538" name="Text Box 10"/>
          <p:cNvSpPr txBox="1">
            <a:spLocks noChangeArrowheads="1"/>
          </p:cNvSpPr>
          <p:nvPr/>
        </p:nvSpPr>
        <p:spPr bwMode="auto">
          <a:xfrm>
            <a:off x="850900" y="3716338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Then t</a:t>
            </a:r>
            <a:r>
              <a:rPr lang="en-US" sz="1400" baseline="-25000"/>
              <a:t>90%</a:t>
            </a:r>
            <a:r>
              <a:rPr lang="en-US" sz="1400"/>
              <a:t> </a:t>
            </a:r>
            <a:endParaRPr lang="en-US" sz="1400">
              <a:sym typeface="Symbol" pitchFamily="18" charset="2"/>
            </a:endParaRPr>
          </a:p>
        </p:txBody>
      </p:sp>
      <p:graphicFrame>
        <p:nvGraphicFramePr>
          <p:cNvPr id="534539" name="Object 11"/>
          <p:cNvGraphicFramePr>
            <a:graphicFrameLocks noChangeAspect="1"/>
          </p:cNvGraphicFramePr>
          <p:nvPr/>
        </p:nvGraphicFramePr>
        <p:xfrm>
          <a:off x="3332163" y="4976813"/>
          <a:ext cx="2211387" cy="927100"/>
        </p:xfrm>
        <a:graphic>
          <a:graphicData uri="http://schemas.openxmlformats.org/presentationml/2006/ole">
            <p:oleObj spid="_x0000_s6148" name="Equation" r:id="rId7" imgW="1638000" imgH="685800" progId="Equation.3">
              <p:embed/>
            </p:oleObj>
          </a:graphicData>
        </a:graphic>
      </p:graphicFrame>
      <p:sp>
        <p:nvSpPr>
          <p:cNvPr id="534540" name="Text Box 12"/>
          <p:cNvSpPr txBox="1">
            <a:spLocks noChangeArrowheads="1"/>
          </p:cNvSpPr>
          <p:nvPr/>
        </p:nvSpPr>
        <p:spPr bwMode="auto">
          <a:xfrm>
            <a:off x="792163" y="5013325"/>
            <a:ext cx="22685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Finally, we solve for t</a:t>
            </a:r>
            <a:r>
              <a:rPr lang="en-US" sz="1400" baseline="-25000"/>
              <a:t>rise</a:t>
            </a:r>
            <a:r>
              <a:rPr lang="en-US" sz="1400"/>
              <a:t> </a:t>
            </a:r>
            <a:endParaRPr lang="en-US" sz="1400">
              <a:sym typeface="Symbol" pitchFamily="18" charset="2"/>
            </a:endParaRPr>
          </a:p>
        </p:txBody>
      </p:sp>
      <p:graphicFrame>
        <p:nvGraphicFramePr>
          <p:cNvPr id="534541" name="Object 13"/>
          <p:cNvGraphicFramePr>
            <a:graphicFrameLocks noChangeAspect="1"/>
          </p:cNvGraphicFramePr>
          <p:nvPr/>
        </p:nvGraphicFramePr>
        <p:xfrm>
          <a:off x="6732588" y="5265738"/>
          <a:ext cx="1165225" cy="309562"/>
        </p:xfrm>
        <a:graphic>
          <a:graphicData uri="http://schemas.openxmlformats.org/presentationml/2006/ole">
            <p:oleObj spid="_x0000_s6149" name="Equation" r:id="rId8" imgW="863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601" name="Picture 25" descr="Time_vs_Freq_RC"/>
          <p:cNvPicPr>
            <a:picLocks noChangeAspect="1" noChangeArrowheads="1"/>
          </p:cNvPicPr>
          <p:nvPr/>
        </p:nvPicPr>
        <p:blipFill>
          <a:blip r:embed="rId4" cstate="print"/>
          <a:srcRect l="49176"/>
          <a:stretch>
            <a:fillRect/>
          </a:stretch>
        </p:blipFill>
        <p:spPr bwMode="auto">
          <a:xfrm>
            <a:off x="5364163" y="1916113"/>
            <a:ext cx="3562350" cy="2378075"/>
          </a:xfrm>
          <a:prstGeom prst="rect">
            <a:avLst/>
          </a:prstGeom>
          <a:noFill/>
        </p:spPr>
      </p:pic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Let’s now solve for Bandwidth in the Frequency Domain</a:t>
            </a:r>
          </a:p>
        </p:txBody>
      </p:sp>
      <p:sp>
        <p:nvSpPr>
          <p:cNvPr id="536581" name="Text Box 5"/>
          <p:cNvSpPr txBox="1">
            <a:spLocks noChangeArrowheads="1"/>
          </p:cNvSpPr>
          <p:nvPr/>
        </p:nvSpPr>
        <p:spPr bwMode="auto">
          <a:xfrm>
            <a:off x="885825" y="2384425"/>
            <a:ext cx="2268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We go back to an earlier form of the RC solution: </a:t>
            </a:r>
            <a:endParaRPr lang="en-US" sz="1400">
              <a:sym typeface="Symbol" pitchFamily="18" charset="2"/>
            </a:endParaRPr>
          </a:p>
        </p:txBody>
      </p:sp>
      <p:graphicFrame>
        <p:nvGraphicFramePr>
          <p:cNvPr id="536588" name="Object 12"/>
          <p:cNvGraphicFramePr>
            <a:graphicFrameLocks noChangeAspect="1"/>
          </p:cNvGraphicFramePr>
          <p:nvPr/>
        </p:nvGraphicFramePr>
        <p:xfrm>
          <a:off x="3162300" y="2420938"/>
          <a:ext cx="2017713" cy="539750"/>
        </p:xfrm>
        <a:graphic>
          <a:graphicData uri="http://schemas.openxmlformats.org/presentationml/2006/ole">
            <p:oleObj spid="_x0000_s7170" name="Equation" r:id="rId5" imgW="1612800" imgH="431640" progId="Equation.3">
              <p:embed/>
            </p:oleObj>
          </a:graphicData>
        </a:graphic>
      </p:graphicFrame>
      <p:sp>
        <p:nvSpPr>
          <p:cNvPr id="536589" name="Text Box 13"/>
          <p:cNvSpPr txBox="1">
            <a:spLocks noChangeArrowheads="1"/>
          </p:cNvSpPr>
          <p:nvPr/>
        </p:nvSpPr>
        <p:spPr bwMode="auto">
          <a:xfrm>
            <a:off x="898525" y="3033713"/>
            <a:ext cx="226853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We are after the frequency at which the Magnitude of V</a:t>
            </a:r>
            <a:r>
              <a:rPr lang="en-US" sz="1400" baseline="-25000"/>
              <a:t>out</a:t>
            </a:r>
            <a:r>
              <a:rPr lang="en-US" sz="1400"/>
              <a:t>/V</a:t>
            </a:r>
            <a:r>
              <a:rPr lang="en-US" sz="1400" baseline="-25000"/>
              <a:t>in</a:t>
            </a:r>
            <a:r>
              <a:rPr lang="en-US" sz="1400"/>
              <a:t> is equal to 0.7.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In a logarithmic scale, this attenuation can also be described as where the Amplitude is 3dB less than the Amplitude at DC.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We can use 1/</a:t>
            </a:r>
            <a:r>
              <a:rPr lang="en-US" sz="1400">
                <a:cs typeface="Arial" charset="0"/>
              </a:rPr>
              <a:t>√2 to make the math come out easier since </a:t>
            </a:r>
            <a:r>
              <a:rPr lang="en-US" sz="1400">
                <a:cs typeface="Arial" charset="0"/>
                <a:sym typeface="Symbol" pitchFamily="18" charset="2"/>
              </a:rPr>
              <a:t>(</a:t>
            </a:r>
            <a:r>
              <a:rPr lang="en-US" sz="1400"/>
              <a:t>1/</a:t>
            </a:r>
            <a:r>
              <a:rPr lang="en-US" sz="1400">
                <a:cs typeface="Arial" charset="0"/>
              </a:rPr>
              <a:t>√2 = 0.7).</a:t>
            </a:r>
          </a:p>
        </p:txBody>
      </p:sp>
      <p:graphicFrame>
        <p:nvGraphicFramePr>
          <p:cNvPr id="536590" name="Object 14"/>
          <p:cNvGraphicFramePr>
            <a:graphicFrameLocks noChangeAspect="1"/>
          </p:cNvGraphicFramePr>
          <p:nvPr/>
        </p:nvGraphicFramePr>
        <p:xfrm>
          <a:off x="3325813" y="3421063"/>
          <a:ext cx="1876425" cy="1524000"/>
        </p:xfrm>
        <a:graphic>
          <a:graphicData uri="http://schemas.openxmlformats.org/presentationml/2006/ole">
            <p:oleObj spid="_x0000_s7171" name="Equation" r:id="rId6" imgW="1498320" imgH="1218960" progId="Equation.3">
              <p:embed/>
            </p:oleObj>
          </a:graphicData>
        </a:graphic>
      </p:graphicFrame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048375" y="4579938"/>
            <a:ext cx="1981200" cy="1384300"/>
            <a:chOff x="3810" y="2885"/>
            <a:chExt cx="1248" cy="872"/>
          </a:xfrm>
        </p:grpSpPr>
        <p:sp>
          <p:nvSpPr>
            <p:cNvPr id="536591" name="Line 15"/>
            <p:cNvSpPr>
              <a:spLocks noChangeShapeType="1"/>
            </p:cNvSpPr>
            <p:nvPr/>
          </p:nvSpPr>
          <p:spPr bwMode="auto">
            <a:xfrm>
              <a:off x="4150" y="3067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6592" name="Line 16"/>
            <p:cNvSpPr>
              <a:spLocks noChangeShapeType="1"/>
            </p:cNvSpPr>
            <p:nvPr/>
          </p:nvSpPr>
          <p:spPr bwMode="auto">
            <a:xfrm>
              <a:off x="4150" y="3067"/>
              <a:ext cx="1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6593" name="Text Box 17"/>
            <p:cNvSpPr txBox="1">
              <a:spLocks noChangeArrowheads="1"/>
            </p:cNvSpPr>
            <p:nvPr/>
          </p:nvSpPr>
          <p:spPr bwMode="auto">
            <a:xfrm>
              <a:off x="4786" y="2976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Re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536594" name="Text Box 18"/>
            <p:cNvSpPr txBox="1">
              <a:spLocks noChangeArrowheads="1"/>
            </p:cNvSpPr>
            <p:nvPr/>
          </p:nvSpPr>
          <p:spPr bwMode="auto">
            <a:xfrm>
              <a:off x="4014" y="3565"/>
              <a:ext cx="2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/>
                <a:t>Im</a:t>
              </a:r>
              <a:endParaRPr lang="en-US" sz="1400">
                <a:cs typeface="Arial" charset="0"/>
              </a:endParaRPr>
            </a:p>
          </p:txBody>
        </p:sp>
        <p:sp>
          <p:nvSpPr>
            <p:cNvPr id="536596" name="Line 20"/>
            <p:cNvSpPr>
              <a:spLocks noChangeShapeType="1"/>
            </p:cNvSpPr>
            <p:nvPr/>
          </p:nvSpPr>
          <p:spPr bwMode="auto">
            <a:xfrm>
              <a:off x="4400" y="3067"/>
              <a:ext cx="0" cy="2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6597" name="Line 21"/>
            <p:cNvSpPr>
              <a:spLocks noChangeShapeType="1"/>
            </p:cNvSpPr>
            <p:nvPr/>
          </p:nvSpPr>
          <p:spPr bwMode="auto">
            <a:xfrm flipH="1">
              <a:off x="4173" y="3339"/>
              <a:ext cx="2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6598" name="Text Box 22"/>
            <p:cNvSpPr txBox="1">
              <a:spLocks noChangeArrowheads="1"/>
            </p:cNvSpPr>
            <p:nvPr/>
          </p:nvSpPr>
          <p:spPr bwMode="auto">
            <a:xfrm>
              <a:off x="3810" y="3112"/>
              <a:ext cx="43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RCw</a:t>
              </a:r>
              <a:endParaRPr lang="en-US" sz="1200">
                <a:cs typeface="Arial" charset="0"/>
              </a:endParaRPr>
            </a:p>
          </p:txBody>
        </p:sp>
        <p:sp>
          <p:nvSpPr>
            <p:cNvPr id="536599" name="Text Box 23"/>
            <p:cNvSpPr txBox="1">
              <a:spLocks noChangeArrowheads="1"/>
            </p:cNvSpPr>
            <p:nvPr/>
          </p:nvSpPr>
          <p:spPr bwMode="auto">
            <a:xfrm>
              <a:off x="4195" y="2885"/>
              <a:ext cx="3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1</a:t>
              </a:r>
              <a:endParaRPr lang="en-US" sz="1200">
                <a:cs typeface="Arial" charset="0"/>
              </a:endParaRPr>
            </a:p>
          </p:txBody>
        </p:sp>
        <p:sp>
          <p:nvSpPr>
            <p:cNvPr id="536595" name="Line 19"/>
            <p:cNvSpPr>
              <a:spLocks noChangeShapeType="1"/>
            </p:cNvSpPr>
            <p:nvPr/>
          </p:nvSpPr>
          <p:spPr bwMode="auto">
            <a:xfrm>
              <a:off x="4150" y="3067"/>
              <a:ext cx="272" cy="295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and Bandwidth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RC circuit cont….</a:t>
            </a:r>
          </a:p>
        </p:txBody>
      </p:sp>
      <p:sp>
        <p:nvSpPr>
          <p:cNvPr id="538631" name="Text Box 7"/>
          <p:cNvSpPr txBox="1">
            <a:spLocks noChangeArrowheads="1"/>
          </p:cNvSpPr>
          <p:nvPr/>
        </p:nvSpPr>
        <p:spPr bwMode="auto">
          <a:xfrm>
            <a:off x="792163" y="2205038"/>
            <a:ext cx="22685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Now we rearrange to solve for f</a:t>
            </a:r>
            <a:r>
              <a:rPr lang="en-US" sz="1400" baseline="-25000"/>
              <a:t>-3dB</a:t>
            </a:r>
            <a:endParaRPr lang="en-US" sz="1400" baseline="-25000">
              <a:cs typeface="Arial" charset="0"/>
            </a:endParaRPr>
          </a:p>
        </p:txBody>
      </p:sp>
      <p:graphicFrame>
        <p:nvGraphicFramePr>
          <p:cNvPr id="538632" name="Object 8"/>
          <p:cNvGraphicFramePr>
            <a:graphicFrameLocks noChangeAspect="1"/>
          </p:cNvGraphicFramePr>
          <p:nvPr/>
        </p:nvGraphicFramePr>
        <p:xfrm>
          <a:off x="3276600" y="1412875"/>
          <a:ext cx="1890713" cy="4667250"/>
        </p:xfrm>
        <a:graphic>
          <a:graphicData uri="http://schemas.openxmlformats.org/presentationml/2006/ole">
            <p:oleObj spid="_x0000_s8194" name="Equation" r:id="rId4" imgW="1511280" imgH="3733560" progId="Equation.3">
              <p:embed/>
            </p:oleObj>
          </a:graphicData>
        </a:graphic>
      </p:graphicFrame>
      <p:graphicFrame>
        <p:nvGraphicFramePr>
          <p:cNvPr id="538643" name="Object 19"/>
          <p:cNvGraphicFramePr>
            <a:graphicFrameLocks noChangeAspect="1"/>
          </p:cNvGraphicFramePr>
          <p:nvPr/>
        </p:nvGraphicFramePr>
        <p:xfrm>
          <a:off x="6588125" y="4652963"/>
          <a:ext cx="1031875" cy="492125"/>
        </p:xfrm>
        <a:graphic>
          <a:graphicData uri="http://schemas.openxmlformats.org/presentationml/2006/ole">
            <p:oleObj spid="_x0000_s8195" name="Equation" r:id="rId5" imgW="825480" imgH="393480" progId="Equation.3">
              <p:embed/>
            </p:oleObj>
          </a:graphicData>
        </a:graphic>
      </p:graphicFrame>
      <p:pic>
        <p:nvPicPr>
          <p:cNvPr id="538644" name="Picture 20" descr="Time_vs_Freq_RC"/>
          <p:cNvPicPr>
            <a:picLocks noChangeAspect="1" noChangeArrowheads="1"/>
          </p:cNvPicPr>
          <p:nvPr/>
        </p:nvPicPr>
        <p:blipFill>
          <a:blip r:embed="rId6" cstate="print"/>
          <a:srcRect l="49176"/>
          <a:stretch>
            <a:fillRect/>
          </a:stretch>
        </p:blipFill>
        <p:spPr bwMode="auto">
          <a:xfrm>
            <a:off x="5364163" y="1916113"/>
            <a:ext cx="3562350" cy="237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Bandwidth Product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We can relate the risetime to the bandwidth in what is known as the “Risetime Bandwidth Product”</a:t>
            </a:r>
          </a:p>
        </p:txBody>
      </p:sp>
      <p:graphicFrame>
        <p:nvGraphicFramePr>
          <p:cNvPr id="540679" name="Object 7"/>
          <p:cNvGraphicFramePr>
            <a:graphicFrameLocks noChangeAspect="1"/>
          </p:cNvGraphicFramePr>
          <p:nvPr/>
        </p:nvGraphicFramePr>
        <p:xfrm>
          <a:off x="4751388" y="2168525"/>
          <a:ext cx="1158875" cy="1301750"/>
        </p:xfrm>
        <a:graphic>
          <a:graphicData uri="http://schemas.openxmlformats.org/presentationml/2006/ole">
            <p:oleObj spid="_x0000_s9218" name="Equation" r:id="rId4" imgW="927000" imgH="1041120" progId="Equation.3">
              <p:embed/>
            </p:oleObj>
          </a:graphicData>
        </a:graphic>
      </p:graphicFrame>
      <p:graphicFrame>
        <p:nvGraphicFramePr>
          <p:cNvPr id="540680" name="Object 8"/>
          <p:cNvGraphicFramePr>
            <a:graphicFrameLocks noChangeAspect="1"/>
          </p:cNvGraphicFramePr>
          <p:nvPr/>
        </p:nvGraphicFramePr>
        <p:xfrm>
          <a:off x="2808288" y="2276475"/>
          <a:ext cx="1165225" cy="1169988"/>
        </p:xfrm>
        <a:graphic>
          <a:graphicData uri="http://schemas.openxmlformats.org/presentationml/2006/ole">
            <p:oleObj spid="_x0000_s9219" name="Equation" r:id="rId5" imgW="863280" imgH="863280" progId="Equation.3">
              <p:embed/>
            </p:oleObj>
          </a:graphicData>
        </a:graphic>
      </p:graphicFrame>
      <p:sp>
        <p:nvSpPr>
          <p:cNvPr id="540683" name="Line 11"/>
          <p:cNvSpPr>
            <a:spLocks noChangeShapeType="1"/>
          </p:cNvSpPr>
          <p:nvPr/>
        </p:nvSpPr>
        <p:spPr bwMode="auto">
          <a:xfrm>
            <a:off x="3492500" y="3644900"/>
            <a:ext cx="53975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40692" name="Line 20"/>
          <p:cNvSpPr>
            <a:spLocks noChangeShapeType="1"/>
          </p:cNvSpPr>
          <p:nvPr/>
        </p:nvSpPr>
        <p:spPr bwMode="auto">
          <a:xfrm flipH="1">
            <a:off x="4356100" y="3644900"/>
            <a:ext cx="5032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40693" name="Object 21"/>
          <p:cNvGraphicFramePr>
            <a:graphicFrameLocks noChangeAspect="1"/>
          </p:cNvGraphicFramePr>
          <p:nvPr/>
        </p:nvGraphicFramePr>
        <p:xfrm>
          <a:off x="3635375" y="4149725"/>
          <a:ext cx="1222375" cy="1873250"/>
        </p:xfrm>
        <a:graphic>
          <a:graphicData uri="http://schemas.openxmlformats.org/presentationml/2006/ole">
            <p:oleObj spid="_x0000_s9220" name="Equation" r:id="rId6" imgW="977760" imgH="1498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Bandwidth Product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We now have a quick expression to convert between key metrics in the Time and Frequency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Domains for an RC circuit.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- This not only tells us how much bandwidth a passive network has, but also how much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Spectral Energy is stimulated by a driver that outputs an exponential approach (i.e., an RC step)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	ex) how much spectral energy is created by a driver with a 1ns step?</a:t>
            </a:r>
          </a:p>
        </p:txBody>
      </p:sp>
      <p:graphicFrame>
        <p:nvGraphicFramePr>
          <p:cNvPr id="542728" name="Object 8"/>
          <p:cNvGraphicFramePr>
            <a:graphicFrameLocks noChangeAspect="1"/>
          </p:cNvGraphicFramePr>
          <p:nvPr/>
        </p:nvGraphicFramePr>
        <p:xfrm>
          <a:off x="3708400" y="2384425"/>
          <a:ext cx="1222375" cy="285750"/>
        </p:xfrm>
        <a:graphic>
          <a:graphicData uri="http://schemas.openxmlformats.org/presentationml/2006/ole">
            <p:oleObj spid="_x0000_s10242" name="Equation" r:id="rId4" imgW="977760" imgH="228600" progId="Equation.3">
              <p:embed/>
            </p:oleObj>
          </a:graphicData>
        </a:graphic>
      </p:graphicFrame>
      <p:graphicFrame>
        <p:nvGraphicFramePr>
          <p:cNvPr id="542729" name="Object 9"/>
          <p:cNvGraphicFramePr>
            <a:graphicFrameLocks noChangeAspect="1"/>
          </p:cNvGraphicFramePr>
          <p:nvPr/>
        </p:nvGraphicFramePr>
        <p:xfrm>
          <a:off x="3527425" y="4329113"/>
          <a:ext cx="1778000" cy="1651000"/>
        </p:xfrm>
        <a:graphic>
          <a:graphicData uri="http://schemas.openxmlformats.org/presentationml/2006/ole">
            <p:oleObj spid="_x0000_s10243" name="Equation" r:id="rId5" imgW="1422360" imgH="1320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Risetime Bandwidth Product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	- This expression also illustrates that as the risetime gets faster, higher frequencies are generated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>  which makes sense…</a:t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dirty="0">
                <a:solidFill>
                  <a:srgbClr val="000000"/>
                </a:solidFill>
                <a:cs typeface="Times New Roman" pitchFamily="18" charset="0"/>
              </a:rPr>
            </a:br>
            <a:endParaRPr lang="en-US" b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544772" name="Object 4"/>
          <p:cNvGraphicFramePr>
            <a:graphicFrameLocks noChangeAspect="1"/>
          </p:cNvGraphicFramePr>
          <p:nvPr/>
        </p:nvGraphicFramePr>
        <p:xfrm>
          <a:off x="3671888" y="2276475"/>
          <a:ext cx="1511300" cy="354013"/>
        </p:xfrm>
        <a:graphic>
          <a:graphicData uri="http://schemas.openxmlformats.org/presentationml/2006/ole">
            <p:oleObj spid="_x0000_s11266" name="Equation" r:id="rId4" imgW="977760" imgH="228600" progId="Equation.3">
              <p:embed/>
            </p:oleObj>
          </a:graphicData>
        </a:graphic>
      </p:graphicFrame>
      <p:pic>
        <p:nvPicPr>
          <p:cNvPr id="544774" name="Picture 6" descr="Time_vs_Freq_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3033713"/>
            <a:ext cx="8567737" cy="290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System Risetime &amp; Bandwidth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We found a very powerful and quick way to convert between a Time Domain metric (risetime) and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 Frequency Domain metric (BW) using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Risetime Bandwidth Product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was derived for a simple RC circuit, but we’ll see it can be extended to a variety of step shapes.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544772" name="Object 4"/>
          <p:cNvGraphicFramePr>
            <a:graphicFrameLocks noChangeAspect="1"/>
          </p:cNvGraphicFramePr>
          <p:nvPr/>
        </p:nvGraphicFramePr>
        <p:xfrm>
          <a:off x="3708400" y="2673350"/>
          <a:ext cx="1511300" cy="354013"/>
        </p:xfrm>
        <a:graphic>
          <a:graphicData uri="http://schemas.openxmlformats.org/presentationml/2006/ole">
            <p:oleObj spid="_x0000_s12290" name="Equation" r:id="rId4" imgW="977760" imgH="228600" progId="Equation.3">
              <p:embed/>
            </p:oleObj>
          </a:graphicData>
        </a:graphic>
      </p:graphicFrame>
      <p:pic>
        <p:nvPicPr>
          <p:cNvPr id="544774" name="Picture 6" descr="Time_vs_Freq_R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38" y="3249613"/>
            <a:ext cx="8567737" cy="290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System Risetime &amp; Bandwidth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Note that this rule-of-thumb is used on a single element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(i.e., a single driver, a single interconnect network, etc..)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Remember that BW is when the sine wave at f-3dB is reduced to 70% of its value at steady state.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Now we look at how to combine multiple elements to derive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system risetime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of cascaded blocks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combine multiple risetimes in a system to form the reduced equivalent system risetime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using an RMS summation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3924300" y="3644900"/>
          <a:ext cx="1570038" cy="1257300"/>
        </p:xfrm>
        <a:graphic>
          <a:graphicData uri="http://schemas.openxmlformats.org/presentationml/2006/ole">
            <p:oleObj spid="_x0000_s13314" name="Equation" r:id="rId4" imgW="1015920" imgH="812520" progId="Equation.3">
              <p:embed/>
            </p:oleObj>
          </a:graphicData>
        </a:graphic>
      </p:graphicFrame>
      <p:pic>
        <p:nvPicPr>
          <p:cNvPr id="548871" name="Picture 7" descr="link_schemat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488" y="4905375"/>
            <a:ext cx="4462462" cy="944563"/>
          </a:xfrm>
          <a:prstGeom prst="rect">
            <a:avLst/>
          </a:prstGeom>
          <a:noFill/>
        </p:spPr>
      </p:pic>
      <p:graphicFrame>
        <p:nvGraphicFramePr>
          <p:cNvPr id="548873" name="Object 9"/>
          <p:cNvGraphicFramePr>
            <a:graphicFrameLocks noChangeAspect="1"/>
          </p:cNvGraphicFramePr>
          <p:nvPr/>
        </p:nvGraphicFramePr>
        <p:xfrm>
          <a:off x="2592388" y="5805488"/>
          <a:ext cx="234950" cy="354012"/>
        </p:xfrm>
        <a:graphic>
          <a:graphicData uri="http://schemas.openxmlformats.org/presentationml/2006/ole">
            <p:oleObj spid="_x0000_s13315" name="Equation" r:id="rId6" imgW="152280" imgH="228600" progId="Equation.3">
              <p:embed/>
            </p:oleObj>
          </a:graphicData>
        </a:graphic>
      </p:graphicFrame>
      <p:graphicFrame>
        <p:nvGraphicFramePr>
          <p:cNvPr id="548874" name="Object 10"/>
          <p:cNvGraphicFramePr>
            <a:graphicFrameLocks noChangeAspect="1"/>
          </p:cNvGraphicFramePr>
          <p:nvPr/>
        </p:nvGraphicFramePr>
        <p:xfrm>
          <a:off x="4364038" y="5842000"/>
          <a:ext cx="293687" cy="354013"/>
        </p:xfrm>
        <a:graphic>
          <a:graphicData uri="http://schemas.openxmlformats.org/presentationml/2006/ole">
            <p:oleObj spid="_x0000_s13316" name="Equation" r:id="rId7" imgW="190440" imgH="228600" progId="Equation.3">
              <p:embed/>
            </p:oleObj>
          </a:graphicData>
        </a:graphic>
      </p:graphicFrame>
      <p:graphicFrame>
        <p:nvGraphicFramePr>
          <p:cNvPr id="548875" name="Object 11"/>
          <p:cNvGraphicFramePr>
            <a:graphicFrameLocks noChangeAspect="1"/>
          </p:cNvGraphicFramePr>
          <p:nvPr/>
        </p:nvGraphicFramePr>
        <p:xfrm>
          <a:off x="5976938" y="5842000"/>
          <a:ext cx="312737" cy="374650"/>
        </p:xfrm>
        <a:graphic>
          <a:graphicData uri="http://schemas.openxmlformats.org/presentationml/2006/ole">
            <p:oleObj spid="_x0000_s13317" name="Equation" r:id="rId8" imgW="203040" imgH="241200" progId="Equation.3">
              <p:embed/>
            </p:oleObj>
          </a:graphicData>
        </a:graphic>
      </p:graphicFrame>
      <p:sp>
        <p:nvSpPr>
          <p:cNvPr id="548876" name="Line 12"/>
          <p:cNvSpPr>
            <a:spLocks noChangeShapeType="1"/>
          </p:cNvSpPr>
          <p:nvPr/>
        </p:nvSpPr>
        <p:spPr bwMode="auto">
          <a:xfrm flipV="1">
            <a:off x="6119813" y="5516563"/>
            <a:ext cx="0" cy="3952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Overview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Final Project:</a:t>
            </a:r>
            <a:br>
              <a:rPr lang="en-US" sz="16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1400" b="0" dirty="0"/>
              <a:t> 	- A final design project will be assigned midway through the semester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 smtClean="0"/>
              <a:t> </a:t>
            </a:r>
            <a:r>
              <a:rPr lang="en-US" sz="1400" b="0" dirty="0"/>
              <a:t>	- the project will consist of a high speed link design including architecture, design, and simulation</a:t>
            </a:r>
            <a:br>
              <a:rPr lang="en-US" sz="1400" b="0" dirty="0"/>
            </a:br>
            <a:endParaRPr lang="en-US" sz="1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/>
              <a:t> 		- a paper will be required that explains the design, its operation, simulation results, and layout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an in-class presentation will be required during the last week of the semester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- you may work in teams of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System Risetime &amp; Bandwidth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This expression can also be used on networks that have risetimes that aren’t RC steps.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expression can be used if the system follows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Central Limit Theorem 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Central Limit Theorem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states: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the sum of independent, random variables approaches a normal distribution with squared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standard deviations equal to the sum of squares of individual standard deviations regardless 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of individual distributions as long as each element’s distribution: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	- follows a Gaussian distribution (i.e., what you get if you differentiate the step)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	- is symmetrical and uni-modal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		- is continuous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	- no one term dominates the expression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50917" name="Picture 5" descr="link_schemat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905375"/>
            <a:ext cx="4462462" cy="9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System Risetime &amp; Bandwidth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Let’s see how we’d use this: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We have a digital link with a driver outputting a risetime of 300ps.  The interconnect system looks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like an RC network with bandwidth of 2GHz.  What is the risetime we would expect to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   see at the receiver?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first convert the interconnect bandwidth to a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risetime using the Risetime Bandwidth Product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now use the RMS sum to find the equivalent (or composite)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   risetime of the system.</a:t>
            </a:r>
          </a:p>
        </p:txBody>
      </p:sp>
      <p:graphicFrame>
        <p:nvGraphicFramePr>
          <p:cNvPr id="552965" name="Object 5"/>
          <p:cNvGraphicFramePr>
            <a:graphicFrameLocks noChangeAspect="1"/>
          </p:cNvGraphicFramePr>
          <p:nvPr/>
        </p:nvGraphicFramePr>
        <p:xfrm>
          <a:off x="6516688" y="5265738"/>
          <a:ext cx="1674812" cy="833437"/>
        </p:xfrm>
        <a:graphic>
          <a:graphicData uri="http://schemas.openxmlformats.org/presentationml/2006/ole">
            <p:oleObj spid="_x0000_s14338" name="Equation" r:id="rId4" imgW="1688760" imgH="838080" progId="Equation.3">
              <p:embed/>
            </p:oleObj>
          </a:graphicData>
        </a:graphic>
      </p:graphicFrame>
      <p:pic>
        <p:nvPicPr>
          <p:cNvPr id="552966" name="Picture 6" descr="link_schemati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263" y="2781300"/>
            <a:ext cx="3348037" cy="708025"/>
          </a:xfrm>
          <a:prstGeom prst="rect">
            <a:avLst/>
          </a:prstGeom>
          <a:noFill/>
        </p:spPr>
      </p:pic>
      <p:graphicFrame>
        <p:nvGraphicFramePr>
          <p:cNvPr id="552967" name="Object 7"/>
          <p:cNvGraphicFramePr>
            <a:graphicFrameLocks noChangeAspect="1"/>
          </p:cNvGraphicFramePr>
          <p:nvPr/>
        </p:nvGraphicFramePr>
        <p:xfrm>
          <a:off x="2843213" y="3429000"/>
          <a:ext cx="234950" cy="354013"/>
        </p:xfrm>
        <a:graphic>
          <a:graphicData uri="http://schemas.openxmlformats.org/presentationml/2006/ole">
            <p:oleObj spid="_x0000_s14339" name="Equation" r:id="rId6" imgW="152280" imgH="228600" progId="Equation.3">
              <p:embed/>
            </p:oleObj>
          </a:graphicData>
        </a:graphic>
      </p:graphicFrame>
      <p:graphicFrame>
        <p:nvGraphicFramePr>
          <p:cNvPr id="552968" name="Object 8"/>
          <p:cNvGraphicFramePr>
            <a:graphicFrameLocks noChangeAspect="1"/>
          </p:cNvGraphicFramePr>
          <p:nvPr/>
        </p:nvGraphicFramePr>
        <p:xfrm>
          <a:off x="4356100" y="3429000"/>
          <a:ext cx="293688" cy="354013"/>
        </p:xfrm>
        <a:graphic>
          <a:graphicData uri="http://schemas.openxmlformats.org/presentationml/2006/ole">
            <p:oleObj spid="_x0000_s14340" name="Equation" r:id="rId7" imgW="190440" imgH="228600" progId="Equation.3">
              <p:embed/>
            </p:oleObj>
          </a:graphicData>
        </a:graphic>
      </p:graphicFrame>
      <p:graphicFrame>
        <p:nvGraphicFramePr>
          <p:cNvPr id="552969" name="Object 9"/>
          <p:cNvGraphicFramePr>
            <a:graphicFrameLocks noChangeAspect="1"/>
          </p:cNvGraphicFramePr>
          <p:nvPr/>
        </p:nvGraphicFramePr>
        <p:xfrm>
          <a:off x="5364163" y="3465513"/>
          <a:ext cx="312737" cy="374650"/>
        </p:xfrm>
        <a:graphic>
          <a:graphicData uri="http://schemas.openxmlformats.org/presentationml/2006/ole">
            <p:oleObj spid="_x0000_s14341" name="Equation" r:id="rId8" imgW="203040" imgH="241200" progId="Equation.3">
              <p:embed/>
            </p:oleObj>
          </a:graphicData>
        </a:graphic>
      </p:graphicFrame>
      <p:sp>
        <p:nvSpPr>
          <p:cNvPr id="552970" name="Line 10"/>
          <p:cNvSpPr>
            <a:spLocks noChangeShapeType="1"/>
          </p:cNvSpPr>
          <p:nvPr/>
        </p:nvSpPr>
        <p:spPr bwMode="auto">
          <a:xfrm flipV="1">
            <a:off x="5472113" y="3249613"/>
            <a:ext cx="71437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52971" name="Object 11"/>
          <p:cNvGraphicFramePr>
            <a:graphicFrameLocks noChangeAspect="1"/>
          </p:cNvGraphicFramePr>
          <p:nvPr/>
        </p:nvGraphicFramePr>
        <p:xfrm>
          <a:off x="6480175" y="4005263"/>
          <a:ext cx="1368425" cy="793750"/>
        </p:xfrm>
        <a:graphic>
          <a:graphicData uri="http://schemas.openxmlformats.org/presentationml/2006/ole">
            <p:oleObj spid="_x0000_s14342" name="Equation" r:id="rId9" imgW="118080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System Risetime &amp; Bandwidth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This can be expanded for as many elements that are in the system as long as they follow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Central Limit Theorem.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Since risetime and bandwidth are inversely proportional, we can also use this technique for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Bandwidths directly. </a:t>
            </a:r>
          </a:p>
        </p:txBody>
      </p:sp>
      <p:graphicFrame>
        <p:nvGraphicFramePr>
          <p:cNvPr id="555019" name="Object 11"/>
          <p:cNvGraphicFramePr>
            <a:graphicFrameLocks noChangeAspect="1"/>
          </p:cNvGraphicFramePr>
          <p:nvPr/>
        </p:nvGraphicFramePr>
        <p:xfrm>
          <a:off x="3132138" y="2924175"/>
          <a:ext cx="2414587" cy="706438"/>
        </p:xfrm>
        <a:graphic>
          <a:graphicData uri="http://schemas.openxmlformats.org/presentationml/2006/ole">
            <p:oleObj spid="_x0000_s15362" name="Equation" r:id="rId4" imgW="156204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Square Waves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Let’s now look at the composition of a square wave.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are interested in the Frequency Domain representation of square waves because this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 digital driver will ultimately output a data pattern which will have a square wave spectrum.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visualize how much bandwidth a link will need to transmit a certain data pattern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by looking at the data patterns spectrum.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For now, let’s assume that the risetime is instantaneous (we’ll incorporate real risetimes at the end)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Time and Frequency Domains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Frequency Domain Basics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Frequency Domain is completely made up by engineers and scientists.  The only “Real” domain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is the Time Domain.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create the Frequency Domain in order to visualize problems in a more intuitive manner.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Also, some mathematical operations are easier in the Frequency Domain.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Frequency Domain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only contains Sine Waves</a:t>
            </a:r>
            <a:br>
              <a:rPr lang="en-US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represent a single Sine wave with a dot or line representing its Frequency and Amplitude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put phase on a 3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axis, or on a different plot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Time and Frequency Domains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data in the Frequency Domain contains the same information as the Time Domain, but in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less space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 DC offset information for a waveform is represented in the Frequency Domain by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placing magnitude information at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0 Hz</a:t>
            </a:r>
          </a:p>
        </p:txBody>
      </p:sp>
      <p:pic>
        <p:nvPicPr>
          <p:cNvPr id="561159" name="Picture 7" descr="SineWave_1GHz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133600"/>
            <a:ext cx="3384550" cy="2614613"/>
          </a:xfrm>
          <a:prstGeom prst="rect">
            <a:avLst/>
          </a:prstGeom>
          <a:noFill/>
        </p:spPr>
      </p:pic>
      <p:pic>
        <p:nvPicPr>
          <p:cNvPr id="561160" name="Picture 8" descr="SineWave_1GHz_Freq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636838"/>
            <a:ext cx="4211638" cy="19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Time and Frequency Domains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Fourier Analysis tells us that any repetitive waveform in the Time Domain can be represented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by one or more sine waves in the Frequency Domain.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When a waveform is created using more than one sine wave, we say it has a </a:t>
            </a:r>
            <a:r>
              <a:rPr lang="en-US" b="0" i="1" u="sng">
                <a:solidFill>
                  <a:srgbClr val="000000"/>
                </a:solidFill>
                <a:cs typeface="Times New Roman" pitchFamily="18" charset="0"/>
              </a:rPr>
              <a:t>Frequency Spectrum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Transform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back and forth between the domains using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Fourier Transform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Fourier Integral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will transform any repetitive function: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Time to Frequency Domain 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Frequency to Time Domain</a:t>
            </a:r>
          </a:p>
        </p:txBody>
      </p:sp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1368425" y="4400550"/>
          <a:ext cx="2178050" cy="727075"/>
        </p:xfrm>
        <a:graphic>
          <a:graphicData uri="http://schemas.openxmlformats.org/presentationml/2006/ole">
            <p:oleObj spid="_x0000_s16386" name="Equation" r:id="rId4" imgW="1409400" imgH="469800" progId="Equation.3">
              <p:embed/>
            </p:oleObj>
          </a:graphicData>
        </a:graphic>
      </p:graphicFrame>
      <p:graphicFrame>
        <p:nvGraphicFramePr>
          <p:cNvPr id="563207" name="Object 7"/>
          <p:cNvGraphicFramePr>
            <a:graphicFrameLocks noChangeAspect="1"/>
          </p:cNvGraphicFramePr>
          <p:nvPr/>
        </p:nvGraphicFramePr>
        <p:xfrm>
          <a:off x="5148263" y="4400550"/>
          <a:ext cx="2138362" cy="727075"/>
        </p:xfrm>
        <a:graphic>
          <a:graphicData uri="http://schemas.openxmlformats.org/presentationml/2006/ole">
            <p:oleObj spid="_x0000_s16387" name="Equation" r:id="rId5" imgW="13842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Time and Frequency Domains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Discrete Fourier Transform (DFT)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the real world, we perform this transformation on discrete points of the function.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number of points is fixed prior to the transform.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pattern is assumed to repeat indefinitely every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seconds.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called a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Discrete Fourier Transform (DFT).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Fast Fourier Transform (FFT)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special case of the DFT is when the number of points is a power of 2 (256, 512, 1024, …)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special case enables the Matrix Math to be sped up considerably.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called a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Fast Fourier Transform (FFT)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and is the most common algorithm used today.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FFT can be 100-10,000 times faster than a general DFT.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Fourier Transform of Square Waves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- One way to construct the Fourier Transform of a Square Wave is to construct the Square Wave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using multiple, basic functions.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Fourier Transform not only allows functions to be transformed, but also operations.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means we can construct a complex expression for a waveform, and then transform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individual parts and operations.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There are two common operations that we use when looking at Square Waves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Fourier Transform of Operations</a:t>
            </a:r>
            <a:br>
              <a:rPr lang="en-US" b="0" u="sng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Operation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 	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Time Domain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Frequency Domain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“Scaling” 		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“Convolution”</a:t>
            </a:r>
          </a:p>
        </p:txBody>
      </p:sp>
      <p:graphicFrame>
        <p:nvGraphicFramePr>
          <p:cNvPr id="567300" name="Object 4"/>
          <p:cNvGraphicFramePr>
            <a:graphicFrameLocks noChangeAspect="1"/>
          </p:cNvGraphicFramePr>
          <p:nvPr/>
        </p:nvGraphicFramePr>
        <p:xfrm>
          <a:off x="4284663" y="4508500"/>
          <a:ext cx="608012" cy="314325"/>
        </p:xfrm>
        <a:graphic>
          <a:graphicData uri="http://schemas.openxmlformats.org/presentationml/2006/ole">
            <p:oleObj spid="_x0000_s17410" name="Equation" r:id="rId4" imgW="393480" imgH="203040" progId="Equation.3">
              <p:embed/>
            </p:oleObj>
          </a:graphicData>
        </a:graphic>
      </p:graphicFrame>
      <p:graphicFrame>
        <p:nvGraphicFramePr>
          <p:cNvPr id="567301" name="Object 5"/>
          <p:cNvGraphicFramePr>
            <a:graphicFrameLocks noChangeAspect="1"/>
          </p:cNvGraphicFramePr>
          <p:nvPr/>
        </p:nvGraphicFramePr>
        <p:xfrm>
          <a:off x="7127875" y="4437063"/>
          <a:ext cx="941388" cy="706437"/>
        </p:xfrm>
        <a:graphic>
          <a:graphicData uri="http://schemas.openxmlformats.org/presentationml/2006/ole">
            <p:oleObj spid="_x0000_s17411" name="Equation" r:id="rId5" imgW="609480" imgH="457200" progId="Equation.3">
              <p:embed/>
            </p:oleObj>
          </a:graphicData>
        </a:graphic>
      </p:graphicFrame>
      <p:graphicFrame>
        <p:nvGraphicFramePr>
          <p:cNvPr id="567302" name="Object 6"/>
          <p:cNvGraphicFramePr>
            <a:graphicFrameLocks noChangeAspect="1"/>
          </p:cNvGraphicFramePr>
          <p:nvPr/>
        </p:nvGraphicFramePr>
        <p:xfrm>
          <a:off x="4140200" y="5445125"/>
          <a:ext cx="1039813" cy="314325"/>
        </p:xfrm>
        <a:graphic>
          <a:graphicData uri="http://schemas.openxmlformats.org/presentationml/2006/ole">
            <p:oleObj spid="_x0000_s17412" name="Equation" r:id="rId6" imgW="672840" imgH="203040" progId="Equation.3">
              <p:embed/>
            </p:oleObj>
          </a:graphicData>
        </a:graphic>
      </p:graphicFrame>
      <p:graphicFrame>
        <p:nvGraphicFramePr>
          <p:cNvPr id="567303" name="Object 7"/>
          <p:cNvGraphicFramePr>
            <a:graphicFrameLocks noChangeAspect="1"/>
          </p:cNvGraphicFramePr>
          <p:nvPr/>
        </p:nvGraphicFramePr>
        <p:xfrm>
          <a:off x="7085013" y="5481638"/>
          <a:ext cx="1196975" cy="314325"/>
        </p:xfrm>
        <a:graphic>
          <a:graphicData uri="http://schemas.openxmlformats.org/presentationml/2006/ole">
            <p:oleObj spid="_x0000_s17413" name="Equation" r:id="rId7" imgW="7743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/>
              <a:t>Fourier Transform of Basic Functions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Rectangle Function</a:t>
            </a:r>
            <a:br>
              <a:rPr lang="en-US" b="0" u="sng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Rectangle Function is a pulse with unit width and height.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can use this to represent a single pulse of a square wave with a finite pulse width (W).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transforms into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sinc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function with zero crossings at integer multiples of 1/W.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Function:</a:t>
            </a:r>
          </a:p>
        </p:txBody>
      </p:sp>
      <p:graphicFrame>
        <p:nvGraphicFramePr>
          <p:cNvPr id="569348" name="Object 4"/>
          <p:cNvGraphicFramePr>
            <a:graphicFrameLocks noChangeAspect="1"/>
          </p:cNvGraphicFramePr>
          <p:nvPr/>
        </p:nvGraphicFramePr>
        <p:xfrm>
          <a:off x="2555875" y="1520825"/>
          <a:ext cx="490538" cy="314325"/>
        </p:xfrm>
        <a:graphic>
          <a:graphicData uri="http://schemas.openxmlformats.org/presentationml/2006/ole">
            <p:oleObj spid="_x0000_s18434" name="Equation" r:id="rId4" imgW="317160" imgH="203040" progId="Equation.3">
              <p:embed/>
            </p:oleObj>
          </a:graphicData>
        </a:graphic>
      </p:graphicFrame>
      <p:graphicFrame>
        <p:nvGraphicFramePr>
          <p:cNvPr id="569354" name="Object 10"/>
          <p:cNvGraphicFramePr>
            <a:graphicFrameLocks noChangeAspect="1"/>
          </p:cNvGraphicFramePr>
          <p:nvPr/>
        </p:nvGraphicFramePr>
        <p:xfrm>
          <a:off x="2484438" y="5589588"/>
          <a:ext cx="492125" cy="314325"/>
        </p:xfrm>
        <a:graphic>
          <a:graphicData uri="http://schemas.openxmlformats.org/presentationml/2006/ole">
            <p:oleObj spid="_x0000_s18435" name="Equation" r:id="rId5" imgW="317160" imgH="203040" progId="Equation.3">
              <p:embed/>
            </p:oleObj>
          </a:graphicData>
        </a:graphic>
      </p:graphicFrame>
      <p:graphicFrame>
        <p:nvGraphicFramePr>
          <p:cNvPr id="569355" name="Object 11"/>
          <p:cNvGraphicFramePr>
            <a:graphicFrameLocks noChangeAspect="1"/>
          </p:cNvGraphicFramePr>
          <p:nvPr/>
        </p:nvGraphicFramePr>
        <p:xfrm>
          <a:off x="6264275" y="5553075"/>
          <a:ext cx="765175" cy="334963"/>
        </p:xfrm>
        <a:graphic>
          <a:graphicData uri="http://schemas.openxmlformats.org/presentationml/2006/ole">
            <p:oleObj spid="_x0000_s18436" name="Equation" r:id="rId6" imgW="495000" imgH="215640" progId="Equation.3">
              <p:embed/>
            </p:oleObj>
          </a:graphicData>
        </a:graphic>
      </p:graphicFrame>
      <p:pic>
        <p:nvPicPr>
          <p:cNvPr id="569360" name="Picture 16" descr="SincWave_10GHz_Freq_Pl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7288" y="3213100"/>
            <a:ext cx="2894012" cy="2235200"/>
          </a:xfrm>
          <a:prstGeom prst="rect">
            <a:avLst/>
          </a:prstGeom>
          <a:noFill/>
        </p:spPr>
      </p:pic>
      <p:pic>
        <p:nvPicPr>
          <p:cNvPr id="569361" name="Picture 17" descr="RectFunc_Time_Plo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8063" y="3303588"/>
            <a:ext cx="3168650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Content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What is this course?</a:t>
            </a:r>
            <a:br>
              <a:rPr lang="en-US" sz="160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1400" b="0" dirty="0"/>
              <a:t>- We will look at how to design and analyze digital communication links in a </a:t>
            </a:r>
            <a:r>
              <a:rPr lang="en-US" sz="1400" b="0" dirty="0" err="1"/>
              <a:t>wireline</a:t>
            </a:r>
            <a:r>
              <a:rPr lang="en-US" sz="1400" b="0" dirty="0"/>
              <a:t> medium</a:t>
            </a:r>
            <a:br>
              <a:rPr lang="en-US" sz="1400" b="0" dirty="0"/>
            </a:br>
            <a:r>
              <a:rPr lang="en-US" sz="1400" b="0" dirty="0"/>
              <a:t>   (i.e., conducting wires vs. wireless)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a communication link is the circuitry (</a:t>
            </a:r>
            <a:r>
              <a:rPr lang="en-US" sz="1400" b="0" dirty="0" err="1"/>
              <a:t>Tx</a:t>
            </a:r>
            <a:r>
              <a:rPr lang="en-US" sz="1400" b="0" dirty="0"/>
              <a:t>, Rx, and interconnect) used to transfer information between </a:t>
            </a:r>
            <a:br>
              <a:rPr lang="en-US" sz="1400" b="0" dirty="0"/>
            </a:br>
            <a:r>
              <a:rPr lang="en-US" sz="1400" b="0" dirty="0"/>
              <a:t>  logical blocks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	ex)  </a:t>
            </a:r>
            <a:r>
              <a:rPr lang="en-US" sz="1400" b="0" dirty="0" err="1"/>
              <a:t>uP</a:t>
            </a:r>
            <a:r>
              <a:rPr lang="en-US" sz="1400" b="0" dirty="0"/>
              <a:t> to memory system or peripherals</a:t>
            </a:r>
            <a:br>
              <a:rPr lang="en-US" sz="1400" b="0" dirty="0"/>
            </a:br>
            <a:r>
              <a:rPr lang="en-US" sz="1400" b="0" dirty="0"/>
              <a:t> 	       computer-to-computer networking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will look at the analog effects of a digital signal in order to understand how to design </a:t>
            </a:r>
            <a:br>
              <a:rPr lang="en-US" sz="1400" b="0" dirty="0"/>
            </a:br>
            <a:r>
              <a:rPr lang="en-US" sz="1400" b="0" dirty="0"/>
              <a:t>  chip-to-chip communication links</a:t>
            </a:r>
            <a:br>
              <a:rPr lang="en-US" sz="1400" b="0" dirty="0"/>
            </a:br>
            <a:r>
              <a:rPr lang="en-US" sz="1400" b="0" dirty="0"/>
              <a:t>	</a:t>
            </a:r>
            <a:br>
              <a:rPr lang="en-US" sz="1400" b="0" dirty="0"/>
            </a:br>
            <a:r>
              <a:rPr lang="en-US" sz="1400" b="0" dirty="0"/>
              <a:t>- We will learn how to create a noise budget that considers voltage and timing noise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will see that the physical interconnect between IC’s tends to limit the speed at which</a:t>
            </a:r>
            <a:br>
              <a:rPr lang="en-US" sz="1400" b="0" dirty="0"/>
            </a:br>
            <a:r>
              <a:rPr lang="en-US" sz="1400" b="0" dirty="0"/>
              <a:t>  data can be transferred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will also see that at modern integrated circuit speeds, interconnect needs to be treated as</a:t>
            </a:r>
            <a:br>
              <a:rPr lang="en-US" sz="1400" b="0" dirty="0"/>
            </a:br>
            <a:r>
              <a:rPr lang="en-US" sz="1400" b="0" dirty="0"/>
              <a:t>  a transmission line (as opposed to just a simple capacitance)  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We will learn to use modern CAD tools to help design and analyze these links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Transform of Basic Functions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Shaw Function</a:t>
            </a:r>
            <a:br>
              <a:rPr lang="en-US" b="0" u="sng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Shaw Function is an infinite series of impulse functions.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functions transforms into another Shaw function in the Frequency Domain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/>
            </a:r>
            <a:br>
              <a:rPr lang="en-US" b="0">
                <a:solidFill>
                  <a:srgbClr val="000000"/>
                </a:solidFill>
              </a:rPr>
            </a:br>
            <a:r>
              <a:rPr lang="en-US" b="0">
                <a:solidFill>
                  <a:srgbClr val="000000"/>
                </a:solidFill>
              </a:rPr>
              <a:t>Functions:</a:t>
            </a:r>
          </a:p>
        </p:txBody>
      </p:sp>
      <p:graphicFrame>
        <p:nvGraphicFramePr>
          <p:cNvPr id="571396" name="Object 4"/>
          <p:cNvGraphicFramePr>
            <a:graphicFrameLocks noChangeAspect="1"/>
          </p:cNvGraphicFramePr>
          <p:nvPr/>
        </p:nvGraphicFramePr>
        <p:xfrm>
          <a:off x="2124075" y="1557338"/>
          <a:ext cx="549275" cy="314325"/>
        </p:xfrm>
        <a:graphic>
          <a:graphicData uri="http://schemas.openxmlformats.org/presentationml/2006/ole">
            <p:oleObj spid="_x0000_s19458" name="Equation" r:id="rId4" imgW="355320" imgH="203040" progId="Equation.3">
              <p:embed/>
            </p:oleObj>
          </a:graphicData>
        </a:graphic>
      </p:graphicFrame>
      <p:graphicFrame>
        <p:nvGraphicFramePr>
          <p:cNvPr id="571401" name="Object 9"/>
          <p:cNvGraphicFramePr>
            <a:graphicFrameLocks noChangeAspect="1"/>
          </p:cNvGraphicFramePr>
          <p:nvPr/>
        </p:nvGraphicFramePr>
        <p:xfrm>
          <a:off x="2339975" y="5553075"/>
          <a:ext cx="549275" cy="314325"/>
        </p:xfrm>
        <a:graphic>
          <a:graphicData uri="http://schemas.openxmlformats.org/presentationml/2006/ole">
            <p:oleObj spid="_x0000_s19459" name="Equation" r:id="rId5" imgW="355320" imgH="203040" progId="Equation.3">
              <p:embed/>
            </p:oleObj>
          </a:graphicData>
        </a:graphic>
      </p:graphicFrame>
      <p:graphicFrame>
        <p:nvGraphicFramePr>
          <p:cNvPr id="571402" name="Object 10"/>
          <p:cNvGraphicFramePr>
            <a:graphicFrameLocks noChangeAspect="1"/>
          </p:cNvGraphicFramePr>
          <p:nvPr/>
        </p:nvGraphicFramePr>
        <p:xfrm>
          <a:off x="6156325" y="5589588"/>
          <a:ext cx="646113" cy="314325"/>
        </p:xfrm>
        <a:graphic>
          <a:graphicData uri="http://schemas.openxmlformats.org/presentationml/2006/ole">
            <p:oleObj spid="_x0000_s19460" name="Equation" r:id="rId6" imgW="419040" imgH="203040" progId="Equation.3">
              <p:embed/>
            </p:oleObj>
          </a:graphicData>
        </a:graphic>
      </p:graphicFrame>
      <p:pic>
        <p:nvPicPr>
          <p:cNvPr id="571404" name="Picture 12" descr="Shaw_Func_Plo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238" y="2816225"/>
            <a:ext cx="8382000" cy="257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Transform of Basic Functions</a:t>
            </a:r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Square Wave</a:t>
            </a:r>
            <a:br>
              <a:rPr lang="en-US" b="0" u="sng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the Time Domain, if we convolve a Rectangle Function with a Shaw Function, we will get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 repetitive sequence of pulses.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 is set to T/2, then we will have a 50% duty cycle square wave (a special case).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pPr>
              <a:buFontTx/>
              <a:buNone/>
            </a:pPr>
            <a:endParaRPr lang="en-US" sz="1600"/>
          </a:p>
          <a:p>
            <a:pPr>
              <a:buFontTx/>
              <a:buNone/>
            </a:pP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</a:t>
            </a: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575494" name="Picture 6" descr="Square_Wave_Co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085850"/>
            <a:ext cx="6516687" cy="494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Notice that when we have a 50% duty cycle,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sinc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envelope eliminates all even harmonics.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are left with only the DC offset, the Fundamental Frequency, and Odd Harmonics.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what most people are familiar with when they talk about the Fourier spectrum of a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square wave.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However, this illustrates that if we alter the duty cycle, we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WILL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start getting even harmonics due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sinc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function spreading out.</a:t>
            </a: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577542" name="Picture 6" descr="Square_Wave_Comp"/>
          <p:cNvPicPr>
            <a:picLocks noChangeAspect="1" noChangeArrowheads="1"/>
          </p:cNvPicPr>
          <p:nvPr/>
        </p:nvPicPr>
        <p:blipFill>
          <a:blip r:embed="rId3" cstate="print"/>
          <a:srcRect l="48088" t="61160"/>
          <a:stretch>
            <a:fillRect/>
          </a:stretch>
        </p:blipFill>
        <p:spPr bwMode="auto">
          <a:xfrm>
            <a:off x="3203575" y="3933825"/>
            <a:ext cx="3382963" cy="192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only concern ourselves with the Magnitude, we get the more familiar Fourier Spectrum.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Note that a smaller pulse increases the width of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sinc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envelope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amplitude of the spikes of energy at each multiple of the fundamental frequency depend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the shape of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sinc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envelope. </a:t>
            </a:r>
            <a:endParaRPr lang="en-US" b="0">
              <a:solidFill>
                <a:srgbClr val="000000"/>
              </a:solidFill>
            </a:endParaRPr>
          </a:p>
        </p:txBody>
      </p:sp>
      <p:pic>
        <p:nvPicPr>
          <p:cNvPr id="579590" name="Picture 6" descr="Square_Wave_Com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3213100"/>
            <a:ext cx="8124825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592" name="Picture 8" descr="Square_Wave_Comp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989138"/>
            <a:ext cx="7334250" cy="3954462"/>
          </a:xfrm>
          <a:prstGeom prst="rect">
            <a:avLst/>
          </a:prstGeom>
          <a:noFill/>
        </p:spPr>
      </p:pic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have a transform for an Ideal Square Wave</a:t>
            </a:r>
            <a:endParaRPr lang="en-US" b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92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now have two uses for the word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“Frequency”.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use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Frequency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to describe the rate at which the digital square wave toggles.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We also use Frequency to describe the harmonics that make up the square wave.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To distinguish the two, we typically use the term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Toggle Rate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or Toggle Frequency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for the time domain square wave.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But we still sometimes use the word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frequency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when we discuss digital signals, so we always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need to be aware of the difference between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Toggle Frequency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and the frequency of the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Square Wave’s S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pectral Content.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</a:endParaRPr>
          </a:p>
        </p:txBody>
      </p:sp>
      <p:graphicFrame>
        <p:nvGraphicFramePr>
          <p:cNvPr id="592901" name="Object 5"/>
          <p:cNvGraphicFramePr>
            <a:graphicFrameLocks noChangeAspect="1"/>
          </p:cNvGraphicFramePr>
          <p:nvPr/>
        </p:nvGraphicFramePr>
        <p:xfrm>
          <a:off x="2987675" y="3644900"/>
          <a:ext cx="2513013" cy="687388"/>
        </p:xfrm>
        <a:graphic>
          <a:graphicData uri="http://schemas.openxmlformats.org/presentationml/2006/ole">
            <p:oleObj spid="_x0000_s20482" name="Equation" r:id="rId4" imgW="16254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82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What the Frequency Domain shows us is that the Square wave is made up of a series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of sine waves with different amplitudes and frequencies that are at harmonic multiples of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the fundamental.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 ideal square wave is made up of only the ODD harmonics of the fundamental frequency.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 square wave with less than 50% duty cycle begins to include EVEN harmonics due to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sinc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envelope expanding.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amplitude of each harmonic is given by: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where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is the harmonic number (i.e., 1, 3, 5, 7, etc…)</a:t>
            </a:r>
            <a:endParaRPr lang="en-US" b="0">
              <a:solidFill>
                <a:srgbClr val="000000"/>
              </a:solidFill>
            </a:endParaRPr>
          </a:p>
        </p:txBody>
      </p:sp>
      <p:graphicFrame>
        <p:nvGraphicFramePr>
          <p:cNvPr id="582661" name="Object 5"/>
          <p:cNvGraphicFramePr>
            <a:graphicFrameLocks noChangeAspect="1"/>
          </p:cNvGraphicFramePr>
          <p:nvPr/>
        </p:nvGraphicFramePr>
        <p:xfrm>
          <a:off x="3851275" y="4149725"/>
          <a:ext cx="981075" cy="609600"/>
        </p:xfrm>
        <a:graphic>
          <a:graphicData uri="http://schemas.openxmlformats.org/presentationml/2006/ole">
            <p:oleObj spid="_x0000_s21506" name="Equation" r:id="rId4" imgW="634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An ideal square wave will have amplitudes that get smaller and smaller as the harmonic frequency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goes up.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Ex)  a 1v square wave (V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LOW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=-0.5v, V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HIGH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=+0.5v) will be made up of sine waves with Amplitudes: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	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Amplitude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	Fundamental	   0.637 v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3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   0.212 v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5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   0.127 v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7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   0.091 v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9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   0.071 v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11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	   0.058 v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notice that the higher the frequency, the less amplitude that the harmonic contributes to the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reconstruction of the Square Wave.</a:t>
            </a:r>
          </a:p>
        </p:txBody>
      </p:sp>
      <p:graphicFrame>
        <p:nvGraphicFramePr>
          <p:cNvPr id="584708" name="Object 4"/>
          <p:cNvGraphicFramePr>
            <a:graphicFrameLocks noChangeAspect="1"/>
          </p:cNvGraphicFramePr>
          <p:nvPr/>
        </p:nvGraphicFramePr>
        <p:xfrm>
          <a:off x="3708400" y="1989138"/>
          <a:ext cx="981075" cy="609600"/>
        </p:xfrm>
        <a:graphic>
          <a:graphicData uri="http://schemas.openxmlformats.org/presentationml/2006/ole">
            <p:oleObj spid="_x0000_s22530" name="Equation" r:id="rId4" imgW="634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split out the sine waves in the Time Domain, we can see the individual components:</a:t>
            </a:r>
          </a:p>
        </p:txBody>
      </p:sp>
      <p:pic>
        <p:nvPicPr>
          <p:cNvPr id="586758" name="Picture 6" descr="Fourier_Sinewaves_1GHz_Time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989138"/>
            <a:ext cx="4968875" cy="3836987"/>
          </a:xfrm>
          <a:prstGeom prst="rect">
            <a:avLst/>
          </a:prstGeom>
          <a:noFill/>
        </p:spPr>
      </p:pic>
      <p:pic>
        <p:nvPicPr>
          <p:cNvPr id="586757" name="Picture 5" descr="Fourier_SquareWaveReConstruct_1GHz_Time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993900"/>
            <a:ext cx="5005387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Content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pPr>
              <a:spcBef>
                <a:spcPct val="0"/>
              </a:spcBef>
            </a:pPr>
            <a:r>
              <a:rPr lang="en-US" sz="1600" dirty="0"/>
              <a:t>What topics will be covered?</a:t>
            </a:r>
          </a:p>
          <a:p>
            <a:pPr>
              <a:spcBef>
                <a:spcPct val="0"/>
              </a:spcBef>
            </a:pPr>
            <a:endParaRPr lang="en-US" sz="1600" dirty="0"/>
          </a:p>
          <a:p>
            <a:pPr>
              <a:spcBef>
                <a:spcPct val="0"/>
              </a:spcBef>
            </a:pPr>
            <a:endParaRPr lang="en-US" sz="1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 		1) 	Signaling 			(Exam #1 Topics)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sz="1400" b="0" dirty="0"/>
              <a:t> 	</a:t>
            </a: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2) 	Interconnect Analysis</a:t>
            </a:r>
            <a:endParaRPr 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		3)	Interconnect Fabrication and Modeling</a:t>
            </a:r>
            <a:b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400" b="0" dirty="0">
                <a:solidFill>
                  <a:srgbClr val="000000"/>
                </a:solidFill>
                <a:cs typeface="Times New Roman" pitchFamily="18" charset="0"/>
              </a:rPr>
              <a:t> 	4)	Noise Sources &amp; Budgeting</a:t>
            </a:r>
            <a:endParaRPr 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0033CC"/>
                </a:solidFill>
                <a:cs typeface="Times New Roman" pitchFamily="18" charset="0"/>
              </a:rPr>
              <a:t/>
            </a:r>
            <a:br>
              <a:rPr lang="en-US" sz="1400" b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en-US" sz="1400" b="0" dirty="0">
                <a:solidFill>
                  <a:srgbClr val="0033CC"/>
                </a:solidFill>
                <a:cs typeface="Times New Roman" pitchFamily="18" charset="0"/>
              </a:rPr>
              <a:t> 	5)	Power distribution</a:t>
            </a:r>
            <a:br>
              <a:rPr lang="en-US" sz="1400" b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en-US" sz="1400" b="0" dirty="0">
                <a:solidFill>
                  <a:srgbClr val="0033CC"/>
                </a:solidFill>
                <a:cs typeface="Times New Roman" pitchFamily="18" charset="0"/>
              </a:rPr>
              <a:t> 	6)	Link Architectures</a:t>
            </a:r>
            <a:br>
              <a:rPr lang="en-US" sz="1400" b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en-US" sz="1400" b="0" dirty="0">
                <a:solidFill>
                  <a:srgbClr val="0033CC"/>
                </a:solidFill>
                <a:cs typeface="Times New Roman" pitchFamily="18" charset="0"/>
              </a:rPr>
              <a:t> 	7)	Measurement Techniques	(Exam #2 Topics)</a:t>
            </a:r>
            <a:br>
              <a:rPr lang="en-US" sz="1400" b="0" dirty="0">
                <a:solidFill>
                  <a:srgbClr val="0033CC"/>
                </a:solidFill>
                <a:cs typeface="Times New Roman" pitchFamily="18" charset="0"/>
              </a:rPr>
            </a:br>
            <a:r>
              <a:rPr lang="en-US" sz="1400" b="0" dirty="0">
                <a:solidFill>
                  <a:srgbClr val="0033CC"/>
                </a:solidFill>
                <a:cs typeface="Times New Roman" pitchFamily="18" charset="0"/>
              </a:rPr>
              <a:t>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FF0000"/>
                </a:solidFill>
                <a:cs typeface="Times New Roman" pitchFamily="18" charset="0"/>
              </a:rPr>
              <a:t> 		8) 	Modern Bus Architectures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rgbClr val="FF0000"/>
                </a:solidFill>
                <a:cs typeface="Times New Roman" pitchFamily="18" charset="0"/>
              </a:rPr>
              <a:t>		9)	Design Trade-offs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Notice that as we add more harmonics to the fundamental, we get a waveform that looks more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and more like an ideal square wave.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add all the harmonics (up to infinity), we will get a perfect square wave with instantaneous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risetimes.</a:t>
            </a:r>
          </a:p>
        </p:txBody>
      </p:sp>
      <p:pic>
        <p:nvPicPr>
          <p:cNvPr id="588805" name="Picture 5" descr="Fourier_SquareWaveReConstruct_1GHz_Time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213100"/>
            <a:ext cx="3421063" cy="264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However, we know that no system can output or transmit infinite frequency.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big question for digital system designers becomes…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“How many harmonics do I need to get a square wave that is good enough?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90852" name="Picture 4" descr="Fourier_SquareWaveReConstruct_1GHz_Time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068638"/>
            <a:ext cx="3421063" cy="264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is an arbitrary question and depends on how fast of a risetime each system needs.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But, we can tie this question back to one of our rules-of-thumbs relating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the risetime to the period of the square wave.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earlier we stated that the risetime should be ~10% of the period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94948" name="Picture 4" descr="Fourier_SquareWaveReConstruct_1GHz_Time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176588"/>
            <a:ext cx="3421063" cy="2643187"/>
          </a:xfrm>
          <a:prstGeom prst="rect">
            <a:avLst/>
          </a:prstGeom>
          <a:noFill/>
        </p:spPr>
      </p:pic>
      <p:graphicFrame>
        <p:nvGraphicFramePr>
          <p:cNvPr id="594949" name="Object 5"/>
          <p:cNvGraphicFramePr>
            <a:graphicFrameLocks noChangeAspect="1"/>
          </p:cNvGraphicFramePr>
          <p:nvPr/>
        </p:nvGraphicFramePr>
        <p:xfrm>
          <a:off x="1760538" y="4044950"/>
          <a:ext cx="2039937" cy="476250"/>
        </p:xfrm>
        <a:graphic>
          <a:graphicData uri="http://schemas.openxmlformats.org/presentationml/2006/ole">
            <p:oleObj spid="_x0000_s23554" name="Equation" r:id="rId5" imgW="10411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Let’s start with only the fundamental frequency and see what percentage of the period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that the risetime takes.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Then we’ll add harmonics and see how it changes: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Square Wave Composition 	(t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rise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/T</a:t>
            </a:r>
            <a:r>
              <a:rPr lang="en-US" b="0" baseline="-25000">
                <a:solidFill>
                  <a:srgbClr val="000000"/>
                </a:solidFill>
                <a:cs typeface="Times New Roman" pitchFamily="18" charset="0"/>
              </a:rPr>
              <a:t>period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)%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u="sng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-----------------------------------	-----------------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Fundamental 		   22%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			   11%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+ 5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	   7.4% **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+ 5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+ 7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		   5.7%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+ 5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+7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+ 9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	   4.4%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+ 5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+7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+ 9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+ 11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	   3.6%</a:t>
            </a:r>
          </a:p>
          <a:p>
            <a:endParaRPr lang="en-US" b="0" i="1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i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96996" name="Picture 4" descr="Fourier_SquareWaveReConstruct_1GHz_Time_Pl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141663"/>
            <a:ext cx="3421063" cy="2643187"/>
          </a:xfrm>
          <a:prstGeom prst="rect">
            <a:avLst/>
          </a:prstGeom>
          <a:noFill/>
        </p:spPr>
      </p:pic>
      <p:graphicFrame>
        <p:nvGraphicFramePr>
          <p:cNvPr id="596997" name="Object 5"/>
          <p:cNvGraphicFramePr>
            <a:graphicFrameLocks noChangeAspect="1"/>
          </p:cNvGraphicFramePr>
          <p:nvPr/>
        </p:nvGraphicFramePr>
        <p:xfrm>
          <a:off x="5327650" y="1952625"/>
          <a:ext cx="2270125" cy="638175"/>
        </p:xfrm>
        <a:graphic>
          <a:graphicData uri="http://schemas.openxmlformats.org/presentationml/2006/ole">
            <p:oleObj spid="_x0000_s24578" name="Equation" r:id="rId5" imgW="18158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tells us that if we include the fundamental + 3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harmonic, the square wave risetime is 11%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of the period. 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include the 5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, this goes down to 7.4%, which meets our objective.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So we can say that we really should try to get the 5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harmonic of the square wave in order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 reconstruct a reasonable representation.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 i="1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b="0" i="1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599044" name="Picture 4" descr="Fourier_SquareWaveReConstruct_1GHz_Time_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249613"/>
            <a:ext cx="3421063" cy="264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How does this all compare to the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Risetime Bandwidth Product?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Remember our original expression was derived for a single-pole, RC circuit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If we look at the risetime bandwidth product of a Square Wave made up of 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a Fourier Series of sine waves, we get: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Spectral Content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 	</a:t>
            </a:r>
            <a:r>
              <a:rPr lang="en-US" b="0" u="sng">
                <a:solidFill>
                  <a:srgbClr val="000000"/>
                </a:solidFill>
                <a:cs typeface="Times New Roman" pitchFamily="18" charset="0"/>
              </a:rPr>
              <a:t>Risetime Bandwidth Product</a:t>
            </a:r>
            <a:br>
              <a:rPr lang="en-US" b="0" u="sng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Fundamental 			0.21 		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			 	0.33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+ 5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		0.37   ***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 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+ 5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+ 7th			0.4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+ 5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+7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+ 9th		0.4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	Fund + 3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rd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+ 5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+7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+ 9</a:t>
            </a:r>
            <a:r>
              <a:rPr lang="en-US" b="0" i="1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+ 11th		0.4</a:t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sz="1000" b="0" i="1">
                <a:solidFill>
                  <a:srgbClr val="000000"/>
                </a:solidFill>
                <a:cs typeface="Times New Roman" pitchFamily="18" charset="0"/>
              </a:rPr>
              <a:t>	NOTE:  The BW we use is the frequency of the highest harmonic present in the spectrum of the square wave.</a:t>
            </a:r>
            <a:br>
              <a:rPr lang="en-US" sz="1000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 i="1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the product is pretty close to 0.35, especially if we try to include up to the 5</a:t>
            </a:r>
            <a:r>
              <a:rPr lang="en-US" b="0" baseline="30000">
                <a:solidFill>
                  <a:srgbClr val="000000"/>
                </a:solidFill>
                <a:cs typeface="Times New Roman" pitchFamily="18" charset="0"/>
              </a:rPr>
              <a:t>th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harmonic.</a:t>
            </a:r>
          </a:p>
        </p:txBody>
      </p:sp>
      <p:graphicFrame>
        <p:nvGraphicFramePr>
          <p:cNvPr id="601093" name="Object 5"/>
          <p:cNvGraphicFramePr>
            <a:graphicFrameLocks noChangeAspect="1"/>
          </p:cNvGraphicFramePr>
          <p:nvPr/>
        </p:nvGraphicFramePr>
        <p:xfrm>
          <a:off x="7092950" y="1916113"/>
          <a:ext cx="1222375" cy="287337"/>
        </p:xfrm>
        <a:graphic>
          <a:graphicData uri="http://schemas.openxmlformats.org/presentationml/2006/ole">
            <p:oleObj spid="_x0000_s25602" name="Equation" r:id="rId4" imgW="9777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also shows that for different shaped risetimes, we can simply change the risetime BW product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to get more accurate results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RC step, use 0.35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	- Gaussian step, use 0.4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BUT REMEMBER, this is an approximation to get a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gut-feel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.  So we don’t need to get too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hung up on the exact number as long as it is around 0.35.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One more nice thing is that the Fourier Series Representation has a Gaussian Distribution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by nature, which means it follows the Central Limit Theorem.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That means that even if we choose to use 0.4 in our risetime BW product, we can still use a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 sum-of-squares expression to describe the composite risetime.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Signal Composition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24862" cy="5149850"/>
          </a:xfrm>
          <a:noFill/>
          <a:ln/>
        </p:spPr>
        <p:txBody>
          <a:bodyPr wrap="none"/>
          <a:lstStyle/>
          <a:p>
            <a:r>
              <a:rPr lang="en-US" sz="1600"/>
              <a:t>Fourier Composition of a Square Wave</a:t>
            </a:r>
            <a:br>
              <a:rPr lang="en-US" sz="1600"/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	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Once again, remember that we are talking about the stimulated energy of the driver.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What gets to the Receiver in our digital link is another story.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At first glance, we think this is pretty straight forward because an interconnect system will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simply attenuate the forcing function’s harmonics.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In reality, when we look at the distributed nature of an interconnect system, we see that reflections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can actually cause the harmonics to be 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amplified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!!!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this makes the analysis a little more interesting.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- Next, we look how to model the interconnect in order to understand how its response will</a:t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>  effect the wave shape of the forcing function.</a:t>
            </a:r>
            <a:r>
              <a:rPr lang="en-US" b="0" i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US" b="0">
                <a:solidFill>
                  <a:srgbClr val="000000"/>
                </a:solidFill>
                <a:cs typeface="Times New Roman" pitchFamily="18" charset="0"/>
              </a:rPr>
            </a:br>
            <a:endParaRPr lang="en-US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Content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Why do we need this course?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b="0" dirty="0"/>
              <a:t>- We create all of our digital circuits using integrated circuit technology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In order for two digital circuits to communicate information, the transmitter (</a:t>
            </a:r>
            <a:r>
              <a:rPr lang="en-US" sz="1400" b="0" dirty="0" err="1"/>
              <a:t>Tx</a:t>
            </a:r>
            <a:r>
              <a:rPr lang="en-US" sz="1400" b="0" dirty="0"/>
              <a:t>) sends a signal</a:t>
            </a:r>
            <a:br>
              <a:rPr lang="en-US" sz="1400" b="0" dirty="0"/>
            </a:br>
            <a:r>
              <a:rPr lang="en-US" sz="1400" b="0" dirty="0"/>
              <a:t>  to the receiver (Rx).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As long as the DC specifications are met at the Rx, the receiver can determine whether a 1 or 0</a:t>
            </a:r>
            <a:br>
              <a:rPr lang="en-US" sz="1400" b="0" dirty="0"/>
            </a:br>
            <a:r>
              <a:rPr lang="en-US" sz="1400" b="0" dirty="0"/>
              <a:t>  was sent.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As along as sufficient time is allowed before and after the associated clock, the Rx flip-flops</a:t>
            </a:r>
            <a:br>
              <a:rPr lang="en-US" sz="1400" b="0" dirty="0"/>
            </a:br>
            <a:r>
              <a:rPr lang="en-US" sz="1400" b="0" dirty="0"/>
              <a:t>  can latch and store the information that was sent.</a:t>
            </a:r>
            <a:br>
              <a:rPr lang="en-US" sz="1400" b="0" dirty="0"/>
            </a:br>
            <a:r>
              <a:rPr lang="en-US" sz="1400" b="0" dirty="0"/>
              <a:t>  </a:t>
            </a:r>
            <a:br>
              <a:rPr lang="en-US" sz="1400" b="0" dirty="0"/>
            </a:br>
            <a:endParaRPr lang="en-US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Content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Why do we need this course?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b="0" dirty="0"/>
              <a:t>- So now all we need to do is meet DC and Timing specifications, and then go faster…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In the beginning, integrated circuit performance was the limiting factor in going faster.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 </a:t>
            </a:r>
            <a:br>
              <a:rPr lang="en-US" b="0" dirty="0"/>
            </a:br>
            <a:endParaRPr lang="en-US" b="0" dirty="0"/>
          </a:p>
        </p:txBody>
      </p:sp>
      <p:pic>
        <p:nvPicPr>
          <p:cNvPr id="391174" name="Picture 6" descr="mooreslaw_grap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655" y="2625714"/>
            <a:ext cx="4546600" cy="304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Course Content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6000"/>
            <a:ext cx="8461375" cy="5076825"/>
          </a:xfrm>
          <a:noFill/>
          <a:ln/>
        </p:spPr>
        <p:txBody>
          <a:bodyPr wrap="none"/>
          <a:lstStyle/>
          <a:p>
            <a:r>
              <a:rPr lang="en-US" sz="1600" dirty="0"/>
              <a:t>Why do we need this course? </a:t>
            </a:r>
            <a:br>
              <a:rPr lang="en-US" sz="160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b="0" dirty="0"/>
              <a:t>- We used to only care about the delay associated with the IC gates.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On-chip and off-chip interconnect were modeled as capacitances, but they were secondary effects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As we moved beyond 1</a:t>
            </a:r>
            <a:r>
              <a:rPr lang="en-US" sz="1400" b="0" i="1" dirty="0"/>
              <a:t>um</a:t>
            </a:r>
            <a:r>
              <a:rPr lang="en-US" sz="1400" b="0" dirty="0"/>
              <a:t> process capability, the on-chip interconnect began to contribute </a:t>
            </a:r>
            <a:br>
              <a:rPr lang="en-US" sz="1400" b="0" dirty="0"/>
            </a:br>
            <a:r>
              <a:rPr lang="en-US" sz="1400" b="0" dirty="0"/>
              <a:t>  more delay to the circuit than the gate itself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Also at this time, the rise times of the IC drivers became fast enough so that off-chip interconnect</a:t>
            </a:r>
            <a:br>
              <a:rPr lang="en-US" sz="1400" b="0" dirty="0"/>
            </a:br>
            <a:r>
              <a:rPr lang="en-US" sz="1400" b="0" dirty="0"/>
              <a:t>  (i.e., PCB’s and cables) needed to be modeled as transmission lines.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- The mismatch in IC circuit performance and off-chip interconnect performance has to do with the</a:t>
            </a:r>
            <a:br>
              <a:rPr lang="en-US" sz="1400" b="0" dirty="0"/>
            </a:br>
            <a:r>
              <a:rPr lang="en-US" sz="1400" b="0" dirty="0"/>
              <a:t>  manufacturing processes used (IC=photolithography/chemistry, Interconnect=chemistry/mechanical)</a:t>
            </a:r>
            <a:br>
              <a:rPr lang="en-US" sz="1400" b="0" dirty="0"/>
            </a:br>
            <a:r>
              <a:rPr lang="en-US" sz="1400" b="0" dirty="0"/>
              <a:t> </a:t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400" b="0" dirty="0"/>
              <a:t>  </a:t>
            </a:r>
            <a:br>
              <a:rPr lang="en-US" sz="1400" b="0" dirty="0"/>
            </a:br>
            <a:endParaRPr lang="en-US" sz="1400" b="0" dirty="0"/>
          </a:p>
        </p:txBody>
      </p:sp>
      <p:pic>
        <p:nvPicPr>
          <p:cNvPr id="488452" name="Picture 4" descr="mooreslaw_graph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198938"/>
            <a:ext cx="2844800" cy="1903412"/>
          </a:xfrm>
          <a:prstGeom prst="rect">
            <a:avLst/>
          </a:prstGeom>
          <a:noFill/>
        </p:spPr>
      </p:pic>
      <p:pic>
        <p:nvPicPr>
          <p:cNvPr id="488453" name="Picture 5" descr="kan60539_0613"/>
          <p:cNvPicPr>
            <a:picLocks noChangeAspect="1" noChangeArrowheads="1"/>
          </p:cNvPicPr>
          <p:nvPr/>
        </p:nvPicPr>
        <p:blipFill>
          <a:blip r:embed="rId4" cstate="print"/>
          <a:srcRect t="4037"/>
          <a:stretch>
            <a:fillRect/>
          </a:stretch>
        </p:blipFill>
        <p:spPr bwMode="auto">
          <a:xfrm>
            <a:off x="5003800" y="4194175"/>
            <a:ext cx="3097213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U_Lecture_EE261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MSU_Lecture_EE261</Template>
  <TotalTime>13140</TotalTime>
  <Words>595</Words>
  <Application>Microsoft Office PowerPoint</Application>
  <PresentationFormat>On-screen Show (4:3)</PresentationFormat>
  <Paragraphs>355</Paragraphs>
  <Slides>67</Slides>
  <Notes>66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MSU_Lecture_EE261</vt:lpstr>
      <vt:lpstr>Equation</vt:lpstr>
      <vt:lpstr>EELE 461/561 – Digital System Design</vt:lpstr>
      <vt:lpstr>Course Overview</vt:lpstr>
      <vt:lpstr>Course Overview</vt:lpstr>
      <vt:lpstr>Course Overview</vt:lpstr>
      <vt:lpstr>Course Content</vt:lpstr>
      <vt:lpstr>Course Content</vt:lpstr>
      <vt:lpstr>Course Content</vt:lpstr>
      <vt:lpstr>Course Content</vt:lpstr>
      <vt:lpstr>Course Content</vt:lpstr>
      <vt:lpstr>Course Content</vt:lpstr>
      <vt:lpstr>Course Content</vt:lpstr>
      <vt:lpstr>Signaling </vt:lpstr>
      <vt:lpstr>Signaling </vt:lpstr>
      <vt:lpstr>Signaling </vt:lpstr>
      <vt:lpstr>Signaling </vt:lpstr>
      <vt:lpstr>Signaling </vt:lpstr>
      <vt:lpstr>Signaling </vt:lpstr>
      <vt:lpstr>Signaling </vt:lpstr>
      <vt:lpstr>Signaling </vt:lpstr>
      <vt:lpstr>Signaling 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  <vt:lpstr>Signal Composition</vt:lpstr>
    </vt:vector>
  </TitlesOfParts>
  <Company>Montana State University - ECE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EE261 Lecture Notes (electronic)</dc:title>
  <dc:creator>Prof. Brock J. LaMeres</dc:creator>
  <cp:lastModifiedBy>Brock J. LaMeres</cp:lastModifiedBy>
  <cp:revision>560</cp:revision>
  <dcterms:created xsi:type="dcterms:W3CDTF">2003-07-30T21:17:08Z</dcterms:created>
  <dcterms:modified xsi:type="dcterms:W3CDTF">2012-01-09T22:30:34Z</dcterms:modified>
</cp:coreProperties>
</file>