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4" r:id="rId1"/>
  </p:sldMasterIdLst>
  <p:notesMasterIdLst>
    <p:notesMasterId r:id="rId28"/>
  </p:notesMasterIdLst>
  <p:handoutMasterIdLst>
    <p:handoutMasterId r:id="rId29"/>
  </p:handout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FF0000"/>
    <a:srgbClr val="CCFFCC"/>
    <a:srgbClr val="0066FF"/>
    <a:srgbClr val="3366FF"/>
    <a:srgbClr val="FFCC66"/>
    <a:srgbClr val="FF9900"/>
    <a:srgbClr val="FFC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37" autoAdjust="0"/>
    <p:restoredTop sz="94660" autoAdjust="0"/>
  </p:normalViewPr>
  <p:slideViewPr>
    <p:cSldViewPr>
      <p:cViewPr>
        <p:scale>
          <a:sx n="60" d="100"/>
          <a:sy n="60" d="100"/>
        </p:scale>
        <p:origin x="-3000" y="-1422"/>
      </p:cViewPr>
      <p:guideLst>
        <p:guide orient="horz" pos="2160"/>
        <p:guide pos="2880"/>
      </p:guideLst>
    </p:cSldViewPr>
  </p:slideViewPr>
  <p:outlineViewPr>
    <p:cViewPr>
      <p:scale>
        <a:sx n="20" d="100"/>
        <a:sy n="20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  <p:sld r:id="rId15" collapse="1"/>
      <p:sld r:id="rId16" collapse="1"/>
      <p:sld r:id="rId17" collapse="1"/>
      <p:sld r:id="rId18" collapse="1"/>
      <p:sld r:id="rId19" collapse="1"/>
      <p:sld r:id="rId20" collapse="1"/>
      <p:sld r:id="rId21" collapse="1"/>
      <p:sld r:id="rId22" collapse="1"/>
      <p:sld r:id="rId23" collapse="1"/>
      <p:sld r:id="rId24" collapse="1"/>
      <p:sld r:id="rId25" collapse="1"/>
      <p:sld r:id="rId26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36868100" cy="3686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8.xml"/><Relationship Id="rId13" Type="http://schemas.openxmlformats.org/officeDocument/2006/relationships/slide" Target="slides/slide13.xml"/><Relationship Id="rId18" Type="http://schemas.openxmlformats.org/officeDocument/2006/relationships/slide" Target="slides/slide18.xml"/><Relationship Id="rId26" Type="http://schemas.openxmlformats.org/officeDocument/2006/relationships/slide" Target="slides/slide26.xml"/><Relationship Id="rId3" Type="http://schemas.openxmlformats.org/officeDocument/2006/relationships/slide" Target="slides/slide3.xml"/><Relationship Id="rId21" Type="http://schemas.openxmlformats.org/officeDocument/2006/relationships/slide" Target="slides/slide21.xml"/><Relationship Id="rId7" Type="http://schemas.openxmlformats.org/officeDocument/2006/relationships/slide" Target="slides/slide7.xml"/><Relationship Id="rId12" Type="http://schemas.openxmlformats.org/officeDocument/2006/relationships/slide" Target="slides/slide12.xml"/><Relationship Id="rId17" Type="http://schemas.openxmlformats.org/officeDocument/2006/relationships/slide" Target="slides/slide17.xml"/><Relationship Id="rId25" Type="http://schemas.openxmlformats.org/officeDocument/2006/relationships/slide" Target="slides/slide25.xml"/><Relationship Id="rId2" Type="http://schemas.openxmlformats.org/officeDocument/2006/relationships/slide" Target="slides/slide2.xml"/><Relationship Id="rId16" Type="http://schemas.openxmlformats.org/officeDocument/2006/relationships/slide" Target="slides/slide16.xml"/><Relationship Id="rId20" Type="http://schemas.openxmlformats.org/officeDocument/2006/relationships/slide" Target="slides/slide20.xml"/><Relationship Id="rId1" Type="http://schemas.openxmlformats.org/officeDocument/2006/relationships/slide" Target="slides/slide1.xml"/><Relationship Id="rId6" Type="http://schemas.openxmlformats.org/officeDocument/2006/relationships/slide" Target="slides/slide6.xml"/><Relationship Id="rId11" Type="http://schemas.openxmlformats.org/officeDocument/2006/relationships/slide" Target="slides/slide11.xml"/><Relationship Id="rId24" Type="http://schemas.openxmlformats.org/officeDocument/2006/relationships/slide" Target="slides/slide24.xml"/><Relationship Id="rId5" Type="http://schemas.openxmlformats.org/officeDocument/2006/relationships/slide" Target="slides/slide5.xml"/><Relationship Id="rId15" Type="http://schemas.openxmlformats.org/officeDocument/2006/relationships/slide" Target="slides/slide15.xml"/><Relationship Id="rId23" Type="http://schemas.openxmlformats.org/officeDocument/2006/relationships/slide" Target="slides/slide23.xml"/><Relationship Id="rId10" Type="http://schemas.openxmlformats.org/officeDocument/2006/relationships/slide" Target="slides/slide10.xml"/><Relationship Id="rId19" Type="http://schemas.openxmlformats.org/officeDocument/2006/relationships/slide" Target="slides/slide19.xml"/><Relationship Id="rId4" Type="http://schemas.openxmlformats.org/officeDocument/2006/relationships/slide" Target="slides/slide4.xml"/><Relationship Id="rId9" Type="http://schemas.openxmlformats.org/officeDocument/2006/relationships/slide" Target="slides/slide9.xml"/><Relationship Id="rId14" Type="http://schemas.openxmlformats.org/officeDocument/2006/relationships/slide" Target="slides/slide14.xml"/><Relationship Id="rId22" Type="http://schemas.openxmlformats.org/officeDocument/2006/relationships/slide" Target="slides/slide2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/Relationships>
</file>

<file path=ppt/drawings/_rels/vmlDrawing17.vml.rels><?xml version="1.0" encoding="UTF-8" standalone="yes"?>
<Relationships xmlns="http://schemas.openxmlformats.org/package/2006/relationships"><Relationship Id="rId2" Type="http://schemas.openxmlformats.org/officeDocument/2006/relationships/image" Target="../media/image34.wmf"/><Relationship Id="rId1" Type="http://schemas.openxmlformats.org/officeDocument/2006/relationships/image" Target="../media/image16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37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37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7.wmf"/><Relationship Id="rId1" Type="http://schemas.openxmlformats.org/officeDocument/2006/relationships/image" Target="../media/image1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t" anchorCtr="0" compatLnSpc="1">
            <a:prstTxWarp prst="textNoShape">
              <a:avLst/>
            </a:prstTxWarp>
          </a:bodyPr>
          <a:lstStyle>
            <a:lvl1pPr algn="l" defTabSz="966788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t" anchorCtr="0" compatLnSpc="1">
            <a:prstTxWarp prst="textNoShape">
              <a:avLst/>
            </a:prstTxWarp>
          </a:bodyPr>
          <a:lstStyle>
            <a:lvl1pPr algn="r" defTabSz="966788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27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b" anchorCtr="0" compatLnSpc="1">
            <a:prstTxWarp prst="textNoShape">
              <a:avLst/>
            </a:prstTxWarp>
          </a:bodyPr>
          <a:lstStyle>
            <a:lvl1pPr algn="l" defTabSz="966788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27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b" anchorCtr="0" compatLnSpc="1">
            <a:prstTxWarp prst="textNoShape">
              <a:avLst/>
            </a:prstTxWarp>
          </a:bodyPr>
          <a:lstStyle>
            <a:lvl1pPr algn="r" defTabSz="966788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4EF7978D-DF7D-4583-A6FD-AFFB52565A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t" anchorCtr="0" compatLnSpc="1">
            <a:prstTxWarp prst="textNoShape">
              <a:avLst/>
            </a:prstTxWarp>
          </a:bodyPr>
          <a:lstStyle>
            <a:lvl1pPr algn="l" defTabSz="966788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t" anchorCtr="0" compatLnSpc="1">
            <a:prstTxWarp prst="textNoShape">
              <a:avLst/>
            </a:prstTxWarp>
          </a:bodyPr>
          <a:lstStyle>
            <a:lvl1pPr algn="r" defTabSz="966788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6313" y="4560888"/>
            <a:ext cx="536257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b" anchorCtr="0" compatLnSpc="1">
            <a:prstTxWarp prst="textNoShape">
              <a:avLst/>
            </a:prstTxWarp>
          </a:bodyPr>
          <a:lstStyle>
            <a:lvl1pPr algn="l" defTabSz="966788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b" anchorCtr="0" compatLnSpc="1">
            <a:prstTxWarp prst="textNoShape">
              <a:avLst/>
            </a:prstTxWarp>
          </a:bodyPr>
          <a:lstStyle>
            <a:lvl1pPr algn="r" defTabSz="966788" eaLnBrk="0" hangingPunct="0">
              <a:defRPr sz="1200"/>
            </a:lvl1pPr>
          </a:lstStyle>
          <a:p>
            <a:pPr>
              <a:defRPr/>
            </a:pPr>
            <a:fld id="{4F973320-4197-42C2-A4C3-20DE78CFE0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738D588-D2C2-40F2-9E47-EC7FAFC5B346}" type="slidenum">
              <a:rPr lang="en-US"/>
              <a:pPr/>
              <a:t>2</a:t>
            </a:fld>
            <a:endParaRPr lang="en-US"/>
          </a:p>
        </p:txBody>
      </p:sp>
      <p:sp>
        <p:nvSpPr>
          <p:cNvPr id="580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0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086F522-C578-4964-8385-89FFBBE0D8B4}" type="slidenum">
              <a:rPr lang="en-US"/>
              <a:pPr/>
              <a:t>11</a:t>
            </a:fld>
            <a:endParaRPr lang="en-US"/>
          </a:p>
        </p:txBody>
      </p:sp>
      <p:sp>
        <p:nvSpPr>
          <p:cNvPr id="6266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6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83543D9-0E00-412F-BD84-CAF62DC661C0}" type="slidenum">
              <a:rPr lang="en-US"/>
              <a:pPr/>
              <a:t>12</a:t>
            </a:fld>
            <a:endParaRPr lang="en-US"/>
          </a:p>
        </p:txBody>
      </p:sp>
      <p:sp>
        <p:nvSpPr>
          <p:cNvPr id="628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8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032024E-046E-4241-AD2D-8BF1801CB332}" type="slidenum">
              <a:rPr lang="en-US"/>
              <a:pPr/>
              <a:t>13</a:t>
            </a:fld>
            <a:endParaRPr lang="en-US"/>
          </a:p>
        </p:txBody>
      </p:sp>
      <p:sp>
        <p:nvSpPr>
          <p:cNvPr id="630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0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7D6157E-85E0-462F-9EC2-68474DB62F02}" type="slidenum">
              <a:rPr lang="en-US"/>
              <a:pPr/>
              <a:t>14</a:t>
            </a:fld>
            <a:endParaRPr lang="en-US"/>
          </a:p>
        </p:txBody>
      </p:sp>
      <p:sp>
        <p:nvSpPr>
          <p:cNvPr id="632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2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77500C4-CDC7-4B01-B9DA-E8F97DF84C9F}" type="slidenum">
              <a:rPr lang="en-US"/>
              <a:pPr/>
              <a:t>15</a:t>
            </a:fld>
            <a:endParaRPr lang="en-US"/>
          </a:p>
        </p:txBody>
      </p:sp>
      <p:sp>
        <p:nvSpPr>
          <p:cNvPr id="6348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A57E7DE-AD7A-4E07-93E5-A1E4605C5481}" type="slidenum">
              <a:rPr lang="en-US"/>
              <a:pPr/>
              <a:t>16</a:t>
            </a:fld>
            <a:endParaRPr lang="en-US"/>
          </a:p>
        </p:txBody>
      </p:sp>
      <p:sp>
        <p:nvSpPr>
          <p:cNvPr id="6369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6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9EC68FE-EEB3-4A13-BDC6-54646CEB90EC}" type="slidenum">
              <a:rPr lang="en-US"/>
              <a:pPr/>
              <a:t>17</a:t>
            </a:fld>
            <a:endParaRPr lang="en-US"/>
          </a:p>
        </p:txBody>
      </p:sp>
      <p:sp>
        <p:nvSpPr>
          <p:cNvPr id="617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7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5AF6002-145F-4201-895C-869CD9BC436C}" type="slidenum">
              <a:rPr lang="en-US"/>
              <a:pPr/>
              <a:t>18</a:t>
            </a:fld>
            <a:endParaRPr lang="en-US"/>
          </a:p>
        </p:txBody>
      </p:sp>
      <p:sp>
        <p:nvSpPr>
          <p:cNvPr id="619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9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69E8476-BD98-4726-9F6C-7D4860664E7E}" type="slidenum">
              <a:rPr lang="en-US"/>
              <a:pPr/>
              <a:t>19</a:t>
            </a:fld>
            <a:endParaRPr lang="en-US"/>
          </a:p>
        </p:txBody>
      </p:sp>
      <p:sp>
        <p:nvSpPr>
          <p:cNvPr id="621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1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2CAACB1-63E2-4AB0-B506-0D927138194C}" type="slidenum">
              <a:rPr lang="en-US"/>
              <a:pPr/>
              <a:t>20</a:t>
            </a:fld>
            <a:endParaRPr lang="en-US"/>
          </a:p>
        </p:txBody>
      </p:sp>
      <p:sp>
        <p:nvSpPr>
          <p:cNvPr id="624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143F201-F31A-4C36-BB61-A881F6F19563}" type="slidenum">
              <a:rPr lang="en-US"/>
              <a:pPr/>
              <a:t>3</a:t>
            </a:fld>
            <a:endParaRPr lang="en-US"/>
          </a:p>
        </p:txBody>
      </p:sp>
      <p:sp>
        <p:nvSpPr>
          <p:cNvPr id="609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9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075AE2F-195A-4F6C-87D1-323238829C85}" type="slidenum">
              <a:rPr lang="en-US"/>
              <a:pPr/>
              <a:t>21</a:t>
            </a:fld>
            <a:endParaRPr lang="en-US"/>
          </a:p>
        </p:txBody>
      </p:sp>
      <p:sp>
        <p:nvSpPr>
          <p:cNvPr id="6266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6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32D7168-FD01-4468-AB91-3C46FA3AA8B1}" type="slidenum">
              <a:rPr lang="en-US"/>
              <a:pPr/>
              <a:t>22</a:t>
            </a:fld>
            <a:endParaRPr lang="en-US"/>
          </a:p>
        </p:txBody>
      </p:sp>
      <p:sp>
        <p:nvSpPr>
          <p:cNvPr id="628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8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5C69FF3-2EDE-43A5-89A7-137D0EB5FEA6}" type="slidenum">
              <a:rPr lang="en-US"/>
              <a:pPr/>
              <a:t>23</a:t>
            </a:fld>
            <a:endParaRPr lang="en-US"/>
          </a:p>
        </p:txBody>
      </p:sp>
      <p:sp>
        <p:nvSpPr>
          <p:cNvPr id="630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0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BD51FF8-2C57-404F-B6B0-3B0F52036677}" type="slidenum">
              <a:rPr lang="en-US"/>
              <a:pPr/>
              <a:t>24</a:t>
            </a:fld>
            <a:endParaRPr lang="en-US"/>
          </a:p>
        </p:txBody>
      </p:sp>
      <p:sp>
        <p:nvSpPr>
          <p:cNvPr id="632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2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7157285-5306-4A7F-9085-E43F82B73707}" type="slidenum">
              <a:rPr lang="en-US"/>
              <a:pPr/>
              <a:t>25</a:t>
            </a:fld>
            <a:endParaRPr lang="en-US"/>
          </a:p>
        </p:txBody>
      </p:sp>
      <p:sp>
        <p:nvSpPr>
          <p:cNvPr id="6348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5368079-B023-43A4-B352-86B0CAA6ABEF}" type="slidenum">
              <a:rPr lang="en-US"/>
              <a:pPr/>
              <a:t>26</a:t>
            </a:fld>
            <a:endParaRPr lang="en-US"/>
          </a:p>
        </p:txBody>
      </p:sp>
      <p:sp>
        <p:nvSpPr>
          <p:cNvPr id="6369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6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5F1EEE7-E312-4879-BAE7-54BED81A70BC}" type="slidenum">
              <a:rPr lang="en-US"/>
              <a:pPr/>
              <a:t>4</a:t>
            </a:fld>
            <a:endParaRPr lang="en-US"/>
          </a:p>
        </p:txBody>
      </p:sp>
      <p:sp>
        <p:nvSpPr>
          <p:cNvPr id="611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1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D625E0C-D906-4902-814D-63C3AAEE7FC8}" type="slidenum">
              <a:rPr lang="en-US"/>
              <a:pPr/>
              <a:t>5</a:t>
            </a:fld>
            <a:endParaRPr lang="en-US"/>
          </a:p>
        </p:txBody>
      </p:sp>
      <p:sp>
        <p:nvSpPr>
          <p:cNvPr id="6133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3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B92A20F-A3FB-42A8-9873-B85F0A6D23DA}" type="slidenum">
              <a:rPr lang="en-US"/>
              <a:pPr/>
              <a:t>6</a:t>
            </a:fld>
            <a:endParaRPr lang="en-US"/>
          </a:p>
        </p:txBody>
      </p:sp>
      <p:sp>
        <p:nvSpPr>
          <p:cNvPr id="615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5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1BE78BA-9AA2-4646-888A-3C1A3B9BBAED}" type="slidenum">
              <a:rPr lang="en-US"/>
              <a:pPr/>
              <a:t>7</a:t>
            </a:fld>
            <a:endParaRPr lang="en-US"/>
          </a:p>
        </p:txBody>
      </p:sp>
      <p:sp>
        <p:nvSpPr>
          <p:cNvPr id="617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7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350CE4D-4FCE-442F-8BF2-9BD8B328B49A}" type="slidenum">
              <a:rPr lang="en-US"/>
              <a:pPr/>
              <a:t>8</a:t>
            </a:fld>
            <a:endParaRPr lang="en-US"/>
          </a:p>
        </p:txBody>
      </p:sp>
      <p:sp>
        <p:nvSpPr>
          <p:cNvPr id="619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9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41A150A-9550-48F2-947A-BA61976FD9F1}" type="slidenum">
              <a:rPr lang="en-US"/>
              <a:pPr/>
              <a:t>9</a:t>
            </a:fld>
            <a:endParaRPr lang="en-US"/>
          </a:p>
        </p:txBody>
      </p:sp>
      <p:sp>
        <p:nvSpPr>
          <p:cNvPr id="621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1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4053B6C-D9E0-4F51-A2C4-A0D90C0D76CD}" type="slidenum">
              <a:rPr lang="en-US"/>
              <a:pPr/>
              <a:t>10</a:t>
            </a:fld>
            <a:endParaRPr lang="en-US"/>
          </a:p>
        </p:txBody>
      </p:sp>
      <p:sp>
        <p:nvSpPr>
          <p:cNvPr id="624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1400"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228600"/>
            <a:ext cx="7772400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15900" y="944563"/>
            <a:ext cx="8677275" cy="5113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431800" y="800100"/>
            <a:ext cx="8153400" cy="0"/>
          </a:xfrm>
          <a:prstGeom prst="line">
            <a:avLst/>
          </a:prstGeom>
          <a:noFill/>
          <a:ln w="25400">
            <a:solidFill>
              <a:srgbClr val="FFCC00"/>
            </a:solidFill>
            <a:round/>
            <a:headEnd/>
            <a:tailEnd/>
          </a:ln>
          <a:effectLst/>
        </p:spPr>
        <p:txBody>
          <a:bodyPr/>
          <a:lstStyle/>
          <a:p>
            <a:pPr algn="ctr" eaLnBrk="0" hangingPunct="0">
              <a:defRPr/>
            </a:pPr>
            <a:endParaRPr lang="en-US"/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533400" y="6248400"/>
            <a:ext cx="8153400" cy="0"/>
          </a:xfrm>
          <a:prstGeom prst="line">
            <a:avLst/>
          </a:prstGeom>
          <a:noFill/>
          <a:ln w="25400">
            <a:solidFill>
              <a:srgbClr val="FFCC00"/>
            </a:solidFill>
            <a:round/>
            <a:headEnd/>
            <a:tailEnd/>
          </a:ln>
          <a:effectLst/>
        </p:spPr>
        <p:txBody>
          <a:bodyPr/>
          <a:lstStyle/>
          <a:p>
            <a:pPr algn="ctr" eaLnBrk="0" hangingPunct="0">
              <a:defRPr/>
            </a:pPr>
            <a:endParaRPr lang="en-US"/>
          </a:p>
        </p:txBody>
      </p:sp>
      <p:pic>
        <p:nvPicPr>
          <p:cNvPr id="1030" name="Picture 9" descr="MSU_cathead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3238" y="6308725"/>
            <a:ext cx="971550" cy="45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7"/>
          <p:cNvSpPr>
            <a:spLocks noChangeShapeType="1"/>
          </p:cNvSpPr>
          <p:nvPr userDrawn="1"/>
        </p:nvSpPr>
        <p:spPr bwMode="auto">
          <a:xfrm>
            <a:off x="431800" y="800100"/>
            <a:ext cx="8153400" cy="0"/>
          </a:xfrm>
          <a:prstGeom prst="line">
            <a:avLst/>
          </a:prstGeom>
          <a:noFill/>
          <a:ln w="25400">
            <a:solidFill>
              <a:srgbClr val="FFCC00"/>
            </a:solidFill>
            <a:round/>
            <a:headEnd/>
            <a:tailEnd/>
          </a:ln>
          <a:effectLst/>
        </p:spPr>
        <p:txBody>
          <a:bodyPr/>
          <a:lstStyle/>
          <a:p>
            <a:pPr algn="ctr" eaLnBrk="0" hangingPunct="0">
              <a:defRPr/>
            </a:pPr>
            <a:endParaRPr lang="en-US"/>
          </a:p>
        </p:txBody>
      </p:sp>
      <p:sp>
        <p:nvSpPr>
          <p:cNvPr id="10" name="Line 8"/>
          <p:cNvSpPr>
            <a:spLocks noChangeShapeType="1"/>
          </p:cNvSpPr>
          <p:nvPr userDrawn="1"/>
        </p:nvSpPr>
        <p:spPr bwMode="auto">
          <a:xfrm>
            <a:off x="533400" y="6248400"/>
            <a:ext cx="8153400" cy="0"/>
          </a:xfrm>
          <a:prstGeom prst="line">
            <a:avLst/>
          </a:prstGeom>
          <a:noFill/>
          <a:ln w="25400">
            <a:solidFill>
              <a:srgbClr val="FFCC00"/>
            </a:solidFill>
            <a:round/>
            <a:headEnd/>
            <a:tailEnd/>
          </a:ln>
          <a:effectLst/>
        </p:spPr>
        <p:txBody>
          <a:bodyPr/>
          <a:lstStyle/>
          <a:p>
            <a:pPr algn="ctr" eaLnBrk="0" hangingPunct="0">
              <a:defRPr/>
            </a:pPr>
            <a:endParaRPr lang="en-US"/>
          </a:p>
        </p:txBody>
      </p:sp>
      <p:pic>
        <p:nvPicPr>
          <p:cNvPr id="1033" name="Picture 9" descr="MSU_cathead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3238" y="6308725"/>
            <a:ext cx="971550" cy="45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/>
          <p:nvPr userDrawn="1"/>
        </p:nvSpPr>
        <p:spPr>
          <a:xfrm>
            <a:off x="2417763" y="6313488"/>
            <a:ext cx="4279900" cy="4572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en-US" sz="1200" b="1" dirty="0" smtClean="0"/>
              <a:t>EELE </a:t>
            </a:r>
            <a:r>
              <a:rPr lang="en-US" sz="1200" b="1" dirty="0" smtClean="0"/>
              <a:t>461/561 </a:t>
            </a:r>
            <a:r>
              <a:rPr lang="en-US" sz="1200" b="1" dirty="0"/>
              <a:t>– </a:t>
            </a:r>
            <a:r>
              <a:rPr lang="en-US" sz="1200" b="1" dirty="0" smtClean="0"/>
              <a:t>Digital System Design</a:t>
            </a:r>
            <a:endParaRPr lang="en-US" sz="1200" b="1" dirty="0"/>
          </a:p>
          <a:p>
            <a:pPr algn="ctr" eaLnBrk="0" hangingPunct="0">
              <a:defRPr/>
            </a:pPr>
            <a:endParaRPr lang="en-US" sz="1200" b="1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7967663" y="6289675"/>
            <a:ext cx="938077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0" hangingPunct="0">
              <a:defRPr/>
            </a:pPr>
            <a:r>
              <a:rPr lang="en-US" sz="1200" b="1" dirty="0"/>
              <a:t>Module </a:t>
            </a:r>
            <a:r>
              <a:rPr lang="en-US" sz="1200" b="1" dirty="0" smtClean="0"/>
              <a:t>#2</a:t>
            </a:r>
            <a:endParaRPr lang="en-US" sz="1200" b="1" dirty="0"/>
          </a:p>
          <a:p>
            <a:pPr algn="ctr" eaLnBrk="0" hangingPunct="0">
              <a:defRPr/>
            </a:pPr>
            <a:r>
              <a:rPr lang="en-US" sz="1200" b="1" dirty="0"/>
              <a:t>Page </a:t>
            </a:r>
            <a:fld id="{36CC47DB-A78E-42B2-934C-2A949BD65FCC}" type="slidenum">
              <a:rPr lang="en-US" sz="1200" b="1"/>
              <a:pPr algn="ctr" eaLnBrk="0" hangingPunct="0">
                <a:defRPr/>
              </a:pPr>
              <a:t>‹#›</a:t>
            </a:fld>
            <a:endParaRPr lang="en-US" sz="1200" b="1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16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1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2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2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6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6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6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7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0.bin"/><Relationship Id="rId5" Type="http://schemas.openxmlformats.org/officeDocument/2006/relationships/oleObject" Target="../embeddings/oleObject9.bin"/><Relationship Id="rId4" Type="http://schemas.openxmlformats.org/officeDocument/2006/relationships/oleObject" Target="../embeddings/oleObject8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3.bin"/><Relationship Id="rId5" Type="http://schemas.openxmlformats.org/officeDocument/2006/relationships/oleObject" Target="../embeddings/oleObject12.bin"/><Relationship Id="rId4" Type="http://schemas.openxmlformats.org/officeDocument/2006/relationships/oleObject" Target="../embeddings/oleObject11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8.vml"/><Relationship Id="rId5" Type="http://schemas.openxmlformats.org/officeDocument/2006/relationships/oleObject" Target="../embeddings/oleObject15.bin"/><Relationship Id="rId4" Type="http://schemas.openxmlformats.org/officeDocument/2006/relationships/oleObject" Target="../embeddings/oleObject14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18.bin"/><Relationship Id="rId5" Type="http://schemas.openxmlformats.org/officeDocument/2006/relationships/oleObject" Target="../embeddings/oleObject17.bin"/><Relationship Id="rId4" Type="http://schemas.openxmlformats.org/officeDocument/2006/relationships/oleObject" Target="../embeddings/oleObject16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0.vml"/><Relationship Id="rId4" Type="http://schemas.openxmlformats.org/officeDocument/2006/relationships/oleObject" Target="../embeddings/oleObject19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1.vml"/><Relationship Id="rId5" Type="http://schemas.openxmlformats.org/officeDocument/2006/relationships/image" Target="../media/image22.jpeg"/><Relationship Id="rId4" Type="http://schemas.openxmlformats.org/officeDocument/2006/relationships/oleObject" Target="../embeddings/oleObject20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2.vml"/><Relationship Id="rId4" Type="http://schemas.openxmlformats.org/officeDocument/2006/relationships/oleObject" Target="../embeddings/oleObject21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3.vml"/><Relationship Id="rId5" Type="http://schemas.openxmlformats.org/officeDocument/2006/relationships/oleObject" Target="../embeddings/oleObject23.bin"/><Relationship Id="rId4" Type="http://schemas.openxmlformats.org/officeDocument/2006/relationships/oleObject" Target="../embeddings/oleObject22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4.vml"/><Relationship Id="rId4" Type="http://schemas.openxmlformats.org/officeDocument/2006/relationships/oleObject" Target="../embeddings/oleObject24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27.bin"/><Relationship Id="rId5" Type="http://schemas.openxmlformats.org/officeDocument/2006/relationships/oleObject" Target="../embeddings/oleObject26.bin"/><Relationship Id="rId4" Type="http://schemas.openxmlformats.org/officeDocument/2006/relationships/oleObject" Target="../embeddings/oleObject25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6.vml"/><Relationship Id="rId6" Type="http://schemas.openxmlformats.org/officeDocument/2006/relationships/oleObject" Target="../embeddings/oleObject30.bin"/><Relationship Id="rId5" Type="http://schemas.openxmlformats.org/officeDocument/2006/relationships/oleObject" Target="../embeddings/oleObject29.bin"/><Relationship Id="rId4" Type="http://schemas.openxmlformats.org/officeDocument/2006/relationships/oleObject" Target="../embeddings/oleObject28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7.vml"/><Relationship Id="rId5" Type="http://schemas.openxmlformats.org/officeDocument/2006/relationships/oleObject" Target="../embeddings/oleObject32.bin"/><Relationship Id="rId4" Type="http://schemas.openxmlformats.org/officeDocument/2006/relationships/oleObject" Target="../embeddings/oleObject31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8.vml"/><Relationship Id="rId6" Type="http://schemas.openxmlformats.org/officeDocument/2006/relationships/oleObject" Target="../embeddings/oleObject35.bin"/><Relationship Id="rId5" Type="http://schemas.openxmlformats.org/officeDocument/2006/relationships/oleObject" Target="../embeddings/oleObject34.bin"/><Relationship Id="rId4" Type="http://schemas.openxmlformats.org/officeDocument/2006/relationships/oleObject" Target="../embeddings/oleObject33.bin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9.vml"/><Relationship Id="rId4" Type="http://schemas.openxmlformats.org/officeDocument/2006/relationships/oleObject" Target="../embeddings/oleObject36.bin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0.vml"/><Relationship Id="rId5" Type="http://schemas.openxmlformats.org/officeDocument/2006/relationships/oleObject" Target="../embeddings/oleObject37.bin"/><Relationship Id="rId4" Type="http://schemas.openxmlformats.org/officeDocument/2006/relationships/image" Target="../media/image38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4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5" Type="http://schemas.openxmlformats.org/officeDocument/2006/relationships/oleObject" Target="../embeddings/oleObject6.bin"/><Relationship Id="rId4" Type="http://schemas.openxmlformats.org/officeDocument/2006/relationships/oleObject" Target="../embeddings/oleObject5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8034338" cy="500063"/>
          </a:xfrm>
        </p:spPr>
        <p:txBody>
          <a:bodyPr/>
          <a:lstStyle/>
          <a:p>
            <a:pPr eaLnBrk="1" hangingPunct="1"/>
            <a:r>
              <a:rPr lang="en-US" b="1" dirty="0" smtClean="0"/>
              <a:t>EELE </a:t>
            </a:r>
            <a:r>
              <a:rPr lang="en-US" b="1" dirty="0" smtClean="0"/>
              <a:t>461/561 – Digital System Design</a:t>
            </a:r>
          </a:p>
        </p:txBody>
      </p:sp>
      <p:sp>
        <p:nvSpPr>
          <p:cNvPr id="6146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016000"/>
            <a:ext cx="7772400" cy="5114962"/>
          </a:xfrm>
        </p:spPr>
        <p:txBody>
          <a:bodyPr/>
          <a:lstStyle/>
          <a:p>
            <a:pPr marL="381000" indent="-381000" algn="ctr" eaLnBrk="1" hangingPunct="1">
              <a:buFontTx/>
              <a:buNone/>
            </a:pPr>
            <a:r>
              <a:rPr lang="en-US" sz="2200" dirty="0" smtClean="0"/>
              <a:t>Module #2 – Interconnect Modeling with </a:t>
            </a:r>
            <a:br>
              <a:rPr lang="en-US" sz="2200" dirty="0" smtClean="0"/>
            </a:br>
            <a:r>
              <a:rPr lang="en-US" sz="2200" dirty="0" smtClean="0"/>
              <a:t>Lumped Elements</a:t>
            </a:r>
          </a:p>
          <a:p>
            <a:pPr marL="381000" indent="-381000" eaLnBrk="1" hangingPunct="1"/>
            <a:r>
              <a:rPr lang="en-US" sz="1600" dirty="0" smtClean="0"/>
              <a:t>Topics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 marL="1219200" lvl="2" indent="-304800" eaLnBrk="1" hangingPunct="1">
              <a:buFontTx/>
              <a:buAutoNum type="arabicPeriod"/>
            </a:pPr>
            <a:r>
              <a:rPr lang="en-US" sz="1400" dirty="0" smtClean="0"/>
              <a:t>Modeling Techniques</a:t>
            </a:r>
          </a:p>
          <a:p>
            <a:pPr marL="1219200" lvl="2" indent="-304800" eaLnBrk="1" hangingPunct="1">
              <a:buFontTx/>
              <a:buAutoNum type="arabicPeriod"/>
            </a:pPr>
            <a:r>
              <a:rPr lang="en-US" sz="1400" dirty="0" smtClean="0"/>
              <a:t>Impedance of Resistors, Capacitors and Inductors</a:t>
            </a:r>
            <a:br>
              <a:rPr lang="en-US" sz="1400" dirty="0" smtClean="0"/>
            </a:br>
            <a:endParaRPr lang="en-US" sz="2200" dirty="0" smtClean="0"/>
          </a:p>
          <a:p>
            <a:pPr marL="381000" indent="-381000" eaLnBrk="1" hangingPunct="1"/>
            <a:r>
              <a:rPr lang="en-US" sz="1600" dirty="0" smtClean="0"/>
              <a:t>Textbook Reading Assignments</a:t>
            </a:r>
            <a:br>
              <a:rPr lang="en-US" sz="1600" dirty="0" smtClean="0"/>
            </a:br>
            <a:endParaRPr lang="en-US" sz="1600" dirty="0" smtClean="0"/>
          </a:p>
          <a:p>
            <a:pPr marL="1219200" lvl="2" indent="-304800" eaLnBrk="1" hangingPunct="1">
              <a:buFontTx/>
              <a:buAutoNum type="arabicPeriod"/>
            </a:pPr>
            <a:r>
              <a:rPr lang="en-US" sz="1400" dirty="0" smtClean="0"/>
              <a:t>3.1-3.7</a:t>
            </a:r>
          </a:p>
          <a:p>
            <a:pPr marL="1219200" lvl="2" indent="-304800" eaLnBrk="1" hangingPunct="1">
              <a:buFontTx/>
              <a:buAutoNum type="arabicPeriod"/>
            </a:pPr>
            <a:endParaRPr lang="en-US" dirty="0" smtClean="0"/>
          </a:p>
          <a:p>
            <a:pPr marL="381000" indent="-381000" eaLnBrk="1" hangingPunct="1"/>
            <a:r>
              <a:rPr lang="en-US" sz="1600" dirty="0" smtClean="0"/>
              <a:t>What you should be able to do after this module</a:t>
            </a:r>
          </a:p>
          <a:p>
            <a:pPr marL="381000" indent="-381000" eaLnBrk="1" hangingPunct="1"/>
            <a:endParaRPr lang="en-US" dirty="0" smtClean="0"/>
          </a:p>
          <a:p>
            <a:pPr marL="1219200" lvl="2" indent="-304800" eaLnBrk="1" hangingPunct="1">
              <a:buFontTx/>
              <a:buAutoNum type="arabicPeriod"/>
            </a:pPr>
            <a:r>
              <a:rPr lang="en-US" sz="1400" dirty="0" smtClean="0"/>
              <a:t>Understand what a model is</a:t>
            </a:r>
          </a:p>
          <a:p>
            <a:pPr marL="1219200" lvl="2" indent="-304800" eaLnBrk="1" hangingPunct="1">
              <a:buFontTx/>
              <a:buAutoNum type="arabicPeriod"/>
            </a:pPr>
            <a:r>
              <a:rPr lang="en-US" sz="1400" dirty="0" smtClean="0"/>
              <a:t>Describe the impedance of a Resistor, Capacitor, and Inductor</a:t>
            </a:r>
          </a:p>
          <a:p>
            <a:pPr marL="1219200" lvl="2" indent="-304800" eaLnBrk="1" hangingPunct="1">
              <a:buFontTx/>
              <a:buAutoNum type="arabicPeriod"/>
            </a:pPr>
            <a:endParaRPr lang="en-US" sz="1400" dirty="0" smtClean="0"/>
          </a:p>
          <a:p>
            <a:pPr marL="1219200" lvl="2" indent="-304800" eaLnBrk="1" hangingPunct="1">
              <a:buFontTx/>
              <a:buAutoNum type="arabicPeriod"/>
            </a:pPr>
            <a:endParaRPr lang="en-US" dirty="0" smtClean="0"/>
          </a:p>
          <a:p>
            <a:pPr marL="381000" indent="-381000" eaLnBrk="1" hangingPunct="1">
              <a:buFontTx/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3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Impedance (C)</a:t>
            </a:r>
            <a:endParaRPr lang="en-US" b="1" dirty="0"/>
          </a:p>
        </p:txBody>
      </p:sp>
      <p:sp>
        <p:nvSpPr>
          <p:cNvPr id="623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016000"/>
            <a:ext cx="8424862" cy="5149850"/>
          </a:xfrm>
          <a:noFill/>
          <a:ln/>
        </p:spPr>
        <p:txBody>
          <a:bodyPr wrap="none"/>
          <a:lstStyle/>
          <a:p>
            <a:r>
              <a:rPr lang="en-US" sz="1600"/>
              <a:t>Z of a Capacitor</a:t>
            </a:r>
            <a:br>
              <a:rPr lang="en-US" sz="1600"/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	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 u="sng">
                <a:solidFill>
                  <a:srgbClr val="000000"/>
                </a:solidFill>
                <a:cs typeface="Times New Roman" pitchFamily="18" charset="0"/>
              </a:rPr>
              <a:t>Time Domain</a:t>
            </a: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if we look at the impedance of a capacitor in the time domain, we first remember that 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 impedance is always V/I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this expression that says: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	1) when dV/dt is small (or DC), the capacitor impedance is HIGH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	2) when dV/dt is large (or High Frequency), the capacitor impedance is LOW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we conceptually say: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	1) At DC, a capacitor looks like an </a:t>
            </a:r>
            <a:r>
              <a:rPr lang="en-US">
                <a:solidFill>
                  <a:srgbClr val="000000"/>
                </a:solidFill>
                <a:cs typeface="Times New Roman" pitchFamily="18" charset="0"/>
              </a:rPr>
              <a:t>OPEN</a:t>
            </a: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.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	2) At High Frequency, a capacitor looks like a </a:t>
            </a:r>
            <a:r>
              <a:rPr lang="en-US">
                <a:solidFill>
                  <a:srgbClr val="000000"/>
                </a:solidFill>
                <a:cs typeface="Times New Roman" pitchFamily="18" charset="0"/>
              </a:rPr>
              <a:t>SHORT</a:t>
            </a: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.</a:t>
            </a:r>
          </a:p>
        </p:txBody>
      </p:sp>
      <p:graphicFrame>
        <p:nvGraphicFramePr>
          <p:cNvPr id="623621" name="Object 5"/>
          <p:cNvGraphicFramePr>
            <a:graphicFrameLocks noChangeAspect="1"/>
          </p:cNvGraphicFramePr>
          <p:nvPr/>
        </p:nvGraphicFramePr>
        <p:xfrm>
          <a:off x="3276600" y="2528888"/>
          <a:ext cx="1470025" cy="901700"/>
        </p:xfrm>
        <a:graphic>
          <a:graphicData uri="http://schemas.openxmlformats.org/presentationml/2006/ole">
            <p:oleObj spid="_x0000_s140290" name="Equation" r:id="rId4" imgW="952200" imgH="58392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5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Impedance (C)</a:t>
            </a:r>
            <a:endParaRPr lang="en-US" b="1" dirty="0"/>
          </a:p>
        </p:txBody>
      </p:sp>
      <p:sp>
        <p:nvSpPr>
          <p:cNvPr id="625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016000"/>
            <a:ext cx="8424862" cy="5149850"/>
          </a:xfrm>
          <a:noFill/>
          <a:ln/>
        </p:spPr>
        <p:txBody>
          <a:bodyPr wrap="none"/>
          <a:lstStyle/>
          <a:p>
            <a:r>
              <a:rPr lang="en-US" sz="1600"/>
              <a:t>Z of a Capacitor</a:t>
            </a:r>
            <a:br>
              <a:rPr lang="en-US" sz="1600"/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	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 u="sng">
                <a:solidFill>
                  <a:srgbClr val="000000"/>
                </a:solidFill>
                <a:cs typeface="Times New Roman" pitchFamily="18" charset="0"/>
              </a:rPr>
              <a:t>Time Domain</a:t>
            </a: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let’s represent our voltage in the time domain using sine waves: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now let’s derive the current of a capacitor using this voltage: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Now plugging into our Impedance expression for capacitance, we get:</a:t>
            </a:r>
          </a:p>
        </p:txBody>
      </p:sp>
      <p:graphicFrame>
        <p:nvGraphicFramePr>
          <p:cNvPr id="625668" name="Object 4"/>
          <p:cNvGraphicFramePr>
            <a:graphicFrameLocks noChangeAspect="1"/>
          </p:cNvGraphicFramePr>
          <p:nvPr/>
        </p:nvGraphicFramePr>
        <p:xfrm>
          <a:off x="3311525" y="2276475"/>
          <a:ext cx="1373188" cy="354013"/>
        </p:xfrm>
        <a:graphic>
          <a:graphicData uri="http://schemas.openxmlformats.org/presentationml/2006/ole">
            <p:oleObj spid="_x0000_s141314" name="Equation" r:id="rId4" imgW="888840" imgH="228600" progId="Equation.3">
              <p:embed/>
            </p:oleObj>
          </a:graphicData>
        </a:graphic>
      </p:graphicFrame>
      <p:graphicFrame>
        <p:nvGraphicFramePr>
          <p:cNvPr id="625669" name="Object 5"/>
          <p:cNvGraphicFramePr>
            <a:graphicFrameLocks noChangeAspect="1"/>
          </p:cNvGraphicFramePr>
          <p:nvPr/>
        </p:nvGraphicFramePr>
        <p:xfrm>
          <a:off x="2771775" y="3141663"/>
          <a:ext cx="2647950" cy="982662"/>
        </p:xfrm>
        <a:graphic>
          <a:graphicData uri="http://schemas.openxmlformats.org/presentationml/2006/ole">
            <p:oleObj spid="_x0000_s141315" name="Equation" r:id="rId5" imgW="1714320" imgH="634680" progId="Equation.3">
              <p:embed/>
            </p:oleObj>
          </a:graphicData>
        </a:graphic>
      </p:graphicFrame>
      <p:graphicFrame>
        <p:nvGraphicFramePr>
          <p:cNvPr id="625670" name="Object 6"/>
          <p:cNvGraphicFramePr>
            <a:graphicFrameLocks noChangeAspect="1"/>
          </p:cNvGraphicFramePr>
          <p:nvPr/>
        </p:nvGraphicFramePr>
        <p:xfrm>
          <a:off x="2843213" y="4689475"/>
          <a:ext cx="2551112" cy="1335088"/>
        </p:xfrm>
        <a:graphic>
          <a:graphicData uri="http://schemas.openxmlformats.org/presentationml/2006/ole">
            <p:oleObj spid="_x0000_s141316" name="Equation" r:id="rId6" imgW="1650960" imgH="8632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7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Impedance (C)</a:t>
            </a:r>
            <a:endParaRPr lang="en-US" b="1" dirty="0"/>
          </a:p>
        </p:txBody>
      </p:sp>
      <p:sp>
        <p:nvSpPr>
          <p:cNvPr id="6277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016000"/>
            <a:ext cx="8424862" cy="5149850"/>
          </a:xfrm>
          <a:noFill/>
          <a:ln/>
        </p:spPr>
        <p:txBody>
          <a:bodyPr wrap="none"/>
          <a:lstStyle/>
          <a:p>
            <a:r>
              <a:rPr lang="en-US" sz="1600"/>
              <a:t>Z of a Capacitor</a:t>
            </a:r>
            <a:br>
              <a:rPr lang="en-US" sz="1600"/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	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 u="sng">
                <a:solidFill>
                  <a:srgbClr val="000000"/>
                </a:solidFill>
                <a:cs typeface="Times New Roman" pitchFamily="18" charset="0"/>
              </a:rPr>
              <a:t>Time Domain</a:t>
            </a: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This expression tells us two important things: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	1) The magnitude of the Impedance is: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	2) The phase of the Impedance is: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- we say that the Voltage LAGS behind the Current in a capacitor by 90</a:t>
            </a:r>
            <a:r>
              <a:rPr lang="en-US" b="0" baseline="30000">
                <a:solidFill>
                  <a:srgbClr val="000000"/>
                </a:solidFill>
                <a:cs typeface="Times New Roman" pitchFamily="18" charset="0"/>
              </a:rPr>
              <a:t>o</a:t>
            </a: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, or “ICE” </a:t>
            </a:r>
          </a:p>
        </p:txBody>
      </p:sp>
      <p:graphicFrame>
        <p:nvGraphicFramePr>
          <p:cNvPr id="627718" name="Object 6"/>
          <p:cNvGraphicFramePr>
            <a:graphicFrameLocks noChangeAspect="1"/>
          </p:cNvGraphicFramePr>
          <p:nvPr/>
        </p:nvGraphicFramePr>
        <p:xfrm>
          <a:off x="3779838" y="1592263"/>
          <a:ext cx="1924050" cy="647700"/>
        </p:xfrm>
        <a:graphic>
          <a:graphicData uri="http://schemas.openxmlformats.org/presentationml/2006/ole">
            <p:oleObj spid="_x0000_s142338" name="Equation" r:id="rId4" imgW="1244520" imgH="419040" progId="Equation.3">
              <p:embed/>
            </p:oleObj>
          </a:graphicData>
        </a:graphic>
      </p:graphicFrame>
      <p:graphicFrame>
        <p:nvGraphicFramePr>
          <p:cNvPr id="627719" name="Object 7"/>
          <p:cNvGraphicFramePr>
            <a:graphicFrameLocks noChangeAspect="1"/>
          </p:cNvGraphicFramePr>
          <p:nvPr/>
        </p:nvGraphicFramePr>
        <p:xfrm>
          <a:off x="5184775" y="3033713"/>
          <a:ext cx="1138238" cy="609600"/>
        </p:xfrm>
        <a:graphic>
          <a:graphicData uri="http://schemas.openxmlformats.org/presentationml/2006/ole">
            <p:oleObj spid="_x0000_s142339" name="Equation" r:id="rId5" imgW="736560" imgH="393480" progId="Equation.3">
              <p:embed/>
            </p:oleObj>
          </a:graphicData>
        </a:graphic>
      </p:graphicFrame>
      <p:graphicFrame>
        <p:nvGraphicFramePr>
          <p:cNvPr id="627720" name="Object 8"/>
          <p:cNvGraphicFramePr>
            <a:graphicFrameLocks noChangeAspect="1"/>
          </p:cNvGraphicFramePr>
          <p:nvPr/>
        </p:nvGraphicFramePr>
        <p:xfrm>
          <a:off x="5148263" y="4005263"/>
          <a:ext cx="1550987" cy="373062"/>
        </p:xfrm>
        <a:graphic>
          <a:graphicData uri="http://schemas.openxmlformats.org/presentationml/2006/ole">
            <p:oleObj spid="_x0000_s142340" name="Equation" r:id="rId6" imgW="1002960" imgH="241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9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Impedance (C)</a:t>
            </a:r>
            <a:endParaRPr lang="en-US" b="1" dirty="0"/>
          </a:p>
        </p:txBody>
      </p:sp>
      <p:sp>
        <p:nvSpPr>
          <p:cNvPr id="629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016000"/>
            <a:ext cx="8424862" cy="5149850"/>
          </a:xfrm>
          <a:noFill/>
          <a:ln/>
        </p:spPr>
        <p:txBody>
          <a:bodyPr wrap="none"/>
          <a:lstStyle/>
          <a:p>
            <a:r>
              <a:rPr lang="en-US" sz="1600"/>
              <a:t>Z of a Capacitor</a:t>
            </a:r>
            <a:br>
              <a:rPr lang="en-US" sz="1600"/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	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 u="sng">
                <a:solidFill>
                  <a:srgbClr val="000000"/>
                </a:solidFill>
                <a:cs typeface="Times New Roman" pitchFamily="18" charset="0"/>
              </a:rPr>
              <a:t>Frequency Domain</a:t>
            </a: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In the frequency domain, we only have sine waves with Magnitude, Frequency, and Phase.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We use a complex plane to represent the magnitude and phase with one complex quantity.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On the complex plane, we represent a -90</a:t>
            </a:r>
            <a:r>
              <a:rPr lang="en-US" b="0" baseline="30000">
                <a:solidFill>
                  <a:srgbClr val="000000"/>
                </a:solidFill>
                <a:cs typeface="Times New Roman" pitchFamily="18" charset="0"/>
              </a:rPr>
              <a:t>o</a:t>
            </a: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phase using a -j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Remember on the complex plane: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endParaRPr lang="en-US" b="0">
              <a:solidFill>
                <a:srgbClr val="000000"/>
              </a:solidFill>
              <a:cs typeface="Times New Roman" pitchFamily="18" charset="0"/>
            </a:endParaRPr>
          </a:p>
        </p:txBody>
      </p:sp>
      <p:graphicFrame>
        <p:nvGraphicFramePr>
          <p:cNvPr id="629764" name="Object 4"/>
          <p:cNvGraphicFramePr>
            <a:graphicFrameLocks noChangeAspect="1"/>
          </p:cNvGraphicFramePr>
          <p:nvPr/>
        </p:nvGraphicFramePr>
        <p:xfrm>
          <a:off x="2411413" y="3968750"/>
          <a:ext cx="1846262" cy="1471613"/>
        </p:xfrm>
        <a:graphic>
          <a:graphicData uri="http://schemas.openxmlformats.org/presentationml/2006/ole">
            <p:oleObj spid="_x0000_s143362" name="Equation" r:id="rId4" imgW="1193760" imgH="952200" progId="Equation.3">
              <p:embed/>
            </p:oleObj>
          </a:graphicData>
        </a:graphic>
      </p:graphicFrame>
      <p:graphicFrame>
        <p:nvGraphicFramePr>
          <p:cNvPr id="629765" name="Object 5"/>
          <p:cNvGraphicFramePr>
            <a:graphicFrameLocks noChangeAspect="1"/>
          </p:cNvGraphicFramePr>
          <p:nvPr/>
        </p:nvGraphicFramePr>
        <p:xfrm>
          <a:off x="6335713" y="4689475"/>
          <a:ext cx="550862" cy="609600"/>
        </p:xfrm>
        <a:graphic>
          <a:graphicData uri="http://schemas.openxmlformats.org/presentationml/2006/ole">
            <p:oleObj spid="_x0000_s143363" name="Equation" r:id="rId5" imgW="355320" imgH="393480" progId="Equation.3">
              <p:embed/>
            </p:oleObj>
          </a:graphicData>
        </a:graphic>
      </p:graphicFrame>
      <p:sp>
        <p:nvSpPr>
          <p:cNvPr id="629767" name="Line 7"/>
          <p:cNvSpPr>
            <a:spLocks noChangeShapeType="1"/>
          </p:cNvSpPr>
          <p:nvPr/>
        </p:nvSpPr>
        <p:spPr bwMode="auto">
          <a:xfrm>
            <a:off x="5759450" y="4581525"/>
            <a:ext cx="22685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/>
          <a:lstStyle/>
          <a:p>
            <a:endParaRPr lang="en-US"/>
          </a:p>
        </p:txBody>
      </p:sp>
      <p:sp>
        <p:nvSpPr>
          <p:cNvPr id="629768" name="Line 8"/>
          <p:cNvSpPr>
            <a:spLocks noChangeShapeType="1"/>
          </p:cNvSpPr>
          <p:nvPr/>
        </p:nvSpPr>
        <p:spPr bwMode="auto">
          <a:xfrm flipH="1" flipV="1">
            <a:off x="6946900" y="3825875"/>
            <a:ext cx="1588" cy="18367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/>
          <a:lstStyle/>
          <a:p>
            <a:endParaRPr lang="en-US"/>
          </a:p>
        </p:txBody>
      </p:sp>
      <p:sp>
        <p:nvSpPr>
          <p:cNvPr id="629769" name="Text Box 9"/>
          <p:cNvSpPr txBox="1">
            <a:spLocks noChangeArrowheads="1"/>
          </p:cNvSpPr>
          <p:nvPr/>
        </p:nvSpPr>
        <p:spPr bwMode="auto">
          <a:xfrm>
            <a:off x="8099425" y="4402138"/>
            <a:ext cx="5095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/>
              <a:t>Re</a:t>
            </a:r>
          </a:p>
        </p:txBody>
      </p:sp>
      <p:sp>
        <p:nvSpPr>
          <p:cNvPr id="629770" name="Text Box 10"/>
          <p:cNvSpPr txBox="1">
            <a:spLocks noChangeArrowheads="1"/>
          </p:cNvSpPr>
          <p:nvPr/>
        </p:nvSpPr>
        <p:spPr bwMode="auto">
          <a:xfrm>
            <a:off x="6716713" y="3394075"/>
            <a:ext cx="4651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/>
              <a:t>Im</a:t>
            </a:r>
          </a:p>
        </p:txBody>
      </p:sp>
      <p:sp>
        <p:nvSpPr>
          <p:cNvPr id="629771" name="Line 11"/>
          <p:cNvSpPr>
            <a:spLocks noChangeShapeType="1"/>
          </p:cNvSpPr>
          <p:nvPr/>
        </p:nvSpPr>
        <p:spPr bwMode="auto">
          <a:xfrm>
            <a:off x="6948488" y="4581525"/>
            <a:ext cx="0" cy="865188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1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Impedance (C)</a:t>
            </a:r>
            <a:endParaRPr lang="en-US" b="1" dirty="0"/>
          </a:p>
        </p:txBody>
      </p:sp>
      <p:sp>
        <p:nvSpPr>
          <p:cNvPr id="631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016000"/>
            <a:ext cx="8424862" cy="5149850"/>
          </a:xfrm>
          <a:noFill/>
          <a:ln/>
        </p:spPr>
        <p:txBody>
          <a:bodyPr wrap="none"/>
          <a:lstStyle/>
          <a:p>
            <a:r>
              <a:rPr lang="en-US" sz="1600"/>
              <a:t>Z of a Capacitor</a:t>
            </a:r>
            <a:br>
              <a:rPr lang="en-US" sz="1600"/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	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 u="sng">
                <a:solidFill>
                  <a:srgbClr val="000000"/>
                </a:solidFill>
                <a:cs typeface="Times New Roman" pitchFamily="18" charset="0"/>
              </a:rPr>
              <a:t>Frequency Domain</a:t>
            </a: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The impedance of the capacitor can be expressed as: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Note that Impedance is a </a:t>
            </a:r>
            <a:r>
              <a:rPr lang="en-US" b="0" i="1">
                <a:solidFill>
                  <a:srgbClr val="000000"/>
                </a:solidFill>
                <a:cs typeface="Times New Roman" pitchFamily="18" charset="0"/>
              </a:rPr>
              <a:t>complex quantity</a:t>
            </a: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and we define the </a:t>
            </a:r>
            <a:r>
              <a:rPr lang="en-US" b="0" i="1">
                <a:solidFill>
                  <a:srgbClr val="000000"/>
                </a:solidFill>
                <a:cs typeface="Times New Roman" pitchFamily="18" charset="0"/>
              </a:rPr>
              <a:t>Complex Frequency</a:t>
            </a: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as s=j</a:t>
            </a:r>
            <a:r>
              <a:rPr lang="en-US" b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</a:t>
            </a: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We call the Real part of Impedance </a:t>
            </a:r>
            <a:r>
              <a:rPr lang="en-US">
                <a:solidFill>
                  <a:srgbClr val="000000"/>
                </a:solidFill>
                <a:cs typeface="Times New Roman" pitchFamily="18" charset="0"/>
              </a:rPr>
              <a:t>Resistance</a:t>
            </a:r>
            <a:r>
              <a:rPr lang="en-US" i="1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and the Imaginary part </a:t>
            </a:r>
            <a:r>
              <a:rPr lang="en-US" i="1">
                <a:solidFill>
                  <a:srgbClr val="000000"/>
                </a:solidFill>
                <a:cs typeface="Times New Roman" pitchFamily="18" charset="0"/>
              </a:rPr>
              <a:t>Reactance</a:t>
            </a: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.</a:t>
            </a:r>
            <a:r>
              <a:rPr lang="en-US" i="1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i="1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i="1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i="1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Since a capacitor only has an imaginary component, we can say that 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  the Reactance is equal to the Impedance.</a:t>
            </a:r>
          </a:p>
        </p:txBody>
      </p:sp>
      <p:graphicFrame>
        <p:nvGraphicFramePr>
          <p:cNvPr id="631812" name="Object 4"/>
          <p:cNvGraphicFramePr>
            <a:graphicFrameLocks noChangeAspect="1"/>
          </p:cNvGraphicFramePr>
          <p:nvPr/>
        </p:nvGraphicFramePr>
        <p:xfrm>
          <a:off x="2916238" y="2312988"/>
          <a:ext cx="1846262" cy="1373187"/>
        </p:xfrm>
        <a:graphic>
          <a:graphicData uri="http://schemas.openxmlformats.org/presentationml/2006/ole">
            <p:oleObj spid="_x0000_s144386" name="Equation" r:id="rId4" imgW="1193760" imgH="888840" progId="Equation.3">
              <p:embed/>
            </p:oleObj>
          </a:graphicData>
        </a:graphic>
      </p:graphicFrame>
      <p:graphicFrame>
        <p:nvGraphicFramePr>
          <p:cNvPr id="631813" name="Object 5"/>
          <p:cNvGraphicFramePr>
            <a:graphicFrameLocks noChangeAspect="1"/>
          </p:cNvGraphicFramePr>
          <p:nvPr/>
        </p:nvGraphicFramePr>
        <p:xfrm>
          <a:off x="6335713" y="2457450"/>
          <a:ext cx="550862" cy="609600"/>
        </p:xfrm>
        <a:graphic>
          <a:graphicData uri="http://schemas.openxmlformats.org/presentationml/2006/ole">
            <p:oleObj spid="_x0000_s144387" name="Equation" r:id="rId5" imgW="355320" imgH="393480" progId="Equation.3">
              <p:embed/>
            </p:oleObj>
          </a:graphicData>
        </a:graphic>
      </p:graphicFrame>
      <p:sp>
        <p:nvSpPr>
          <p:cNvPr id="631814" name="Line 6"/>
          <p:cNvSpPr>
            <a:spLocks noChangeShapeType="1"/>
          </p:cNvSpPr>
          <p:nvPr/>
        </p:nvSpPr>
        <p:spPr bwMode="auto">
          <a:xfrm>
            <a:off x="5759450" y="2349500"/>
            <a:ext cx="22685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/>
          <a:lstStyle/>
          <a:p>
            <a:endParaRPr lang="en-US"/>
          </a:p>
        </p:txBody>
      </p:sp>
      <p:sp>
        <p:nvSpPr>
          <p:cNvPr id="631815" name="Line 7"/>
          <p:cNvSpPr>
            <a:spLocks noChangeShapeType="1"/>
          </p:cNvSpPr>
          <p:nvPr/>
        </p:nvSpPr>
        <p:spPr bwMode="auto">
          <a:xfrm flipH="1" flipV="1">
            <a:off x="6946900" y="1593850"/>
            <a:ext cx="1588" cy="18367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/>
          <a:lstStyle/>
          <a:p>
            <a:endParaRPr lang="en-US"/>
          </a:p>
        </p:txBody>
      </p:sp>
      <p:sp>
        <p:nvSpPr>
          <p:cNvPr id="631816" name="Text Box 8"/>
          <p:cNvSpPr txBox="1">
            <a:spLocks noChangeArrowheads="1"/>
          </p:cNvSpPr>
          <p:nvPr/>
        </p:nvSpPr>
        <p:spPr bwMode="auto">
          <a:xfrm>
            <a:off x="8099425" y="2170113"/>
            <a:ext cx="5095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/>
              <a:t>Re</a:t>
            </a:r>
          </a:p>
        </p:txBody>
      </p:sp>
      <p:sp>
        <p:nvSpPr>
          <p:cNvPr id="631817" name="Text Box 9"/>
          <p:cNvSpPr txBox="1">
            <a:spLocks noChangeArrowheads="1"/>
          </p:cNvSpPr>
          <p:nvPr/>
        </p:nvSpPr>
        <p:spPr bwMode="auto">
          <a:xfrm>
            <a:off x="6716713" y="1162050"/>
            <a:ext cx="4651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/>
              <a:t>Im</a:t>
            </a:r>
          </a:p>
        </p:txBody>
      </p:sp>
      <p:sp>
        <p:nvSpPr>
          <p:cNvPr id="631818" name="Line 10"/>
          <p:cNvSpPr>
            <a:spLocks noChangeShapeType="1"/>
          </p:cNvSpPr>
          <p:nvPr/>
        </p:nvSpPr>
        <p:spPr bwMode="auto">
          <a:xfrm>
            <a:off x="6948488" y="2349500"/>
            <a:ext cx="0" cy="865188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 anchor="ctr"/>
          <a:lstStyle/>
          <a:p>
            <a:endParaRPr lang="en-US"/>
          </a:p>
        </p:txBody>
      </p:sp>
      <p:graphicFrame>
        <p:nvGraphicFramePr>
          <p:cNvPr id="631819" name="Object 11"/>
          <p:cNvGraphicFramePr>
            <a:graphicFrameLocks noChangeAspect="1"/>
          </p:cNvGraphicFramePr>
          <p:nvPr/>
        </p:nvGraphicFramePr>
        <p:xfrm>
          <a:off x="2916238" y="5408613"/>
          <a:ext cx="1531937" cy="608012"/>
        </p:xfrm>
        <a:graphic>
          <a:graphicData uri="http://schemas.openxmlformats.org/presentationml/2006/ole">
            <p:oleObj spid="_x0000_s144388" name="Equation" r:id="rId6" imgW="990360" imgH="393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3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Impedance (C)</a:t>
            </a:r>
            <a:endParaRPr lang="en-US" b="1" dirty="0"/>
          </a:p>
        </p:txBody>
      </p:sp>
      <p:sp>
        <p:nvSpPr>
          <p:cNvPr id="6338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016000"/>
            <a:ext cx="8424862" cy="5149850"/>
          </a:xfrm>
          <a:noFill/>
          <a:ln/>
        </p:spPr>
        <p:txBody>
          <a:bodyPr wrap="none"/>
          <a:lstStyle/>
          <a:p>
            <a:r>
              <a:rPr lang="en-US" sz="1600"/>
              <a:t>Z of a Capacitor</a:t>
            </a:r>
            <a:br>
              <a:rPr lang="en-US" sz="1600"/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	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 u="sng">
                <a:solidFill>
                  <a:srgbClr val="000000"/>
                </a:solidFill>
                <a:cs typeface="Times New Roman" pitchFamily="18" charset="0"/>
              </a:rPr>
              <a:t>Frequency Domain</a:t>
            </a: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We typically get the most information from the magnitude of the impedance.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Note this shows an inverse relationship between Impedance and Frequency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This verifies what we saw in the Time Domain: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	1) At DC, a capacitor looks like an </a:t>
            </a:r>
            <a:r>
              <a:rPr lang="en-US">
                <a:solidFill>
                  <a:srgbClr val="000000"/>
                </a:solidFill>
                <a:cs typeface="Times New Roman" pitchFamily="18" charset="0"/>
              </a:rPr>
              <a:t>OPEN</a:t>
            </a: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.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	2) At High Frequency, a capacitor looks like a </a:t>
            </a:r>
            <a:r>
              <a:rPr lang="en-US">
                <a:solidFill>
                  <a:srgbClr val="000000"/>
                </a:solidFill>
                <a:cs typeface="Times New Roman" pitchFamily="18" charset="0"/>
              </a:rPr>
              <a:t>SHORT</a:t>
            </a: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.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endParaRPr lang="en-US" b="0">
              <a:solidFill>
                <a:srgbClr val="000000"/>
              </a:solidFill>
              <a:cs typeface="Times New Roman" pitchFamily="18" charset="0"/>
            </a:endParaRPr>
          </a:p>
        </p:txBody>
      </p:sp>
      <p:graphicFrame>
        <p:nvGraphicFramePr>
          <p:cNvPr id="633860" name="Object 4"/>
          <p:cNvGraphicFramePr>
            <a:graphicFrameLocks noChangeAspect="1"/>
          </p:cNvGraphicFramePr>
          <p:nvPr/>
        </p:nvGraphicFramePr>
        <p:xfrm>
          <a:off x="3095625" y="2420938"/>
          <a:ext cx="2238375" cy="647700"/>
        </p:xfrm>
        <a:graphic>
          <a:graphicData uri="http://schemas.openxmlformats.org/presentationml/2006/ole">
            <p:oleObj spid="_x0000_s145410" name="Equation" r:id="rId4" imgW="1447560" imgH="419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5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Impedance (C)</a:t>
            </a:r>
            <a:endParaRPr lang="en-US" b="1" dirty="0"/>
          </a:p>
        </p:txBody>
      </p:sp>
      <p:sp>
        <p:nvSpPr>
          <p:cNvPr id="6359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016000"/>
            <a:ext cx="8424862" cy="5149850"/>
          </a:xfrm>
          <a:noFill/>
          <a:ln/>
        </p:spPr>
        <p:txBody>
          <a:bodyPr wrap="none"/>
          <a:lstStyle/>
          <a:p>
            <a:r>
              <a:rPr lang="en-US" sz="1600"/>
              <a:t>Z of a Capacitor</a:t>
            </a:r>
            <a:br>
              <a:rPr lang="en-US" sz="1600"/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	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 u="sng">
                <a:solidFill>
                  <a:srgbClr val="000000"/>
                </a:solidFill>
                <a:cs typeface="Times New Roman" pitchFamily="18" charset="0"/>
              </a:rPr>
              <a:t>Frequency Domain</a:t>
            </a: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endParaRPr lang="en-US" b="0">
              <a:solidFill>
                <a:srgbClr val="000000"/>
              </a:solidFill>
              <a:cs typeface="Times New Roman" pitchFamily="18" charset="0"/>
            </a:endParaRPr>
          </a:p>
        </p:txBody>
      </p:sp>
      <p:graphicFrame>
        <p:nvGraphicFramePr>
          <p:cNvPr id="635908" name="Object 4"/>
          <p:cNvGraphicFramePr>
            <a:graphicFrameLocks noChangeAspect="1"/>
          </p:cNvGraphicFramePr>
          <p:nvPr/>
        </p:nvGraphicFramePr>
        <p:xfrm>
          <a:off x="971550" y="3033713"/>
          <a:ext cx="1511300" cy="647700"/>
        </p:xfrm>
        <a:graphic>
          <a:graphicData uri="http://schemas.openxmlformats.org/presentationml/2006/ole">
            <p:oleObj spid="_x0000_s146434" name="Equation" r:id="rId4" imgW="977760" imgH="419040" progId="Equation.3">
              <p:embed/>
            </p:oleObj>
          </a:graphicData>
        </a:graphic>
      </p:graphicFrame>
      <p:pic>
        <p:nvPicPr>
          <p:cNvPr id="635909" name="Picture 5" descr="Capacitor_Zin_AC_PLOT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167063" y="1844675"/>
            <a:ext cx="5400675" cy="32893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6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Impedance (L)</a:t>
            </a:r>
            <a:endParaRPr lang="en-US" b="1" dirty="0"/>
          </a:p>
        </p:txBody>
      </p:sp>
      <p:sp>
        <p:nvSpPr>
          <p:cNvPr id="616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016000"/>
            <a:ext cx="8424862" cy="5149850"/>
          </a:xfrm>
          <a:noFill/>
          <a:ln/>
        </p:spPr>
        <p:txBody>
          <a:bodyPr wrap="none"/>
          <a:lstStyle/>
          <a:p>
            <a:r>
              <a:rPr lang="en-US" sz="1600"/>
              <a:t>Z of an Inductor</a:t>
            </a:r>
            <a:br>
              <a:rPr lang="en-US" sz="1600"/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	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Inductance is the ratio of Magnetic Flux to Current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Magnetic Flux is the number of B-field Lines around the conductor (units are Webers, Wb)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Large Inductance means that more magnetic fields can be stored with less current</a:t>
            </a:r>
            <a:r>
              <a:rPr lang="en-US" b="0" i="1">
                <a:solidFill>
                  <a:srgbClr val="000000"/>
                </a:solidFill>
                <a:cs typeface="Times New Roman" pitchFamily="18" charset="0"/>
              </a:rPr>
              <a:t>.</a:t>
            </a:r>
            <a:br>
              <a:rPr lang="en-US" b="0" i="1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 i="1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 i="1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Physically, an inductor is a structure or material that can temporarily hold Magnetic field lines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 ex) a coil, or Ferroelectric material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endParaRPr lang="en-US" b="0">
              <a:solidFill>
                <a:srgbClr val="000000"/>
              </a:solidFill>
              <a:cs typeface="Times New Roman" pitchFamily="18" charset="0"/>
            </a:endParaRPr>
          </a:p>
        </p:txBody>
      </p:sp>
      <p:graphicFrame>
        <p:nvGraphicFramePr>
          <p:cNvPr id="616452" name="Object 4"/>
          <p:cNvGraphicFramePr>
            <a:graphicFrameLocks noChangeAspect="1"/>
          </p:cNvGraphicFramePr>
          <p:nvPr/>
        </p:nvGraphicFramePr>
        <p:xfrm>
          <a:off x="3687763" y="1966913"/>
          <a:ext cx="665162" cy="608012"/>
        </p:xfrm>
        <a:graphic>
          <a:graphicData uri="http://schemas.openxmlformats.org/presentationml/2006/ole">
            <p:oleObj spid="_x0000_s147458" name="Equation" r:id="rId4" imgW="431640" imgH="393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8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Impedance (L)</a:t>
            </a:r>
            <a:endParaRPr lang="en-US" b="1" dirty="0"/>
          </a:p>
        </p:txBody>
      </p:sp>
      <p:sp>
        <p:nvSpPr>
          <p:cNvPr id="618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016000"/>
            <a:ext cx="8424862" cy="5149850"/>
          </a:xfrm>
          <a:noFill/>
          <a:ln/>
        </p:spPr>
        <p:txBody>
          <a:bodyPr wrap="none"/>
          <a:lstStyle/>
          <a:p>
            <a:r>
              <a:rPr lang="en-US" sz="1600"/>
              <a:t>Z of an Inductor </a:t>
            </a:r>
            <a:br>
              <a:rPr lang="en-US" sz="1600"/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	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Faraday’s Law of Induction states that the voltage induced from an inductor is: 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Let’s rearrange our inductance definition and then differentiate with respect to time: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This is the fundamental expression that describes the behavior of an inductor.</a:t>
            </a:r>
          </a:p>
        </p:txBody>
      </p:sp>
      <p:graphicFrame>
        <p:nvGraphicFramePr>
          <p:cNvPr id="618500" name="Object 4"/>
          <p:cNvGraphicFramePr>
            <a:graphicFrameLocks noChangeAspect="1"/>
          </p:cNvGraphicFramePr>
          <p:nvPr/>
        </p:nvGraphicFramePr>
        <p:xfrm>
          <a:off x="3621088" y="1966913"/>
          <a:ext cx="801687" cy="608012"/>
        </p:xfrm>
        <a:graphic>
          <a:graphicData uri="http://schemas.openxmlformats.org/presentationml/2006/ole">
            <p:oleObj spid="_x0000_s148482" name="Equation" r:id="rId4" imgW="520560" imgH="393480" progId="Equation.3">
              <p:embed/>
            </p:oleObj>
          </a:graphicData>
        </a:graphic>
      </p:graphicFrame>
      <p:graphicFrame>
        <p:nvGraphicFramePr>
          <p:cNvPr id="618501" name="Object 5"/>
          <p:cNvGraphicFramePr>
            <a:graphicFrameLocks noChangeAspect="1"/>
          </p:cNvGraphicFramePr>
          <p:nvPr/>
        </p:nvGraphicFramePr>
        <p:xfrm>
          <a:off x="3590925" y="3284538"/>
          <a:ext cx="1098550" cy="2235200"/>
        </p:xfrm>
        <a:graphic>
          <a:graphicData uri="http://schemas.openxmlformats.org/presentationml/2006/ole">
            <p:oleObj spid="_x0000_s148483" name="Equation" r:id="rId5" imgW="711000" imgH="14475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0551" name="Picture 7" descr="Inductor_IV_TRAN_PLO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62450" y="908050"/>
            <a:ext cx="4090988" cy="5184775"/>
          </a:xfrm>
          <a:prstGeom prst="rect">
            <a:avLst/>
          </a:prstGeom>
          <a:noFill/>
        </p:spPr>
      </p:pic>
      <p:sp>
        <p:nvSpPr>
          <p:cNvPr id="620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Impedance (L)</a:t>
            </a:r>
            <a:endParaRPr lang="en-US" b="1" dirty="0"/>
          </a:p>
        </p:txBody>
      </p:sp>
      <p:sp>
        <p:nvSpPr>
          <p:cNvPr id="6205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016000"/>
            <a:ext cx="8424862" cy="5149850"/>
          </a:xfrm>
          <a:noFill/>
          <a:ln/>
        </p:spPr>
        <p:txBody>
          <a:bodyPr wrap="none"/>
          <a:lstStyle/>
          <a:p>
            <a:r>
              <a:rPr lang="en-US" sz="1600"/>
              <a:t>Z of an Inductor </a:t>
            </a:r>
            <a:br>
              <a:rPr lang="en-US" sz="1600"/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	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This expression says that current 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  cannot change instantaneously but 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  voltage can.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A small change in current will result 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  in a large change in voltage. 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endParaRPr lang="en-US" b="0">
              <a:solidFill>
                <a:srgbClr val="000000"/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9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Interconnect Modeling</a:t>
            </a:r>
          </a:p>
        </p:txBody>
      </p:sp>
      <p:sp>
        <p:nvSpPr>
          <p:cNvPr id="579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016000"/>
            <a:ext cx="8424862" cy="5149850"/>
          </a:xfrm>
          <a:noFill/>
          <a:ln/>
        </p:spPr>
        <p:txBody>
          <a:bodyPr wrap="none"/>
          <a:lstStyle/>
          <a:p>
            <a:r>
              <a:rPr lang="en-US" sz="1600"/>
              <a:t>Interconnect Modeling</a:t>
            </a:r>
            <a:br>
              <a:rPr lang="en-US" sz="1600"/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	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All interconnect can be described using the fundamentals of electromagnetic wave 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  propagation given by Maxwell’s equations.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However, it is impractical to use Maxwell’s equations in real designs due to the time 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 associated with the solutions.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Instead, we try to </a:t>
            </a:r>
            <a:r>
              <a:rPr lang="en-US" b="0" i="1">
                <a:solidFill>
                  <a:srgbClr val="000000"/>
                </a:solidFill>
                <a:cs typeface="Times New Roman" pitchFamily="18" charset="0"/>
              </a:rPr>
              <a:t>Model</a:t>
            </a: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the performance of the interconnect using our basic circuit elements.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We use the word </a:t>
            </a:r>
            <a:r>
              <a:rPr lang="en-US" b="0" i="1">
                <a:solidFill>
                  <a:srgbClr val="000000"/>
                </a:solidFill>
                <a:cs typeface="Times New Roman" pitchFamily="18" charset="0"/>
              </a:rPr>
              <a:t>Model</a:t>
            </a: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to describe the schematic of a circuit that mimics the electrical behavior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 of a physical structure.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A model not only gives us a gut feel, but it can be simulated with SPICE.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Since simulators only operate on ideal components, we need to construct our equivalent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 circuit model using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	i.e., Resistors, Capacitors, Inductors, and Transmission Lines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endParaRPr lang="en-US" b="0">
              <a:solidFill>
                <a:srgbClr val="000000"/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3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Impedance (L)</a:t>
            </a:r>
            <a:endParaRPr lang="en-US" b="1" dirty="0"/>
          </a:p>
        </p:txBody>
      </p:sp>
      <p:sp>
        <p:nvSpPr>
          <p:cNvPr id="623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016000"/>
            <a:ext cx="8424862" cy="5149850"/>
          </a:xfrm>
          <a:noFill/>
          <a:ln/>
        </p:spPr>
        <p:txBody>
          <a:bodyPr wrap="none"/>
          <a:lstStyle/>
          <a:p>
            <a:r>
              <a:rPr lang="en-US" sz="1600"/>
              <a:t>Z of an Inductor </a:t>
            </a:r>
            <a:br>
              <a:rPr lang="en-US" sz="1600"/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	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 u="sng">
                <a:solidFill>
                  <a:srgbClr val="000000"/>
                </a:solidFill>
                <a:cs typeface="Times New Roman" pitchFamily="18" charset="0"/>
              </a:rPr>
              <a:t>Time Domain</a:t>
            </a: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if we look at the impedance of an inductor in the time domain, we first remember that 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 impedance is always V/I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this expression that says: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	1) when dI/dt is small (or DC), the inductor impedance is LOW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	2) when dI/dt is large (or High Frequency), the inductor impedance is HIGH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we conceptually say: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	1) At DC, an inductor looks like a </a:t>
            </a:r>
            <a:r>
              <a:rPr lang="en-US">
                <a:solidFill>
                  <a:srgbClr val="000000"/>
                </a:solidFill>
                <a:cs typeface="Times New Roman" pitchFamily="18" charset="0"/>
              </a:rPr>
              <a:t>SHORT</a:t>
            </a: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.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	2) At High Frequency, an inductor looks like an </a:t>
            </a:r>
            <a:r>
              <a:rPr lang="en-US">
                <a:solidFill>
                  <a:srgbClr val="000000"/>
                </a:solidFill>
                <a:cs typeface="Times New Roman" pitchFamily="18" charset="0"/>
              </a:rPr>
              <a:t>OPEN</a:t>
            </a: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.</a:t>
            </a:r>
          </a:p>
        </p:txBody>
      </p:sp>
      <p:graphicFrame>
        <p:nvGraphicFramePr>
          <p:cNvPr id="623621" name="Object 5"/>
          <p:cNvGraphicFramePr>
            <a:graphicFrameLocks noChangeAspect="1"/>
          </p:cNvGraphicFramePr>
          <p:nvPr/>
        </p:nvGraphicFramePr>
        <p:xfrm>
          <a:off x="3276600" y="2538413"/>
          <a:ext cx="1470025" cy="882650"/>
        </p:xfrm>
        <a:graphic>
          <a:graphicData uri="http://schemas.openxmlformats.org/presentationml/2006/ole">
            <p:oleObj spid="_x0000_s149506" name="Equation" r:id="rId4" imgW="952200" imgH="57132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5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Impedance (L)</a:t>
            </a:r>
            <a:endParaRPr lang="en-US" b="1" dirty="0"/>
          </a:p>
        </p:txBody>
      </p:sp>
      <p:sp>
        <p:nvSpPr>
          <p:cNvPr id="625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016000"/>
            <a:ext cx="8424862" cy="5149850"/>
          </a:xfrm>
          <a:noFill/>
          <a:ln/>
        </p:spPr>
        <p:txBody>
          <a:bodyPr wrap="none"/>
          <a:lstStyle/>
          <a:p>
            <a:r>
              <a:rPr lang="en-US" sz="1600"/>
              <a:t>Z of an Inductor </a:t>
            </a:r>
            <a:br>
              <a:rPr lang="en-US" sz="1600"/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	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 u="sng">
                <a:solidFill>
                  <a:srgbClr val="000000"/>
                </a:solidFill>
                <a:cs typeface="Times New Roman" pitchFamily="18" charset="0"/>
              </a:rPr>
              <a:t>Time Domain</a:t>
            </a: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let’s represent our current in the time domain using sine waves: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now let’s derive the voltage of an inductor using this current: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Now plugging into our Impedance expression for inductance, we get:</a:t>
            </a:r>
          </a:p>
        </p:txBody>
      </p:sp>
      <p:graphicFrame>
        <p:nvGraphicFramePr>
          <p:cNvPr id="625668" name="Object 4"/>
          <p:cNvGraphicFramePr>
            <a:graphicFrameLocks noChangeAspect="1"/>
          </p:cNvGraphicFramePr>
          <p:nvPr/>
        </p:nvGraphicFramePr>
        <p:xfrm>
          <a:off x="3340100" y="2276475"/>
          <a:ext cx="1314450" cy="354013"/>
        </p:xfrm>
        <a:graphic>
          <a:graphicData uri="http://schemas.openxmlformats.org/presentationml/2006/ole">
            <p:oleObj spid="_x0000_s150530" name="Equation" r:id="rId4" imgW="850680" imgH="228600" progId="Equation.3">
              <p:embed/>
            </p:oleObj>
          </a:graphicData>
        </a:graphic>
      </p:graphicFrame>
      <p:graphicFrame>
        <p:nvGraphicFramePr>
          <p:cNvPr id="625669" name="Object 5"/>
          <p:cNvGraphicFramePr>
            <a:graphicFrameLocks noChangeAspect="1"/>
          </p:cNvGraphicFramePr>
          <p:nvPr/>
        </p:nvGraphicFramePr>
        <p:xfrm>
          <a:off x="2809875" y="3141663"/>
          <a:ext cx="2570163" cy="982662"/>
        </p:xfrm>
        <a:graphic>
          <a:graphicData uri="http://schemas.openxmlformats.org/presentationml/2006/ole">
            <p:oleObj spid="_x0000_s150531" name="Equation" r:id="rId5" imgW="1663560" imgH="634680" progId="Equation.3">
              <p:embed/>
            </p:oleObj>
          </a:graphicData>
        </a:graphic>
      </p:graphicFrame>
      <p:graphicFrame>
        <p:nvGraphicFramePr>
          <p:cNvPr id="625670" name="Object 6"/>
          <p:cNvGraphicFramePr>
            <a:graphicFrameLocks noChangeAspect="1"/>
          </p:cNvGraphicFramePr>
          <p:nvPr/>
        </p:nvGraphicFramePr>
        <p:xfrm>
          <a:off x="2862263" y="4689475"/>
          <a:ext cx="2513012" cy="1335088"/>
        </p:xfrm>
        <a:graphic>
          <a:graphicData uri="http://schemas.openxmlformats.org/presentationml/2006/ole">
            <p:oleObj spid="_x0000_s150532" name="Equation" r:id="rId6" imgW="1625400" imgH="8632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7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Impedance (L)</a:t>
            </a:r>
            <a:endParaRPr lang="en-US" b="1" dirty="0"/>
          </a:p>
        </p:txBody>
      </p:sp>
      <p:sp>
        <p:nvSpPr>
          <p:cNvPr id="6277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016000"/>
            <a:ext cx="8424862" cy="5149850"/>
          </a:xfrm>
          <a:noFill/>
          <a:ln/>
        </p:spPr>
        <p:txBody>
          <a:bodyPr wrap="none"/>
          <a:lstStyle/>
          <a:p>
            <a:r>
              <a:rPr lang="en-US" sz="1600"/>
              <a:t>Z of an Inductor </a:t>
            </a:r>
            <a:br>
              <a:rPr lang="en-US" sz="1600"/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	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 u="sng">
                <a:solidFill>
                  <a:srgbClr val="000000"/>
                </a:solidFill>
                <a:cs typeface="Times New Roman" pitchFamily="18" charset="0"/>
              </a:rPr>
              <a:t>Time Domain</a:t>
            </a: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This expression tells us two important things: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	1) The magnitude of the Impedance is: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	2) The phase of the Impedance is: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- we say that the Voltage LEADS the Current in an inductor by 90</a:t>
            </a:r>
            <a:r>
              <a:rPr lang="en-US" b="0" baseline="30000">
                <a:solidFill>
                  <a:srgbClr val="000000"/>
                </a:solidFill>
                <a:cs typeface="Times New Roman" pitchFamily="18" charset="0"/>
              </a:rPr>
              <a:t>o</a:t>
            </a: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, or “ELI” </a:t>
            </a:r>
          </a:p>
        </p:txBody>
      </p:sp>
      <p:graphicFrame>
        <p:nvGraphicFramePr>
          <p:cNvPr id="627718" name="Object 6"/>
          <p:cNvGraphicFramePr>
            <a:graphicFrameLocks noChangeAspect="1"/>
          </p:cNvGraphicFramePr>
          <p:nvPr/>
        </p:nvGraphicFramePr>
        <p:xfrm>
          <a:off x="3819525" y="1592263"/>
          <a:ext cx="1844675" cy="647700"/>
        </p:xfrm>
        <a:graphic>
          <a:graphicData uri="http://schemas.openxmlformats.org/presentationml/2006/ole">
            <p:oleObj spid="_x0000_s151554" name="Equation" r:id="rId4" imgW="1193760" imgH="419040" progId="Equation.3">
              <p:embed/>
            </p:oleObj>
          </a:graphicData>
        </a:graphic>
      </p:graphicFrame>
      <p:graphicFrame>
        <p:nvGraphicFramePr>
          <p:cNvPr id="627719" name="Object 7"/>
          <p:cNvGraphicFramePr>
            <a:graphicFrameLocks noChangeAspect="1"/>
          </p:cNvGraphicFramePr>
          <p:nvPr/>
        </p:nvGraphicFramePr>
        <p:xfrm>
          <a:off x="5224463" y="3141663"/>
          <a:ext cx="1058862" cy="393700"/>
        </p:xfrm>
        <a:graphic>
          <a:graphicData uri="http://schemas.openxmlformats.org/presentationml/2006/ole">
            <p:oleObj spid="_x0000_s151555" name="Equation" r:id="rId5" imgW="685800" imgH="253800" progId="Equation.3">
              <p:embed/>
            </p:oleObj>
          </a:graphicData>
        </a:graphic>
      </p:graphicFrame>
      <p:graphicFrame>
        <p:nvGraphicFramePr>
          <p:cNvPr id="627720" name="Object 8"/>
          <p:cNvGraphicFramePr>
            <a:graphicFrameLocks noChangeAspect="1"/>
          </p:cNvGraphicFramePr>
          <p:nvPr/>
        </p:nvGraphicFramePr>
        <p:xfrm>
          <a:off x="5157788" y="4014788"/>
          <a:ext cx="1531937" cy="354012"/>
        </p:xfrm>
        <a:graphic>
          <a:graphicData uri="http://schemas.openxmlformats.org/presentationml/2006/ole">
            <p:oleObj spid="_x0000_s151556" name="Equation" r:id="rId6" imgW="99036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9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Impedance (L)</a:t>
            </a:r>
            <a:endParaRPr lang="en-US" b="1" dirty="0"/>
          </a:p>
        </p:txBody>
      </p:sp>
      <p:sp>
        <p:nvSpPr>
          <p:cNvPr id="629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016000"/>
            <a:ext cx="8424862" cy="5149850"/>
          </a:xfrm>
          <a:noFill/>
          <a:ln/>
        </p:spPr>
        <p:txBody>
          <a:bodyPr wrap="none"/>
          <a:lstStyle/>
          <a:p>
            <a:r>
              <a:rPr lang="en-US" sz="1600"/>
              <a:t>Z of an Inductor </a:t>
            </a:r>
            <a:br>
              <a:rPr lang="en-US" sz="1600"/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	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 u="sng">
                <a:solidFill>
                  <a:srgbClr val="000000"/>
                </a:solidFill>
                <a:cs typeface="Times New Roman" pitchFamily="18" charset="0"/>
              </a:rPr>
              <a:t>Frequency Domain</a:t>
            </a: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In the frequency domain, we only have sine waves with Magnitude, Frequency, and Phase.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We use a complex plane to represent the magnitude and phase with one complex quantity.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On the complex plane, we represent a +90</a:t>
            </a:r>
            <a:r>
              <a:rPr lang="en-US" b="0" baseline="30000">
                <a:solidFill>
                  <a:srgbClr val="000000"/>
                </a:solidFill>
                <a:cs typeface="Times New Roman" pitchFamily="18" charset="0"/>
              </a:rPr>
              <a:t>o</a:t>
            </a: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phase using a +j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Remember on the complex plane: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endParaRPr lang="en-US" b="0">
              <a:solidFill>
                <a:srgbClr val="000000"/>
              </a:solidFill>
              <a:cs typeface="Times New Roman" pitchFamily="18" charset="0"/>
            </a:endParaRPr>
          </a:p>
        </p:txBody>
      </p:sp>
      <p:graphicFrame>
        <p:nvGraphicFramePr>
          <p:cNvPr id="629764" name="Object 4"/>
          <p:cNvGraphicFramePr>
            <a:graphicFrameLocks noChangeAspect="1"/>
          </p:cNvGraphicFramePr>
          <p:nvPr/>
        </p:nvGraphicFramePr>
        <p:xfrm>
          <a:off x="2411413" y="3968750"/>
          <a:ext cx="1846262" cy="1471613"/>
        </p:xfrm>
        <a:graphic>
          <a:graphicData uri="http://schemas.openxmlformats.org/presentationml/2006/ole">
            <p:oleObj spid="_x0000_s152578" name="Equation" r:id="rId4" imgW="1193760" imgH="952200" progId="Equation.3">
              <p:embed/>
            </p:oleObj>
          </a:graphicData>
        </a:graphic>
      </p:graphicFrame>
      <p:graphicFrame>
        <p:nvGraphicFramePr>
          <p:cNvPr id="629765" name="Object 5"/>
          <p:cNvGraphicFramePr>
            <a:graphicFrameLocks noChangeAspect="1"/>
          </p:cNvGraphicFramePr>
          <p:nvPr/>
        </p:nvGraphicFramePr>
        <p:xfrm>
          <a:off x="6364288" y="4208463"/>
          <a:ext cx="492125" cy="274637"/>
        </p:xfrm>
        <a:graphic>
          <a:graphicData uri="http://schemas.openxmlformats.org/presentationml/2006/ole">
            <p:oleObj spid="_x0000_s152579" name="Equation" r:id="rId5" imgW="317160" imgH="177480" progId="Equation.3">
              <p:embed/>
            </p:oleObj>
          </a:graphicData>
        </a:graphic>
      </p:graphicFrame>
      <p:sp>
        <p:nvSpPr>
          <p:cNvPr id="629767" name="Line 7"/>
          <p:cNvSpPr>
            <a:spLocks noChangeShapeType="1"/>
          </p:cNvSpPr>
          <p:nvPr/>
        </p:nvSpPr>
        <p:spPr bwMode="auto">
          <a:xfrm>
            <a:off x="5759450" y="4581525"/>
            <a:ext cx="22685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/>
          <a:lstStyle/>
          <a:p>
            <a:endParaRPr lang="en-US"/>
          </a:p>
        </p:txBody>
      </p:sp>
      <p:sp>
        <p:nvSpPr>
          <p:cNvPr id="629768" name="Line 8"/>
          <p:cNvSpPr>
            <a:spLocks noChangeShapeType="1"/>
          </p:cNvSpPr>
          <p:nvPr/>
        </p:nvSpPr>
        <p:spPr bwMode="auto">
          <a:xfrm flipH="1" flipV="1">
            <a:off x="6946900" y="3825875"/>
            <a:ext cx="1588" cy="18367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/>
          <a:lstStyle/>
          <a:p>
            <a:endParaRPr lang="en-US"/>
          </a:p>
        </p:txBody>
      </p:sp>
      <p:sp>
        <p:nvSpPr>
          <p:cNvPr id="629769" name="Text Box 9"/>
          <p:cNvSpPr txBox="1">
            <a:spLocks noChangeArrowheads="1"/>
          </p:cNvSpPr>
          <p:nvPr/>
        </p:nvSpPr>
        <p:spPr bwMode="auto">
          <a:xfrm>
            <a:off x="8099425" y="4402138"/>
            <a:ext cx="5095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/>
              <a:t>Re</a:t>
            </a:r>
          </a:p>
        </p:txBody>
      </p:sp>
      <p:sp>
        <p:nvSpPr>
          <p:cNvPr id="629770" name="Text Box 10"/>
          <p:cNvSpPr txBox="1">
            <a:spLocks noChangeArrowheads="1"/>
          </p:cNvSpPr>
          <p:nvPr/>
        </p:nvSpPr>
        <p:spPr bwMode="auto">
          <a:xfrm>
            <a:off x="6716713" y="3394075"/>
            <a:ext cx="4651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/>
              <a:t>Im</a:t>
            </a:r>
          </a:p>
        </p:txBody>
      </p:sp>
      <p:sp>
        <p:nvSpPr>
          <p:cNvPr id="629771" name="Line 11"/>
          <p:cNvSpPr>
            <a:spLocks noChangeShapeType="1"/>
          </p:cNvSpPr>
          <p:nvPr/>
        </p:nvSpPr>
        <p:spPr bwMode="auto">
          <a:xfrm flipV="1">
            <a:off x="6948488" y="4005263"/>
            <a:ext cx="0" cy="576262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1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Impedance (L)</a:t>
            </a:r>
            <a:endParaRPr lang="en-US" b="1" dirty="0"/>
          </a:p>
        </p:txBody>
      </p:sp>
      <p:sp>
        <p:nvSpPr>
          <p:cNvPr id="631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016000"/>
            <a:ext cx="8424862" cy="5149850"/>
          </a:xfrm>
          <a:noFill/>
          <a:ln/>
        </p:spPr>
        <p:txBody>
          <a:bodyPr wrap="none"/>
          <a:lstStyle/>
          <a:p>
            <a:r>
              <a:rPr lang="en-US" sz="1600"/>
              <a:t>Z of an Inductor </a:t>
            </a:r>
            <a:br>
              <a:rPr lang="en-US" sz="1600"/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	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 u="sng">
                <a:solidFill>
                  <a:srgbClr val="000000"/>
                </a:solidFill>
                <a:cs typeface="Times New Roman" pitchFamily="18" charset="0"/>
              </a:rPr>
              <a:t>Frequency Domain</a:t>
            </a: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The impedance of the inductor can be expressed as: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Again, we call the Real part of Impedance </a:t>
            </a:r>
            <a:r>
              <a:rPr lang="en-US">
                <a:solidFill>
                  <a:srgbClr val="000000"/>
                </a:solidFill>
                <a:cs typeface="Times New Roman" pitchFamily="18" charset="0"/>
              </a:rPr>
              <a:t>Resistance</a:t>
            </a:r>
            <a:r>
              <a:rPr lang="en-US" i="1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and the Imaginary part </a:t>
            </a:r>
            <a:r>
              <a:rPr lang="en-US" i="1">
                <a:solidFill>
                  <a:srgbClr val="000000"/>
                </a:solidFill>
                <a:cs typeface="Times New Roman" pitchFamily="18" charset="0"/>
              </a:rPr>
              <a:t>Reactance</a:t>
            </a: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.</a:t>
            </a:r>
            <a:r>
              <a:rPr lang="en-US" i="1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i="1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i="1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i="1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Since an inductor only has an imaginary component, we can say that 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  the Reactance is equal to the Impedance.</a:t>
            </a:r>
          </a:p>
        </p:txBody>
      </p:sp>
      <p:graphicFrame>
        <p:nvGraphicFramePr>
          <p:cNvPr id="631812" name="Object 4"/>
          <p:cNvGraphicFramePr>
            <a:graphicFrameLocks noChangeAspect="1"/>
          </p:cNvGraphicFramePr>
          <p:nvPr/>
        </p:nvGraphicFramePr>
        <p:xfrm>
          <a:off x="3043238" y="2708275"/>
          <a:ext cx="1828800" cy="331788"/>
        </p:xfrm>
        <a:graphic>
          <a:graphicData uri="http://schemas.openxmlformats.org/presentationml/2006/ole">
            <p:oleObj spid="_x0000_s153602" name="Equation" r:id="rId4" imgW="1180800" imgH="215640" progId="Equation.3">
              <p:embed/>
            </p:oleObj>
          </a:graphicData>
        </a:graphic>
      </p:graphicFrame>
      <p:graphicFrame>
        <p:nvGraphicFramePr>
          <p:cNvPr id="631819" name="Object 11"/>
          <p:cNvGraphicFramePr>
            <a:graphicFrameLocks noChangeAspect="1"/>
          </p:cNvGraphicFramePr>
          <p:nvPr/>
        </p:nvGraphicFramePr>
        <p:xfrm>
          <a:off x="3348038" y="5192713"/>
          <a:ext cx="1452562" cy="333375"/>
        </p:xfrm>
        <a:graphic>
          <a:graphicData uri="http://schemas.openxmlformats.org/presentationml/2006/ole">
            <p:oleObj spid="_x0000_s153603" name="Equation" r:id="rId5" imgW="939600" imgH="215640" progId="Equation.3">
              <p:embed/>
            </p:oleObj>
          </a:graphicData>
        </a:graphic>
      </p:graphicFrame>
      <p:graphicFrame>
        <p:nvGraphicFramePr>
          <p:cNvPr id="631820" name="Object 12"/>
          <p:cNvGraphicFramePr>
            <a:graphicFrameLocks noChangeAspect="1"/>
          </p:cNvGraphicFramePr>
          <p:nvPr/>
        </p:nvGraphicFramePr>
        <p:xfrm>
          <a:off x="6545263" y="2300288"/>
          <a:ext cx="492125" cy="274637"/>
        </p:xfrm>
        <a:graphic>
          <a:graphicData uri="http://schemas.openxmlformats.org/presentationml/2006/ole">
            <p:oleObj spid="_x0000_s153604" name="Equation" r:id="rId6" imgW="317160" imgH="177480" progId="Equation.3">
              <p:embed/>
            </p:oleObj>
          </a:graphicData>
        </a:graphic>
      </p:graphicFrame>
      <p:sp>
        <p:nvSpPr>
          <p:cNvPr id="631821" name="Line 13"/>
          <p:cNvSpPr>
            <a:spLocks noChangeShapeType="1"/>
          </p:cNvSpPr>
          <p:nvPr/>
        </p:nvSpPr>
        <p:spPr bwMode="auto">
          <a:xfrm>
            <a:off x="5940425" y="2673350"/>
            <a:ext cx="22685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/>
          <a:lstStyle/>
          <a:p>
            <a:endParaRPr lang="en-US"/>
          </a:p>
        </p:txBody>
      </p:sp>
      <p:sp>
        <p:nvSpPr>
          <p:cNvPr id="631822" name="Line 14"/>
          <p:cNvSpPr>
            <a:spLocks noChangeShapeType="1"/>
          </p:cNvSpPr>
          <p:nvPr/>
        </p:nvSpPr>
        <p:spPr bwMode="auto">
          <a:xfrm flipH="1" flipV="1">
            <a:off x="7127875" y="1917700"/>
            <a:ext cx="1588" cy="18367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/>
          <a:lstStyle/>
          <a:p>
            <a:endParaRPr lang="en-US"/>
          </a:p>
        </p:txBody>
      </p:sp>
      <p:sp>
        <p:nvSpPr>
          <p:cNvPr id="631823" name="Text Box 15"/>
          <p:cNvSpPr txBox="1">
            <a:spLocks noChangeArrowheads="1"/>
          </p:cNvSpPr>
          <p:nvPr/>
        </p:nvSpPr>
        <p:spPr bwMode="auto">
          <a:xfrm>
            <a:off x="8280400" y="2493963"/>
            <a:ext cx="5095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/>
              <a:t>Re</a:t>
            </a:r>
          </a:p>
        </p:txBody>
      </p:sp>
      <p:sp>
        <p:nvSpPr>
          <p:cNvPr id="631824" name="Text Box 16"/>
          <p:cNvSpPr txBox="1">
            <a:spLocks noChangeArrowheads="1"/>
          </p:cNvSpPr>
          <p:nvPr/>
        </p:nvSpPr>
        <p:spPr bwMode="auto">
          <a:xfrm>
            <a:off x="6897688" y="1485900"/>
            <a:ext cx="4651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/>
              <a:t>Im</a:t>
            </a:r>
          </a:p>
        </p:txBody>
      </p:sp>
      <p:sp>
        <p:nvSpPr>
          <p:cNvPr id="631825" name="Line 17"/>
          <p:cNvSpPr>
            <a:spLocks noChangeShapeType="1"/>
          </p:cNvSpPr>
          <p:nvPr/>
        </p:nvSpPr>
        <p:spPr bwMode="auto">
          <a:xfrm flipV="1">
            <a:off x="7129463" y="2097088"/>
            <a:ext cx="0" cy="576262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3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Impedance (L)</a:t>
            </a:r>
            <a:endParaRPr lang="en-US" b="1" dirty="0"/>
          </a:p>
        </p:txBody>
      </p:sp>
      <p:sp>
        <p:nvSpPr>
          <p:cNvPr id="6338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016000"/>
            <a:ext cx="8424862" cy="5149850"/>
          </a:xfrm>
          <a:noFill/>
          <a:ln/>
        </p:spPr>
        <p:txBody>
          <a:bodyPr wrap="none"/>
          <a:lstStyle/>
          <a:p>
            <a:r>
              <a:rPr lang="en-US" sz="1600"/>
              <a:t>Z of an Inductor </a:t>
            </a:r>
            <a:br>
              <a:rPr lang="en-US" sz="1600"/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	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 u="sng">
                <a:solidFill>
                  <a:srgbClr val="000000"/>
                </a:solidFill>
                <a:cs typeface="Times New Roman" pitchFamily="18" charset="0"/>
              </a:rPr>
              <a:t>Frequency Domain</a:t>
            </a: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In the Frequency Domain, the magnitude of the impedance is: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Note this shows a linear relationship between Impedance and Frequency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This verifies what we saw in the Time Domain: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	1) At DC, an inductor looks like a </a:t>
            </a:r>
            <a:r>
              <a:rPr lang="en-US">
                <a:solidFill>
                  <a:srgbClr val="000000"/>
                </a:solidFill>
                <a:cs typeface="Times New Roman" pitchFamily="18" charset="0"/>
              </a:rPr>
              <a:t>SHORT</a:t>
            </a: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.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	2) At High Frequency, an inductor looks like an </a:t>
            </a:r>
            <a:r>
              <a:rPr lang="en-US">
                <a:solidFill>
                  <a:srgbClr val="000000"/>
                </a:solidFill>
                <a:cs typeface="Times New Roman" pitchFamily="18" charset="0"/>
              </a:rPr>
              <a:t>OPEN</a:t>
            </a: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.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endParaRPr lang="en-US" b="0">
              <a:solidFill>
                <a:srgbClr val="000000"/>
              </a:solidFill>
              <a:cs typeface="Times New Roman" pitchFamily="18" charset="0"/>
            </a:endParaRPr>
          </a:p>
        </p:txBody>
      </p:sp>
      <p:graphicFrame>
        <p:nvGraphicFramePr>
          <p:cNvPr id="633860" name="Object 4"/>
          <p:cNvGraphicFramePr>
            <a:graphicFrameLocks noChangeAspect="1"/>
          </p:cNvGraphicFramePr>
          <p:nvPr/>
        </p:nvGraphicFramePr>
        <p:xfrm>
          <a:off x="3163888" y="2547938"/>
          <a:ext cx="2101850" cy="393700"/>
        </p:xfrm>
        <a:graphic>
          <a:graphicData uri="http://schemas.openxmlformats.org/presentationml/2006/ole">
            <p:oleObj spid="_x0000_s154626" name="Equation" r:id="rId4" imgW="1358640" imgH="2538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5911" name="Picture 7" descr="Inductor_Zin_AC_PLOT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67063" y="1844675"/>
            <a:ext cx="5364162" cy="3265488"/>
          </a:xfrm>
          <a:prstGeom prst="rect">
            <a:avLst/>
          </a:prstGeom>
          <a:noFill/>
        </p:spPr>
      </p:pic>
      <p:sp>
        <p:nvSpPr>
          <p:cNvPr id="635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Impedance (L)</a:t>
            </a:r>
            <a:endParaRPr lang="en-US" b="1" dirty="0"/>
          </a:p>
        </p:txBody>
      </p:sp>
      <p:sp>
        <p:nvSpPr>
          <p:cNvPr id="6359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016000"/>
            <a:ext cx="8424862" cy="5149850"/>
          </a:xfrm>
          <a:noFill/>
          <a:ln/>
        </p:spPr>
        <p:txBody>
          <a:bodyPr wrap="none"/>
          <a:lstStyle/>
          <a:p>
            <a:r>
              <a:rPr lang="en-US" sz="1600"/>
              <a:t>Z of an Inductor </a:t>
            </a:r>
            <a:br>
              <a:rPr lang="en-US" sz="1600"/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	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 u="sng">
                <a:solidFill>
                  <a:srgbClr val="000000"/>
                </a:solidFill>
                <a:cs typeface="Times New Roman" pitchFamily="18" charset="0"/>
              </a:rPr>
              <a:t>Frequency Domain</a:t>
            </a: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endParaRPr lang="en-US" b="0">
              <a:solidFill>
                <a:srgbClr val="000000"/>
              </a:solidFill>
              <a:cs typeface="Times New Roman" pitchFamily="18" charset="0"/>
            </a:endParaRPr>
          </a:p>
        </p:txBody>
      </p:sp>
      <p:graphicFrame>
        <p:nvGraphicFramePr>
          <p:cNvPr id="635910" name="Object 6"/>
          <p:cNvGraphicFramePr>
            <a:graphicFrameLocks noChangeAspect="1"/>
          </p:cNvGraphicFramePr>
          <p:nvPr/>
        </p:nvGraphicFramePr>
        <p:xfrm>
          <a:off x="755650" y="3465513"/>
          <a:ext cx="2101850" cy="393700"/>
        </p:xfrm>
        <a:graphic>
          <a:graphicData uri="http://schemas.openxmlformats.org/presentationml/2006/ole">
            <p:oleObj spid="_x0000_s155650" name="Equation" r:id="rId5" imgW="1358640" imgH="2538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8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Interconnect Modeling</a:t>
            </a:r>
          </a:p>
        </p:txBody>
      </p:sp>
      <p:sp>
        <p:nvSpPr>
          <p:cNvPr id="608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016000"/>
            <a:ext cx="8424862" cy="5149850"/>
          </a:xfrm>
          <a:noFill/>
          <a:ln/>
        </p:spPr>
        <p:txBody>
          <a:bodyPr wrap="none"/>
          <a:lstStyle/>
          <a:p>
            <a:r>
              <a:rPr lang="en-US" sz="1600"/>
              <a:t>Interconnect Modeling</a:t>
            </a:r>
            <a:br>
              <a:rPr lang="en-US" sz="1600"/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	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The accuracy of a model can be increased by using more circuit elements.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However, more circuit elements cause the simulation to run slower.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As a result, we want a </a:t>
            </a:r>
            <a:r>
              <a:rPr lang="en-US" b="0" i="1">
                <a:solidFill>
                  <a:srgbClr val="000000"/>
                </a:solidFill>
                <a:cs typeface="Times New Roman" pitchFamily="18" charset="0"/>
              </a:rPr>
              <a:t>Model</a:t>
            </a: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that is: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		1) Accurate enough for our application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		2) Not overly complex resulting in longer-than-necessary simulation times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A model is also be accurate over a finite frequency range.  We call this the: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	 	</a:t>
            </a:r>
            <a:r>
              <a:rPr lang="en-US" b="0" i="1">
                <a:solidFill>
                  <a:srgbClr val="000000"/>
                </a:solidFill>
                <a:cs typeface="Times New Roman" pitchFamily="18" charset="0"/>
              </a:rPr>
              <a:t>“Bandwidth of the Model”</a:t>
            </a:r>
            <a:br>
              <a:rPr lang="en-US" b="0" i="1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The model may be accurate over its bandwidth, but may give inaccurate results above its BW.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We need to make sure that our model has sufficient bandwidth to accurately predict the behavior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 for all spectral content in our system.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Again, the more circuit elements in the model, the higher range of frequency that the model can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 cover.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0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Interconnect Modeling</a:t>
            </a:r>
          </a:p>
        </p:txBody>
      </p:sp>
      <p:sp>
        <p:nvSpPr>
          <p:cNvPr id="6103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016000"/>
            <a:ext cx="8424862" cy="5149850"/>
          </a:xfrm>
          <a:noFill/>
          <a:ln/>
        </p:spPr>
        <p:txBody>
          <a:bodyPr wrap="none"/>
          <a:lstStyle/>
          <a:p>
            <a:r>
              <a:rPr lang="en-US" sz="1600"/>
              <a:t>Interconnect Modeling</a:t>
            </a:r>
            <a:br>
              <a:rPr lang="en-US" sz="1600"/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	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There are 4 ideal circuit elements that we use to describe a circuit’s behavior: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	</a:t>
            </a:r>
            <a:r>
              <a:rPr lang="en-US" b="0" u="sng">
                <a:solidFill>
                  <a:srgbClr val="000000"/>
                </a:solidFill>
                <a:cs typeface="Times New Roman" pitchFamily="18" charset="0"/>
              </a:rPr>
              <a:t>Lumped Elements</a:t>
            </a: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		</a:t>
            </a:r>
            <a:r>
              <a:rPr lang="en-US" b="0" u="sng">
                <a:solidFill>
                  <a:srgbClr val="000000"/>
                </a:solidFill>
                <a:cs typeface="Times New Roman" pitchFamily="18" charset="0"/>
              </a:rPr>
              <a:t>Distributed Elements</a:t>
            </a: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	Resistor (R) 		Transmission Line (T)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	Capacitor (C)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	Inductor (L)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“Lumped” means there is no propagation time through the element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“Distributed” means there </a:t>
            </a:r>
            <a:r>
              <a:rPr lang="en-US">
                <a:solidFill>
                  <a:srgbClr val="000000"/>
                </a:solidFill>
                <a:cs typeface="Times New Roman" pitchFamily="18" charset="0"/>
              </a:rPr>
              <a:t>IS </a:t>
            </a: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propagation time through the element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2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Impedance</a:t>
            </a:r>
          </a:p>
        </p:txBody>
      </p:sp>
      <p:sp>
        <p:nvSpPr>
          <p:cNvPr id="612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016000"/>
            <a:ext cx="8424862" cy="5149850"/>
          </a:xfrm>
          <a:noFill/>
          <a:ln/>
        </p:spPr>
        <p:txBody>
          <a:bodyPr wrap="none"/>
          <a:lstStyle/>
          <a:p>
            <a:r>
              <a:rPr lang="en-US" sz="1600"/>
              <a:t>Impedance</a:t>
            </a:r>
            <a:br>
              <a:rPr lang="en-US" sz="1600"/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	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In all cases, the most important electrical parameter of a system is its </a:t>
            </a:r>
            <a:r>
              <a:rPr lang="en-US">
                <a:solidFill>
                  <a:srgbClr val="000000"/>
                </a:solidFill>
                <a:cs typeface="Times New Roman" pitchFamily="18" charset="0"/>
              </a:rPr>
              <a:t>Impedance</a:t>
            </a: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Impedance is ALWAYS defined as: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At first glance, this looks just like a resistor, but Impedance is the generic expression that includes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  time &amp; frequency dependence.  </a:t>
            </a:r>
          </a:p>
        </p:txBody>
      </p:sp>
      <p:graphicFrame>
        <p:nvGraphicFramePr>
          <p:cNvPr id="612356" name="Object 4"/>
          <p:cNvGraphicFramePr>
            <a:graphicFrameLocks noChangeAspect="1"/>
          </p:cNvGraphicFramePr>
          <p:nvPr/>
        </p:nvGraphicFramePr>
        <p:xfrm>
          <a:off x="3657600" y="2389188"/>
          <a:ext cx="666750" cy="608012"/>
        </p:xfrm>
        <a:graphic>
          <a:graphicData uri="http://schemas.openxmlformats.org/presentationml/2006/ole">
            <p:oleObj spid="_x0000_s136194" name="Equation" r:id="rId4" imgW="431640" imgH="393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Impedance (R)</a:t>
            </a:r>
            <a:endParaRPr lang="en-US" b="1" dirty="0"/>
          </a:p>
        </p:txBody>
      </p:sp>
      <p:sp>
        <p:nvSpPr>
          <p:cNvPr id="614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016000"/>
            <a:ext cx="8424862" cy="5149850"/>
          </a:xfrm>
          <a:noFill/>
          <a:ln/>
        </p:spPr>
        <p:txBody>
          <a:bodyPr wrap="none"/>
          <a:lstStyle/>
          <a:p>
            <a:r>
              <a:rPr lang="en-US" sz="1600"/>
              <a:t>Z of a Resistor</a:t>
            </a:r>
            <a:br>
              <a:rPr lang="en-US" sz="1600"/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	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Resistance is the Ratio of DC Voltage to DC Current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The fundamental expression that describes the performance of a resistor is </a:t>
            </a:r>
            <a:r>
              <a:rPr lang="en-US" i="1">
                <a:solidFill>
                  <a:srgbClr val="000000"/>
                </a:solidFill>
                <a:cs typeface="Times New Roman" pitchFamily="18" charset="0"/>
              </a:rPr>
              <a:t>Ohm’s Law</a:t>
            </a:r>
            <a:r>
              <a:rPr lang="en-US" b="0" i="1">
                <a:solidFill>
                  <a:srgbClr val="000000"/>
                </a:solidFill>
                <a:cs typeface="Times New Roman" pitchFamily="18" charset="0"/>
              </a:rPr>
              <a:t>:</a:t>
            </a:r>
            <a:br>
              <a:rPr lang="en-US" b="0" i="1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 i="1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 i="1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 i="1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 i="1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 i="1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 i="1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 i="1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 i="1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substituting this into the definition for Impedance, we can find Z</a:t>
            </a:r>
            <a:r>
              <a:rPr lang="en-US" b="0" baseline="-25000">
                <a:solidFill>
                  <a:srgbClr val="000000"/>
                </a:solidFill>
                <a:cs typeface="Times New Roman" pitchFamily="18" charset="0"/>
              </a:rPr>
              <a:t>R</a:t>
            </a:r>
            <a:r>
              <a:rPr lang="en-US" b="0" i="1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 i="1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 i="1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 i="1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 i="1">
                <a:solidFill>
                  <a:srgbClr val="000000"/>
                </a:solidFill>
                <a:cs typeface="Times New Roman" pitchFamily="18" charset="0"/>
              </a:rPr>
              <a:t> 	</a:t>
            </a:r>
            <a:br>
              <a:rPr lang="en-US" b="0" i="1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 i="1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 i="1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 i="1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 i="1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 i="1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 i="1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 i="1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 i="1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 i="1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 i="1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 i="1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 i="1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 i="1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 i="1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this is obvious, but one important takeaway is that an ideal resistor element has a fixed impedance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 that is </a:t>
            </a:r>
            <a:r>
              <a:rPr lang="en-US">
                <a:solidFill>
                  <a:srgbClr val="000000"/>
                </a:solidFill>
                <a:cs typeface="Times New Roman" pitchFamily="18" charset="0"/>
              </a:rPr>
              <a:t>not dependant on frequency</a:t>
            </a:r>
            <a:endParaRPr lang="en-US" b="0">
              <a:solidFill>
                <a:srgbClr val="000000"/>
              </a:solidFill>
              <a:cs typeface="Times New Roman" pitchFamily="18" charset="0"/>
            </a:endParaRPr>
          </a:p>
        </p:txBody>
      </p:sp>
      <p:graphicFrame>
        <p:nvGraphicFramePr>
          <p:cNvPr id="614404" name="Object 4"/>
          <p:cNvGraphicFramePr>
            <a:graphicFrameLocks noChangeAspect="1"/>
          </p:cNvGraphicFramePr>
          <p:nvPr/>
        </p:nvGraphicFramePr>
        <p:xfrm>
          <a:off x="3527425" y="2457450"/>
          <a:ext cx="842963" cy="274638"/>
        </p:xfrm>
        <a:graphic>
          <a:graphicData uri="http://schemas.openxmlformats.org/presentationml/2006/ole">
            <p:oleObj spid="_x0000_s137218" name="Equation" r:id="rId4" imgW="545760" imgH="177480" progId="Equation.3">
              <p:embed/>
            </p:oleObj>
          </a:graphicData>
        </a:graphic>
      </p:graphicFrame>
      <p:graphicFrame>
        <p:nvGraphicFramePr>
          <p:cNvPr id="614405" name="Object 5"/>
          <p:cNvGraphicFramePr>
            <a:graphicFrameLocks noChangeAspect="1"/>
          </p:cNvGraphicFramePr>
          <p:nvPr/>
        </p:nvGraphicFramePr>
        <p:xfrm>
          <a:off x="3263900" y="3681413"/>
          <a:ext cx="1822450" cy="981075"/>
        </p:xfrm>
        <a:graphic>
          <a:graphicData uri="http://schemas.openxmlformats.org/presentationml/2006/ole">
            <p:oleObj spid="_x0000_s137219" name="Equation" r:id="rId5" imgW="1180800" imgH="6346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6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Impedance (C)</a:t>
            </a:r>
            <a:endParaRPr lang="en-US" b="1" dirty="0"/>
          </a:p>
        </p:txBody>
      </p:sp>
      <p:sp>
        <p:nvSpPr>
          <p:cNvPr id="616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016000"/>
            <a:ext cx="8424862" cy="5149850"/>
          </a:xfrm>
          <a:noFill/>
          <a:ln/>
        </p:spPr>
        <p:txBody>
          <a:bodyPr wrap="none"/>
          <a:lstStyle/>
          <a:p>
            <a:r>
              <a:rPr lang="en-US" sz="1600"/>
              <a:t>Z of a Capacitor</a:t>
            </a:r>
            <a:br>
              <a:rPr lang="en-US" sz="1600"/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	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Capacitance is the Ratio of Charge stored between two conducting nodes to the voltage across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 the same nodes: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Large Capacitance means that more charge can be stored with less voltage</a:t>
            </a:r>
            <a:r>
              <a:rPr lang="en-US" b="0" i="1">
                <a:solidFill>
                  <a:srgbClr val="000000"/>
                </a:solidFill>
                <a:cs typeface="Times New Roman" pitchFamily="18" charset="0"/>
              </a:rPr>
              <a:t>.</a:t>
            </a:r>
            <a:br>
              <a:rPr lang="en-US" b="0" i="1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 i="1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 i="1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Physically, a capacitor is made of two plates separated by an insulating (dielectric) material. 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	- Since the two plates are isolated, there is </a:t>
            </a:r>
            <a:r>
              <a:rPr lang="en-US">
                <a:solidFill>
                  <a:srgbClr val="000000"/>
                </a:solidFill>
                <a:cs typeface="Times New Roman" pitchFamily="18" charset="0"/>
              </a:rPr>
              <a:t>NO DC Current</a:t>
            </a: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	- if we inject charge suddenly on one of the capacitor nodes, the dielectric will polarize and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              cause charge to move on the opposite node.  This instantaneous charge movement is 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	   </a:t>
            </a:r>
            <a:r>
              <a:rPr lang="en-US">
                <a:solidFill>
                  <a:srgbClr val="000000"/>
                </a:solidFill>
                <a:cs typeface="Times New Roman" pitchFamily="18" charset="0"/>
              </a:rPr>
              <a:t>AC </a:t>
            </a: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or </a:t>
            </a:r>
            <a:r>
              <a:rPr lang="en-US">
                <a:solidFill>
                  <a:srgbClr val="000000"/>
                </a:solidFill>
                <a:cs typeface="Times New Roman" pitchFamily="18" charset="0"/>
              </a:rPr>
              <a:t>transient current.</a:t>
            </a: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endParaRPr lang="en-US" b="0">
              <a:solidFill>
                <a:srgbClr val="000000"/>
              </a:solidFill>
              <a:cs typeface="Times New Roman" pitchFamily="18" charset="0"/>
            </a:endParaRPr>
          </a:p>
        </p:txBody>
      </p:sp>
      <p:graphicFrame>
        <p:nvGraphicFramePr>
          <p:cNvPr id="616452" name="Object 4"/>
          <p:cNvGraphicFramePr>
            <a:graphicFrameLocks noChangeAspect="1"/>
          </p:cNvGraphicFramePr>
          <p:nvPr/>
        </p:nvGraphicFramePr>
        <p:xfrm>
          <a:off x="3678238" y="1966913"/>
          <a:ext cx="685800" cy="608012"/>
        </p:xfrm>
        <a:graphic>
          <a:graphicData uri="http://schemas.openxmlformats.org/presentationml/2006/ole">
            <p:oleObj spid="_x0000_s138242" name="Equation" r:id="rId4" imgW="444240" imgH="393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8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Impedance (C)</a:t>
            </a:r>
            <a:endParaRPr lang="en-US" b="1" dirty="0"/>
          </a:p>
        </p:txBody>
      </p:sp>
      <p:sp>
        <p:nvSpPr>
          <p:cNvPr id="618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016000"/>
            <a:ext cx="8424862" cy="5149850"/>
          </a:xfrm>
          <a:noFill/>
          <a:ln/>
        </p:spPr>
        <p:txBody>
          <a:bodyPr wrap="none"/>
          <a:lstStyle/>
          <a:p>
            <a:r>
              <a:rPr lang="en-US" sz="1600"/>
              <a:t>Z of a Capacitor</a:t>
            </a:r>
            <a:br>
              <a:rPr lang="en-US" sz="1600"/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	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If we look at the definition of Current, we can form a relationship for the behavior of a capacitor: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Let’s rearrange our capacitor definition and then differentiate with respect to time: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This is the fundamental expression that describes the behavior of a capacitor.</a:t>
            </a:r>
          </a:p>
        </p:txBody>
      </p:sp>
      <p:graphicFrame>
        <p:nvGraphicFramePr>
          <p:cNvPr id="618500" name="Object 4"/>
          <p:cNvGraphicFramePr>
            <a:graphicFrameLocks noChangeAspect="1"/>
          </p:cNvGraphicFramePr>
          <p:nvPr/>
        </p:nvGraphicFramePr>
        <p:xfrm>
          <a:off x="3640138" y="1966913"/>
          <a:ext cx="763587" cy="608012"/>
        </p:xfrm>
        <a:graphic>
          <a:graphicData uri="http://schemas.openxmlformats.org/presentationml/2006/ole">
            <p:oleObj spid="_x0000_s139266" name="Equation" r:id="rId4" imgW="495000" imgH="393480" progId="Equation.3">
              <p:embed/>
            </p:oleObj>
          </a:graphicData>
        </a:graphic>
      </p:graphicFrame>
      <p:graphicFrame>
        <p:nvGraphicFramePr>
          <p:cNvPr id="618501" name="Object 5"/>
          <p:cNvGraphicFramePr>
            <a:graphicFrameLocks noChangeAspect="1"/>
          </p:cNvGraphicFramePr>
          <p:nvPr/>
        </p:nvGraphicFramePr>
        <p:xfrm>
          <a:off x="3600450" y="3284538"/>
          <a:ext cx="1077913" cy="2235200"/>
        </p:xfrm>
        <a:graphic>
          <a:graphicData uri="http://schemas.openxmlformats.org/presentationml/2006/ole">
            <p:oleObj spid="_x0000_s139267" name="Equation" r:id="rId5" imgW="698400" imgH="14475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0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Impedance (C)</a:t>
            </a:r>
            <a:endParaRPr lang="en-US" b="1" dirty="0"/>
          </a:p>
        </p:txBody>
      </p:sp>
      <p:sp>
        <p:nvSpPr>
          <p:cNvPr id="6205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016000"/>
            <a:ext cx="8424862" cy="5149850"/>
          </a:xfrm>
          <a:noFill/>
          <a:ln/>
        </p:spPr>
        <p:txBody>
          <a:bodyPr wrap="none"/>
          <a:lstStyle/>
          <a:p>
            <a:r>
              <a:rPr lang="en-US" sz="1600"/>
              <a:t>Z of a Capacitor</a:t>
            </a:r>
            <a:br>
              <a:rPr lang="en-US" sz="1600"/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	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This expression says that voltage 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  cannot change instantaneously but 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  current can.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A small change in voltage will result 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  in a large change in current. 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endParaRPr lang="en-US" b="0">
              <a:solidFill>
                <a:srgbClr val="000000"/>
              </a:solidFill>
              <a:cs typeface="Times New Roman" pitchFamily="18" charset="0"/>
            </a:endParaRPr>
          </a:p>
        </p:txBody>
      </p:sp>
      <p:pic>
        <p:nvPicPr>
          <p:cNvPr id="620550" name="Picture 6" descr="Capacitor_IV_TRAN_PLO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6100" y="908050"/>
            <a:ext cx="4143375" cy="525621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SU_Lecture_EE261">
  <a:themeElements>
    <a:clrScheme name="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MSU_Lecture_EE261</Template>
  <TotalTime>13134</TotalTime>
  <Words>228</Words>
  <Application>Microsoft Office PowerPoint</Application>
  <PresentationFormat>On-screen Show (4:3)</PresentationFormat>
  <Paragraphs>96</Paragraphs>
  <Slides>26</Slides>
  <Notes>25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8" baseType="lpstr">
      <vt:lpstr>MSU_Lecture_EE261</vt:lpstr>
      <vt:lpstr>Equation</vt:lpstr>
      <vt:lpstr>EELE 461/561 – Digital System Design</vt:lpstr>
      <vt:lpstr>Interconnect Modeling</vt:lpstr>
      <vt:lpstr>Interconnect Modeling</vt:lpstr>
      <vt:lpstr>Interconnect Modeling</vt:lpstr>
      <vt:lpstr>Impedance</vt:lpstr>
      <vt:lpstr>Impedance (R)</vt:lpstr>
      <vt:lpstr>Impedance (C)</vt:lpstr>
      <vt:lpstr>Impedance (C)</vt:lpstr>
      <vt:lpstr>Impedance (C)</vt:lpstr>
      <vt:lpstr>Impedance (C)</vt:lpstr>
      <vt:lpstr>Impedance (C)</vt:lpstr>
      <vt:lpstr>Impedance (C)</vt:lpstr>
      <vt:lpstr>Impedance (C)</vt:lpstr>
      <vt:lpstr>Impedance (C)</vt:lpstr>
      <vt:lpstr>Impedance (C)</vt:lpstr>
      <vt:lpstr>Impedance (C)</vt:lpstr>
      <vt:lpstr>Impedance (L)</vt:lpstr>
      <vt:lpstr>Impedance (L)</vt:lpstr>
      <vt:lpstr>Impedance (L)</vt:lpstr>
      <vt:lpstr>Impedance (L)</vt:lpstr>
      <vt:lpstr>Impedance (L)</vt:lpstr>
      <vt:lpstr>Impedance (L)</vt:lpstr>
      <vt:lpstr>Impedance (L)</vt:lpstr>
      <vt:lpstr>Impedance (L)</vt:lpstr>
      <vt:lpstr>Impedance (L)</vt:lpstr>
      <vt:lpstr>Impedance (L)</vt:lpstr>
    </vt:vector>
  </TitlesOfParts>
  <Company>Montana State University - ECE Dept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EE261 Lecture Notes (electronic)</dc:title>
  <dc:creator>Prof. Brock J. LaMeres</dc:creator>
  <cp:lastModifiedBy>Brock J. LaMeres</cp:lastModifiedBy>
  <cp:revision>566</cp:revision>
  <dcterms:created xsi:type="dcterms:W3CDTF">2003-07-30T21:17:08Z</dcterms:created>
  <dcterms:modified xsi:type="dcterms:W3CDTF">2012-01-09T22:36:19Z</dcterms:modified>
</cp:coreProperties>
</file>