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FFCC"/>
    <a:srgbClr val="0066FF"/>
    <a:srgbClr val="3366FF"/>
    <a:srgbClr val="FFCC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 autoAdjust="0"/>
  </p:normalViewPr>
  <p:slideViewPr>
    <p:cSldViewPr>
      <p:cViewPr>
        <p:scale>
          <a:sx n="75" d="100"/>
          <a:sy n="75" d="100"/>
        </p:scale>
        <p:origin x="-2580" y="-110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7978D-DF7D-4583-A6FD-AFFB5256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4F973320-4197-42C2-A4C3-20DE78CF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B7350-8D50-42F3-B590-FDB4326BE983}" type="slidenum">
              <a:rPr lang="en-US"/>
              <a:pPr/>
              <a:t>2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1B578-BE06-4F50-A374-F1A6C4CA0453}" type="slidenum">
              <a:rPr lang="en-US"/>
              <a:pPr/>
              <a:t>11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744AD-A989-458C-AE3D-1CAE5F6F4C1D}" type="slidenum">
              <a:rPr lang="en-US"/>
              <a:pPr/>
              <a:t>12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534A2-BA34-4260-A81E-79CCBC093BDA}" type="slidenum">
              <a:rPr lang="en-US"/>
              <a:pPr/>
              <a:t>13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C6053-0BB1-4D53-A4CD-BB466521B5D8}" type="slidenum">
              <a:rPr lang="en-US"/>
              <a:pPr/>
              <a:t>14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624E4-E1B7-4715-A7A8-73F35447A9FF}" type="slidenum">
              <a:rPr lang="en-US"/>
              <a:pPr/>
              <a:t>15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75BEE-2D14-4BC3-A496-F1E7DD463634}" type="slidenum">
              <a:rPr lang="en-US"/>
              <a:pPr/>
              <a:t>16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CA51D-4A23-4E8B-8E33-FA7F83FA45B8}" type="slidenum">
              <a:rPr lang="en-US"/>
              <a:pPr/>
              <a:t>17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58A4C-53B8-40A8-97DB-AF5BEBC77752}" type="slidenum">
              <a:rPr lang="en-US"/>
              <a:pPr/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4E422-27BC-4189-8023-5128C167CEDD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897683E9-F9CC-40F6-ACD6-1ACF27E77E83}" type="slidenum">
              <a:rPr lang="en-US" sz="1200"/>
              <a:pPr algn="r" defTabSz="966788"/>
              <a:t>20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F1AFF-3274-4E47-936A-A898D6972F18}" type="slidenum">
              <a:rPr lang="en-US"/>
              <a:pPr/>
              <a:t>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C77537E2-3D89-4F56-86CE-046DA0A75DC4}" type="slidenum">
              <a:rPr lang="en-US" sz="1200"/>
              <a:pPr algn="r" defTabSz="966788"/>
              <a:t>21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BA4DE-1DCB-45B3-8257-F3D90F366E20}" type="slidenum">
              <a:rPr lang="en-US"/>
              <a:pPr/>
              <a:t>4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384A8-9AA7-42A7-9D04-A328A8BED82F}" type="slidenum">
              <a:rPr lang="en-US"/>
              <a:pPr/>
              <a:t>34</a:t>
            </a:fld>
            <a:endParaRPr lang="en-US"/>
          </a:p>
        </p:txBody>
      </p:sp>
      <p:sp>
        <p:nvSpPr>
          <p:cNvPr id="6768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4D91132F-6C29-4D22-84C4-AB98146589AF}" type="slidenum">
              <a:rPr lang="en-US" sz="1200"/>
              <a:pPr algn="r" defTabSz="966788"/>
              <a:t>34</a:t>
            </a:fld>
            <a:endParaRPr lang="en-US" sz="1200"/>
          </a:p>
        </p:txBody>
      </p:sp>
      <p:sp>
        <p:nvSpPr>
          <p:cNvPr id="67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10DDC-A45F-4BA8-B408-8BA55EED07EF}" type="slidenum">
              <a:rPr lang="en-US"/>
              <a:pPr/>
              <a:t>35</a:t>
            </a:fld>
            <a:endParaRPr lang="en-US"/>
          </a:p>
        </p:txBody>
      </p:sp>
      <p:sp>
        <p:nvSpPr>
          <p:cNvPr id="6789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F584F56D-22D0-481F-B666-772CA7C45935}" type="slidenum">
              <a:rPr lang="en-US" sz="1200"/>
              <a:pPr algn="r" defTabSz="966788"/>
              <a:t>35</a:t>
            </a:fld>
            <a:endParaRPr lang="en-US" sz="1200"/>
          </a:p>
        </p:txBody>
      </p:sp>
      <p:sp>
        <p:nvSpPr>
          <p:cNvPr id="67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9F11A-369F-49B9-8C36-D29CC2D7B2A1}" type="slidenum">
              <a:rPr lang="en-US"/>
              <a:pPr/>
              <a:t>36</a:t>
            </a:fld>
            <a:endParaRPr lang="en-US"/>
          </a:p>
        </p:txBody>
      </p:sp>
      <p:sp>
        <p:nvSpPr>
          <p:cNvPr id="68096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FFB64B2F-C6E8-4814-AF56-74F286635468}" type="slidenum">
              <a:rPr lang="en-US" sz="1200"/>
              <a:pPr algn="r" defTabSz="966788"/>
              <a:t>36</a:t>
            </a:fld>
            <a:endParaRPr lang="en-US" sz="1200"/>
          </a:p>
        </p:txBody>
      </p:sp>
      <p:sp>
        <p:nvSpPr>
          <p:cNvPr id="68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C96A2-3461-40C2-AE09-F631880AB749}" type="slidenum">
              <a:rPr lang="en-US"/>
              <a:pPr/>
              <a:t>37</a:t>
            </a:fld>
            <a:endParaRPr lang="en-US"/>
          </a:p>
        </p:txBody>
      </p:sp>
      <p:sp>
        <p:nvSpPr>
          <p:cNvPr id="68301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6609D8A9-3218-4946-B595-5126E73CBD47}" type="slidenum">
              <a:rPr lang="en-US" sz="1200"/>
              <a:pPr algn="r" defTabSz="966788"/>
              <a:t>37</a:t>
            </a:fld>
            <a:endParaRPr lang="en-US" sz="1200"/>
          </a:p>
        </p:txBody>
      </p:sp>
      <p:sp>
        <p:nvSpPr>
          <p:cNvPr id="68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AC17B-9A52-4C49-B644-ECC7407147A7}" type="slidenum">
              <a:rPr lang="en-US"/>
              <a:pPr/>
              <a:t>38</a:t>
            </a:fld>
            <a:endParaRPr lang="en-US"/>
          </a:p>
        </p:txBody>
      </p:sp>
      <p:sp>
        <p:nvSpPr>
          <p:cNvPr id="6850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7AECCCC5-F3B5-48E0-871A-C01B10C13BAB}" type="slidenum">
              <a:rPr lang="en-US" sz="1200"/>
              <a:pPr algn="r" defTabSz="966788"/>
              <a:t>38</a:t>
            </a:fld>
            <a:endParaRPr lang="en-US" sz="1200"/>
          </a:p>
        </p:txBody>
      </p:sp>
      <p:sp>
        <p:nvSpPr>
          <p:cNvPr id="68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560A9-EF70-41D5-976A-9126DF8B8E91}" type="slidenum">
              <a:rPr lang="en-US"/>
              <a:pPr/>
              <a:t>39</a:t>
            </a:fld>
            <a:endParaRPr lang="en-US"/>
          </a:p>
        </p:txBody>
      </p:sp>
      <p:sp>
        <p:nvSpPr>
          <p:cNvPr id="68710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8B683D54-2509-463D-8819-6A91A866D134}" type="slidenum">
              <a:rPr lang="en-US" sz="1200"/>
              <a:pPr algn="r" defTabSz="966788"/>
              <a:t>39</a:t>
            </a:fld>
            <a:endParaRPr lang="en-US" sz="1200"/>
          </a:p>
        </p:txBody>
      </p:sp>
      <p:sp>
        <p:nvSpPr>
          <p:cNvPr id="68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BA953-C779-4818-B32F-0C266F424005}" type="slidenum">
              <a:rPr lang="en-US"/>
              <a:pPr/>
              <a:t>40</a:t>
            </a:fld>
            <a:endParaRPr lang="en-US"/>
          </a:p>
        </p:txBody>
      </p:sp>
      <p:sp>
        <p:nvSpPr>
          <p:cNvPr id="68915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FE0706EE-0F5A-4896-A0F2-A6EDD8E78424}" type="slidenum">
              <a:rPr lang="en-US" sz="1200"/>
              <a:pPr algn="r" defTabSz="966788"/>
              <a:t>40</a:t>
            </a:fld>
            <a:endParaRPr lang="en-US" sz="1200"/>
          </a:p>
        </p:txBody>
      </p:sp>
      <p:sp>
        <p:nvSpPr>
          <p:cNvPr id="68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4F7FB-E667-4D03-B783-41B07385A431}" type="slidenum">
              <a:rPr lang="en-US"/>
              <a:pPr/>
              <a:t>5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7E616-E2FD-43DC-8CEE-06EA8D58ADCB}" type="slidenum">
              <a:rPr lang="en-US"/>
              <a:pPr/>
              <a:t>41</a:t>
            </a:fld>
            <a:endParaRPr lang="en-US"/>
          </a:p>
        </p:txBody>
      </p:sp>
      <p:sp>
        <p:nvSpPr>
          <p:cNvPr id="69120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857F5922-6778-4729-82FF-6520279DB9E6}" type="slidenum">
              <a:rPr lang="en-US" sz="1200"/>
              <a:pPr algn="r" defTabSz="966788"/>
              <a:t>41</a:t>
            </a:fld>
            <a:endParaRPr lang="en-US" sz="1200"/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2C28-4569-462D-BB77-32C423BA52E5}" type="slidenum">
              <a:rPr lang="en-US"/>
              <a:pPr/>
              <a:t>42</a:t>
            </a:fld>
            <a:endParaRPr lang="en-US"/>
          </a:p>
        </p:txBody>
      </p:sp>
      <p:sp>
        <p:nvSpPr>
          <p:cNvPr id="6932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C7E8DD49-E871-4B8E-954C-FB5AC46804D7}" type="slidenum">
              <a:rPr lang="en-US" sz="1200"/>
              <a:pPr algn="r" defTabSz="966788"/>
              <a:t>42</a:t>
            </a:fld>
            <a:endParaRPr lang="en-US" sz="1200"/>
          </a:p>
        </p:txBody>
      </p:sp>
      <p:sp>
        <p:nvSpPr>
          <p:cNvPr id="69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36C01-8875-413D-A18B-C47C95EA892C}" type="slidenum">
              <a:rPr lang="en-US"/>
              <a:pPr/>
              <a:t>43</a:t>
            </a:fld>
            <a:endParaRPr lang="en-US"/>
          </a:p>
        </p:txBody>
      </p:sp>
      <p:sp>
        <p:nvSpPr>
          <p:cNvPr id="69529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BF4FCF16-212B-49C0-ACF5-2E7D8C140E27}" type="slidenum">
              <a:rPr lang="en-US" sz="1200"/>
              <a:pPr algn="r" defTabSz="966788"/>
              <a:t>43</a:t>
            </a:fld>
            <a:endParaRPr lang="en-US" sz="1200"/>
          </a:p>
        </p:txBody>
      </p:sp>
      <p:sp>
        <p:nvSpPr>
          <p:cNvPr id="69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22B59-CA71-4274-BE07-AE55D24BEFEF}" type="slidenum">
              <a:rPr lang="en-US"/>
              <a:pPr/>
              <a:t>44</a:t>
            </a:fld>
            <a:endParaRPr lang="en-US"/>
          </a:p>
        </p:txBody>
      </p:sp>
      <p:sp>
        <p:nvSpPr>
          <p:cNvPr id="6993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/>
            <a:fld id="{81386666-6956-4861-9275-9543687BC2F5}" type="slidenum">
              <a:rPr lang="en-US" sz="1200"/>
              <a:pPr algn="r" defTabSz="966788"/>
              <a:t>44</a:t>
            </a:fld>
            <a:endParaRPr lang="en-US" sz="1200"/>
          </a:p>
        </p:txBody>
      </p:sp>
      <p:sp>
        <p:nvSpPr>
          <p:cNvPr id="69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01CA2-CE05-48BF-9929-D476BD548A7D}" type="slidenum">
              <a:rPr lang="en-US"/>
              <a:pPr/>
              <a:t>6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AB7A9-9D99-4886-AE7E-A120E0D80FA7}" type="slidenum">
              <a:rPr lang="en-US"/>
              <a:pPr/>
              <a:t>7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4DFE0-2616-4611-8ECC-98F72701D688}" type="slidenum">
              <a:rPr lang="en-US"/>
              <a:pPr/>
              <a:t>8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43A68-EC53-474D-A41A-4AC3B1EB6621}" type="slidenum">
              <a:rPr lang="en-US"/>
              <a:pPr/>
              <a:t>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72DE-EE65-44B8-9C46-973D252B9784}" type="slidenum">
              <a:rPr lang="en-US"/>
              <a:pPr/>
              <a:t>10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417763" y="6313488"/>
            <a:ext cx="42799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/>
              <a:t>EELE </a:t>
            </a:r>
            <a:r>
              <a:rPr lang="en-US" sz="1200" b="1" dirty="0" smtClean="0"/>
              <a:t>461/561 </a:t>
            </a:r>
            <a:r>
              <a:rPr lang="en-US" sz="1200" b="1" dirty="0"/>
              <a:t>– </a:t>
            </a:r>
            <a:r>
              <a:rPr lang="en-US" sz="1200" b="1" dirty="0" smtClean="0"/>
              <a:t>Digital System Design</a:t>
            </a:r>
            <a:endParaRPr lang="en-US" sz="1200" b="1" dirty="0"/>
          </a:p>
          <a:p>
            <a:pPr algn="ctr" eaLnBrk="0" hangingPunct="0">
              <a:defRPr/>
            </a:pPr>
            <a:endParaRPr lang="en-US" sz="1200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67663" y="6289675"/>
            <a:ext cx="9380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/>
              <a:t>Module </a:t>
            </a:r>
            <a:r>
              <a:rPr lang="en-US" sz="1200" b="1" dirty="0" smtClean="0"/>
              <a:t>#5</a:t>
            </a:r>
            <a:endParaRPr lang="en-US" sz="1200" b="1" dirty="0"/>
          </a:p>
          <a:p>
            <a:pPr algn="ctr" eaLnBrk="0" hangingPunct="0">
              <a:defRPr/>
            </a:pPr>
            <a:r>
              <a:rPr lang="en-US" sz="1200" b="1" dirty="0"/>
              <a:t>Page </a:t>
            </a:r>
            <a:fld id="{36CC47DB-A78E-42B2-934C-2A949BD65FCC}" type="slidenum">
              <a:rPr lang="en-US" sz="1200" b="1"/>
              <a:pPr algn="ct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EELE </a:t>
            </a:r>
            <a:r>
              <a:rPr lang="en-US" b="1" dirty="0" smtClean="0"/>
              <a:t>461/561 – Digital System Design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200" dirty="0" smtClean="0"/>
              <a:t>Module #5 – Crosstalk</a:t>
            </a:r>
          </a:p>
          <a:p>
            <a:pPr marL="381000" indent="-381000" eaLnBrk="1" hangingPunct="1"/>
            <a:r>
              <a:rPr lang="en-US" sz="1600" dirty="0" smtClean="0"/>
              <a:t>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Near-End and Far-End Crosstalk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Simultaneous Switching Noise</a:t>
            </a:r>
          </a:p>
          <a:p>
            <a:pPr marL="1219200" lvl="2" indent="-304800" eaLnBrk="1" hangingPunct="1">
              <a:buNone/>
            </a:pPr>
            <a:endParaRPr lang="en-US" sz="2200" dirty="0" smtClean="0"/>
          </a:p>
          <a:p>
            <a:pPr marL="381000" indent="-381000" eaLnBrk="1" hangingPunct="1"/>
            <a:r>
              <a:rPr lang="en-US" sz="1600" dirty="0" smtClean="0"/>
              <a:t>Textbook Reading Assignments</a:t>
            </a:r>
            <a:br>
              <a:rPr lang="en-US" sz="1600" dirty="0" smtClean="0"/>
            </a:br>
            <a:endParaRPr lang="en-US" sz="16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smtClean="0"/>
              <a:t>10.1-10.12, 10.18</a:t>
            </a: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/>
            <a:r>
              <a:rPr lang="en-US" sz="1600" dirty="0" smtClean="0"/>
              <a:t>What you should be able to do after this module</a:t>
            </a:r>
          </a:p>
          <a:p>
            <a:pPr marL="381000" indent="-381000" eaLnBrk="1" hangingPunct="1"/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Calculate NEXT &amp; FEXT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Calculate ground bounce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Use a modern CAD tool to extract crosstalk parameters for an interconnect structure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None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 descr="Xtalk_Capacitive_Tr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89250"/>
            <a:ext cx="5041900" cy="3228975"/>
          </a:xfrm>
          <a:prstGeom prst="rect">
            <a:avLst/>
          </a:prstGeom>
          <a:noFill/>
        </p:spPr>
      </p:pic>
      <p:sp>
        <p:nvSpPr>
          <p:cNvPr id="66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(Near End)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Half of the current injected into the victim as the incidence voltage step travels down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aggressor travels back to the Near End.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At any given time, only a fixed amount of current will be observed at the Near End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the Near End voltage will raise to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 fixed value and remain there.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At the point the aggressor edge reaches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end of the line (T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), the injected noise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on the victim still needs to travel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back to the Near-End (taking another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the fixed noise level at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Near End will remain for 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62534" name="Line 6"/>
          <p:cNvSpPr>
            <a:spLocks noChangeShapeType="1"/>
          </p:cNvSpPr>
          <p:nvPr/>
        </p:nvSpPr>
        <p:spPr bwMode="auto">
          <a:xfrm flipV="1">
            <a:off x="4716463" y="3717925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35" name="Line 7"/>
          <p:cNvSpPr>
            <a:spLocks noChangeShapeType="1"/>
          </p:cNvSpPr>
          <p:nvPr/>
        </p:nvSpPr>
        <p:spPr bwMode="auto">
          <a:xfrm flipV="1">
            <a:off x="4357688" y="4329113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36" name="Line 8"/>
          <p:cNvSpPr>
            <a:spLocks noChangeShapeType="1"/>
          </p:cNvSpPr>
          <p:nvPr/>
        </p:nvSpPr>
        <p:spPr bwMode="auto">
          <a:xfrm>
            <a:off x="4537075" y="4078288"/>
            <a:ext cx="36513" cy="2524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37" name="Line 9"/>
          <p:cNvSpPr>
            <a:spLocks noChangeShapeType="1"/>
          </p:cNvSpPr>
          <p:nvPr/>
        </p:nvSpPr>
        <p:spPr bwMode="auto">
          <a:xfrm flipV="1">
            <a:off x="4537075" y="3862388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38" name="Line 10"/>
          <p:cNvSpPr>
            <a:spLocks noChangeShapeType="1"/>
          </p:cNvSpPr>
          <p:nvPr/>
        </p:nvSpPr>
        <p:spPr bwMode="auto">
          <a:xfrm flipV="1">
            <a:off x="6516688" y="4005263"/>
            <a:ext cx="576262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40" name="Line 12"/>
          <p:cNvSpPr>
            <a:spLocks noChangeShapeType="1"/>
          </p:cNvSpPr>
          <p:nvPr/>
        </p:nvSpPr>
        <p:spPr bwMode="auto">
          <a:xfrm flipH="1">
            <a:off x="6948488" y="4186238"/>
            <a:ext cx="250825" cy="252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42" name="Text Box 14"/>
          <p:cNvSpPr txBox="1">
            <a:spLocks noChangeArrowheads="1"/>
          </p:cNvSpPr>
          <p:nvPr/>
        </p:nvSpPr>
        <p:spPr bwMode="auto">
          <a:xfrm>
            <a:off x="4537075" y="5878513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662543" name="Text Box 15"/>
          <p:cNvSpPr txBox="1">
            <a:spLocks noChangeArrowheads="1"/>
          </p:cNvSpPr>
          <p:nvPr/>
        </p:nvSpPr>
        <p:spPr bwMode="auto">
          <a:xfrm>
            <a:off x="6624638" y="371792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62549" name="Line 21"/>
          <p:cNvSpPr>
            <a:spLocks noChangeShapeType="1"/>
          </p:cNvSpPr>
          <p:nvPr/>
        </p:nvSpPr>
        <p:spPr bwMode="auto">
          <a:xfrm flipV="1">
            <a:off x="7704138" y="2852738"/>
            <a:ext cx="576262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50" name="Line 22"/>
          <p:cNvSpPr>
            <a:spLocks noChangeShapeType="1"/>
          </p:cNvSpPr>
          <p:nvPr/>
        </p:nvSpPr>
        <p:spPr bwMode="auto">
          <a:xfrm flipH="1">
            <a:off x="8135938" y="3033713"/>
            <a:ext cx="250825" cy="252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51" name="Text Box 23"/>
          <p:cNvSpPr txBox="1">
            <a:spLocks noChangeArrowheads="1"/>
          </p:cNvSpPr>
          <p:nvPr/>
        </p:nvSpPr>
        <p:spPr bwMode="auto">
          <a:xfrm>
            <a:off x="7812088" y="2565400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62552" name="Line 24"/>
          <p:cNvSpPr>
            <a:spLocks noChangeShapeType="1"/>
          </p:cNvSpPr>
          <p:nvPr/>
        </p:nvSpPr>
        <p:spPr bwMode="auto">
          <a:xfrm flipV="1">
            <a:off x="5364163" y="5084763"/>
            <a:ext cx="576262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53" name="Line 25"/>
          <p:cNvSpPr>
            <a:spLocks noChangeShapeType="1"/>
          </p:cNvSpPr>
          <p:nvPr/>
        </p:nvSpPr>
        <p:spPr bwMode="auto">
          <a:xfrm flipH="1">
            <a:off x="5795963" y="5265738"/>
            <a:ext cx="250825" cy="252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2554" name="Text Box 26"/>
          <p:cNvSpPr txBox="1">
            <a:spLocks noChangeArrowheads="1"/>
          </p:cNvSpPr>
          <p:nvPr/>
        </p:nvSpPr>
        <p:spPr bwMode="auto">
          <a:xfrm>
            <a:off x="5472113" y="479742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(Near End)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gives a voltage profile at the near-end as follows: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maximum amount of current injected is reduced by a factor of 1/2 to account for the injected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energy splitting in both the forward &amp; reverse directions.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current is further reduced by an additional factor of 1/2 to account for the energy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being spread out over 2</a:t>
            </a:r>
            <a:r>
              <a:rPr lang="en-US" b="0">
                <a:solidFill>
                  <a:srgbClr val="000000"/>
                </a:solidFill>
                <a:cs typeface="Arial" charset="0"/>
              </a:rPr>
              <a:t>·T</a:t>
            </a:r>
            <a:r>
              <a:rPr lang="en-US" b="0" baseline="-25000">
                <a:solidFill>
                  <a:srgbClr val="000000"/>
                </a:solidFill>
                <a:cs typeface="Arial" charset="0"/>
              </a:rPr>
              <a:t>D</a:t>
            </a:r>
            <a:br>
              <a:rPr lang="en-US" b="0" baseline="-25000">
                <a:solidFill>
                  <a:srgbClr val="000000"/>
                </a:solidFill>
                <a:cs typeface="Arial" charset="0"/>
              </a:rPr>
            </a:br>
            <a:r>
              <a:rPr lang="en-US" b="0" baseline="-25000">
                <a:solidFill>
                  <a:srgbClr val="000000"/>
                </a:solidFill>
                <a:cs typeface="Arial" charset="0"/>
              </a:rPr>
              <a:t/>
            </a:r>
            <a:br>
              <a:rPr lang="en-US" b="0" baseline="-25000">
                <a:solidFill>
                  <a:srgbClr val="000000"/>
                </a:solidFill>
                <a:cs typeface="Arial" charset="0"/>
              </a:rPr>
            </a:br>
            <a:endParaRPr lang="en-US" sz="1000" b="0" baseline="-25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64595" name="Picture 19" descr="Xtalk_Capacitive_NE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916113"/>
            <a:ext cx="4429125" cy="2254250"/>
          </a:xfrm>
          <a:prstGeom prst="rect">
            <a:avLst/>
          </a:prstGeom>
          <a:noFill/>
        </p:spPr>
      </p:pic>
      <p:graphicFrame>
        <p:nvGraphicFramePr>
          <p:cNvPr id="664596" name="Object 20"/>
          <p:cNvGraphicFramePr>
            <a:graphicFrameLocks noChangeAspect="1"/>
          </p:cNvGraphicFramePr>
          <p:nvPr/>
        </p:nvGraphicFramePr>
        <p:xfrm>
          <a:off x="2519363" y="5445125"/>
          <a:ext cx="3943350" cy="612775"/>
        </p:xfrm>
        <a:graphic>
          <a:graphicData uri="http://schemas.openxmlformats.org/presentationml/2006/ole">
            <p:oleObj spid="_x0000_s515074" name="Equation" r:id="rId5" imgW="2781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(Near End)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convert this into a ratio of Voltages by looking at KCL at an arbitrary point of injection.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dV/dt occurs on the aggressor node which is seen across the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the aggressor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the victim.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(NOTE:  we assume that the victim line is at 0volts for our derivation) </a:t>
            </a:r>
            <a:endParaRPr lang="en-US" sz="1000" b="0" baseline="-25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66630" name="Picture 6" descr="Xtalk_Capacitive_KCL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2312988"/>
            <a:ext cx="1746250" cy="2163762"/>
          </a:xfrm>
          <a:prstGeom prst="rect">
            <a:avLst/>
          </a:prstGeom>
          <a:noFill/>
        </p:spPr>
      </p:pic>
      <p:sp>
        <p:nvSpPr>
          <p:cNvPr id="666631" name="Line 7"/>
          <p:cNvSpPr>
            <a:spLocks noChangeShapeType="1"/>
          </p:cNvSpPr>
          <p:nvPr/>
        </p:nvSpPr>
        <p:spPr bwMode="auto">
          <a:xfrm flipH="1">
            <a:off x="4859338" y="299720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6632" name="Text Box 8"/>
          <p:cNvSpPr txBox="1">
            <a:spLocks noChangeArrowheads="1"/>
          </p:cNvSpPr>
          <p:nvPr/>
        </p:nvSpPr>
        <p:spPr bwMode="auto">
          <a:xfrm>
            <a:off x="3024188" y="220503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3059113" y="3752850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666634" name="Text Box 10"/>
          <p:cNvSpPr txBox="1">
            <a:spLocks noChangeArrowheads="1"/>
          </p:cNvSpPr>
          <p:nvPr/>
        </p:nvSpPr>
        <p:spPr bwMode="auto">
          <a:xfrm>
            <a:off x="4932363" y="2997200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66635" name="Line 11"/>
          <p:cNvSpPr>
            <a:spLocks noChangeShapeType="1"/>
          </p:cNvSpPr>
          <p:nvPr/>
        </p:nvSpPr>
        <p:spPr bwMode="auto">
          <a:xfrm flipH="1">
            <a:off x="4498975" y="396875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6636" name="Text Box 12"/>
          <p:cNvSpPr txBox="1">
            <a:spLocks noChangeArrowheads="1"/>
          </p:cNvSpPr>
          <p:nvPr/>
        </p:nvSpPr>
        <p:spPr bwMode="auto">
          <a:xfrm>
            <a:off x="4572000" y="3968750"/>
            <a:ext cx="468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4140200" y="3740150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</a:t>
            </a:r>
            <a:endParaRPr lang="en-US" sz="1600" b="1" baseline="-25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66638" name="Text Box 14"/>
          <p:cNvSpPr txBox="1">
            <a:spLocks noChangeArrowheads="1"/>
          </p:cNvSpPr>
          <p:nvPr/>
        </p:nvSpPr>
        <p:spPr bwMode="auto">
          <a:xfrm>
            <a:off x="3887788" y="2060575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dV</a:t>
            </a:r>
            <a:r>
              <a:rPr lang="en-US" sz="1200" b="1" baseline="-25000">
                <a:solidFill>
                  <a:srgbClr val="FF0000"/>
                </a:solidFill>
              </a:rPr>
              <a:t>A</a:t>
            </a:r>
            <a:r>
              <a:rPr lang="en-US" sz="1200" b="1">
                <a:solidFill>
                  <a:srgbClr val="FF0000"/>
                </a:solidFill>
              </a:rPr>
              <a:t>/dt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(Near End)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change in voltage causes a current to flow through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given by: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this current reaches the victim line and evaluate KCL,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it instantaneously sees opens in the directions of the Inductors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due to their high impedances at AC.  As a result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100% of the current flows into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the victim.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current in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then creates a dV/dt given by: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baseline="-25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/>
        </p:nvGraphicFramePr>
        <p:xfrm>
          <a:off x="2411413" y="2024063"/>
          <a:ext cx="2663825" cy="612775"/>
        </p:xfrm>
        <a:graphic>
          <a:graphicData uri="http://schemas.openxmlformats.org/presentationml/2006/ole">
            <p:oleObj spid="_x0000_s516098" name="Equation" r:id="rId4" imgW="1879560" imgH="431640" progId="Equation.3">
              <p:embed/>
            </p:oleObj>
          </a:graphicData>
        </a:graphic>
      </p:graphicFrame>
      <p:pic>
        <p:nvPicPr>
          <p:cNvPr id="668677" name="Picture 5" descr="Xtalk_Capacitive_KCL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600325"/>
            <a:ext cx="1746250" cy="2163763"/>
          </a:xfrm>
          <a:prstGeom prst="rect">
            <a:avLst/>
          </a:prstGeom>
          <a:noFill/>
        </p:spPr>
      </p:pic>
      <p:sp>
        <p:nvSpPr>
          <p:cNvPr id="668678" name="Line 6"/>
          <p:cNvSpPr>
            <a:spLocks noChangeShapeType="1"/>
          </p:cNvSpPr>
          <p:nvPr/>
        </p:nvSpPr>
        <p:spPr bwMode="auto">
          <a:xfrm flipH="1">
            <a:off x="8135938" y="328453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6300788" y="249237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668680" name="Text Box 8"/>
          <p:cNvSpPr txBox="1">
            <a:spLocks noChangeArrowheads="1"/>
          </p:cNvSpPr>
          <p:nvPr/>
        </p:nvSpPr>
        <p:spPr bwMode="auto">
          <a:xfrm>
            <a:off x="6335713" y="404018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668681" name="Text Box 9"/>
          <p:cNvSpPr txBox="1">
            <a:spLocks noChangeArrowheads="1"/>
          </p:cNvSpPr>
          <p:nvPr/>
        </p:nvSpPr>
        <p:spPr bwMode="auto">
          <a:xfrm>
            <a:off x="8208963" y="328453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68682" name="Line 10"/>
          <p:cNvSpPr>
            <a:spLocks noChangeShapeType="1"/>
          </p:cNvSpPr>
          <p:nvPr/>
        </p:nvSpPr>
        <p:spPr bwMode="auto">
          <a:xfrm flipH="1">
            <a:off x="7775575" y="425608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8683" name="Text Box 11"/>
          <p:cNvSpPr txBox="1">
            <a:spLocks noChangeArrowheads="1"/>
          </p:cNvSpPr>
          <p:nvPr/>
        </p:nvSpPr>
        <p:spPr bwMode="auto">
          <a:xfrm>
            <a:off x="7848600" y="42560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68684" name="Text Box 12"/>
          <p:cNvSpPr txBox="1">
            <a:spLocks noChangeArrowheads="1"/>
          </p:cNvSpPr>
          <p:nvPr/>
        </p:nvSpPr>
        <p:spPr bwMode="auto">
          <a:xfrm>
            <a:off x="7416800" y="40274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</a:t>
            </a:r>
            <a:endParaRPr lang="en-US" sz="1600" b="1" baseline="-25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68685" name="Text Box 13"/>
          <p:cNvSpPr txBox="1">
            <a:spLocks noChangeArrowheads="1"/>
          </p:cNvSpPr>
          <p:nvPr/>
        </p:nvSpPr>
        <p:spPr bwMode="auto">
          <a:xfrm>
            <a:off x="7164388" y="2347913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dV</a:t>
            </a:r>
            <a:r>
              <a:rPr lang="en-US" sz="1200" b="1" baseline="-25000">
                <a:solidFill>
                  <a:srgbClr val="FF0000"/>
                </a:solidFill>
              </a:rPr>
              <a:t>A</a:t>
            </a:r>
            <a:r>
              <a:rPr lang="en-US" sz="1200" b="1">
                <a:solidFill>
                  <a:srgbClr val="FF0000"/>
                </a:solidFill>
              </a:rPr>
              <a:t>/dt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graphicFrame>
        <p:nvGraphicFramePr>
          <p:cNvPr id="668686" name="Object 14"/>
          <p:cNvGraphicFramePr>
            <a:graphicFrameLocks noChangeAspect="1"/>
          </p:cNvGraphicFramePr>
          <p:nvPr/>
        </p:nvGraphicFramePr>
        <p:xfrm>
          <a:off x="2447925" y="5229225"/>
          <a:ext cx="2520950" cy="612775"/>
        </p:xfrm>
        <a:graphic>
          <a:graphicData uri="http://schemas.openxmlformats.org/presentationml/2006/ole">
            <p:oleObj spid="_x0000_s516099" name="Equation" r:id="rId6" imgW="1777680" imgH="431640" progId="Equation.3">
              <p:embed/>
            </p:oleObj>
          </a:graphicData>
        </a:graphic>
      </p:graphicFrame>
      <p:graphicFrame>
        <p:nvGraphicFramePr>
          <p:cNvPr id="668687" name="Object 15"/>
          <p:cNvGraphicFramePr>
            <a:graphicFrameLocks noChangeAspect="1"/>
          </p:cNvGraphicFramePr>
          <p:nvPr/>
        </p:nvGraphicFramePr>
        <p:xfrm>
          <a:off x="3211513" y="4068763"/>
          <a:ext cx="846137" cy="341312"/>
        </p:xfrm>
        <a:graphic>
          <a:graphicData uri="http://schemas.openxmlformats.org/presentationml/2006/ole">
            <p:oleObj spid="_x0000_s516100" name="Equation" r:id="rId7" imgW="596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(Near End)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now relate the magnitude of the voltage observed on the aggressor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voltage on the aggressor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the total voltage created at the injection point prior to the inductors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beginning to conduct and allowing the current to flow in both the forward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reverse directions.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baseline="-25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/>
        </p:nvGraphicFramePr>
        <p:xfrm>
          <a:off x="2627313" y="2268538"/>
          <a:ext cx="2520950" cy="2252662"/>
        </p:xfrm>
        <a:graphic>
          <a:graphicData uri="http://schemas.openxmlformats.org/presentationml/2006/ole">
            <p:oleObj spid="_x0000_s517122" name="Equation" r:id="rId4" imgW="1777680" imgH="1587240" progId="Equation.3">
              <p:embed/>
            </p:oleObj>
          </a:graphicData>
        </a:graphic>
      </p:graphicFrame>
      <p:pic>
        <p:nvPicPr>
          <p:cNvPr id="672773" name="Picture 5" descr="Xtalk_Capacitive_KCL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600325"/>
            <a:ext cx="1746250" cy="2163763"/>
          </a:xfrm>
          <a:prstGeom prst="rect">
            <a:avLst/>
          </a:prstGeom>
          <a:noFill/>
        </p:spPr>
      </p:pic>
      <p:sp>
        <p:nvSpPr>
          <p:cNvPr id="672774" name="Line 6"/>
          <p:cNvSpPr>
            <a:spLocks noChangeShapeType="1"/>
          </p:cNvSpPr>
          <p:nvPr/>
        </p:nvSpPr>
        <p:spPr bwMode="auto">
          <a:xfrm flipH="1">
            <a:off x="8135938" y="328453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6300788" y="249237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6335713" y="404018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672777" name="Text Box 9"/>
          <p:cNvSpPr txBox="1">
            <a:spLocks noChangeArrowheads="1"/>
          </p:cNvSpPr>
          <p:nvPr/>
        </p:nvSpPr>
        <p:spPr bwMode="auto">
          <a:xfrm>
            <a:off x="8208963" y="328453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72778" name="Line 10"/>
          <p:cNvSpPr>
            <a:spLocks noChangeShapeType="1"/>
          </p:cNvSpPr>
          <p:nvPr/>
        </p:nvSpPr>
        <p:spPr bwMode="auto">
          <a:xfrm flipH="1">
            <a:off x="7775575" y="425608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7848600" y="42560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72780" name="Text Box 12"/>
          <p:cNvSpPr txBox="1">
            <a:spLocks noChangeArrowheads="1"/>
          </p:cNvSpPr>
          <p:nvPr/>
        </p:nvSpPr>
        <p:spPr bwMode="auto">
          <a:xfrm>
            <a:off x="7416800" y="40274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</a:t>
            </a:r>
            <a:endParaRPr lang="en-US" sz="1600" b="1" baseline="-25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72781" name="Text Box 13"/>
          <p:cNvSpPr txBox="1">
            <a:spLocks noChangeArrowheads="1"/>
          </p:cNvSpPr>
          <p:nvPr/>
        </p:nvSpPr>
        <p:spPr bwMode="auto">
          <a:xfrm>
            <a:off x="7164388" y="2347913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dV</a:t>
            </a:r>
            <a:r>
              <a:rPr lang="en-US" sz="1200" b="1" baseline="-25000">
                <a:solidFill>
                  <a:srgbClr val="FF0000"/>
                </a:solidFill>
              </a:rPr>
              <a:t>A</a:t>
            </a:r>
            <a:r>
              <a:rPr lang="en-US" sz="1200" b="1">
                <a:solidFill>
                  <a:srgbClr val="FF0000"/>
                </a:solidFill>
              </a:rPr>
              <a:t>/dt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(Near End)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apply our 1/4 factor to come up with our final expression for the magnitude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the capacitively coupled voltage observed at the Near-End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baseline="-25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70724" name="Object 4"/>
          <p:cNvGraphicFramePr>
            <a:graphicFrameLocks noChangeAspect="1"/>
          </p:cNvGraphicFramePr>
          <p:nvPr/>
        </p:nvGraphicFramePr>
        <p:xfrm>
          <a:off x="1187450" y="2889250"/>
          <a:ext cx="1836738" cy="720725"/>
        </p:xfrm>
        <a:graphic>
          <a:graphicData uri="http://schemas.openxmlformats.org/presentationml/2006/ole">
            <p:oleObj spid="_x0000_s518146" name="Equation" r:id="rId4" imgW="1295280" imgH="507960" progId="Equation.3">
              <p:embed/>
            </p:oleObj>
          </a:graphicData>
        </a:graphic>
      </p:graphicFrame>
      <p:pic>
        <p:nvPicPr>
          <p:cNvPr id="670736" name="Picture 16" descr="Xtalk_Capacitive_NE_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420938"/>
            <a:ext cx="4429125" cy="2254250"/>
          </a:xfrm>
          <a:prstGeom prst="rect">
            <a:avLst/>
          </a:prstGeom>
          <a:noFill/>
        </p:spPr>
      </p:pic>
      <p:sp>
        <p:nvSpPr>
          <p:cNvPr id="670737" name="Line 17"/>
          <p:cNvSpPr>
            <a:spLocks noChangeShapeType="1"/>
          </p:cNvSpPr>
          <p:nvPr/>
        </p:nvSpPr>
        <p:spPr bwMode="auto">
          <a:xfrm>
            <a:off x="3311525" y="3213100"/>
            <a:ext cx="1044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4392613" y="4905375"/>
          <a:ext cx="1836737" cy="720725"/>
        </p:xfrm>
        <a:graphic>
          <a:graphicData uri="http://schemas.openxmlformats.org/presentationml/2006/ole">
            <p:oleObj spid="_x0000_s519170" name="Equation" r:id="rId4" imgW="1295280" imgH="507960" progId="Equation.3">
              <p:embed/>
            </p:oleObj>
          </a:graphicData>
        </a:graphic>
      </p:graphicFrame>
      <p:pic>
        <p:nvPicPr>
          <p:cNvPr id="1029" name="Picture 33" descr="Xtalk_Capacitive_NE_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4473575"/>
            <a:ext cx="3278187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34"/>
          <p:cNvSpPr>
            <a:spLocks noChangeShapeType="1"/>
          </p:cNvSpPr>
          <p:nvPr/>
        </p:nvSpPr>
        <p:spPr bwMode="auto">
          <a:xfrm flipH="1">
            <a:off x="3563938" y="5084763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031" name="Picture 19" descr="Xtalk_Capacitive_Tra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1268413"/>
            <a:ext cx="5041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 dirty="0" smtClean="0"/>
              <a:t>Capacitive Crosstalk 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As the Aggressor edge propagates down the line,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it will inject current into the Victim line through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the Mutual Capacitance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We've derived the Near End Cross-talk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due to Mutual Capacitance and saw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that the voltage rises to a constant level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and remains there for 2</a:t>
            </a:r>
            <a:r>
              <a:rPr lang="en-US" b="0" dirty="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  <a:t>D</a:t>
            </a:r>
            <a:b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4" name="Line 22"/>
          <p:cNvSpPr>
            <a:spLocks noChangeShapeType="1"/>
          </p:cNvSpPr>
          <p:nvPr/>
        </p:nvSpPr>
        <p:spPr bwMode="auto">
          <a:xfrm flipV="1">
            <a:off x="5040313" y="1881188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5" name="Line 23"/>
          <p:cNvSpPr>
            <a:spLocks noChangeShapeType="1"/>
          </p:cNvSpPr>
          <p:nvPr/>
        </p:nvSpPr>
        <p:spPr bwMode="auto">
          <a:xfrm flipV="1">
            <a:off x="4681538" y="2492375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6" name="Line 24"/>
          <p:cNvSpPr>
            <a:spLocks noChangeShapeType="1"/>
          </p:cNvSpPr>
          <p:nvPr/>
        </p:nvSpPr>
        <p:spPr bwMode="auto">
          <a:xfrm>
            <a:off x="4860925" y="2241550"/>
            <a:ext cx="36513" cy="2524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7" name="Line 25"/>
          <p:cNvSpPr>
            <a:spLocks noChangeShapeType="1"/>
          </p:cNvSpPr>
          <p:nvPr/>
        </p:nvSpPr>
        <p:spPr bwMode="auto">
          <a:xfrm flipV="1">
            <a:off x="4860925" y="2025650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8" name="Line 26"/>
          <p:cNvSpPr>
            <a:spLocks noChangeShapeType="1"/>
          </p:cNvSpPr>
          <p:nvPr/>
        </p:nvSpPr>
        <p:spPr bwMode="auto">
          <a:xfrm flipV="1">
            <a:off x="6516688" y="2384425"/>
            <a:ext cx="576262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39" name="Line 28"/>
          <p:cNvSpPr>
            <a:spLocks noChangeShapeType="1"/>
          </p:cNvSpPr>
          <p:nvPr/>
        </p:nvSpPr>
        <p:spPr bwMode="auto">
          <a:xfrm flipH="1">
            <a:off x="6948488" y="2565400"/>
            <a:ext cx="250825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40" name="Text Box 29"/>
          <p:cNvSpPr txBox="1">
            <a:spLocks noChangeArrowheads="1"/>
          </p:cNvSpPr>
          <p:nvPr/>
        </p:nvSpPr>
        <p:spPr bwMode="auto">
          <a:xfrm>
            <a:off x="6911975" y="981075"/>
            <a:ext cx="165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Far End</a:t>
            </a:r>
          </a:p>
        </p:txBody>
      </p:sp>
      <p:sp>
        <p:nvSpPr>
          <p:cNvPr id="1041" name="Text Box 30"/>
          <p:cNvSpPr txBox="1">
            <a:spLocks noChangeArrowheads="1"/>
          </p:cNvSpPr>
          <p:nvPr/>
        </p:nvSpPr>
        <p:spPr bwMode="auto">
          <a:xfrm>
            <a:off x="4537075" y="4257675"/>
            <a:ext cx="165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6624638" y="209708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Xtalk_Capacitive_Tra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268413"/>
            <a:ext cx="5041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 dirty="0" smtClean="0"/>
              <a:t>Capacitive Crosstalk (Far End) 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Now we look at the Noise observed at the Far-End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of the Victim line.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This noise is due to the forward traveling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current that is injected through C</a:t>
            </a:r>
            <a: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- 1/2 of this current travels forward toward the Far-End.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current noise is not seen until the Aggressor incident wave reaches the Far-End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040313" y="1881188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4681538" y="2492375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860925" y="2241550"/>
            <a:ext cx="36513" cy="2524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860925" y="2025650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6516688" y="2384425"/>
            <a:ext cx="576262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7380288" y="2097088"/>
            <a:ext cx="2889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516688" y="981075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Far End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37075" y="4257675"/>
            <a:ext cx="165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624638" y="209708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5292725" y="3536950"/>
            <a:ext cx="57626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6156325" y="3249613"/>
            <a:ext cx="2889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400675" y="324961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7740650" y="1231900"/>
            <a:ext cx="57626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8135938" y="1412875"/>
            <a:ext cx="2889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7848600" y="9445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1176338" y="2917825"/>
          <a:ext cx="2303462" cy="1946275"/>
        </p:xfrm>
        <a:graphic>
          <a:graphicData uri="http://schemas.openxmlformats.org/presentationml/2006/ole">
            <p:oleObj spid="_x0000_s520194" name="Equation" r:id="rId5" imgW="1625400" imgH="1371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Xtalk_Capacitive_Tra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268413"/>
            <a:ext cx="5041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 dirty="0" smtClean="0"/>
              <a:t>Capacitive Crosstalk (Far End) 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net voltage at the far end will be the sum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of all of the injected current along the length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of the coupled line.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TOTAL amount of current that is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injected through C</a:t>
            </a:r>
            <a: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is proportional to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the total length that the lines are coupled.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5040313" y="1881188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4681538" y="2492375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860925" y="2241550"/>
            <a:ext cx="36513" cy="2524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4860925" y="2025650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6516688" y="2384425"/>
            <a:ext cx="576262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7380288" y="2097088"/>
            <a:ext cx="2889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516688" y="981075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Far End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537075" y="4257675"/>
            <a:ext cx="165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624638" y="209708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5292725" y="3536950"/>
            <a:ext cx="57626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6156325" y="3249613"/>
            <a:ext cx="2889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400675" y="324961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7740650" y="1231900"/>
            <a:ext cx="57626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8135938" y="1412875"/>
            <a:ext cx="2889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848600" y="9445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3355975"/>
          <a:ext cx="2609850" cy="1260475"/>
        </p:xfrm>
        <a:graphic>
          <a:graphicData uri="http://schemas.openxmlformats.org/presentationml/2006/ole">
            <p:oleObj spid="_x0000_s521218" name="Equation" r:id="rId5" imgW="18414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 dirty="0" smtClean="0"/>
              <a:t>Capacitive Crosstalk (Far End) 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All of the current that is injected into the victim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line will add together and be injected into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the last C</a:t>
            </a:r>
            <a:r>
              <a:rPr lang="en-US" b="0" baseline="-25000" dirty="0" smtClean="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segment of the Victim at the Far-End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 The current in the last segment is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 described as: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11313" y="3213100"/>
          <a:ext cx="2555875" cy="1189038"/>
        </p:xfrm>
        <a:graphic>
          <a:graphicData uri="http://schemas.openxmlformats.org/presentationml/2006/ole">
            <p:oleObj spid="_x0000_s522242" name="Equation" r:id="rId4" imgW="1803240" imgH="838080" progId="Equation.3">
              <p:embed/>
            </p:oleObj>
          </a:graphicData>
        </a:graphic>
      </p:graphicFrame>
      <p:pic>
        <p:nvPicPr>
          <p:cNvPr id="4104" name="Picture 5" descr="Xtalk_Capacitive_KCL_C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75" y="1749425"/>
            <a:ext cx="17462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Line 6"/>
          <p:cNvSpPr>
            <a:spLocks noChangeShapeType="1"/>
          </p:cNvSpPr>
          <p:nvPr/>
        </p:nvSpPr>
        <p:spPr bwMode="auto">
          <a:xfrm flipH="1">
            <a:off x="7510463" y="243363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5675313" y="164147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5724525" y="31765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7583488" y="243363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H="1">
            <a:off x="7150100" y="340518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10" name="Text Box 11"/>
          <p:cNvSpPr txBox="1">
            <a:spLocks noChangeArrowheads="1"/>
          </p:cNvSpPr>
          <p:nvPr/>
        </p:nvSpPr>
        <p:spPr bwMode="auto">
          <a:xfrm>
            <a:off x="7223125" y="34051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111" name="Text Box 12"/>
          <p:cNvSpPr txBox="1">
            <a:spLocks noChangeArrowheads="1"/>
          </p:cNvSpPr>
          <p:nvPr/>
        </p:nvSpPr>
        <p:spPr bwMode="auto">
          <a:xfrm>
            <a:off x="6791325" y="31765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</a:t>
            </a:r>
            <a:endParaRPr lang="en-US" sz="1600" b="1" baseline="-25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112" name="Text Box 13"/>
          <p:cNvSpPr txBox="1">
            <a:spLocks noChangeArrowheads="1"/>
          </p:cNvSpPr>
          <p:nvPr/>
        </p:nvSpPr>
        <p:spPr bwMode="auto">
          <a:xfrm>
            <a:off x="6538913" y="1497013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dV</a:t>
            </a:r>
            <a:r>
              <a:rPr lang="en-US" sz="1200" b="1" baseline="-25000">
                <a:solidFill>
                  <a:srgbClr val="FF0000"/>
                </a:solidFill>
              </a:rPr>
              <a:t>A</a:t>
            </a:r>
            <a:r>
              <a:rPr lang="en-US" sz="1200" b="1">
                <a:solidFill>
                  <a:srgbClr val="FF0000"/>
                </a:solidFill>
              </a:rPr>
              <a:t>/dt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113" name="Line 6"/>
          <p:cNvSpPr>
            <a:spLocks noChangeShapeType="1"/>
          </p:cNvSpPr>
          <p:nvPr/>
        </p:nvSpPr>
        <p:spPr bwMode="auto">
          <a:xfrm>
            <a:off x="6227763" y="3176588"/>
            <a:ext cx="681037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14" name="Text Box 13"/>
          <p:cNvSpPr txBox="1">
            <a:spLocks noChangeArrowheads="1"/>
          </p:cNvSpPr>
          <p:nvPr/>
        </p:nvSpPr>
        <p:spPr bwMode="auto">
          <a:xfrm>
            <a:off x="5922963" y="2808288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Sum(I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  <a:r>
              <a:rPr lang="en-US" sz="1200" b="1">
                <a:solidFill>
                  <a:srgbClr val="FF0000"/>
                </a:solidFill>
              </a:rPr>
              <a:t>)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dirty="0"/>
              <a:t>Crosstalk</a:t>
            </a:r>
            <a:br>
              <a:rPr lang="en-US" sz="1600" dirty="0"/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Crosstalk (or X-talk) is when the switching on one signal causes noise on an adjacent line.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The Crosstalk can be due to Electric or Magnetic Field lines interacting with a neighboring line.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- The term Crosstalk comes from the early analog phone lines where you could actually hear voices 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 from neighboring lines due to EM coupling. 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Cross talk is due to the capacitance and inductance between conductors, which we call: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"Mutual Capacitance" (C</a:t>
            </a:r>
            <a:r>
              <a:rPr lang="en-US" b="0" baseline="-25000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"Mutual Inductance" (L</a:t>
            </a:r>
            <a:r>
              <a:rPr lang="en-US" b="0" baseline="-25000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 dirty="0"/>
              <a:t>Superposition</a:t>
            </a:r>
            <a:br>
              <a:rPr lang="en-US" sz="1600" dirty="0"/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Crosstalk is based on the principle of Superposition where: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1) Multiple signals can exist on the same line without interacting or effecting each other.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2) An arbitrary signal can be coupled onto a line independent of what may already exist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	    on that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 dirty="0" smtClean="0"/>
              <a:t>Capacitive Crosstalk (Far End) 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We can now relate the total current injected along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  the line to the voltage induced at the Far-End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  using: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1991" name="Picture 5" descr="Xtalk_Capacitive_KCL_C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575" y="1749425"/>
            <a:ext cx="17462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Line 6"/>
          <p:cNvSpPr>
            <a:spLocks noChangeShapeType="1"/>
          </p:cNvSpPr>
          <p:nvPr/>
        </p:nvSpPr>
        <p:spPr bwMode="auto">
          <a:xfrm flipH="1">
            <a:off x="7510463" y="243363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5675313" y="164147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5724525" y="31765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7583488" y="243363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 flipH="1">
            <a:off x="7150100" y="340518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7200900" y="3392488"/>
            <a:ext cx="877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Sum(I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  <a:r>
              <a:rPr lang="en-US" sz="1200" b="1">
                <a:solidFill>
                  <a:srgbClr val="FF0000"/>
                </a:solidFill>
              </a:rPr>
              <a:t>)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6791325" y="31765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</a:t>
            </a:r>
            <a:endParaRPr lang="en-US" sz="1600" b="1" baseline="-25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6538913" y="1497013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dV</a:t>
            </a:r>
            <a:r>
              <a:rPr lang="en-US" sz="1200" b="1" baseline="-25000">
                <a:solidFill>
                  <a:srgbClr val="FF0000"/>
                </a:solidFill>
              </a:rPr>
              <a:t>A</a:t>
            </a:r>
            <a:r>
              <a:rPr lang="en-US" sz="1200" b="1">
                <a:solidFill>
                  <a:srgbClr val="FF0000"/>
                </a:solidFill>
              </a:rPr>
              <a:t>/dt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sp>
        <p:nvSpPr>
          <p:cNvPr id="42000" name="Line 6"/>
          <p:cNvSpPr>
            <a:spLocks noChangeShapeType="1"/>
          </p:cNvSpPr>
          <p:nvPr/>
        </p:nvSpPr>
        <p:spPr bwMode="auto">
          <a:xfrm>
            <a:off x="6227763" y="3176588"/>
            <a:ext cx="681037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2001" name="Text Box 13"/>
          <p:cNvSpPr txBox="1">
            <a:spLocks noChangeArrowheads="1"/>
          </p:cNvSpPr>
          <p:nvPr/>
        </p:nvSpPr>
        <p:spPr bwMode="auto">
          <a:xfrm>
            <a:off x="5922963" y="2808288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Sum(I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  <a:r>
              <a:rPr lang="en-US" sz="1200" b="1">
                <a:solidFill>
                  <a:srgbClr val="FF0000"/>
                </a:solidFill>
              </a:rPr>
              <a:t>)</a:t>
            </a:r>
            <a:endParaRPr lang="en-US" sz="1200" b="1" baseline="-25000">
              <a:solidFill>
                <a:srgbClr val="FF0000"/>
              </a:solidFill>
            </a:endParaRPr>
          </a:p>
        </p:txBody>
      </p:sp>
      <p:graphicFrame>
        <p:nvGraphicFramePr>
          <p:cNvPr id="42002" name="Object 2"/>
          <p:cNvGraphicFramePr>
            <a:graphicFrameLocks noChangeAspect="1"/>
          </p:cNvGraphicFramePr>
          <p:nvPr/>
        </p:nvGraphicFramePr>
        <p:xfrm>
          <a:off x="1116013" y="2565400"/>
          <a:ext cx="4300537" cy="2089150"/>
        </p:xfrm>
        <a:graphic>
          <a:graphicData uri="http://schemas.openxmlformats.org/presentationml/2006/ole">
            <p:oleObj spid="_x0000_s523266" name="Equation" r:id="rId5" imgW="3035160" imgH="1473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 dirty="0" smtClean="0"/>
              <a:t>Capacitive Crosstalk (Far End) 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- We now apply our factor of 1/2 to account for the forward and reverse traveling current and we get: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NOTE:  The magnitude of FE X-talk can get very large because it is proportional to coupled length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 	  and inversely proportional to </a:t>
            </a:r>
            <a:r>
              <a:rPr lang="en-US" sz="1400" b="0" dirty="0" err="1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sz="1400" b="0" baseline="-25000" dirty="0" err="1" smtClean="0">
                <a:solidFill>
                  <a:srgbClr val="000000"/>
                </a:solidFill>
                <a:cs typeface="Times New Roman" pitchFamily="18" charset="0"/>
              </a:rPr>
              <a:t>rise</a:t>
            </a:r>
            <a:endParaRPr lang="en-US" sz="900" b="0" baseline="-25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44050" name="Object 32"/>
          <p:cNvGraphicFramePr>
            <a:graphicFrameLocks noChangeAspect="1"/>
          </p:cNvGraphicFramePr>
          <p:nvPr/>
        </p:nvGraphicFramePr>
        <p:xfrm>
          <a:off x="3203575" y="1881188"/>
          <a:ext cx="2809875" cy="720725"/>
        </p:xfrm>
        <a:graphic>
          <a:graphicData uri="http://schemas.openxmlformats.org/presentationml/2006/ole">
            <p:oleObj spid="_x0000_s524290" name="Equation" r:id="rId4" imgW="1981080" imgH="507960" progId="Equation.3">
              <p:embed/>
            </p:oleObj>
          </a:graphicData>
        </a:graphic>
      </p:graphicFrame>
      <p:pic>
        <p:nvPicPr>
          <p:cNvPr id="44051" name="Picture 19" descr="Xtalk_Capacitive_FE_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673350"/>
            <a:ext cx="597058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dirty="0" smtClean="0"/>
              <a:t>Inductive Crosstalk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Magnetic Fields exist as the current travels down the Aggressor line.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These B-field lines induce B-field lines around the Victim line, which in turn creates current.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direction of the B-field lines in the Aggressor follow the Right-Hand-Rule.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direction of the B-field lines in the Victim are opposite of the Aggressor.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8372" name="Picture 4" descr="Xtalk_Field_Lines"/>
          <p:cNvPicPr>
            <a:picLocks noChangeAspect="1" noChangeArrowheads="1"/>
          </p:cNvPicPr>
          <p:nvPr/>
        </p:nvPicPr>
        <p:blipFill>
          <a:blip r:embed="rId3" cstate="print"/>
          <a:srcRect l="50104"/>
          <a:stretch>
            <a:fillRect/>
          </a:stretch>
        </p:blipFill>
        <p:spPr bwMode="auto">
          <a:xfrm>
            <a:off x="2555875" y="3321050"/>
            <a:ext cx="3836988" cy="26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B-Field lines induced on the Victim create a current that flows in the opposite direction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of the Aggressor current.</a:t>
            </a:r>
          </a:p>
        </p:txBody>
      </p:sp>
      <p:pic>
        <p:nvPicPr>
          <p:cNvPr id="60421" name="Picture 5" descr="Xtalk_Inductive_Tr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2565400"/>
            <a:ext cx="586105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direction of the induced current creates a Negative Voltage at the Far-End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and a Positive Voltage at the Near-End as it flows through the termination impedances.</a:t>
            </a:r>
          </a:p>
        </p:txBody>
      </p:sp>
      <p:pic>
        <p:nvPicPr>
          <p:cNvPr id="62470" name="Picture 6" descr="Xtalk_Inductive_Tra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92375"/>
            <a:ext cx="7277100" cy="352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 (Near End)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Just as in Near-End Capacitive X-talk, the currents that are induced by the inductive coupling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will travel back to the Source (or Near End) over a time span of 2</a:t>
            </a:r>
            <a:r>
              <a:rPr lang="en-US" b="0" smtClean="0">
                <a:solidFill>
                  <a:srgbClr val="000000"/>
                </a:solidFill>
                <a:cs typeface="Arial" charset="0"/>
              </a:rPr>
              <a:t>·T</a:t>
            </a:r>
            <a:r>
              <a:rPr lang="en-US" b="0" baseline="-25000" smtClean="0">
                <a:solidFill>
                  <a:srgbClr val="000000"/>
                </a:solidFill>
                <a:cs typeface="Arial" charset="0"/>
              </a:rPr>
              <a:t>D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4517" name="Picture 5" descr="Xtalk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636838"/>
            <a:ext cx="6354762" cy="2441575"/>
          </a:xfrm>
          <a:prstGeom prst="rect">
            <a:avLst/>
          </a:prstGeom>
          <a:noFill/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2735263" y="4652963"/>
            <a:ext cx="250825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627313" y="4616450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endParaRPr lang="en-US" sz="1200" b="1" baseline="-25000">
              <a:solidFill>
                <a:srgbClr val="0033CC"/>
              </a:solidFill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3671888" y="4652963"/>
            <a:ext cx="250825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563938" y="4616450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endParaRPr lang="en-US" sz="1200" b="1" baseline="-25000">
              <a:solidFill>
                <a:srgbClr val="0033CC"/>
              </a:solidFill>
            </a:endParaRP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4751388" y="4618038"/>
            <a:ext cx="250825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643438" y="458152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endParaRPr lang="en-US" sz="1200" b="1" baseline="-25000">
              <a:solidFill>
                <a:srgbClr val="0033CC"/>
              </a:solidFill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5759450" y="4618038"/>
            <a:ext cx="250825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651500" y="4581525"/>
            <a:ext cx="468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endParaRPr lang="en-US" sz="1200" b="1" baseline="-250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 (Near End)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current that flows through the self inductance of the Aggressor line causes a voltage on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the Victim line as follows: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voltage appears across the Line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inductance of the Victim which in turn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causes a current to flow:</a:t>
            </a:r>
          </a:p>
        </p:txBody>
      </p:sp>
      <p:pic>
        <p:nvPicPr>
          <p:cNvPr id="66565" name="Picture 5" descr="Xtalk_Inductive_Trac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2714625"/>
            <a:ext cx="5224463" cy="3346450"/>
          </a:xfrm>
          <a:prstGeom prst="rect">
            <a:avLst/>
          </a:prstGeom>
          <a:noFill/>
        </p:spPr>
      </p:pic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6696075" y="3933825"/>
            <a:ext cx="250825" cy="2524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443663" y="3824288"/>
            <a:ext cx="468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r>
              <a:rPr lang="en-US" sz="1200" b="1" baseline="-2500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4535488" y="3394075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4176713" y="4005263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4356100" y="3754438"/>
            <a:ext cx="36513" cy="2524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V="1">
            <a:off x="4356100" y="3538538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779838" y="5768975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292725" y="33575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r>
              <a:rPr lang="en-US" sz="1200" b="1" baseline="-25000">
                <a:solidFill>
                  <a:srgbClr val="0033CC"/>
                </a:solidFill>
              </a:rPr>
              <a:t>A</a:t>
            </a:r>
          </a:p>
        </p:txBody>
      </p:sp>
      <p:graphicFrame>
        <p:nvGraphicFramePr>
          <p:cNvPr id="66576" name="Object 3"/>
          <p:cNvGraphicFramePr>
            <a:graphicFrameLocks noChangeAspect="1"/>
          </p:cNvGraphicFramePr>
          <p:nvPr/>
        </p:nvGraphicFramePr>
        <p:xfrm>
          <a:off x="1619250" y="2205038"/>
          <a:ext cx="1258888" cy="558800"/>
        </p:xfrm>
        <a:graphic>
          <a:graphicData uri="http://schemas.openxmlformats.org/presentationml/2006/ole">
            <p:oleObj spid="_x0000_s525314" name="Equation" r:id="rId5" imgW="888840" imgH="393480" progId="Equation.3">
              <p:embed/>
            </p:oleObj>
          </a:graphicData>
        </a:graphic>
      </p:graphicFrame>
      <p:graphicFrame>
        <p:nvGraphicFramePr>
          <p:cNvPr id="66577" name="Object 3"/>
          <p:cNvGraphicFramePr>
            <a:graphicFrameLocks noChangeAspect="1"/>
          </p:cNvGraphicFramePr>
          <p:nvPr/>
        </p:nvGraphicFramePr>
        <p:xfrm>
          <a:off x="1709738" y="4149725"/>
          <a:ext cx="1150937" cy="558800"/>
        </p:xfrm>
        <a:graphic>
          <a:graphicData uri="http://schemas.openxmlformats.org/presentationml/2006/ole">
            <p:oleObj spid="_x0000_s525315" name="Equation" r:id="rId6" imgW="812520" imgH="393480" progId="Equation.3">
              <p:embed/>
            </p:oleObj>
          </a:graphicData>
        </a:graphic>
      </p:graphicFrame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7632700" y="36083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+</a:t>
            </a:r>
            <a:endParaRPr lang="en-US" sz="1200" b="1" baseline="-25000">
              <a:solidFill>
                <a:srgbClr val="0033CC"/>
              </a:solidFill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7272338" y="4041775"/>
            <a:ext cx="468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-</a:t>
            </a:r>
            <a:endParaRPr lang="en-US" sz="1200" b="1" baseline="-25000">
              <a:solidFill>
                <a:srgbClr val="0033CC"/>
              </a:solidFill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7451725" y="3824288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V</a:t>
            </a:r>
            <a:r>
              <a:rPr lang="en-US" sz="1200" b="1" baseline="-25000">
                <a:solidFill>
                  <a:srgbClr val="0033CC"/>
                </a:solidFill>
              </a:rPr>
              <a:t>L</a:t>
            </a: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V="1">
            <a:off x="5111750" y="3573463"/>
            <a:ext cx="288925" cy="2857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 (Near End)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Since the coupled voltage (V</a:t>
            </a:r>
            <a:r>
              <a:rPr lang="en-US" b="0" baseline="-25000" smtClean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) is the same as the Victim line voltage (V</a:t>
            </a:r>
            <a:r>
              <a:rPr lang="en-US" b="0" baseline="-25000" smtClean="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) which creates the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current, we can relate the currents of the Aggressor and Victim.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can be converted to voltage by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multiplying the current by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impedance (which is the same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in both lines):</a:t>
            </a:r>
          </a:p>
        </p:txBody>
      </p:sp>
      <p:pic>
        <p:nvPicPr>
          <p:cNvPr id="68612" name="Picture 4" descr="Xtalk_Inductive_Trac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05038"/>
            <a:ext cx="5224462" cy="3346450"/>
          </a:xfrm>
          <a:prstGeom prst="rect">
            <a:avLst/>
          </a:prstGeom>
          <a:noFill/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7091363" y="3424238"/>
            <a:ext cx="250825" cy="252412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838950" y="3314700"/>
            <a:ext cx="468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r>
              <a:rPr lang="en-US" sz="1200" b="1" baseline="-25000">
                <a:solidFill>
                  <a:srgbClr val="0033CC"/>
                </a:solidFill>
              </a:rPr>
              <a:t>L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4930775" y="2884488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4572000" y="3495675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4751388" y="3244850"/>
            <a:ext cx="36512" cy="2524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4751388" y="3028950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175125" y="525938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7704138" y="2813050"/>
            <a:ext cx="250825" cy="2524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451725" y="270351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I</a:t>
            </a:r>
            <a:r>
              <a:rPr lang="en-US" sz="1200" b="1" baseline="-25000">
                <a:solidFill>
                  <a:srgbClr val="0033CC"/>
                </a:solidFill>
              </a:rPr>
              <a:t>L</a:t>
            </a:r>
          </a:p>
        </p:txBody>
      </p:sp>
      <p:graphicFrame>
        <p:nvGraphicFramePr>
          <p:cNvPr id="68622" name="Object 3"/>
          <p:cNvGraphicFramePr>
            <a:graphicFrameLocks noChangeAspect="1"/>
          </p:cNvGraphicFramePr>
          <p:nvPr/>
        </p:nvGraphicFramePr>
        <p:xfrm>
          <a:off x="1584325" y="2168525"/>
          <a:ext cx="1673225" cy="1516063"/>
        </p:xfrm>
        <a:graphic>
          <a:graphicData uri="http://schemas.openxmlformats.org/presentationml/2006/ole">
            <p:oleObj spid="_x0000_s526338" name="Equation" r:id="rId5" imgW="1180800" imgH="1066680" progId="Equation.3">
              <p:embed/>
            </p:oleObj>
          </a:graphicData>
        </a:graphic>
      </p:graphicFrame>
      <p:graphicFrame>
        <p:nvGraphicFramePr>
          <p:cNvPr id="68625" name="Object 3"/>
          <p:cNvGraphicFramePr>
            <a:graphicFrameLocks noChangeAspect="1"/>
          </p:cNvGraphicFramePr>
          <p:nvPr/>
        </p:nvGraphicFramePr>
        <p:xfrm>
          <a:off x="1295400" y="4868863"/>
          <a:ext cx="1979613" cy="1263650"/>
        </p:xfrm>
        <a:graphic>
          <a:graphicData uri="http://schemas.openxmlformats.org/presentationml/2006/ole">
            <p:oleObj spid="_x0000_s526339" name="Equation" r:id="rId6" imgW="13968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 (Near End)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Now we have a relationship between the Aggressor and Near-End Victim Voltages: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We now apply a factor of 1/2 for the forward/reverse traveling current and 1/2 to account for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energy being split out over 2</a:t>
            </a:r>
            <a:r>
              <a:rPr lang="en-US" b="0" smtClean="0">
                <a:solidFill>
                  <a:srgbClr val="000000"/>
                </a:solidFill>
                <a:cs typeface="Arial" charset="0"/>
              </a:rPr>
              <a:t>·T</a:t>
            </a:r>
            <a:r>
              <a:rPr lang="en-US" b="0" baseline="-25000" smtClean="0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graphicFrame>
        <p:nvGraphicFramePr>
          <p:cNvPr id="70671" name="Object 3"/>
          <p:cNvGraphicFramePr>
            <a:graphicFrameLocks noChangeAspect="1"/>
          </p:cNvGraphicFramePr>
          <p:nvPr/>
        </p:nvGraphicFramePr>
        <p:xfrm>
          <a:off x="3311525" y="1989138"/>
          <a:ext cx="1619250" cy="1263650"/>
        </p:xfrm>
        <a:graphic>
          <a:graphicData uri="http://schemas.openxmlformats.org/presentationml/2006/ole">
            <p:oleObj spid="_x0000_s527362" name="Equation" r:id="rId4" imgW="1143000" imgH="888840" progId="Equation.3">
              <p:embed/>
            </p:oleObj>
          </a:graphicData>
        </a:graphic>
      </p:graphicFrame>
      <p:graphicFrame>
        <p:nvGraphicFramePr>
          <p:cNvPr id="70672" name="Object 16"/>
          <p:cNvGraphicFramePr>
            <a:graphicFrameLocks noChangeAspect="1"/>
          </p:cNvGraphicFramePr>
          <p:nvPr/>
        </p:nvGraphicFramePr>
        <p:xfrm>
          <a:off x="1079500" y="4400550"/>
          <a:ext cx="1800225" cy="720725"/>
        </p:xfrm>
        <a:graphic>
          <a:graphicData uri="http://schemas.openxmlformats.org/presentationml/2006/ole">
            <p:oleObj spid="_x0000_s527363" name="Equation" r:id="rId5" imgW="1269720" imgH="507960" progId="Equation.3">
              <p:embed/>
            </p:oleObj>
          </a:graphicData>
        </a:graphic>
      </p:graphicFrame>
      <p:pic>
        <p:nvPicPr>
          <p:cNvPr id="70673" name="Picture 17" descr="Xtalk_Inductive_NE_Pl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3688" y="4041775"/>
            <a:ext cx="4241800" cy="2159000"/>
          </a:xfrm>
          <a:prstGeom prst="rect">
            <a:avLst/>
          </a:prstGeom>
          <a:noFill/>
        </p:spPr>
      </p:pic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3203575" y="4760913"/>
            <a:ext cx="757238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Inductive Crosstalk (Far End)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exact derivation is applied to the Far-End inductive Xtalk to derive the maximum amount of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noise due to Inductive coupling.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only difference is that the magnitude of the Far-End noise is 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NEGATIVE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baseline="-250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323850" y="3789363"/>
          <a:ext cx="2916238" cy="720725"/>
        </p:xfrm>
        <a:graphic>
          <a:graphicData uri="http://schemas.openxmlformats.org/presentationml/2006/ole">
            <p:oleObj spid="_x0000_s528386" name="Equation" r:id="rId4" imgW="2057400" imgH="507960" progId="Equation.3">
              <p:embed/>
            </p:oleObj>
          </a:graphicData>
        </a:graphic>
      </p:graphicFrame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3240088" y="4652963"/>
            <a:ext cx="469900" cy="1079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72712" name="Picture 8" descr="Xtalk_Inductive_FE_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141663"/>
            <a:ext cx="4975225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Crosstalk Terminology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call the switching signal the "Aggressor"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call the line receiving the noise the "Victim"</a:t>
            </a:r>
          </a:p>
        </p:txBody>
      </p:sp>
      <p:pic>
        <p:nvPicPr>
          <p:cNvPr id="648196" name="Picture 4" descr="Xtalk_Field_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3033713"/>
            <a:ext cx="7689850" cy="268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NEXT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We can combine all of the coupling at the Near-End to come up with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 	</a:t>
            </a:r>
            <a:r>
              <a:rPr lang="en-US" i="1" smtClean="0">
                <a:solidFill>
                  <a:srgbClr val="000000"/>
                </a:solidFill>
                <a:cs typeface="Times New Roman" pitchFamily="18" charset="0"/>
              </a:rPr>
              <a:t>Near End Crosstalk Coefficient (NEXT)</a:t>
            </a:r>
            <a:br>
              <a:rPr lang="en-US" i="1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- We define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b="0" i="1" baseline="-2500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 as the Backward Coefficient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which is only in terms of intrinsic values.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baseline="-250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2195513" y="3033713"/>
          <a:ext cx="3276600" cy="684212"/>
        </p:xfrm>
        <a:graphic>
          <a:graphicData uri="http://schemas.openxmlformats.org/presentationml/2006/ole">
            <p:oleObj spid="_x0000_s529410" name="Equation" r:id="rId4" imgW="2311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FEXT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We can combine all of the coupling at the Far-End to come up with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 	</a:t>
            </a:r>
            <a:r>
              <a:rPr lang="en-US" i="1" smtClean="0">
                <a:solidFill>
                  <a:srgbClr val="000000"/>
                </a:solidFill>
                <a:cs typeface="Times New Roman" pitchFamily="18" charset="0"/>
              </a:rPr>
              <a:t>Far End Crosstalk Coefficient (FEXT)</a:t>
            </a:r>
            <a:br>
              <a:rPr lang="en-US" i="1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- We define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b="0" i="1" baseline="-2500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as the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Forward Coefficient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which is only in terms of intrinsic values.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where,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baseline="-250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763713" y="2401888"/>
          <a:ext cx="3852862" cy="684212"/>
        </p:xfrm>
        <a:graphic>
          <a:graphicData uri="http://schemas.openxmlformats.org/presentationml/2006/ole">
            <p:oleObj spid="_x0000_s530434" name="Equation" r:id="rId4" imgW="2717640" imgH="482400" progId="Equation.3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879725" y="4184650"/>
          <a:ext cx="2143125" cy="684213"/>
        </p:xfrm>
        <a:graphic>
          <a:graphicData uri="http://schemas.openxmlformats.org/presentationml/2006/ole">
            <p:oleObj spid="_x0000_s530435" name="Equation" r:id="rId5" imgW="1511280" imgH="482400" progId="Equation.3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2879725" y="5408613"/>
          <a:ext cx="2016125" cy="684212"/>
        </p:xfrm>
        <a:graphic>
          <a:graphicData uri="http://schemas.openxmlformats.org/presentationml/2006/ole">
            <p:oleObj spid="_x0000_s530436" name="Equation" r:id="rId6" imgW="1422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Total X-talk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If we look at NEXT, we see that: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1) Near End X-talk doesn't depend on risetime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2) Near End X-talk is always positive (for a rising edge on the Aggressor)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If we look at FEXT, we see that: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1) Far End X-talk depends on coupled length and t</a:t>
            </a:r>
            <a:r>
              <a:rPr lang="en-US" b="0" baseline="-25000" smtClean="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2) FE X-talk can actually 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cancel</a:t>
            </a:r>
            <a:r>
              <a:rPr lang="en-US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if the ratios of Capacitance and Inductance are equal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	- NOTE:   	this cancellation occurs if all of the field lines are contained within a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		homogenous dielectric.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735263" y="4149725"/>
          <a:ext cx="3852862" cy="684213"/>
        </p:xfrm>
        <a:graphic>
          <a:graphicData uri="http://schemas.openxmlformats.org/presentationml/2006/ole">
            <p:oleObj spid="_x0000_s531458" name="Equation" r:id="rId4" imgW="2717640" imgH="482400" progId="Equation.3">
              <p:embed/>
            </p:oleObj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2700338" y="2024063"/>
          <a:ext cx="3276600" cy="684212"/>
        </p:xfrm>
        <a:graphic>
          <a:graphicData uri="http://schemas.openxmlformats.org/presentationml/2006/ole">
            <p:oleObj spid="_x0000_s531459" name="Equation" r:id="rId5" imgW="2311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Crosstalk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 smtClean="0"/>
              <a:t>Scaling Near-End X-talk</a:t>
            </a:r>
            <a:br>
              <a:rPr lang="en-US" sz="1600" smtClean="0"/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If the coupled length of the T-line is shorter than the risetime, the peak value of NEXT will not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reach its maximum value.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We scale the maximum value that it will reach using: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Risetime is converted to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Length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using: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527425" y="5049838"/>
          <a:ext cx="1638300" cy="323850"/>
        </p:xfrm>
        <a:graphic>
          <a:graphicData uri="http://schemas.openxmlformats.org/presentationml/2006/ole">
            <p:oleObj spid="_x0000_s532482" name="Equation" r:id="rId4" imgW="1155600" imgH="22860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2592388" y="2816225"/>
          <a:ext cx="3330575" cy="595313"/>
        </p:xfrm>
        <a:graphic>
          <a:graphicData uri="http://schemas.openxmlformats.org/presentationml/2006/ole">
            <p:oleObj spid="_x0000_s532483" name="Equation" r:id="rId5" imgW="2349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7584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We've covered the 1st class of X-talk (Signal X-talk)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we turn to the 2nd class of Crosstalk: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Switching Noise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When the return path is highly inductive and the inductive noise dominates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When the inductance in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return path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the reason for the X-talk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This is what we see on packages and in connectors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This is also called: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"Ground Bounce / Power Supply Droop"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"Simultaneous Switching Noise (SSN)"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"Simultaneous Switching Output (SSO) Noise"</a:t>
            </a:r>
          </a:p>
          <a:p>
            <a:pPr>
              <a:buFontTx/>
              <a:buNone/>
            </a:pP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we derived the LC model of a transmission line,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we assumed that the ground (or return path) was a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perfect conductor.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That allowed us to model the ground with a simple wire.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reasonable in a transmission line when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ground conductor is much larger than the signal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conductor.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PCB trace: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signal sees 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infinite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ground plane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beneath it.</a:t>
            </a:r>
          </a:p>
          <a:p>
            <a:pPr>
              <a:buFontTx/>
              <a:buNone/>
            </a:pP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77893" name="Picture 5" descr="Xtalk_SSN_Xsection"/>
          <p:cNvPicPr>
            <a:picLocks noChangeAspect="1" noChangeArrowheads="1"/>
          </p:cNvPicPr>
          <p:nvPr/>
        </p:nvPicPr>
        <p:blipFill>
          <a:blip r:embed="rId3" cstate="print"/>
          <a:srcRect r="50014"/>
          <a:stretch>
            <a:fillRect/>
          </a:stretch>
        </p:blipFill>
        <p:spPr bwMode="auto">
          <a:xfrm>
            <a:off x="5616575" y="1341438"/>
            <a:ext cx="3059113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the signal travels through connectors or packages, the shape of the return path changes.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typically results in a return path with the same geometry as the signal.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79941" name="Picture 5" descr="Xtalk_SSN_Xsection"/>
          <p:cNvPicPr>
            <a:picLocks noChangeAspect="1" noChangeArrowheads="1"/>
          </p:cNvPicPr>
          <p:nvPr/>
        </p:nvPicPr>
        <p:blipFill>
          <a:blip r:embed="rId3" cstate="print"/>
          <a:srcRect b="33641"/>
          <a:stretch>
            <a:fillRect/>
          </a:stretch>
        </p:blipFill>
        <p:spPr bwMode="auto">
          <a:xfrm>
            <a:off x="1476375" y="2528888"/>
            <a:ext cx="6119813" cy="285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we need to model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return path's electrical properties.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capacitance between the signal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ground is already present in our LC model.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However, we need to add an inductive component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into the return path for an accurate model</a:t>
            </a:r>
          </a:p>
          <a:p>
            <a:pPr>
              <a:buFontTx/>
              <a:buNone/>
            </a:pP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81989" name="Picture 5" descr="Xtalk_SSN_Xsection"/>
          <p:cNvPicPr>
            <a:picLocks noChangeAspect="1" noChangeArrowheads="1"/>
          </p:cNvPicPr>
          <p:nvPr/>
        </p:nvPicPr>
        <p:blipFill>
          <a:blip r:embed="rId3" cstate="print"/>
          <a:srcRect l="55305"/>
          <a:stretch>
            <a:fillRect/>
          </a:stretch>
        </p:blipFill>
        <p:spPr bwMode="auto">
          <a:xfrm>
            <a:off x="5724525" y="1341438"/>
            <a:ext cx="2735263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geometry change in the conductors results in a highly inductive path that the current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needs to flow through.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addition, the capacitance typically is reduced due to the surface area of the connector/package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being less than in the trace section of the link. </a:t>
            </a: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84038" name="Picture 6" descr="Xtalk_SSN_X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2636838"/>
            <a:ext cx="489585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inductive interconnect is the source of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Switching Noise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86085" name="Picture 5" descr="Xtalk_SSN_X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25" y="2241550"/>
            <a:ext cx="5040313" cy="354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Crosstalk Classes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two main classes of X-talk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Signal X-talk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When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produce X-talk noise on the same order of magnitude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When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signal path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the reason for the X-talk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This is what we see on PCB's and on-chip traces</a:t>
            </a: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	2) Switching Noise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When the return path is highly inductive and the inductive noise dominates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When the inductance in the 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return path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the reason for the X-talk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This is what we see on packages and in connectors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This is also called: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"Ground Bounce / Power Supply Droop"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"Simultaneous Switching Noise (SSN)"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"Simultaneous Switching Output (SSO) Noise"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 (Ground Bounce)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return current that passes through the inductive interconnect causes a voltage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form following: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voltage changes the ground potential of the integrated circuit relative to the ground of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system which gives the name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Ground Bounce</a:t>
            </a: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88133" name="Picture 5" descr="Xtalk_SSN_Xsection"/>
          <p:cNvPicPr>
            <a:picLocks noChangeAspect="1" noChangeArrowheads="1"/>
          </p:cNvPicPr>
          <p:nvPr/>
        </p:nvPicPr>
        <p:blipFill>
          <a:blip r:embed="rId4" cstate="print"/>
          <a:srcRect l="49986" t="66838"/>
          <a:stretch>
            <a:fillRect/>
          </a:stretch>
        </p:blipFill>
        <p:spPr bwMode="auto">
          <a:xfrm>
            <a:off x="2268538" y="2708275"/>
            <a:ext cx="3060700" cy="1428750"/>
          </a:xfrm>
          <a:prstGeom prst="rect">
            <a:avLst/>
          </a:prstGeom>
          <a:noFill/>
        </p:spPr>
      </p:pic>
      <p:graphicFrame>
        <p:nvGraphicFramePr>
          <p:cNvPr id="688134" name="Object 3"/>
          <p:cNvGraphicFramePr>
            <a:graphicFrameLocks noChangeAspect="1"/>
          </p:cNvGraphicFramePr>
          <p:nvPr/>
        </p:nvGraphicFramePr>
        <p:xfrm>
          <a:off x="3311525" y="2060575"/>
          <a:ext cx="1258888" cy="558800"/>
        </p:xfrm>
        <a:graphic>
          <a:graphicData uri="http://schemas.openxmlformats.org/presentationml/2006/ole">
            <p:oleObj spid="_x0000_s533506" name="Equation" r:id="rId5" imgW="888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 (Ground Bounce)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becomes a more critical problem when signals in packages and connectors share a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common return pin.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It is cost effective to reduce the pin count of packages/connectors by sharing ground pins.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However, the Ground Bounce now becomes proportional to the # of signal lines using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that return pin.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can be related to voltage by using V=IZ</a:t>
            </a: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90181" name="Object 3"/>
          <p:cNvGraphicFramePr>
            <a:graphicFrameLocks noChangeAspect="1"/>
          </p:cNvGraphicFramePr>
          <p:nvPr/>
        </p:nvGraphicFramePr>
        <p:xfrm>
          <a:off x="2987675" y="3249613"/>
          <a:ext cx="2679700" cy="612775"/>
        </p:xfrm>
        <a:graphic>
          <a:graphicData uri="http://schemas.openxmlformats.org/presentationml/2006/ole">
            <p:oleObj spid="_x0000_s534530" name="Equation" r:id="rId4" imgW="1892160" imgH="431640" progId="Equation.3">
              <p:embed/>
            </p:oleObj>
          </a:graphicData>
        </a:graphic>
      </p:graphicFrame>
      <p:graphicFrame>
        <p:nvGraphicFramePr>
          <p:cNvPr id="690182" name="Object 3"/>
          <p:cNvGraphicFramePr>
            <a:graphicFrameLocks noChangeAspect="1"/>
          </p:cNvGraphicFramePr>
          <p:nvPr/>
        </p:nvGraphicFramePr>
        <p:xfrm>
          <a:off x="2908300" y="4833938"/>
          <a:ext cx="2984500" cy="685800"/>
        </p:xfrm>
        <a:graphic>
          <a:graphicData uri="http://schemas.openxmlformats.org/presentationml/2006/ole">
            <p:oleObj spid="_x0000_s534531" name="Equation" r:id="rId5" imgW="21081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 (Ground Bounce)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ex)  	L</a:t>
            </a:r>
            <a:r>
              <a:rPr lang="en-US" sz="1200" b="0" baseline="-25000">
                <a:solidFill>
                  <a:srgbClr val="000000"/>
                </a:solidFill>
                <a:cs typeface="Times New Roman" pitchFamily="18" charset="0"/>
              </a:rPr>
              <a:t>ret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10nH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</a:t>
            </a:r>
            <a:r>
              <a:rPr lang="en-US" sz="1200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=800ps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Z</a:t>
            </a:r>
            <a:r>
              <a:rPr lang="en-US" sz="1200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=50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positive dv/dt causes current to flow back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source.  The inductor acts as a passive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element in this case so the voltage induced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causes the source ground to become negative.</a:t>
            </a: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92230" name="Picture 6" descr="Xtalk_GroundBounce_C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1376363"/>
            <a:ext cx="4033838" cy="1397000"/>
          </a:xfrm>
          <a:prstGeom prst="rect">
            <a:avLst/>
          </a:prstGeom>
          <a:noFill/>
        </p:spPr>
      </p:pic>
      <p:pic>
        <p:nvPicPr>
          <p:cNvPr id="692231" name="Picture 7" descr="Xtalk_GroundBouncePlot_TR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950" y="2882900"/>
            <a:ext cx="4038600" cy="3162300"/>
          </a:xfrm>
          <a:prstGeom prst="rect">
            <a:avLst/>
          </a:prstGeom>
          <a:noFill/>
        </p:spPr>
      </p:pic>
      <p:graphicFrame>
        <p:nvGraphicFramePr>
          <p:cNvPr id="692232" name="Object 3"/>
          <p:cNvGraphicFramePr>
            <a:graphicFrameLocks noChangeAspect="1"/>
          </p:cNvGraphicFramePr>
          <p:nvPr/>
        </p:nvGraphicFramePr>
        <p:xfrm>
          <a:off x="827088" y="2276475"/>
          <a:ext cx="3327400" cy="2346325"/>
        </p:xfrm>
        <a:graphic>
          <a:graphicData uri="http://schemas.openxmlformats.org/presentationml/2006/ole">
            <p:oleObj spid="_x0000_s535554" name="Equation" r:id="rId6" imgW="2349360" imgH="1650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 (Mutual Inductance)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is also mutual inductance that couples between the signal inductance and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return path inductance.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this case, the inductor acts as a voltage source in the return path, which creates a voltage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 the opposite polarity as the noise caused by the return current.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actually has the result of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decreasing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the total inductive ground bounce noise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can be a good thing.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however, this is a secondary effect compared to the noise generated when multiple signals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share a common return path.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wrap="none"/>
          <a:lstStyle/>
          <a:p>
            <a:r>
              <a:rPr lang="en-US" sz="1600"/>
              <a:t>Switching Noise (Mutual Inductance)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ex)  	L</a:t>
            </a:r>
            <a:r>
              <a:rPr lang="en-US" sz="1200" b="0" baseline="-25000">
                <a:solidFill>
                  <a:srgbClr val="000000"/>
                </a:solidFill>
                <a:cs typeface="Times New Roman" pitchFamily="18" charset="0"/>
              </a:rPr>
              <a:t>ret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= 10nH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=2.5nH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</a:t>
            </a:r>
            <a:r>
              <a:rPr lang="en-US" sz="1200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=800ps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Z</a:t>
            </a:r>
            <a:r>
              <a:rPr lang="en-US" sz="1200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=50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Mutual inductive coupling causes the return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inductor to act as a voltage source so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resultant voltage is opposite in polarity to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return noise.  The total voltage in this case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is:  -0.2 + 0.05 = -0.15v</a:t>
            </a: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98374" name="Object 3"/>
          <p:cNvGraphicFramePr>
            <a:graphicFrameLocks noChangeAspect="1"/>
          </p:cNvGraphicFramePr>
          <p:nvPr/>
        </p:nvGraphicFramePr>
        <p:xfrm>
          <a:off x="1368425" y="2528888"/>
          <a:ext cx="2122488" cy="2346325"/>
        </p:xfrm>
        <a:graphic>
          <a:graphicData uri="http://schemas.openxmlformats.org/presentationml/2006/ole">
            <p:oleObj spid="_x0000_s536578" name="Equation" r:id="rId4" imgW="1498320" imgH="1650960" progId="Equation.3">
              <p:embed/>
            </p:oleObj>
          </a:graphicData>
        </a:graphic>
      </p:graphicFrame>
      <p:pic>
        <p:nvPicPr>
          <p:cNvPr id="698375" name="Picture 7" descr="Xtalk_GroundBounce_w_Lm_Plot_TRAN"/>
          <p:cNvPicPr>
            <a:picLocks noChangeAspect="1" noChangeArrowheads="1"/>
          </p:cNvPicPr>
          <p:nvPr/>
        </p:nvPicPr>
        <p:blipFill>
          <a:blip r:embed="rId5" cstate="print"/>
          <a:srcRect b="3424"/>
          <a:stretch>
            <a:fillRect/>
          </a:stretch>
        </p:blipFill>
        <p:spPr bwMode="auto">
          <a:xfrm>
            <a:off x="4643438" y="2889250"/>
            <a:ext cx="4056062" cy="3133725"/>
          </a:xfrm>
          <a:prstGeom prst="rect">
            <a:avLst/>
          </a:prstGeom>
          <a:noFill/>
        </p:spPr>
      </p:pic>
      <p:pic>
        <p:nvPicPr>
          <p:cNvPr id="698376" name="Picture 8" descr="Xtalk_GroundBounce_w_Lm_CK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1268413"/>
            <a:ext cx="3978275" cy="147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Crosstalk Location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two locations where we observe and define X-talk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Near End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location closest to the driving source resistor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Far End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location closest to the receiving termination resistor</a:t>
            </a:r>
          </a:p>
        </p:txBody>
      </p:sp>
      <p:pic>
        <p:nvPicPr>
          <p:cNvPr id="654340" name="Picture 4" descr="Xtalk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21050"/>
            <a:ext cx="6354762" cy="2441575"/>
          </a:xfrm>
          <a:prstGeom prst="rect">
            <a:avLst/>
          </a:prstGeom>
          <a:noFill/>
        </p:spPr>
      </p:pic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647700" y="42211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Near End</a:t>
            </a:r>
          </a:p>
        </p:txBody>
      </p:sp>
      <p:sp>
        <p:nvSpPr>
          <p:cNvPr id="654342" name="Line 6"/>
          <p:cNvSpPr>
            <a:spLocks noChangeShapeType="1"/>
          </p:cNvSpPr>
          <p:nvPr/>
        </p:nvSpPr>
        <p:spPr bwMode="auto">
          <a:xfrm flipV="1">
            <a:off x="2016125" y="3716338"/>
            <a:ext cx="431800" cy="396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4343" name="Line 7"/>
          <p:cNvSpPr>
            <a:spLocks noChangeShapeType="1"/>
          </p:cNvSpPr>
          <p:nvPr/>
        </p:nvSpPr>
        <p:spPr bwMode="auto">
          <a:xfrm>
            <a:off x="2016125" y="4724400"/>
            <a:ext cx="43180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7127875" y="42926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Far End</a:t>
            </a:r>
          </a:p>
        </p:txBody>
      </p:sp>
      <p:sp>
        <p:nvSpPr>
          <p:cNvPr id="654345" name="Line 9"/>
          <p:cNvSpPr>
            <a:spLocks noChangeShapeType="1"/>
          </p:cNvSpPr>
          <p:nvPr/>
        </p:nvSpPr>
        <p:spPr bwMode="auto">
          <a:xfrm flipH="1" flipV="1">
            <a:off x="6911975" y="3897313"/>
            <a:ext cx="360363" cy="468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4346" name="Line 10"/>
          <p:cNvSpPr>
            <a:spLocks noChangeShapeType="1"/>
          </p:cNvSpPr>
          <p:nvPr/>
        </p:nvSpPr>
        <p:spPr bwMode="auto">
          <a:xfrm flipH="1">
            <a:off x="6985000" y="4689475"/>
            <a:ext cx="32385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Crosstalk Definitions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define parameters for X-talk based on a double terminated system.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NEXT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Near End Crosstalk Coefficient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rev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FEXT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Far End Crosstalk Coefficient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for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</a:t>
            </a:r>
          </a:p>
        </p:txBody>
      </p:sp>
      <p:pic>
        <p:nvPicPr>
          <p:cNvPr id="652292" name="Picture 4" descr="Xtalk_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21050"/>
            <a:ext cx="6354762" cy="2441575"/>
          </a:xfrm>
          <a:prstGeom prst="rect">
            <a:avLst/>
          </a:prstGeom>
          <a:noFill/>
        </p:spPr>
      </p:pic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358775" y="42211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Near End</a:t>
            </a: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7127875" y="42926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Far End</a:t>
            </a:r>
          </a:p>
        </p:txBody>
      </p:sp>
      <p:sp>
        <p:nvSpPr>
          <p:cNvPr id="652299" name="Text Box 11"/>
          <p:cNvSpPr txBox="1">
            <a:spLocks noChangeArrowheads="1"/>
          </p:cNvSpPr>
          <p:nvPr/>
        </p:nvSpPr>
        <p:spPr bwMode="auto">
          <a:xfrm>
            <a:off x="1619250" y="324961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52300" name="Text Box 12"/>
          <p:cNvSpPr txBox="1">
            <a:spLocks noChangeArrowheads="1"/>
          </p:cNvSpPr>
          <p:nvPr/>
        </p:nvSpPr>
        <p:spPr bwMode="auto">
          <a:xfrm>
            <a:off x="1619250" y="476091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</a:t>
            </a:r>
            <a:r>
              <a:rPr lang="en-US" baseline="-25000">
                <a:solidFill>
                  <a:srgbClr val="FF0000"/>
                </a:solidFill>
              </a:rPr>
              <a:t>rev</a:t>
            </a:r>
          </a:p>
        </p:txBody>
      </p:sp>
      <p:sp>
        <p:nvSpPr>
          <p:cNvPr id="652301" name="Text Box 13"/>
          <p:cNvSpPr txBox="1">
            <a:spLocks noChangeArrowheads="1"/>
          </p:cNvSpPr>
          <p:nvPr/>
        </p:nvSpPr>
        <p:spPr bwMode="auto">
          <a:xfrm>
            <a:off x="6300788" y="483393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</a:t>
            </a:r>
            <a:r>
              <a:rPr lang="en-US" baseline="-25000">
                <a:solidFill>
                  <a:srgbClr val="FF0000"/>
                </a:solidFill>
              </a:rPr>
              <a:t>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SPICE Matrixes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can be multiple signal lines in a system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To keep track of their LC values, we use a matrix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Each signal is given an index, where ground is "0"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define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as the self capacitance of signal 1 </a:t>
            </a:r>
            <a:r>
              <a:rPr lang="en-US" sz="900" b="0">
                <a:solidFill>
                  <a:srgbClr val="000000"/>
                </a:solidFill>
                <a:cs typeface="Times New Roman" pitchFamily="18" charset="0"/>
              </a:rPr>
              <a:t>(and also for C22, C33, etc…)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define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as the mutual capacitance between signals 1 and 2 </a:t>
            </a: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(and also for C13, C23, etc….)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this system,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12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21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are equal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then put all the values in a Matrix for easy record keeping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do the same for the Inductances </a:t>
            </a: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56394" name="Picture 10" descr="Xtalk_M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5013325"/>
            <a:ext cx="3295650" cy="933450"/>
          </a:xfrm>
          <a:prstGeom prst="rect">
            <a:avLst/>
          </a:prstGeom>
          <a:noFill/>
        </p:spPr>
      </p:pic>
      <p:sp>
        <p:nvSpPr>
          <p:cNvPr id="656395" name="Text Box 11"/>
          <p:cNvSpPr txBox="1">
            <a:spLocks noChangeArrowheads="1"/>
          </p:cNvSpPr>
          <p:nvPr/>
        </p:nvSpPr>
        <p:spPr bwMode="auto">
          <a:xfrm>
            <a:off x="5940425" y="4473575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C</a:t>
            </a:r>
            <a:r>
              <a:rPr lang="en-US" sz="1000" b="1" baseline="-25000">
                <a:solidFill>
                  <a:srgbClr val="FF0000"/>
                </a:solidFill>
              </a:rPr>
              <a:t>11</a:t>
            </a:r>
            <a:r>
              <a:rPr lang="en-US" sz="1000" b="1">
                <a:solidFill>
                  <a:srgbClr val="FF0000"/>
                </a:solidFill>
              </a:rPr>
              <a:t>	C</a:t>
            </a:r>
            <a:r>
              <a:rPr lang="en-US" sz="1000" b="1" baseline="-25000">
                <a:solidFill>
                  <a:srgbClr val="FF0000"/>
                </a:solidFill>
              </a:rPr>
              <a:t>12</a:t>
            </a:r>
            <a:r>
              <a:rPr lang="en-US" sz="1000" b="1">
                <a:solidFill>
                  <a:srgbClr val="FF0000"/>
                </a:solidFill>
              </a:rPr>
              <a:t>	C</a:t>
            </a:r>
            <a:r>
              <a:rPr lang="en-US" sz="1000" b="1" baseline="-25000">
                <a:solidFill>
                  <a:srgbClr val="FF0000"/>
                </a:solidFill>
              </a:rPr>
              <a:t>13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C</a:t>
            </a:r>
            <a:r>
              <a:rPr lang="en-US" sz="1000" b="1" baseline="-25000">
                <a:solidFill>
                  <a:srgbClr val="FF0000"/>
                </a:solidFill>
              </a:rPr>
              <a:t>21</a:t>
            </a:r>
            <a:r>
              <a:rPr lang="en-US" sz="1000" b="1">
                <a:solidFill>
                  <a:srgbClr val="FF0000"/>
                </a:solidFill>
              </a:rPr>
              <a:t>	C</a:t>
            </a:r>
            <a:r>
              <a:rPr lang="en-US" sz="1000" b="1" baseline="-25000">
                <a:solidFill>
                  <a:srgbClr val="FF0000"/>
                </a:solidFill>
              </a:rPr>
              <a:t>22</a:t>
            </a:r>
            <a:r>
              <a:rPr lang="en-US" sz="1000" b="1">
                <a:solidFill>
                  <a:srgbClr val="FF0000"/>
                </a:solidFill>
              </a:rPr>
              <a:t>	C</a:t>
            </a:r>
            <a:r>
              <a:rPr lang="en-US" sz="1000" b="1" baseline="-25000">
                <a:solidFill>
                  <a:srgbClr val="FF0000"/>
                </a:solidFill>
              </a:rPr>
              <a:t>23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C</a:t>
            </a:r>
            <a:r>
              <a:rPr lang="en-US" sz="1000" b="1" baseline="-25000">
                <a:solidFill>
                  <a:srgbClr val="FF0000"/>
                </a:solidFill>
              </a:rPr>
              <a:t>31</a:t>
            </a:r>
            <a:r>
              <a:rPr lang="en-US" sz="1000" b="1">
                <a:solidFill>
                  <a:srgbClr val="FF0000"/>
                </a:solidFill>
              </a:rPr>
              <a:t>	C</a:t>
            </a:r>
            <a:r>
              <a:rPr lang="en-US" sz="1000" b="1" baseline="-25000">
                <a:solidFill>
                  <a:srgbClr val="FF0000"/>
                </a:solidFill>
              </a:rPr>
              <a:t>32</a:t>
            </a:r>
            <a:r>
              <a:rPr lang="en-US" sz="1000" b="1">
                <a:solidFill>
                  <a:srgbClr val="FF0000"/>
                </a:solidFill>
              </a:rPr>
              <a:t>	C</a:t>
            </a:r>
            <a:r>
              <a:rPr lang="en-US" sz="1000" b="1" baseline="-2500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656396" name="Text Box 12"/>
          <p:cNvSpPr txBox="1">
            <a:spLocks noChangeArrowheads="1"/>
          </p:cNvSpPr>
          <p:nvPr/>
        </p:nvSpPr>
        <p:spPr bwMode="auto">
          <a:xfrm>
            <a:off x="5976938" y="5464175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L</a:t>
            </a:r>
            <a:r>
              <a:rPr lang="en-US" sz="1000" b="1" baseline="-25000">
                <a:solidFill>
                  <a:srgbClr val="FF0000"/>
                </a:solidFill>
              </a:rPr>
              <a:t>11</a:t>
            </a:r>
            <a:r>
              <a:rPr lang="en-US" sz="1000" b="1">
                <a:solidFill>
                  <a:srgbClr val="FF0000"/>
                </a:solidFill>
              </a:rPr>
              <a:t>	L</a:t>
            </a:r>
            <a:r>
              <a:rPr lang="en-US" sz="1000" b="1" baseline="-25000">
                <a:solidFill>
                  <a:srgbClr val="FF0000"/>
                </a:solidFill>
              </a:rPr>
              <a:t>12</a:t>
            </a:r>
            <a:r>
              <a:rPr lang="en-US" sz="1000" b="1">
                <a:solidFill>
                  <a:srgbClr val="FF0000"/>
                </a:solidFill>
              </a:rPr>
              <a:t>	L</a:t>
            </a:r>
            <a:r>
              <a:rPr lang="en-US" sz="1000" b="1" baseline="-25000">
                <a:solidFill>
                  <a:srgbClr val="FF0000"/>
                </a:solidFill>
              </a:rPr>
              <a:t>13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L</a:t>
            </a:r>
            <a:r>
              <a:rPr lang="en-US" sz="1000" b="1" baseline="-25000">
                <a:solidFill>
                  <a:srgbClr val="FF0000"/>
                </a:solidFill>
              </a:rPr>
              <a:t>21</a:t>
            </a:r>
            <a:r>
              <a:rPr lang="en-US" sz="1000" b="1">
                <a:solidFill>
                  <a:srgbClr val="FF0000"/>
                </a:solidFill>
              </a:rPr>
              <a:t>	L</a:t>
            </a:r>
            <a:r>
              <a:rPr lang="en-US" sz="1000" b="1" baseline="-25000">
                <a:solidFill>
                  <a:srgbClr val="FF0000"/>
                </a:solidFill>
              </a:rPr>
              <a:t>22</a:t>
            </a:r>
            <a:r>
              <a:rPr lang="en-US" sz="1000" b="1">
                <a:solidFill>
                  <a:srgbClr val="FF0000"/>
                </a:solidFill>
              </a:rPr>
              <a:t>	L</a:t>
            </a:r>
            <a:r>
              <a:rPr lang="en-US" sz="1000" b="1" baseline="-25000">
                <a:solidFill>
                  <a:srgbClr val="FF0000"/>
                </a:solidFill>
              </a:rPr>
              <a:t>23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L</a:t>
            </a:r>
            <a:r>
              <a:rPr lang="en-US" sz="1000" b="1" baseline="-25000">
                <a:solidFill>
                  <a:srgbClr val="FF0000"/>
                </a:solidFill>
              </a:rPr>
              <a:t>31</a:t>
            </a:r>
            <a:r>
              <a:rPr lang="en-US" sz="1000" b="1">
                <a:solidFill>
                  <a:srgbClr val="FF0000"/>
                </a:solidFill>
              </a:rPr>
              <a:t>	L</a:t>
            </a:r>
            <a:r>
              <a:rPr lang="en-US" sz="1000" b="1" baseline="-25000">
                <a:solidFill>
                  <a:srgbClr val="FF0000"/>
                </a:solidFill>
              </a:rPr>
              <a:t>32</a:t>
            </a:r>
            <a:r>
              <a:rPr lang="en-US" sz="1000" b="1">
                <a:solidFill>
                  <a:srgbClr val="FF0000"/>
                </a:solidFill>
              </a:rPr>
              <a:t>	L</a:t>
            </a:r>
            <a:r>
              <a:rPr lang="en-US" sz="1000" b="1" baseline="-2500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656397" name="Line 13"/>
          <p:cNvSpPr>
            <a:spLocks noChangeShapeType="1"/>
          </p:cNvSpPr>
          <p:nvPr/>
        </p:nvSpPr>
        <p:spPr bwMode="auto">
          <a:xfrm flipV="1">
            <a:off x="5903913" y="4473575"/>
            <a:ext cx="0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398" name="Line 14"/>
          <p:cNvSpPr>
            <a:spLocks noChangeShapeType="1"/>
          </p:cNvSpPr>
          <p:nvPr/>
        </p:nvSpPr>
        <p:spPr bwMode="auto">
          <a:xfrm flipV="1">
            <a:off x="8243888" y="4437063"/>
            <a:ext cx="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399" name="Line 15"/>
          <p:cNvSpPr>
            <a:spLocks noChangeShapeType="1"/>
          </p:cNvSpPr>
          <p:nvPr/>
        </p:nvSpPr>
        <p:spPr bwMode="auto">
          <a:xfrm flipH="1" flipV="1">
            <a:off x="5902325" y="4473575"/>
            <a:ext cx="4333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0" name="Line 16"/>
          <p:cNvSpPr>
            <a:spLocks noChangeShapeType="1"/>
          </p:cNvSpPr>
          <p:nvPr/>
        </p:nvSpPr>
        <p:spPr bwMode="auto">
          <a:xfrm flipH="1" flipV="1">
            <a:off x="5902325" y="5192713"/>
            <a:ext cx="4333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1" name="Line 17"/>
          <p:cNvSpPr>
            <a:spLocks noChangeShapeType="1"/>
          </p:cNvSpPr>
          <p:nvPr/>
        </p:nvSpPr>
        <p:spPr bwMode="auto">
          <a:xfrm flipH="1" flipV="1">
            <a:off x="7810500" y="4438650"/>
            <a:ext cx="4333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2" name="Line 18"/>
          <p:cNvSpPr>
            <a:spLocks noChangeShapeType="1"/>
          </p:cNvSpPr>
          <p:nvPr/>
        </p:nvSpPr>
        <p:spPr bwMode="auto">
          <a:xfrm flipH="1" flipV="1">
            <a:off x="7810500" y="5157788"/>
            <a:ext cx="4333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4" name="Line 20"/>
          <p:cNvSpPr>
            <a:spLocks noChangeShapeType="1"/>
          </p:cNvSpPr>
          <p:nvPr/>
        </p:nvSpPr>
        <p:spPr bwMode="auto">
          <a:xfrm flipV="1">
            <a:off x="5940425" y="5445125"/>
            <a:ext cx="0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5" name="Line 21"/>
          <p:cNvSpPr>
            <a:spLocks noChangeShapeType="1"/>
          </p:cNvSpPr>
          <p:nvPr/>
        </p:nvSpPr>
        <p:spPr bwMode="auto">
          <a:xfrm flipV="1">
            <a:off x="8280400" y="5408613"/>
            <a:ext cx="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6" name="Line 22"/>
          <p:cNvSpPr>
            <a:spLocks noChangeShapeType="1"/>
          </p:cNvSpPr>
          <p:nvPr/>
        </p:nvSpPr>
        <p:spPr bwMode="auto">
          <a:xfrm flipH="1" flipV="1">
            <a:off x="5938838" y="5445125"/>
            <a:ext cx="433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7" name="Line 23"/>
          <p:cNvSpPr>
            <a:spLocks noChangeShapeType="1"/>
          </p:cNvSpPr>
          <p:nvPr/>
        </p:nvSpPr>
        <p:spPr bwMode="auto">
          <a:xfrm flipH="1" flipV="1">
            <a:off x="5938838" y="6164263"/>
            <a:ext cx="433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8" name="Line 24"/>
          <p:cNvSpPr>
            <a:spLocks noChangeShapeType="1"/>
          </p:cNvSpPr>
          <p:nvPr/>
        </p:nvSpPr>
        <p:spPr bwMode="auto">
          <a:xfrm flipH="1" flipV="1">
            <a:off x="7847013" y="5410200"/>
            <a:ext cx="433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6409" name="Line 25"/>
          <p:cNvSpPr>
            <a:spLocks noChangeShapeType="1"/>
          </p:cNvSpPr>
          <p:nvPr/>
        </p:nvSpPr>
        <p:spPr bwMode="auto">
          <a:xfrm flipH="1" flipV="1">
            <a:off x="7847013" y="6129338"/>
            <a:ext cx="433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51" name="Picture 19" descr="Xtalk_Capacitive_Tra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708275"/>
            <a:ext cx="5041900" cy="3228975"/>
          </a:xfrm>
          <a:prstGeom prst="rect">
            <a:avLst/>
          </a:prstGeom>
          <a:noFill/>
        </p:spPr>
      </p:pic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Aggressor Edge propagates down the line, it will inject current into the Victim line through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Mutual Capacitance following: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the current is injected, it will see an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equal impedance in both the forward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reverse directions (i.e., 50ohms)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As a result, the current will equally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split and half will travel forward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half will travel backwards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58452" name="Object 20"/>
          <p:cNvGraphicFramePr>
            <a:graphicFrameLocks noChangeAspect="1"/>
          </p:cNvGraphicFramePr>
          <p:nvPr/>
        </p:nvGraphicFramePr>
        <p:xfrm>
          <a:off x="2663825" y="2241550"/>
          <a:ext cx="1116013" cy="558800"/>
        </p:xfrm>
        <a:graphic>
          <a:graphicData uri="http://schemas.openxmlformats.org/presentationml/2006/ole">
            <p:oleObj spid="_x0000_s513026" name="Equation" r:id="rId5" imgW="787320" imgH="393480" progId="Equation.3">
              <p:embed/>
            </p:oleObj>
          </a:graphicData>
        </a:graphic>
      </p:graphicFrame>
      <p:sp>
        <p:nvSpPr>
          <p:cNvPr id="658454" name="Line 22"/>
          <p:cNvSpPr>
            <a:spLocks noChangeShapeType="1"/>
          </p:cNvSpPr>
          <p:nvPr/>
        </p:nvSpPr>
        <p:spPr bwMode="auto">
          <a:xfrm flipV="1">
            <a:off x="4679950" y="3321050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55" name="Line 23"/>
          <p:cNvSpPr>
            <a:spLocks noChangeShapeType="1"/>
          </p:cNvSpPr>
          <p:nvPr/>
        </p:nvSpPr>
        <p:spPr bwMode="auto">
          <a:xfrm flipV="1">
            <a:off x="4321175" y="3932238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56" name="Line 24"/>
          <p:cNvSpPr>
            <a:spLocks noChangeShapeType="1"/>
          </p:cNvSpPr>
          <p:nvPr/>
        </p:nvSpPr>
        <p:spPr bwMode="auto">
          <a:xfrm>
            <a:off x="4500563" y="3681413"/>
            <a:ext cx="36512" cy="2524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57" name="Line 25"/>
          <p:cNvSpPr>
            <a:spLocks noChangeShapeType="1"/>
          </p:cNvSpPr>
          <p:nvPr/>
        </p:nvSpPr>
        <p:spPr bwMode="auto">
          <a:xfrm flipV="1">
            <a:off x="4500563" y="3465513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58" name="Line 26"/>
          <p:cNvSpPr>
            <a:spLocks noChangeShapeType="1"/>
          </p:cNvSpPr>
          <p:nvPr/>
        </p:nvSpPr>
        <p:spPr bwMode="auto">
          <a:xfrm flipV="1">
            <a:off x="6156325" y="3824288"/>
            <a:ext cx="576263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59" name="Line 27"/>
          <p:cNvSpPr>
            <a:spLocks noChangeShapeType="1"/>
          </p:cNvSpPr>
          <p:nvPr/>
        </p:nvSpPr>
        <p:spPr bwMode="auto">
          <a:xfrm flipV="1">
            <a:off x="6948488" y="3573463"/>
            <a:ext cx="32385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60" name="Line 28"/>
          <p:cNvSpPr>
            <a:spLocks noChangeShapeType="1"/>
          </p:cNvSpPr>
          <p:nvPr/>
        </p:nvSpPr>
        <p:spPr bwMode="auto">
          <a:xfrm flipH="1">
            <a:off x="6588125" y="4005263"/>
            <a:ext cx="250825" cy="252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58461" name="Text Box 29"/>
          <p:cNvSpPr txBox="1">
            <a:spLocks noChangeArrowheads="1"/>
          </p:cNvSpPr>
          <p:nvPr/>
        </p:nvSpPr>
        <p:spPr bwMode="auto">
          <a:xfrm>
            <a:off x="6551613" y="2420938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Far End</a:t>
            </a:r>
          </a:p>
        </p:txBody>
      </p:sp>
      <p:sp>
        <p:nvSpPr>
          <p:cNvPr id="658462" name="Text Box 30"/>
          <p:cNvSpPr txBox="1">
            <a:spLocks noChangeArrowheads="1"/>
          </p:cNvSpPr>
          <p:nvPr/>
        </p:nvSpPr>
        <p:spPr bwMode="auto">
          <a:xfrm>
            <a:off x="4176713" y="5697538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658463" name="Text Box 31"/>
          <p:cNvSpPr txBox="1">
            <a:spLocks noChangeArrowheads="1"/>
          </p:cNvSpPr>
          <p:nvPr/>
        </p:nvSpPr>
        <p:spPr bwMode="auto">
          <a:xfrm>
            <a:off x="6264275" y="3536950"/>
            <a:ext cx="468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 descr="Xtalk_Capacitive_Tra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708275"/>
            <a:ext cx="5041900" cy="3228975"/>
          </a:xfrm>
          <a:prstGeom prst="rect">
            <a:avLst/>
          </a:prstGeom>
          <a:noFill/>
        </p:spPr>
      </p:pic>
      <p:sp>
        <p:nvSpPr>
          <p:cNvPr id="66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Crosstalk</a:t>
            </a:r>
          </a:p>
        </p:txBody>
      </p:sp>
      <p:sp>
        <p:nvSpPr>
          <p:cNvPr id="66048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r>
              <a:rPr lang="en-US" sz="1600"/>
              <a:t>Capacitive Crosstalk 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total amount of current injected at any given time is related to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spatial extent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of the risetime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can be described using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per unit length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value for Mutual Capacitance (C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')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total amount of instantaneously injected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current is then described by: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60485" name="Object 5"/>
          <p:cNvGraphicFramePr>
            <a:graphicFrameLocks noChangeAspect="1"/>
          </p:cNvGraphicFramePr>
          <p:nvPr/>
        </p:nvGraphicFramePr>
        <p:xfrm>
          <a:off x="1116013" y="3897313"/>
          <a:ext cx="2303462" cy="1946275"/>
        </p:xfrm>
        <a:graphic>
          <a:graphicData uri="http://schemas.openxmlformats.org/presentationml/2006/ole">
            <p:oleObj spid="_x0000_s514050" name="Equation" r:id="rId5" imgW="1625400" imgH="1371600" progId="Equation.3">
              <p:embed/>
            </p:oleObj>
          </a:graphicData>
        </a:graphic>
      </p:graphicFrame>
      <p:sp>
        <p:nvSpPr>
          <p:cNvPr id="660486" name="Line 6"/>
          <p:cNvSpPr>
            <a:spLocks noChangeShapeType="1"/>
          </p:cNvSpPr>
          <p:nvPr/>
        </p:nvSpPr>
        <p:spPr bwMode="auto">
          <a:xfrm flipV="1">
            <a:off x="4356100" y="3536950"/>
            <a:ext cx="431800" cy="3968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87" name="Line 7"/>
          <p:cNvSpPr>
            <a:spLocks noChangeShapeType="1"/>
          </p:cNvSpPr>
          <p:nvPr/>
        </p:nvSpPr>
        <p:spPr bwMode="auto">
          <a:xfrm flipV="1">
            <a:off x="3997325" y="4148138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88" name="Line 8"/>
          <p:cNvSpPr>
            <a:spLocks noChangeShapeType="1"/>
          </p:cNvSpPr>
          <p:nvPr/>
        </p:nvSpPr>
        <p:spPr bwMode="auto">
          <a:xfrm>
            <a:off x="4176713" y="3897313"/>
            <a:ext cx="36512" cy="2524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89" name="Line 9"/>
          <p:cNvSpPr>
            <a:spLocks noChangeShapeType="1"/>
          </p:cNvSpPr>
          <p:nvPr/>
        </p:nvSpPr>
        <p:spPr bwMode="auto">
          <a:xfrm flipV="1">
            <a:off x="4176713" y="3681413"/>
            <a:ext cx="180975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90" name="Line 10"/>
          <p:cNvSpPr>
            <a:spLocks noChangeShapeType="1"/>
          </p:cNvSpPr>
          <p:nvPr/>
        </p:nvSpPr>
        <p:spPr bwMode="auto">
          <a:xfrm flipV="1">
            <a:off x="6156325" y="3824288"/>
            <a:ext cx="576263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91" name="Line 11"/>
          <p:cNvSpPr>
            <a:spLocks noChangeShapeType="1"/>
          </p:cNvSpPr>
          <p:nvPr/>
        </p:nvSpPr>
        <p:spPr bwMode="auto">
          <a:xfrm flipV="1">
            <a:off x="6948488" y="3573463"/>
            <a:ext cx="32385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92" name="Line 12"/>
          <p:cNvSpPr>
            <a:spLocks noChangeShapeType="1"/>
          </p:cNvSpPr>
          <p:nvPr/>
        </p:nvSpPr>
        <p:spPr bwMode="auto">
          <a:xfrm flipH="1">
            <a:off x="6588125" y="4005263"/>
            <a:ext cx="250825" cy="252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660493" name="Text Box 13"/>
          <p:cNvSpPr txBox="1">
            <a:spLocks noChangeArrowheads="1"/>
          </p:cNvSpPr>
          <p:nvPr/>
        </p:nvSpPr>
        <p:spPr bwMode="auto">
          <a:xfrm>
            <a:off x="6551613" y="2420938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Far End</a:t>
            </a:r>
          </a:p>
        </p:txBody>
      </p:sp>
      <p:sp>
        <p:nvSpPr>
          <p:cNvPr id="660494" name="Text Box 14"/>
          <p:cNvSpPr txBox="1">
            <a:spLocks noChangeArrowheads="1"/>
          </p:cNvSpPr>
          <p:nvPr/>
        </p:nvSpPr>
        <p:spPr bwMode="auto">
          <a:xfrm>
            <a:off x="4176713" y="5697538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</a:rPr>
              <a:t>Near End</a:t>
            </a:r>
          </a:p>
        </p:txBody>
      </p:sp>
      <p:sp>
        <p:nvSpPr>
          <p:cNvPr id="660495" name="Text Box 15"/>
          <p:cNvSpPr txBox="1">
            <a:spLocks noChangeArrowheads="1"/>
          </p:cNvSpPr>
          <p:nvPr/>
        </p:nvSpPr>
        <p:spPr bwMode="auto">
          <a:xfrm>
            <a:off x="6264275" y="3536950"/>
            <a:ext cx="468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</a:t>
            </a:r>
            <a:r>
              <a:rPr lang="en-US" sz="1200" b="1" baseline="-250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660496" name="Object 16"/>
          <p:cNvGraphicFramePr>
            <a:graphicFrameLocks noChangeAspect="1"/>
          </p:cNvGraphicFramePr>
          <p:nvPr/>
        </p:nvGraphicFramePr>
        <p:xfrm>
          <a:off x="1187450" y="2384425"/>
          <a:ext cx="1711325" cy="649288"/>
        </p:xfrm>
        <a:graphic>
          <a:graphicData uri="http://schemas.openxmlformats.org/presentationml/2006/ole">
            <p:oleObj spid="_x0000_s514051" name="Equation" r:id="rId6" imgW="1206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Lecture_EE26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MSU_Lecture_EE261</Template>
  <TotalTime>13241</TotalTime>
  <Words>362</Words>
  <Application>Microsoft Office PowerPoint</Application>
  <PresentationFormat>On-screen Show (4:3)</PresentationFormat>
  <Paragraphs>252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MSU_Lecture_EE261</vt:lpstr>
      <vt:lpstr>Equation</vt:lpstr>
      <vt:lpstr>EELE 461/561 – Digital System Design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  <vt:lpstr>Crosstalk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EE261 Lecture Notes (electronic)</dc:title>
  <dc:creator>Prof. Brock J. LaMeres</dc:creator>
  <cp:lastModifiedBy>Brock J. LaMeres</cp:lastModifiedBy>
  <cp:revision>593</cp:revision>
  <dcterms:created xsi:type="dcterms:W3CDTF">2003-07-30T21:17:08Z</dcterms:created>
  <dcterms:modified xsi:type="dcterms:W3CDTF">2012-01-09T22:49:26Z</dcterms:modified>
</cp:coreProperties>
</file>