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0" r:id="rId2"/>
    <p:sldId id="574" r:id="rId3"/>
    <p:sldId id="664" r:id="rId4"/>
    <p:sldId id="661" r:id="rId5"/>
    <p:sldId id="666" r:id="rId6"/>
    <p:sldId id="667" r:id="rId7"/>
    <p:sldId id="670" r:id="rId8"/>
    <p:sldId id="669" r:id="rId9"/>
    <p:sldId id="672" r:id="rId10"/>
    <p:sldId id="674" r:id="rId11"/>
    <p:sldId id="673" r:id="rId12"/>
    <p:sldId id="675" r:id="rId13"/>
    <p:sldId id="685" r:id="rId14"/>
    <p:sldId id="680" r:id="rId15"/>
    <p:sldId id="678" r:id="rId16"/>
    <p:sldId id="665" r:id="rId17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00"/>
    <a:srgbClr val="FFCC99"/>
    <a:srgbClr val="0000FF"/>
    <a:srgbClr val="00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4693" autoAdjust="0"/>
  </p:normalViewPr>
  <p:slideViewPr>
    <p:cSldViewPr snapToGrid="0"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4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0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38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32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C95C8-48E4-418D-AF59-70AC98ACC39C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609600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Cat-hea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6" y="6069252"/>
            <a:ext cx="1049771" cy="7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-2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29" y="278167"/>
            <a:ext cx="5493657" cy="387676"/>
          </a:xfrm>
        </p:spPr>
        <p:txBody>
          <a:bodyPr/>
          <a:lstStyle>
            <a:lvl1pPr algn="l"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14" y="1028700"/>
            <a:ext cx="8289524" cy="4874949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63177" y="6331220"/>
            <a:ext cx="649514" cy="333828"/>
          </a:xfrm>
          <a:prstGeom prst="rect">
            <a:avLst/>
          </a:prstGeom>
          <a:ln/>
        </p:spPr>
        <p:txBody>
          <a:bodyPr/>
          <a:lstStyle>
            <a:lvl1pPr algn="ctr">
              <a:defRPr sz="16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063516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" name="Picture 8" descr="MS-horiz-color-revers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114" y="212269"/>
            <a:ext cx="3054577" cy="461899"/>
          </a:xfrm>
          <a:prstGeom prst="rect">
            <a:avLst/>
          </a:prstGeom>
          <a:noFill/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2762476" y="6296711"/>
            <a:ext cx="3409723" cy="33382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Robotics </a:t>
            </a:r>
            <a:r>
              <a:rPr lang="en-US" dirty="0" smtClean="0"/>
              <a:t>for STEM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36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osserrao.com/details/espn_prosthetics/" TargetMode="External"/><Relationship Id="rId2" Type="http://schemas.openxmlformats.org/officeDocument/2006/relationships/hyperlink" Target="http://www.dukechronicle.com/staff/mike-shammas/artic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57" y="644938"/>
            <a:ext cx="8331200" cy="910669"/>
          </a:xfrm>
        </p:spPr>
        <p:txBody>
          <a:bodyPr anchor="t" anchorCtr="0"/>
          <a:lstStyle/>
          <a:p>
            <a:r>
              <a:rPr lang="en-US" sz="2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Using Robotics for STEM Education from K-20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82774" y="1464875"/>
            <a:ext cx="5179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0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Brock J. LaMeres</a:t>
            </a:r>
            <a:br>
              <a:rPr lang="en-US" altLang="ja-JP" sz="20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Associate Professor</a:t>
            </a:r>
            <a:br>
              <a:rPr lang="en-US" altLang="ja-JP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Department of Electrical &amp; Computer Engineering</a:t>
            </a:r>
            <a:br>
              <a:rPr lang="en-US" altLang="ja-JP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Montana State University - Bozeman</a:t>
            </a:r>
            <a:br>
              <a:rPr lang="en-US" altLang="ja-JP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lang="en-US" altLang="ja-JP" sz="16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82774" y="1176913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542908" y="6242293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0" name="Picture 2" descr="C:\Users\lameres\Desktop\Robotics-rackc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1"/>
          <a:stretch/>
        </p:blipFill>
        <p:spPr bwMode="auto">
          <a:xfrm>
            <a:off x="5807198" y="1314146"/>
            <a:ext cx="2883533" cy="47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 bwMode="auto">
          <a:xfrm>
            <a:off x="695311" y="2939143"/>
            <a:ext cx="4845522" cy="315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Fillings the STEM </a:t>
            </a:r>
            <a:r>
              <a:rPr lang="en-US" sz="2400" dirty="0" smtClean="0"/>
              <a:t>Pipeline (K-20)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573862" cy="4838700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Step 1 – Increase Diversity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Only 18% of engineering graduates were female.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This is the largest underrepresentation of all </a:t>
            </a:r>
            <a:r>
              <a:rPr lang="en-US" dirty="0" smtClean="0">
                <a:solidFill>
                  <a:srgbClr val="003366"/>
                </a:solidFill>
              </a:rPr>
              <a:t>demographics.</a:t>
            </a:r>
            <a:endParaRPr lang="en-US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As early as 1</a:t>
            </a:r>
            <a:r>
              <a:rPr lang="en-US" baseline="30000" dirty="0" smtClean="0">
                <a:solidFill>
                  <a:srgbClr val="003366"/>
                </a:solidFill>
              </a:rPr>
              <a:t>st</a:t>
            </a:r>
            <a:r>
              <a:rPr lang="en-US" dirty="0" smtClean="0">
                <a:solidFill>
                  <a:srgbClr val="003366"/>
                </a:solidFill>
              </a:rPr>
              <a:t> grade, students begin to form </a:t>
            </a:r>
            <a:r>
              <a:rPr lang="en-US" b="1" u="sng" dirty="0" smtClean="0">
                <a:solidFill>
                  <a:srgbClr val="003366"/>
                </a:solidFill>
              </a:rPr>
              <a:t>stereotypes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about careers (jocks, nerds, male vs. female)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Role Models are HUGE! (what do you want to be when you grow up?)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3140940"/>
            <a:ext cx="4415972" cy="274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coe.montana.edu/ee/lameres/figures/weng13_summer_program/role_model_pics/RoleModel03_Cruz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136004"/>
            <a:ext cx="32512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76800" y="5595418"/>
            <a:ext cx="409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team </a:t>
            </a:r>
            <a:r>
              <a:rPr lang="en-US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 President </a:t>
            </a:r>
            <a:r>
              <a:rPr lang="en-US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Cruzado</a:t>
            </a:r>
            <a:endParaRPr 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Fillings the STEM </a:t>
            </a:r>
            <a:r>
              <a:rPr lang="en-US" sz="2400" dirty="0" smtClean="0"/>
              <a:t>Pipeline (K-20)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573862" cy="4838700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Step 2 – Application of Theory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Theory in a vacuum only appeals to a minority of students (e.g., the geeks</a:t>
            </a:r>
            <a:r>
              <a:rPr lang="en-US" dirty="0" smtClean="0">
                <a:solidFill>
                  <a:srgbClr val="003366"/>
                </a:solidFill>
              </a:rPr>
              <a:t>).</a:t>
            </a: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endParaRPr lang="en-US" dirty="0" smtClean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endParaRPr lang="en-US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Applying theory to application brings new types of thinkers into </a:t>
            </a:r>
            <a:r>
              <a:rPr lang="en-US" dirty="0" smtClean="0">
                <a:solidFill>
                  <a:srgbClr val="003366"/>
                </a:solidFill>
              </a:rPr>
              <a:t>STEM.</a:t>
            </a: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endParaRPr lang="en-US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Finding real world, and </a:t>
            </a:r>
            <a:r>
              <a:rPr lang="en-US" u="sng" dirty="0" smtClean="0">
                <a:solidFill>
                  <a:srgbClr val="003366"/>
                </a:solidFill>
              </a:rPr>
              <a:t>EXCITING</a:t>
            </a:r>
            <a:r>
              <a:rPr lang="en-US" dirty="0" smtClean="0">
                <a:solidFill>
                  <a:srgbClr val="003366"/>
                </a:solidFill>
              </a:rPr>
              <a:t> applications of math and science makes STEM more appealing as a career choice. 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600" b="1" dirty="0" smtClean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87385"/>
            <a:ext cx="3452813" cy="109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s://encrypted-tbn2.gstatic.com/images?q=tbn:ANd9GcRm6sYOsAs6L4HcdDWAS9pX4x-NOt2gZzovk7nT4pch6bckDLi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2280106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29653" y="2280106"/>
            <a:ext cx="2428875" cy="185465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258" y="4282724"/>
            <a:ext cx="195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107" y="2979111"/>
            <a:ext cx="195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8641" y="1896126"/>
            <a:ext cx="195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OK</a:t>
            </a:r>
            <a:endParaRPr lang="en-US" b="1" i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1298" y="1876022"/>
            <a:ext cx="195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better</a:t>
            </a:r>
            <a:endParaRPr lang="en-US" b="1" i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7821" y="2333496"/>
            <a:ext cx="19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pay is 1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¢ per square foot.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Fillings the STEM </a:t>
            </a:r>
            <a:r>
              <a:rPr lang="en-US" sz="2400" dirty="0" smtClean="0"/>
              <a:t>Pipeline (K-20)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573862" cy="4838700"/>
          </a:xfrm>
        </p:spPr>
        <p:txBody>
          <a:bodyPr/>
          <a:lstStyle/>
          <a:p>
            <a:pPr defTabSz="171450">
              <a:tabLst>
                <a:tab pos="2913063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Robotics </a:t>
            </a:r>
            <a:r>
              <a:rPr lang="en-US" sz="2000" b="1" dirty="0" smtClean="0">
                <a:solidFill>
                  <a:srgbClr val="003366"/>
                </a:solidFill>
              </a:rPr>
              <a:t>can provide an application for STEM.</a:t>
            </a:r>
          </a:p>
          <a:p>
            <a:pPr defTabSz="171450">
              <a:tabLst>
                <a:tab pos="2913063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Applications can breakdown stereotypes of STEM careers.</a:t>
            </a:r>
            <a:r>
              <a:rPr lang="en-US" sz="2000" b="1" dirty="0" smtClean="0">
                <a:solidFill>
                  <a:srgbClr val="003366"/>
                </a:solidFill>
              </a:rPr>
              <a:t/>
            </a:r>
            <a:br>
              <a:rPr lang="en-US" sz="2000" b="1" dirty="0" smtClean="0">
                <a:solidFill>
                  <a:srgbClr val="003366"/>
                </a:solidFill>
              </a:rPr>
            </a:br>
            <a:endParaRPr lang="en-US" sz="2000" b="1" dirty="0" smtClean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6388" name="Picture 4" descr="http://upload.wikimedia.org/wikipedia/commons/8/88/Astronaut-EV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b="6994"/>
          <a:stretch/>
        </p:blipFill>
        <p:spPr bwMode="auto">
          <a:xfrm>
            <a:off x="6922951" y="2104341"/>
            <a:ext cx="1638046" cy="18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rock J. LaMeres\3_Working\Lunabotics_Pictures_n_Videos\06_Digging_Test_Pictures\Dig_test_by_MSU_news.jpg"/>
          <p:cNvPicPr>
            <a:picLocks noChangeAspect="1" noChangeArrowheads="1"/>
          </p:cNvPicPr>
          <p:nvPr/>
        </p:nvPicPr>
        <p:blipFill>
          <a:blip r:embed="rId4" cstate="print"/>
          <a:srcRect l="1217" r="43723"/>
          <a:stretch>
            <a:fillRect/>
          </a:stretch>
        </p:blipFill>
        <p:spPr bwMode="auto">
          <a:xfrm>
            <a:off x="3305760" y="4087781"/>
            <a:ext cx="1373565" cy="1781923"/>
          </a:xfrm>
          <a:prstGeom prst="rect">
            <a:avLst/>
          </a:prstGeom>
          <a:noFill/>
        </p:spPr>
      </p:pic>
      <p:pic>
        <p:nvPicPr>
          <p:cNvPr id="10" name="Picture 2" descr="https://www.montana.edu/cpa/news/images/articles/img20131206180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55" y="2117042"/>
            <a:ext cx="1404787" cy="18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montana.edu/cpa/news/images/articles/20120801-57964682618383121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2" y="2117041"/>
            <a:ext cx="2738013" cy="18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arlosserrao.com/__wp_admin/wp-content/uploads/2012/04/01_Sarah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r="12213"/>
          <a:stretch/>
        </p:blipFill>
        <p:spPr bwMode="auto">
          <a:xfrm>
            <a:off x="4871897" y="4069654"/>
            <a:ext cx="1970976" cy="18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jfherise.files.wordpress.com/2012/05/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35" y="2117042"/>
            <a:ext cx="1868759" cy="18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oe.montana.edu/ee/lameres/figures/lunabotics2012/Outreach_Kindergartener_Controlling_MiniBot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7" y="4078256"/>
            <a:ext cx="2697858" cy="18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4.bp.blogspot.com/-qtH6Esxltgo/TdaY9jkD9UI/AAAAAAAAAI4/1EkLPYgmeCA/s1600/Capture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08"/>
          <a:stretch/>
        </p:blipFill>
        <p:spPr bwMode="auto">
          <a:xfrm>
            <a:off x="7006038" y="4049681"/>
            <a:ext cx="1654064" cy="18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It’s also a National Priority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573862" cy="4838700"/>
          </a:xfrm>
        </p:spPr>
        <p:txBody>
          <a:bodyPr/>
          <a:lstStyle/>
          <a:p>
            <a:pPr marL="0" indent="0" algn="ctr" defTabSz="171450">
              <a:buNone/>
              <a:tabLst>
                <a:tab pos="2913063" algn="l"/>
                <a:tab pos="4521200" algn="l"/>
              </a:tabLst>
            </a:pPr>
            <a:r>
              <a:rPr lang="en-US" sz="3200" b="1" dirty="0" smtClean="0">
                <a:solidFill>
                  <a:srgbClr val="003366"/>
                </a:solidFill>
              </a:rPr>
              <a:t>“National Robotics Initiative”</a:t>
            </a:r>
            <a:r>
              <a:rPr lang="en-US" sz="2000" b="1" dirty="0" smtClean="0">
                <a:solidFill>
                  <a:srgbClr val="003366"/>
                </a:solidFill>
              </a:rPr>
              <a:t/>
            </a:r>
            <a:br>
              <a:rPr lang="en-US" sz="2000" b="1" dirty="0" smtClean="0">
                <a:solidFill>
                  <a:srgbClr val="003366"/>
                </a:solidFill>
              </a:rPr>
            </a:br>
            <a:endParaRPr lang="en-US" sz="2000" b="1" dirty="0" smtClean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AutoShape 6" descr="data:image/jpeg;base64,/9j/4AAQSkZJRgABAQAAAQABAAD/2wCEAAkGBxQSEhQUExQWFRUXGBgWGRcXFxgYGhsYIBcZFxgaHBgYHCggGBolHBgYIjEhJSosLi4uGh80ODMsNygtLisBCgoKDg0OGxAQGywkICQsLCwsLywsLDQ0LCwsLCwsLCwsLCwsLCwsLCwsLCwsLCwsLCwsLCwsLCwsLCwsLCwsLP/AABEIAOEA4QMBEQACEQEDEQH/xAAcAAACAwEBAQEAAAAAAAAAAAAABgQFBwMCAQj/xABFEAABAwEEBwUFBAkDAwUAAAABAAIDEQQFITEGEkFRYXGREyIygaEHQlKxwRRy0fAjM2KCkqKywuFDc/EkNNIVFiVjdP/EABoBAQADAQEBAAAAAAAAAAAAAAADBAUCAQb/xAA3EQACAgECAgYKAQQCAwEAAAAAAQIDEQQhEjEFQVFhsfATIjJxgZGhwdHhFCMzQvFSYhVykiT/2gAMAwEAAhEDEQA/ANxQAgBACAEAIAQAgBACAEAIAQFTpO6lndxLR61+io9Iv+g/h4k2n9sr9DnYyjgw9Nb8VV6Ke817vuS6rkhmWwVAQAgBACAEAIAQAgBACAEAIAQAgBACAEAIAQAgOcM7X11SDQ0NFHXbCzPA84PXFrmdFIeAgBACAEAs6WWsEtjGzvO50wHQnqFj9J2ptVrq3f2Lenjj1ituK2CKYE4NPdPCuR6geqqaK5VWpvk9mTXQ4o7DwvozOBACAEAICNeFvZC3WkNBUDKuJ4DzPkorboVR4pncIObwjpZrS2Rocxwc07R+cCu4TjNZi8o5lFxeGdV0eAgBACAEAIAQAgBACAEAIAQHG2Qa7HNrSo/PkodRV6WtwzjJ1GWHkW7HaXQvrTg4fnaF85pr5aezPwa89aLUoqaGaCZrxrNNR+fVfS12xsjxReUVGmnhnRSHgIDnNM1gq5waOJouJ2RgsyeD1JvkU14aQtApEKn4iKAcgcSs2/pKKWKt32liGnf+QsSuJJJNScSeKyG23lltLBzK8PUXN16QuiAY8a7RkfeA3cQtDT6+Va4ZrK+pBZp1LdDFY71il8LxX4Tgehz8lrVamqz2X8CrKqUeaJqnIwQHG12pkTS57g0cfoNp4LiyyNa4pPCOoxcnhCDf96m0PrkxuDR8yeJWBqtS7pZ6lyNGmrgXeOdwXf2ELW+8e877x/DAeS2tLT6KtLr5v3lG6zjlksVYIgQAgBACAEAIAQAgBACAEAIAQCxfDKSu40PoF8z0hFR1Esd3gW6n6qIsM7mGrSQeH4bVXrtnW8weCRxT5kj/ANal3joFc/8AI39q+Rx6GB6intM3hcabxRoHmAuq7dXqPZbx8vqeNVw5khmjpOMklTtoK/zE/RWY9GOW9k9/PW/wc/yEuSOx0cj+J/Vv/ipf/F1dr+n4PP5Eu4WbdZzG9zDiWmlfUHose2t1zcH1FqMuJZIxXDO0Mdl0XBaDI8gkZNAw4VOa16ujE45m9+4qy1O+yPUuibT4ZHDmAflRdS6Lj1Sfn5Hi1T60R5brtcI/RyF7RsDjX+F2HRRy02qq9iWV56mdKyqXtIq5L7tOIMjgRgRqtBHpUKs9Xfycn8l+CVU19hXTzOeavcXHe4k/NV5SlJ5k8kySXI+2JoMkYORewH+IL2recV3rxPJey/caevqDJBACAEAIAQAgBACAEAIAQAgBAfCU5AVLbNrvc7ecOWQ9F8lqbfS2yn2+BdisLBGUR2d7rga+QNdljhv4K3o64WWqM+Xic2NqOUNrWgCgFANgX0ySSwiifV6AQCRfr6zyHjToAPovm9Y83yfnZYNCpYgiucqrJUaLDJrNDhkQD1FV9ZGXEk11mW1h4Pa6PAQChpnI3tGAAa4BLjwNNUHoevFY3STjxpLn1/Yu6ZPDYtLNLZ8DiMRmMRzRNrdA0y7rWJo2yN94ZbjtHkV9PVYrIKS6zJnFxk0ySpDkEAIAQAgBACAEAIAQAgBACAqb4tv+m3M+L8OZWR0jq9vQw5vn+PiT1Q/yZFs9zPcKuIbwzPnuVarouyazJ8J1K5LkV9qgMbi12Y/NVStqlVNwkTRkpLKI7XEEEYEYg8Vym08o9Gu67eJW7nDxD6jgvpNJqlfDvXMp2Q4WTVbIz491ASchivG8LLC3EmwWYzzAHaS93KtT86ea+b09b1Fu/XuzQnLgiSNIbrERDmDuHClSaO5nYfoVPrtKqmpQ5P6M5ot4tnzL7R+bXgZvb3emA9KLT0M+KiPdt8itcsTZYq2REO9LwbAwudicmjed3Liob740w4n8DuuDm8Iz60TF7nPcaucak/nYvnJzc5OUubNJJJYRzhiL3BrRUuIAHEryMXJqK5s6bSWWMsuh/c7slX8RRp4YYjnitSXRnq7S3+hUWr33WxXXVb5LFKWSNIafE30D27/LPyVei2els4Zrbr/KJbIRujmI9xSBwDmkEEVBGRC3YyUllGe008M9L08BACAEAIAQAgBAAKAEAICsvG8w3usxdv3fiVl6zXqHqV7y8P2TQrzuz3dlg1e87F5xx2f54rvRaL0a45+0/p++1nllmdlyLBaJEU2kkFWteNhoeRy9fmsnpSrMVYurbz56yeiW+CtuuwCbWBJFAKU41z6Kjo9KtRxJvGCayfBg+Wiyy2dweMh7wy5EbF7Oi7Sy418/yIyjYsF/dl4tmG5wzb9RvC2dNqo3x259aK1lbgznf8+pA7e7ujzz9KrnXWcFD79vn+j2mOZoj6MWXVjLzm8/yjAetT0UXRtXDXxvm/A61Esyx2Fjb7KJY3MO0YcDmD1Vy6pWwcH1kUJcMkyi0SnIdJEcD4qcR3XfRZvRk2nKt+/7P7FnUxylJF5b7a2Fhe88htJ3BaV10ao8UitCDm8IUBHNbZC7IDCvutG4bz+cFi8Nussz1fRfvzsXcwpjg7aQXKyCJjmlxdrBpJOfdcctmIUur0sKa04884+jPKbXOTTDQyya0jpDkwUH3j+Ar/EnRtWZub6vF+fqNVPEeHtHJbRRId6Xaydmq8cnDNp4fgobqIWxxL/R3XY4PKFSxXhJYJTDKC6PMU2A+83gdo3188yq2ekn6Oe687r7ry7k4RujxR5jlZbSyRocxwc07R+cDwWvCcZrii8ooyi4vDOq6PDja7UyJutI4NbvJ+W88FzOcYLMng6jFyeEfbNaGyMa9hq1wqDw+iQmpxUlyZ5KLi8M6ro8BACA4W5rixwZ4iKbufmoNSrHU1XzOoYzuLcNpkiNAS2mbTl0P0XzsLrtO+FPHc/PgWnGMtyc2/XUxYK8yFcXS08bxXzI/QrtI1pvSR+FdUbm/jmq12vutWM4Xcdxrijtcdn1nlxybSnPZ0/BTdGUKdjm/wDHx/RzbLCwMC+gKwIDhbYdeNzd4w55j1oodRX6SuUO1f6OoPEkyl0Yd3njeAfU/isrol+tJdyJ7+SGAiuBW21krCzfFkEDg+Jwaa+GuI4gfDwWHrKI0TU6nh9n47i5VNzWJIhXnejpg2oA1a1ocCd/BV9Tq5XpJrGPqySupQycn6aNiAYX2dlAAA5wrgKbXK7Xfq3FKuvZf9WyCSpT9aX1R5j07Bylsx/eH0evXqNdHnW//mR5jTv/ADXzRzs95kTduA04kkNyNRQ781RV8oXeka37ORacFKHCnsSoZPtc1ZpAxoybWmHwtJ27zn9JYP8AlXZtlhdn2X36/tw16KHqocYIWsaGtADRkAt2MVFcMVsUW23llHpqf0Df9wf0uVDpJ/0l7/syxpfbfuJGiln1LO07XkuPyHoApdBDhpT7d/PwOdRLM/cXCuEAICg0zsjXWcvODmEEHmQCPPDoFR19alVxdaLGmk1PHaI9mtb4jWN7mngaV5jb5rGhZKDzF4NCUVJYaJztJrVSna+eqyv9Ksfzb8e19F+CP+PX2EOCGa1SBoLpH73Emg2kk5BRRjZdLHNnbcK455I0O4LsNniEZeX4k7gK5hvCuPmVu6an0MOHOTNus9JLOCyU5ECAEAICJeNhErdzhkfoeCq6rSxvj39T89R3CbixXc0gkHAjA818zKLi8Pmi7zPi5BJsFuMRJGIOY/ORVrS6qVEsrdPmjicFJF3Z74idmdU/tYeuS2qukKZ83j3/AJ5FeVMkT2uBFQQRwV1NNZRFjB9XoFqzSiG1PDsG94V3A94fQLCqlHT6uXFy3/JbknOtYI9+aVBgwd2bdhPidyGz85Kaeru1EuChfHzy8ThxrqXFYxFvK/ZZK9kdSvvOAc71wr124qxp+jK4viu9Z+/7839Cjd0jJ7V7efkUtnkfKD2jy5zSQ6prjXMA4UpyWtPTwqf9OOE8YM708rPbeWUd5Qguc5pbStKVFcsTQbK7VfphKMVFpkEppvOSC0lpqF1OCawzqMiwslrObDqO26pINOBqs6+hLmsrvLVVj6nhlzZdJpY8H0kbxwdTnTHacR5rLu6OqnvH1X9PkaFWtsjtLceNGtLsP0btZo8UT8COW7mKhUVK/SPEt4/T4Pq87F5Oq9ZXMtdIr1baGxNjrWpJBGIOAaNxzKazUxvUYw8vqO6KnW22ONmiDGNaMmgN6Ci2YRUYqK6ijJ5eTxarZHH43tbzIHQbV5O2EPaaR7GEpckUdt0uibhG10h3+FvU4+ipWdI1r2Fn6efkWI6WT57Cte18S2g980aMQ1uAHHieJWbdqJ3e1y7C3XVGHIrSoCU8gIDTrhuptniDfeOLzvd+AyH+V9Fp6FVDHX1mVbY5yyWSnIgQAgBACAEArX80CY02gE86f8L53pFJXvHYi5T7JGFkkLdYMdTfT84KutPa48ai8HfHHOMnCqhOiXY7vfKCW0oDSpNMc1Zo0llybhjHecSsUeZJZc0zcWuAPBxH0ViPR2ojvFpe5v8ABw7oPme5ZrVCKuxaNp1SPTFSOetoWZbr4P8AZ4o1T2QsaRX5qVe6hkf4WgbhSu+gUVVU9Za5S2XW/wAd55ddGiHf1CVarU51ZJKuPDYKjAbAB9ea+j02misVwwvPiYN90pPilud7Hd8ko7UOLDTutpXf4icDWnSiuucK/wCm0n2vz2FP1pblP9nOJxrjX61WmsY2IsEeaBenhE1dVwO4g+qishlNEkZYLCazNqHACu8bqEY0zw+m9YvFJLhNBYe5HkHT84daLkkRHMmoQ6pa5pqCDTEfk9aYrxx4lwtZydxk4vKHHRrSTtiGuIEjTg4Uo4jHDc7bT/hYms0MqHxw5eH6NbTatW+pLn4jzYja7Xras2AIB72pnwYMlxX/ACdRnEvrjwJpeiq5okN0NccXTAHg0u9S4KVdGSe7l9P2cfy11I43nosIYnyGauqK0LKVOQFdbCpXF2g9HBz4uXd+zqGp45KOBYVAtFxZtF7Q9mtqhu5rjRx8qYedFbhobpR4sY9/nxIZaitPBW2GMieNrhQiVgIOzvgEKCtNWJPtXiSzeYNrsNXX0pjggBACAEAIAQC0+LtrU4bAceTaA9SKeawZV/yNY11Z39y28S3ngrGVbxUKy9LpElXNoH+h58eKz9XoY2+tDaXj57Sau1x2fIqbotnYyFj8AcDXYdh5LP0Vz09jhPZPn3MmshxxyhpX0BTFDTC+WsDqnuR50952VBxrgOJKxdZZLUXKmHV4/r8lmGK4OcvP+zKrRaXSyOe7Mk0GNBQ0AHBbNNUaoKEeoxrbHOTkyysDdvMdQPxUpVmNNga1rC53ha0noD1riF7GLk0keRwlli9fFobNIXtZqAgVFakneeOQ8ls01OEOFvJUsvTlsiltcalR091kprS1evkco52OcNJByNPI/h/hUNTW5rbmi1VLB1tUAdnlWudK47epWfGbjyLjWSHaLKHGprkPxpzXUbXFHvCmAGqRTCm7ChGPUGtConvzO1tyNI0H0lPdeTV7O7IB7za+LzpXmFiWxekuUo+y/LXw6jYqmtRXh815ya7FIHAOaaggEHeDiFsRkpLKKjWHhibpXeRnkbBFVwDsae8/cOA/HcsjW3u2aqhv93+vPIvaevgjxyLfR/R1sID5KOl6hvLjxVvTaONfrS3l4ee0guvc9lyL5XSuI+mtj7KZk7Rg4iv320I6gfylZGvr4LFavLXn6F/TS4ouDHdpqKjatcoH1ACAEAIAQHK1TBjHOOwE/gFHbYq4OT6j2Ky8FLou2pkec8BXqT9FmdFxy5TfnrZY1G2EX61ysCAgXrdrZhueMnfQ8Pkqmq0kb12Pqf5JK7HB9xUWe9nxNfG8HWaKNO47Ad4213LOr1s6Yyqmt1y/fnkTyqUmpLkZtpteFXNhB8PfeeJwaOYFT5hWOiqcJ2vr2X3Kmvs3UF7yhhcMMfz+frvWuZjLqwvoa8vLHDHmAvSCR8vO99Y9mCAwZ0Pidv8ALdvWppaOGPG+bKzn1HFs4pmreWR+jTeSHbJgiR08JYKi1mlCcAcq7eW9GzxJkWFlXNwNKjH1pXfRVLZYTZZgidI4bSNpPSp8llF1EWR435f4x5rw7Rxe8bx+TX5mvRD0l3Lb+xmY+vdJo77pOPTDzCg1NPpanHr6vf52J9PZ6Oal8/d53Ncst9ytg7Blak0a4Zhp90ca7ePJYleqsjV6KPPzsbEqYufGxn0cuMQN1nUMpGP7I+EfUrT0mlVKy/a8O4qX3cbwuRdq6VwQFLpfZteyyb20ePI4/wApKqa2HFS+7fz8CfTyxYjpotbO1s0Z2tGoebcPUUPmutJZx1Lu2+R5fHhsZbKyQggBACAEAvaTW8YRN5u+g+vRY/SWoT/pR+P2X3+Ra08P8me9FJBqvG2oPUU+i76KkuGS7zzUrdMvlqlY4z2ljPG5reZCjnbCHtNI6UW+SKy06RRt8IL/AOUdTj6KlZ0nVH2U39PPyJY6eT57FDeVtMzg4tDcKClcRXftWVqb3dLiawWq4cCxkyJ17l9pklaaOEhLTQHug0YaOBBwDag1GC+mqo9FVGPd9ev6mHbZx2Sku03DQy2MtlljmfDG151muDWihLTTWGFQDgabK0xzXrJ4Pijlin7QdGexL54hSJ4IeBh2bztz8DjTkeYAlqmoyT7GU9VRs3ES7qvWaxHXbqFpLS5pax4dSppUirczi0hauatRtvkoQnOl5Qye0u+HNtDrO0MZEGsNGsaCSRr1LqV3YAgYKPRVrg43zJ9dY+PgXLYs4bvF33WbY1gdaXtY4Pe0O7MPc0N1QciA7zdnhgopWemv9G36vjglhX6Gj0iXreGRJs+nltY+rpu1afFHKA5jhtBFMByopp0VY2WCCvU253eRk02t1mkuyyTWaJkMb7QXOYxrW6snZSNeCGgAkUpXaANioqMuKSe7wXrHF1px2WSz9l95utD5YpgyRrGNLCY2VFDqkVDRrA541PFVmS0tvZnb2qXs+x/Z22dsTO07Uud2Ubj3OzAA1mke+dmwIjqyTWMCjc3tElje37RDDNHhrUiYyQAmhLS2jaj4SMcMRVe4OFY+sje1YM+31jDQ10MZbqgAEEGhw2UK8R7ZzLvRG9nNjhmbQuaNXvCuIqw7czT1WBa3RqW4+cmvVi2lZ84HyxaZRO/WNcw7x3m+mPortfSMH7Sx9SGWkkvZ3LuyXnDL4JGuO6uP8JxVyF9c/ZaZBKuUeaJalOCs0lkDbLMT8Bb5nuj1IVfVNKmWewloWbEKehF6COUxONGyUpwfs6jDmAs3QXcE+B8n4/suaqvijxLqH9bRnAgBAVL9IYBk4nk0/WiovpGhcnn4MmWnmVlu0kc4UjGqPiOJ8hkPVU7ukpSWK1jv6yaGnS9opC/fiswsHqKYtNWktO8Gh9F7GUovMXg8aT5nV9vkOcjz+8fxXbutfOT+bPFCK6iRdt1vmxA1W/EfpvUun0dl262Xb55nM7YwGSxXNFHs1nb3Y9BkFs06KqvfGX2sqTulIXtMpdWQn4Yq9NYrO164tQl3JfVk9O1bZ+eLNIW0IX1k4qWzMFGm2O/HWe6rFPG7Uc21SZ1IPddVppm047vI0VR1viaJ+LEE12mqXHe0N4WbXADmuBZJG6jqGneY7eKHzBCj3TLEZKaMa020LfYpjqH9A+pjcakjfG79obDtGOdaaNesXDvzMu/TOMsrkSfapC77fI4Co1I/6AvdJdFQ4c7jWQbsyadoXesNusMYOq+kYimjIBxDdUgtPuupUcDzVK6LhY/oaNM1OtCppN7Jmuq+xSahz7KQkt/dfi5vI63MKaGrfKRBPRrnAy++IbTZgbJO10YD+27N1Kaxbqa4cKhwoKVBIw3hTpxl6yIGpR9Vj17CpSbRaATWkTafx5clVvilui1pusu/bLcdrtTrGLLE6XV7fW1dUAE9jq1LyAK0d0UdfD/kS2xbxgVtOrjdYrHd8LyDJ/1D5NXLWcYRQHcG0bXbRcbZ2OJRwkhMtVqc/U13V1Gtiblgxoo1goMgEOR59mc36r9m0Nb5HUP9yyNUuHVQfbjxwaeleaJLsz4ZNevC5IJq67BrfE3uu6jPzqr1umqs9pEcLpw5MUL70WfEC5n6Rgzw7wHEbRxHRZV+hlWsx3X1LtWpjLZ7Mp4LxlZ4JXtG4ONOlaKtG2yPsyfzJnXF80eLXb5Zf1kjn02EkjplVJ2zn7TbPYwjHkiKVwdDNdGmT4wGyt7RoydWj/OuDvQ8StCjXSgsT38f2VbNKpbx2L2PTOzEVJe3gWH+2oVta+nrz8iu9JYWH/rkO89FP6eBF6KRWu0V3S9W/wCVnvovsl9P2TrVdxXW245YxWge3e36jP5qpdoba1nmu78EsLoSKyqpkuD00E4AVO4Ik3sjw+vYRmCOYI+a9cXHmsBYfItLqv50QDXDWZs3jlv5FXdNr5VLhluvAhsoUt1zGax3lHL4HCvwnA9CtirU12+y/h1lSVco80KemzaveBmYvo5ZeteNTF+7xLVP9t/E/PDCvrDAHa8D/wDBWP8A/XL/AEvUcf7j9xLJf0l7yDoRpRJd9oa9lXRuIbJH8Ta5j9sVqDzGRK6shGSI65uDP0Ba7PBeNlpXXilbVrhgQdjh8L2nfkQQdoVHkX2lOODKfaZJq2+SpyZHsr7g6L1FW5esVVshmu+1OEchjlaG99lQHNc1rhUOBDxjkQcRwUiseMPdd5xwOEtth40d9qLTqstrQyuHbMqGc3tJq0b3AkcguGsv1SxC3O0iT7arsZJd5nI78D2FrttHvbG5tdx1gebQu6HiWD26OYin7Bf+5tP+03+tSajkiPT82T/b1bZIn2AxSSRmlpxje5hwMFMWkHauKUnkkubSTQr6S6ROtthu90rg6ZhtEch2mnZajiBkS3V5kHy5nHDeDhy4khVP5x2137FweD97Nm/q6+9aWkcqxrI1jzqoL/18TU0ixRL4+Bs1uvGKEVkeG8Np5NGJWjZdCtZk8EEK5T9lChfelzngshGo0gguPiO+gyb8+Sy79e5Lhhsu3r/XnkXatKlvIWYoXO8LXO+6Cfks+MXLkslptLmE0LmGj2uadzgWnoV64uOzWAmnyOJXh6W11aNzzgOADWHJz8AeQzPPLirVWlssWVsu1kNl8IbPmXkWgY96c/usp83GqtLo3tl9CB6zsRY/+1f/ALndArH8T/sRfyO4Y1cKwIBS0pu8McJGigcaEbNbP1x6LE6Q06hJTjyfP3/su6eziXCyy0TiAhLqYlxqeAyCt9GwSqz1tkWpfrYLohaBXIc90wvzjbzHdPVtFXnpKZ84rw8CRWzXJlZadF2HwPLeBo4fQqnZ0ZB+w8e/cmjqX1oo71sUkTm9odaowOsTgNmOIzWfqaLKmlN57NyxXOMl6phMt2u+0OgaBrCRzGhzmsGBNKueQ0CgzJX19NqnXGfakzAsrcZuPeaPbNGda54LMLTZPtEczpizt2UIdrjVD601qOad2YrtXKn6+cErh6nCZnI0seWmmsxxaaEEVaaGjmkhwqMwSDsU/NFbGGaL7N9NBZX9nI7/AKeQ96p/Vv2OA2A5EeYyNaUotPDJ6549x59qkw+3y44akZFDn+jGOa8QtXrDdp5csNtc0Qzwi2RNa10TngOewgOApWocNao2d7HMEeIksipcuYiP0Ct0ncfF2DCQHyyPYGMbtdg/vUGwZ8BUiSEknkjVbfMtPavptDLC2w2R/aRtLTJKDVp1fAxp9/EBxcMMABXGklVbT4me3TWOFE32O3eLG6aa0TWeMSMY1je3ic7MuJOq4huzCtc8AubpcWyOqY8O7JXtgu9tvbZ32a0WZ7oe1BYZ4mkh/ZmoLnAVBjyJGa8rlw8zqxcS2McijLJHNdQOaXNNC1wqDQ0cCWuFQcQaHYVJZ7JXxh4JP+OO2v4eirnZpGhN3PdFBG0gPcC8EmlKkvGOdQKZblg3p3alqPu+RtUYroTl5yPtl0LbWssrnHaG4dSak+itQ6OjznLJHLVvlFF1Zbis8fhibXe4ax6urRW4aWqHKK8+8gldOXNlgApyIo9NLOHWV5IFWFrmnd3gD1BKp66ClS32FjTSasQqaH3SJ5SXiscdCRsc4+EHeMCTyG9Z+ioVk8y5It6m1wjhc2aQtwzAQAgBACAh3vZe1he3bSo+8MQoNTV6Spx85O65cMkyt0PlrE4bn+hA+tVV6MlmprvJtSvWyXy0SsCAi3jbmwsLncgNpO4KG+6NMeKX+zuEHN4QpPsk1pbJaHZAYDeBmGjcBXmfNYzqt1Clc/Pcvd4lxShW1BGQe0W79ScTAd2UAE/ttFD1bq86Fa/RF6lV6N84+D/efoZ+vqxPi7fEVKLXyUMHoFe5PDpDLqkH80XM1xLB6ti1a6mA6Vp+OGeapkmD5I4Yk9Np51QFRKdY1IHDDLkrkVwrBHk81XuQeSF4e4PlBuXmQe4JADU+i4ksrB0iwu5nbysiaCNY4nc0YuPOnlVVbpeirc31ePUT1Q9JNRXWbHZrnl7EWiMUDTgB4gG+8OAI9F89Gixw9Ku34+823ZBS4H57hw0b0gbaAGPoJQMtjuI+oWrpdWrVh+14lK+hweVyL1XCuCApNM5dWyScdVo/jH0qquteKX8PEn0yzYjzoZYuzsrSc5P0h5Hw/wAoHVeaKvhqT7d/PwPdTPisfdsXqtlcEAIAQAgBAKl0Tdja5Izg17iBzrrM9CR5hY+ml6LUyh1P/aLli46lLsGtbBTIl5XgyFus88gMyeChuvhTHil/s7hBzeEKMWvbZxrGgzwyazhx471ix49Xd63+kXXw1Q2HaKMNAa0UAFAOC34xUVhcig3l5Zmun+jYe18WTX9+N2xrhs8q05OWO86PUqa5Pw618Or4FvCvq4XzMOtELo3OY8Frmkgg7CvpITjOKlF7MxpRcXhnOq7OT7VBgsLJLVo4YV3bjly6KtYsSO48jjarScWg8z9OXBd1w62eNkSqmOcAgPi8yenwleA+IemkezLRpzy1xFHyjA/BFgS7mcP5d6w9bY9RcqIclz893iaulrVVbtlzfLz3+BvMEIY1rWijWgADgFfjFRSS6iBtt5YjaXXR2Egmiq1rjsw1H54UyBz4GvBY+to9FL0kOT+jL+nt41wyLjRnSYTUjlIEuQOQf+DuG3ZuFrS6xWepPn4/shv0/D60eXgMqvlUTdPrTruhs7TiTrHme4z5u9FmdIS4nGteepF3SRwnNjhEwNAaMgAByGAWklhYRTbzuel6eAgBACAEAIBC0kNLVIQaGrT56jV8/rNtRLHd4I0aP7aLFulrtSnZgvpnrYV30p6VVldJS4fZ3Iv4qzz2KC1Wp8ji57iSfzQDYFnWWSslxSeWWYxUVhFvo7e8UDXB7XazjWoAOFMBid9equaPU10pqS3ZDdVKbWC0fpbCMmyHyaP7lbfSVXUn9PyQrSz7iqvW+zaW9myEnEEGpc4cgB5Kpfq/5C4Iw+7+RNXT6N5bM+000VM1XtbqztFC13d1xsBrk6mR8jhQiXRayWnl6Oz2fD9f7XfFqdMrVxw5+Jmb2kEhwIINCCKEHaCNhX0akmsox2sbM+VXuQSLHLQ0O3jTFRWLKydRPFpbRx6rqEso8aOVV3k8PhK8B8QHxeHuBn0S0bMzmyyt/R+63bIdmHw/PksvXa7g/p1+14fvwNDSaXi9efLx/RrNz3s6xa2tBi45u1mOpuxGWZyWVRe9PnMefbsaFlSt5MvI9N4veikHLVPzIV1dJQ64v6Fd6OXU0Rr40shmhfGI5CXCg1tUAHYcHHI0Pko7tdXZW48L37cfk7r004yUsoTSVmF0vLDpbaIhq1bINmuCSPMEE+dVcr1tsFjn7yvPTQk88vcV8dudJaWSyHEyMcdgoHDLgAFD6RytUpdq8SRwUa3FdjNZX0RkAgBACAEAIDy94AJJoAKknYF42kssJZM3vO1drK9+xxw5DAegC+aus9JY59pq1x4YpEZRHYNBJoMScgEW4L279F5X0LyIxuOLumzzPkr9XR9k95bL6laepiuW5f2TRuBmbS873mvoMPRaFegpjzWff5wV5aib7i0iia0UaA0bgAB6K3GKisJELbfMS7TZvtVtkZWgxFc6arQ3L7yxJ1/yNVKOfK28S9GXo6kxW0y0HD8ZG6rsmzMFRwDt44Gh3FSQs1GieHvH6fp+dziddWoXY/PzMvvfR6ez1L26zB77MW+e1vmFs6fW03bReH2PzuZ1ulsr5rK7UVVVbKx7ij1q8MVy2ke8zwujwA0nIFD072Wwyyu1Y43OPAfM5AcSorLYVrM3hHddcpvEVkfNEfZ26VwMgD3YEs/02/fd733Rx8SyrNbZe+DTr4+eXiaNelhWuK35eefgPl+XR9jMLg7W25UGs0g0G4Up0Koaih6dxknn8ouVW+lTXI0Njg5oOYIr5FbiaaM3kyvtdwWeTxRNB3t7p6tpXzUE9LTPnH5beBJG6yPJlDb9CBnDJ+7J/wCTRh0Kp2dG/wDB/P8AJYhrP+S+QrXndktnNJWFtcjmDyI+WaoWUzreJItwsjNeqyCozs+Fecz01HRi+BaYQa/pGgNeNtfi5HPqNi39LerYd65+e8yb6vRy7uouFZIQQAgBAc7RO2Npe8hrRmT0XM5xhHik8I9jFyeEJV/6QmbuR1bHtJzd+A4f8LF1esdvqx9nx/Rfpo4N3zKIFUCwFUA16EMjPaHDtARzDabPOtfJavRih6z/AMvsU9U5bdg1rWKYIDzLIGguOQBJ5DFeNpLLPUsvAnaFnWnkecy0nq4E/JY/R3rWyk+ePFl3VbQSHJzQRQioOYK2Ws7MoiPpVZII3ARVEhOLG4tAPDYThQDpksTW1UweIc+xcvPcaGnlOSzLkKt86Kxggz2drXOGsCAATzLdvArn02q0+E2179w6qbuohS+zjItjnbt7oDh6NVv+Vq/8oZ+D+zK70tHVLHyOcPs0cT4J6/ca35swXX8zVPlDx/KOf4lHXPwJF2aGRuk7IRl76kESOOytagUG/MKt/K1Ns+COz7vLJ/41EFxPcvblscEU3ZWhhjaMNUDVaHftavu8Rw2KCvh9L/8Aoz8fv3eeRNJNQ/pYNKssLGNAja1rcwGgAc8Pmt6EYxWIrYzZNt7i7p+ysDDukHQtd/hUekV/TT7/ALMs6R+u/cWGilp7Syxb2jUP7poPSin0c+KmPdt8iPUR4bGW6skIIBe06nY2ylrqaz3NDBtqCCTwoK48abVS18oqrD6+RZ0sW7MozqKMuIa0FxOQaCSfILFSbeEaTaW7Jr7gtNK9g+nKp/hGPopv41yWeFkfpq+WSLZbVJZ5NZhcx7cCCKHk5pzHAriM5VyytmjuUYzjh7o0zRm93WqLXczVIOqaeEmgNW1xpj/krb0t7uhlrBl31KuWEy3VkhBACA5WqztkY5jhVrhQ/neuZwU4uMuTPYycXlFXd2jcMWLh2jt7xUeTcgqtOhqr5rL7/wAE09ROXLYuGtAwGCuYwQES3XZFMKPYCfiycORGKhtorsXrI7hZKHJila7vlsMglZ32A0rwPuu3V35VpyWTOmzSTVkd152f5LsZxujwvmOF321kzA9hqD1B2g7itiq2NseKJRnBweGSVIclPpXauzsz97+4PPP+UFVNdZwUvv28/An08eKxdwt6H2tkcrtdwaCw4uIAqCMKnhXos7QWRhY+J42LWpg5RWCdfOldass9ccNen9I+p6bVPqNfn1avn+COrTdcyZo3cPZ/pZsZTiAcdWu0na/eVLpNHwevP2vD9kd9/F6seR804sutC1+1jv5XYH11U6RhmtS7H4+Ue6WWJY7SXopbe1s7fiZ3D5eH+WnqpdFZx1Lu28/A41EOGb7ydelsEMT5D7ow4nJo8yQFPdYq4OT6iOuHHJRFnQOzVMszsT4AeJ7z/wC1Z3R0MuVj933f2LWrljEUXN/3Gy0tr4ZAO676O3j5da3NTpo3Lv7SCm51vuFCw3vaLE8xvFWg4xuy5tdsB6cFl1326aXA/l+C7KqFy4l8ydpJpDFaLOGs1g8uBLSMgAca5HrtU2q1ddtWI88kdFEoTy+R79n9uo6SE7e+3mMHemr0K96Osw3D4/n7HmshspDqtYoke3WxkLC+Q0aPyABtPBcWWRrjxS5HUYuTwhHjsst5zGR1Y4W4A7h8Ld7jtOQ8gFkqE9XPie0fPLvL7lHTx4Vux0u27IoG6sbQ3ecyeZzK1aqYVrEUUZ2Sm8yZMUhwQ7xuyKcUlYHbjtHJwxCjsqhYsSWTuFkoPMWdbDZGwxtjYKNaKAfMneScV7CEYRUY8keSk5PLO67OQQAgBACAEAIDy9gIIIBBwIOIIXjSawwngTbzs0lgk7SE/onGhBxAPwu4bjns55Ftc9LPjr9l+cP7Py78JRujwy5lxd2lEMg757J252Xk7LrRW6tdVNets+/8kE9NOPLcW9Kr3E7w1hqxlaH4nHM8tg896z9bqFbLEeSLOnqcFl82USplgctEbjoBPIMTixp2D4jxOzd8tbQ6XH9SXw/JS1F3+EfiNa0ymRrxs3axSM+JpHnTA9VHbDjg49qOoS4ZJiBoxe32eXveB9Gu4bneWPkSsTSX+invyfM0r6uOO3NE/TW+BIWxRuBa3vOINQXbBUZ0HqRuU+v1Ck1CL26yLS1OPrMYtFLPqWWPe4a5/eNR6UV7Rw4aY9+/zK2olmxlurRCVOkNyttLNgkb4HfQ/sn0VbU6dXR7+omptdb7jM5oy1xa4UcCQQdhGawXFp4ZqJprKPVjtbopGyM8TTUfUHgRUea6rk4SUl1HkoqSaY9S6awCPWAeX/BSlDxdlTlXktd9IV8OVnPYUFpJ5x1FLYoprzl1pTqwsOIGAH7Ld7iMzsHkFUgrNXPMvZXnHvJ5OGnjiPNj5BC1jQ1gDWgUAGQC2IxUVhcjPbbeWdF6eAgBACAEAIAQAgBACAEAIDlarO2RjmPFWuFCPztXM4KcXGXJnsZOLyjMLzsZhlfGcdU4HeMwehXzltbrm4PqNaElOKkiLVRnRPuCytltEbHeEkkjfQF1POlFNpoKdsYvl5ZxbJxg2jT19GZIIAQGT3szVnlbukeBy1jT0XzVyxZJd78TYreYJ9xEpXAZqP3HRsEMYa1rRk0ADkBRfUJYWEYzeXk9r08BAIGn8TGzsc3xub3xyNGnzFR+6sfpCMVYmubW/wBvPcaOkbcWmKyoFoACcBidi83Z6a7dNhEETI2+6MTvd7x8zVfSU1quCijGsm5ycmS1IcAgBACAEAIAQAgBACAEAIAQAgEHTv8A7lv+22v8T1idI/3vgvFmjpPY+Iu1VEsnazxSYOY1+GIc0OwPMLuMZ84p/A8bjyYwWLTCWOjZma/HwO6UofRXq+kJw2sWfo/PyK0tLGW8WXUGmFmcMS9n3mk/01VuPSFL55Xw/GSu9LYuR1fpXZQP1hPAMfj1bRdPXULr+j/B4tNZ2GfXhae1lfJSms4upuqcAsSyfHNy7WaUI8MUjg19CCMwQVynh5R01k0uy6TWZ7Qe0DTTFrqgg7scD5LehrKZLOce8ypaexPkc7VpZZWe+XncxpPqaD1Xk9bTHrz7vOD2OmsfUUdr0otM4pZoXNb8QaXu9Bqt9eaqz1ltn9uLx24z+ixHT1w9tlDLc9qcS50UricSSCSedcSqjoue7iydW1rZNECeFzDR7XNO5wIPQqCUXF4awSpp7o+2B4EsZOQewnlrCq6r9te9eJ5P2X7jZF9KYoIAQAgBACAEAIAQAgBACAEAIAQGYX9bPtFpeWd4EhjKY1AwFOZqfNfPaiz0tra9yNWqPBBJjXcGizIgHzAPkzocWt4AZE8enHS0+ijBcU934FS3UOW0eQyAK+VTy9gIoQCNxxXjSfMZwVVt0as8v+mGHezu+gwPmFWs0dM+rHuJo6iyPX8xUvnROSEF7D2jBiaCjgOW0cR0WdfoZ17x3X1LlepjLZ7MXKqkWT4SgGO5NE3zND5Hdmw4gUq4jfuaNxNeSvUaGVi4pPC+pWt1Kg8Ldjdd+jtnh8MYc74n9488cB5UWlXpaocl8ynO+cubLVWCEEBGvCwRzsLJGhw9Qd4OYK4srjYuGSOoTlB5RmGkVyussmqe8x1Sx28bQf2ht8jtWDqNO6pcL5dRq02qxZ6zQ9Gby+0WdjyauHdf94Z9RQ+a2dNb6WtPr5P3mbdXwTaLVWCIEAIAQAgBACAEAIAQAgBACA8yxhzS05EEHZgcDiF41lYZ6nh5KO6dF44JTIHF2HcDgO7vNdppgMBtzVOnRQqnxZz2dxPZqJTjwl8rpXBACAEAIDOdNbrEMwcwUZJU03OHiHAYg+ZWJraVXPK5PxNPTWcUcPmiPoldgnnGsKsYNdw3491vmfQFc6Sn0lm/Jbnuos4Ibc2act0ywQAgBACAh3pdkdoYGSioBDhQ0NRxG8VHmoraYWrEjuuyUHmJ3s9nbG0NY0NaMgBQLuMVFYS2OXJt5Z1XR4CAEAIAQAgBACAEAIAQAgBACAEAIAQAgBACAWPaDHWztPwyDoWuH4Kh0gs1p9jLWkfr47iP7Oov0cztpc1vQV/uXHRq9WT7/Pid6x7pDetIpAgBACAEAIAQAgBACAEAIAQAgBACAEAIAQAgBACAEAIAQAgBALmnn/a/vt+qpa/+z8UWdJ/cI3s6/US/7v8AYxR9G/25e/7I61ntr3DYtEqAgBACAEAIAQAgBACAEAIAQA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QUExQWFRUXGBgWGRcXFxgYGhsYIBcZFxgaHBgYHCggGBolHBgYIjEhJSosLi4uGh80ODMsNygtLisBCgoKDg0OGxAQGywkICQsLCwsLywsLDQ0LCwsLCwsLCwsLCwsLCwsLCwsLCwsLCwsLCwsLCwsLCwsLCwsLCwsLP/AABEIAOEA4QMBEQACEQEDEQH/xAAcAAACAwEBAQEAAAAAAAAAAAAABgQFBwMCAQj/xABFEAABAwEEBwUFBAkDAwUAAAABAAIDEQQFITEGEkFRYXGREyIygaEHQlKxwRRy0fAjM2KCkqKywuFDc/EkNNIVFiVjdP/EABoBAQADAQEBAAAAAAAAAAAAAAADBAUCAQb/xAA3EQACAgECAgYKAQQCAwEAAAAAAQIDEQQhEjEFQVFhsfATIjJxgZGhwdHhFCMzQvFSYhVykiT/2gAMAwEAAhEDEQA/ANxQAgBACAEAIAQAgBACAEAIAQFTpO6lndxLR61+io9Iv+g/h4k2n9sr9DnYyjgw9Nb8VV6Ke817vuS6rkhmWwVAQAgBACAEAIAQAgBACAEAIAQAgBACAEAIAQAgOcM7X11SDQ0NFHXbCzPA84PXFrmdFIeAgBACAEAs6WWsEtjGzvO50wHQnqFj9J2ptVrq3f2Lenjj1ituK2CKYE4NPdPCuR6geqqaK5VWpvk9mTXQ4o7DwvozOBACAEAICNeFvZC3WkNBUDKuJ4DzPkorboVR4pncIObwjpZrS2Rocxwc07R+cCu4TjNZi8o5lFxeGdV0eAgBACAEAIAQAgBACAEAIAQHG2Qa7HNrSo/PkodRV6WtwzjJ1GWHkW7HaXQvrTg4fnaF85pr5aezPwa89aLUoqaGaCZrxrNNR+fVfS12xsjxReUVGmnhnRSHgIDnNM1gq5waOJouJ2RgsyeD1JvkU14aQtApEKn4iKAcgcSs2/pKKWKt32liGnf+QsSuJJJNScSeKyG23lltLBzK8PUXN16QuiAY8a7RkfeA3cQtDT6+Va4ZrK+pBZp1LdDFY71il8LxX4Tgehz8lrVamqz2X8CrKqUeaJqnIwQHG12pkTS57g0cfoNp4LiyyNa4pPCOoxcnhCDf96m0PrkxuDR8yeJWBqtS7pZ6lyNGmrgXeOdwXf2ELW+8e877x/DAeS2tLT6KtLr5v3lG6zjlksVYIgQAgBACAEAIAQAgBACAEAIAQCxfDKSu40PoF8z0hFR1Esd3gW6n6qIsM7mGrSQeH4bVXrtnW8weCRxT5kj/ANal3joFc/8AI39q+Rx6GB6intM3hcabxRoHmAuq7dXqPZbx8vqeNVw5khmjpOMklTtoK/zE/RWY9GOW9k9/PW/wc/yEuSOx0cj+J/Vv/ipf/F1dr+n4PP5Eu4WbdZzG9zDiWmlfUHose2t1zcH1FqMuJZIxXDO0Mdl0XBaDI8gkZNAw4VOa16ujE45m9+4qy1O+yPUuibT4ZHDmAflRdS6Lj1Sfn5Hi1T60R5brtcI/RyF7RsDjX+F2HRRy02qq9iWV56mdKyqXtIq5L7tOIMjgRgRqtBHpUKs9Xfycn8l+CVU19hXTzOeavcXHe4k/NV5SlJ5k8kySXI+2JoMkYORewH+IL2recV3rxPJey/caevqDJBACAEAIAQAgBACAEAIAQAgBAfCU5AVLbNrvc7ecOWQ9F8lqbfS2yn2+BdisLBGUR2d7rga+QNdljhv4K3o64WWqM+Xic2NqOUNrWgCgFANgX0ySSwiifV6AQCRfr6zyHjToAPovm9Y83yfnZYNCpYgiucqrJUaLDJrNDhkQD1FV9ZGXEk11mW1h4Pa6PAQChpnI3tGAAa4BLjwNNUHoevFY3STjxpLn1/Yu6ZPDYtLNLZ8DiMRmMRzRNrdA0y7rWJo2yN94ZbjtHkV9PVYrIKS6zJnFxk0ySpDkEAIAQAgBACAEAIAQAgBACAqb4tv+m3M+L8OZWR0jq9vQw5vn+PiT1Q/yZFs9zPcKuIbwzPnuVarouyazJ8J1K5LkV9qgMbi12Y/NVStqlVNwkTRkpLKI7XEEEYEYg8Vym08o9Gu67eJW7nDxD6jgvpNJqlfDvXMp2Q4WTVbIz491ASchivG8LLC3EmwWYzzAHaS93KtT86ea+b09b1Fu/XuzQnLgiSNIbrERDmDuHClSaO5nYfoVPrtKqmpQ5P6M5ot4tnzL7R+bXgZvb3emA9KLT0M+KiPdt8itcsTZYq2REO9LwbAwudicmjed3Liob740w4n8DuuDm8Iz60TF7nPcaucak/nYvnJzc5OUubNJJJYRzhiL3BrRUuIAHEryMXJqK5s6bSWWMsuh/c7slX8RRp4YYjnitSXRnq7S3+hUWr33WxXXVb5LFKWSNIafE30D27/LPyVei2els4Zrbr/KJbIRujmI9xSBwDmkEEVBGRC3YyUllGe008M9L08BACAEAIAQAgBAAKAEAICsvG8w3usxdv3fiVl6zXqHqV7y8P2TQrzuz3dlg1e87F5xx2f54rvRaL0a45+0/p++1nllmdlyLBaJEU2kkFWteNhoeRy9fmsnpSrMVYurbz56yeiW+CtuuwCbWBJFAKU41z6Kjo9KtRxJvGCayfBg+Wiyy2dweMh7wy5EbF7Oi7Sy418/yIyjYsF/dl4tmG5wzb9RvC2dNqo3x259aK1lbgznf8+pA7e7ujzz9KrnXWcFD79vn+j2mOZoj6MWXVjLzm8/yjAetT0UXRtXDXxvm/A61Esyx2Fjb7KJY3MO0YcDmD1Vy6pWwcH1kUJcMkyi0SnIdJEcD4qcR3XfRZvRk2nKt+/7P7FnUxylJF5b7a2Fhe88htJ3BaV10ao8UitCDm8IUBHNbZC7IDCvutG4bz+cFi8Nussz1fRfvzsXcwpjg7aQXKyCJjmlxdrBpJOfdcctmIUur0sKa04884+jPKbXOTTDQyya0jpDkwUH3j+Ar/EnRtWZub6vF+fqNVPEeHtHJbRRId6Xaydmq8cnDNp4fgobqIWxxL/R3XY4PKFSxXhJYJTDKC6PMU2A+83gdo3188yq2ekn6Oe687r7ry7k4RujxR5jlZbSyRocxwc07R+cDwWvCcZrii8ooyi4vDOq6PDja7UyJutI4NbvJ+W88FzOcYLMng6jFyeEfbNaGyMa9hq1wqDw+iQmpxUlyZ5KLi8M6ro8BACA4W5rixwZ4iKbufmoNSrHU1XzOoYzuLcNpkiNAS2mbTl0P0XzsLrtO+FPHc/PgWnGMtyc2/XUxYK8yFcXS08bxXzI/QrtI1pvSR+FdUbm/jmq12vutWM4Xcdxrijtcdn1nlxybSnPZ0/BTdGUKdjm/wDHx/RzbLCwMC+gKwIDhbYdeNzd4w55j1oodRX6SuUO1f6OoPEkyl0Yd3njeAfU/isrol+tJdyJ7+SGAiuBW21krCzfFkEDg+Jwaa+GuI4gfDwWHrKI0TU6nh9n47i5VNzWJIhXnejpg2oA1a1ocCd/BV9Tq5XpJrGPqySupQycn6aNiAYX2dlAAA5wrgKbXK7Xfq3FKuvZf9WyCSpT9aX1R5j07Bylsx/eH0evXqNdHnW//mR5jTv/ADXzRzs95kTduA04kkNyNRQ781RV8oXeka37ORacFKHCnsSoZPtc1ZpAxoybWmHwtJ27zn9JYP8AlXZtlhdn2X36/tw16KHqocYIWsaGtADRkAt2MVFcMVsUW23llHpqf0Df9wf0uVDpJ/0l7/syxpfbfuJGiln1LO07XkuPyHoApdBDhpT7d/PwOdRLM/cXCuEAICg0zsjXWcvODmEEHmQCPPDoFR19alVxdaLGmk1PHaI9mtb4jWN7mngaV5jb5rGhZKDzF4NCUVJYaJztJrVSna+eqyv9Ksfzb8e19F+CP+PX2EOCGa1SBoLpH73Emg2kk5BRRjZdLHNnbcK455I0O4LsNniEZeX4k7gK5hvCuPmVu6an0MOHOTNus9JLOCyU5ECAEAICJeNhErdzhkfoeCq6rSxvj39T89R3CbixXc0gkHAjA818zKLi8Pmi7zPi5BJsFuMRJGIOY/ORVrS6qVEsrdPmjicFJF3Z74idmdU/tYeuS2qukKZ83j3/AJ5FeVMkT2uBFQQRwV1NNZRFjB9XoFqzSiG1PDsG94V3A94fQLCqlHT6uXFy3/JbknOtYI9+aVBgwd2bdhPidyGz85Kaeru1EuChfHzy8ThxrqXFYxFvK/ZZK9kdSvvOAc71wr124qxp+jK4viu9Z+/7839Cjd0jJ7V7efkUtnkfKD2jy5zSQ6prjXMA4UpyWtPTwqf9OOE8YM708rPbeWUd5Qguc5pbStKVFcsTQbK7VfphKMVFpkEppvOSC0lpqF1OCawzqMiwslrObDqO26pINOBqs6+hLmsrvLVVj6nhlzZdJpY8H0kbxwdTnTHacR5rLu6OqnvH1X9PkaFWtsjtLceNGtLsP0btZo8UT8COW7mKhUVK/SPEt4/T4Pq87F5Oq9ZXMtdIr1baGxNjrWpJBGIOAaNxzKazUxvUYw8vqO6KnW22ONmiDGNaMmgN6Ci2YRUYqK6ijJ5eTxarZHH43tbzIHQbV5O2EPaaR7GEpckUdt0uibhG10h3+FvU4+ipWdI1r2Fn6efkWI6WT57Cte18S2g980aMQ1uAHHieJWbdqJ3e1y7C3XVGHIrSoCU8gIDTrhuptniDfeOLzvd+AyH+V9Fp6FVDHX1mVbY5yyWSnIgQAgBACAEArX80CY02gE86f8L53pFJXvHYi5T7JGFkkLdYMdTfT84KutPa48ai8HfHHOMnCqhOiXY7vfKCW0oDSpNMc1Zo0llybhjHecSsUeZJZc0zcWuAPBxH0ViPR2ojvFpe5v8ABw7oPme5ZrVCKuxaNp1SPTFSOetoWZbr4P8AZ4o1T2QsaRX5qVe6hkf4WgbhSu+gUVVU9Za5S2XW/wAd55ddGiHf1CVarU51ZJKuPDYKjAbAB9ea+j02misVwwvPiYN90pPilud7Hd8ko7UOLDTutpXf4icDWnSiuucK/wCm0n2vz2FP1pblP9nOJxrjX61WmsY2IsEeaBenhE1dVwO4g+qishlNEkZYLCazNqHACu8bqEY0zw+m9YvFJLhNBYe5HkHT84daLkkRHMmoQ6pa5pqCDTEfk9aYrxx4lwtZydxk4vKHHRrSTtiGuIEjTg4Uo4jHDc7bT/hYms0MqHxw5eH6NbTatW+pLn4jzYja7Xras2AIB72pnwYMlxX/ACdRnEvrjwJpeiq5okN0NccXTAHg0u9S4KVdGSe7l9P2cfy11I43nosIYnyGauqK0LKVOQFdbCpXF2g9HBz4uXd+zqGp45KOBYVAtFxZtF7Q9mtqhu5rjRx8qYedFbhobpR4sY9/nxIZaitPBW2GMieNrhQiVgIOzvgEKCtNWJPtXiSzeYNrsNXX0pjggBACAEAIAQC0+LtrU4bAceTaA9SKeawZV/yNY11Z39y28S3ngrGVbxUKy9LpElXNoH+h58eKz9XoY2+tDaXj57Sau1x2fIqbotnYyFj8AcDXYdh5LP0Vz09jhPZPn3MmshxxyhpX0BTFDTC+WsDqnuR50952VBxrgOJKxdZZLUXKmHV4/r8lmGK4OcvP+zKrRaXSyOe7Mk0GNBQ0AHBbNNUaoKEeoxrbHOTkyysDdvMdQPxUpVmNNga1rC53ha0noD1riF7GLk0keRwlli9fFobNIXtZqAgVFakneeOQ8ls01OEOFvJUsvTlsiltcalR091kprS1evkco52OcNJByNPI/h/hUNTW5rbmi1VLB1tUAdnlWudK47epWfGbjyLjWSHaLKHGprkPxpzXUbXFHvCmAGqRTCm7ChGPUGtConvzO1tyNI0H0lPdeTV7O7IB7za+LzpXmFiWxekuUo+y/LXw6jYqmtRXh815ya7FIHAOaaggEHeDiFsRkpLKKjWHhibpXeRnkbBFVwDsae8/cOA/HcsjW3u2aqhv93+vPIvaevgjxyLfR/R1sID5KOl6hvLjxVvTaONfrS3l4ee0guvc9lyL5XSuI+mtj7KZk7Rg4iv320I6gfylZGvr4LFavLXn6F/TS4ouDHdpqKjatcoH1ACAEAIAQHK1TBjHOOwE/gFHbYq4OT6j2Ky8FLou2pkec8BXqT9FmdFxy5TfnrZY1G2EX61ysCAgXrdrZhueMnfQ8Pkqmq0kb12Pqf5JK7HB9xUWe9nxNfG8HWaKNO47Ad4213LOr1s6Yyqmt1y/fnkTyqUmpLkZtpteFXNhB8PfeeJwaOYFT5hWOiqcJ2vr2X3Kmvs3UF7yhhcMMfz+frvWuZjLqwvoa8vLHDHmAvSCR8vO99Y9mCAwZ0Pidv8ALdvWppaOGPG+bKzn1HFs4pmreWR+jTeSHbJgiR08JYKi1mlCcAcq7eW9GzxJkWFlXNwNKjH1pXfRVLZYTZZgidI4bSNpPSp8llF1EWR435f4x5rw7Rxe8bx+TX5mvRD0l3Lb+xmY+vdJo77pOPTDzCg1NPpanHr6vf52J9PZ6Oal8/d53Ncst9ytg7Blak0a4Zhp90ca7ePJYleqsjV6KPPzsbEqYufGxn0cuMQN1nUMpGP7I+EfUrT0mlVKy/a8O4qX3cbwuRdq6VwQFLpfZteyyb20ePI4/wApKqa2HFS+7fz8CfTyxYjpotbO1s0Z2tGoebcPUUPmutJZx1Lu2+R5fHhsZbKyQggBACAEAvaTW8YRN5u+g+vRY/SWoT/pR+P2X3+Ra08P8me9FJBqvG2oPUU+i76KkuGS7zzUrdMvlqlY4z2ljPG5reZCjnbCHtNI6UW+SKy06RRt8IL/AOUdTj6KlZ0nVH2U39PPyJY6eT57FDeVtMzg4tDcKClcRXftWVqb3dLiawWq4cCxkyJ17l9pklaaOEhLTQHug0YaOBBwDag1GC+mqo9FVGPd9ev6mHbZx2Sku03DQy2MtlljmfDG151muDWihLTTWGFQDgabK0xzXrJ4Pijlin7QdGexL54hSJ4IeBh2bztz8DjTkeYAlqmoyT7GU9VRs3ES7qvWaxHXbqFpLS5pax4dSppUirczi0hauatRtvkoQnOl5Qye0u+HNtDrO0MZEGsNGsaCSRr1LqV3YAgYKPRVrg43zJ9dY+PgXLYs4bvF33WbY1gdaXtY4Pe0O7MPc0N1QciA7zdnhgopWemv9G36vjglhX6Gj0iXreGRJs+nltY+rpu1afFHKA5jhtBFMByopp0VY2WCCvU253eRk02t1mkuyyTWaJkMb7QXOYxrW6snZSNeCGgAkUpXaANioqMuKSe7wXrHF1px2WSz9l95utD5YpgyRrGNLCY2VFDqkVDRrA541PFVmS0tvZnb2qXs+x/Z22dsTO07Uud2Ubj3OzAA1mke+dmwIjqyTWMCjc3tElje37RDDNHhrUiYyQAmhLS2jaj4SMcMRVe4OFY+sje1YM+31jDQ10MZbqgAEEGhw2UK8R7ZzLvRG9nNjhmbQuaNXvCuIqw7czT1WBa3RqW4+cmvVi2lZ84HyxaZRO/WNcw7x3m+mPortfSMH7Sx9SGWkkvZ3LuyXnDL4JGuO6uP8JxVyF9c/ZaZBKuUeaJalOCs0lkDbLMT8Bb5nuj1IVfVNKmWewloWbEKehF6COUxONGyUpwfs6jDmAs3QXcE+B8n4/suaqvijxLqH9bRnAgBAVL9IYBk4nk0/WiovpGhcnn4MmWnmVlu0kc4UjGqPiOJ8hkPVU7ukpSWK1jv6yaGnS9opC/fiswsHqKYtNWktO8Gh9F7GUovMXg8aT5nV9vkOcjz+8fxXbutfOT+bPFCK6iRdt1vmxA1W/EfpvUun0dl262Xb55nM7YwGSxXNFHs1nb3Y9BkFs06KqvfGX2sqTulIXtMpdWQn4Yq9NYrO164tQl3JfVk9O1bZ+eLNIW0IX1k4qWzMFGm2O/HWe6rFPG7Uc21SZ1IPddVppm047vI0VR1viaJ+LEE12mqXHe0N4WbXADmuBZJG6jqGneY7eKHzBCj3TLEZKaMa020LfYpjqH9A+pjcakjfG79obDtGOdaaNesXDvzMu/TOMsrkSfapC77fI4Co1I/6AvdJdFQ4c7jWQbsyadoXesNusMYOq+kYimjIBxDdUgtPuupUcDzVK6LhY/oaNM1OtCppN7Jmuq+xSahz7KQkt/dfi5vI63MKaGrfKRBPRrnAy++IbTZgbJO10YD+27N1Kaxbqa4cKhwoKVBIw3hTpxl6yIGpR9Vj17CpSbRaATWkTafx5clVvilui1pusu/bLcdrtTrGLLE6XV7fW1dUAE9jq1LyAK0d0UdfD/kS2xbxgVtOrjdYrHd8LyDJ/1D5NXLWcYRQHcG0bXbRcbZ2OJRwkhMtVqc/U13V1Gtiblgxoo1goMgEOR59mc36r9m0Nb5HUP9yyNUuHVQfbjxwaeleaJLsz4ZNevC5IJq67BrfE3uu6jPzqr1umqs9pEcLpw5MUL70WfEC5n6Rgzw7wHEbRxHRZV+hlWsx3X1LtWpjLZ7Mp4LxlZ4JXtG4ONOlaKtG2yPsyfzJnXF80eLXb5Zf1kjn02EkjplVJ2zn7TbPYwjHkiKVwdDNdGmT4wGyt7RoydWj/OuDvQ8StCjXSgsT38f2VbNKpbx2L2PTOzEVJe3gWH+2oVta+nrz8iu9JYWH/rkO89FP6eBF6KRWu0V3S9W/wCVnvovsl9P2TrVdxXW245YxWge3e36jP5qpdoba1nmu78EsLoSKyqpkuD00E4AVO4Ik3sjw+vYRmCOYI+a9cXHmsBYfItLqv50QDXDWZs3jlv5FXdNr5VLhluvAhsoUt1zGax3lHL4HCvwnA9CtirU12+y/h1lSVco80KemzaveBmYvo5ZeteNTF+7xLVP9t/E/PDCvrDAHa8D/wDBWP8A/XL/AEvUcf7j9xLJf0l7yDoRpRJd9oa9lXRuIbJH8Ta5j9sVqDzGRK6shGSI65uDP0Ba7PBeNlpXXilbVrhgQdjh8L2nfkQQdoVHkX2lOODKfaZJq2+SpyZHsr7g6L1FW5esVVshmu+1OEchjlaG99lQHNc1rhUOBDxjkQcRwUiseMPdd5xwOEtth40d9qLTqstrQyuHbMqGc3tJq0b3AkcguGsv1SxC3O0iT7arsZJd5nI78D2FrttHvbG5tdx1gebQu6HiWD26OYin7Bf+5tP+03+tSajkiPT82T/b1bZIn2AxSSRmlpxje5hwMFMWkHauKUnkkubSTQr6S6ROtthu90rg6ZhtEch2mnZajiBkS3V5kHy5nHDeDhy4khVP5x2137FweD97Nm/q6+9aWkcqxrI1jzqoL/18TU0ixRL4+Bs1uvGKEVkeG8Np5NGJWjZdCtZk8EEK5T9lChfelzngshGo0gguPiO+gyb8+Sy79e5Lhhsu3r/XnkXatKlvIWYoXO8LXO+6Cfks+MXLkslptLmE0LmGj2uadzgWnoV64uOzWAmnyOJXh6W11aNzzgOADWHJz8AeQzPPLirVWlssWVsu1kNl8IbPmXkWgY96c/usp83GqtLo3tl9CB6zsRY/+1f/ALndArH8T/sRfyO4Y1cKwIBS0pu8McJGigcaEbNbP1x6LE6Q06hJTjyfP3/su6eziXCyy0TiAhLqYlxqeAyCt9GwSqz1tkWpfrYLohaBXIc90wvzjbzHdPVtFXnpKZ84rw8CRWzXJlZadF2HwPLeBo4fQqnZ0ZB+w8e/cmjqX1oo71sUkTm9odaowOsTgNmOIzWfqaLKmlN57NyxXOMl6phMt2u+0OgaBrCRzGhzmsGBNKueQ0CgzJX19NqnXGfakzAsrcZuPeaPbNGda54LMLTZPtEczpizt2UIdrjVD601qOad2YrtXKn6+cErh6nCZnI0seWmmsxxaaEEVaaGjmkhwqMwSDsU/NFbGGaL7N9NBZX9nI7/AKeQ96p/Vv2OA2A5EeYyNaUotPDJ6549x59qkw+3y44akZFDn+jGOa8QtXrDdp5csNtc0Qzwi2RNa10TngOewgOApWocNao2d7HMEeIksipcuYiP0Ct0ncfF2DCQHyyPYGMbtdg/vUGwZ8BUiSEknkjVbfMtPavptDLC2w2R/aRtLTJKDVp1fAxp9/EBxcMMABXGklVbT4me3TWOFE32O3eLG6aa0TWeMSMY1je3ic7MuJOq4huzCtc8AubpcWyOqY8O7JXtgu9tvbZ32a0WZ7oe1BYZ4mkh/ZmoLnAVBjyJGa8rlw8zqxcS2McijLJHNdQOaXNNC1wqDQ0cCWuFQcQaHYVJZ7JXxh4JP+OO2v4eirnZpGhN3PdFBG0gPcC8EmlKkvGOdQKZblg3p3alqPu+RtUYroTl5yPtl0LbWssrnHaG4dSak+itQ6OjznLJHLVvlFF1Zbis8fhibXe4ax6urRW4aWqHKK8+8gldOXNlgApyIo9NLOHWV5IFWFrmnd3gD1BKp66ClS32FjTSasQqaH3SJ5SXiscdCRsc4+EHeMCTyG9Z+ioVk8y5It6m1wjhc2aQtwzAQAgBACAh3vZe1he3bSo+8MQoNTV6Spx85O65cMkyt0PlrE4bn+hA+tVV6MlmprvJtSvWyXy0SsCAi3jbmwsLncgNpO4KG+6NMeKX+zuEHN4QpPsk1pbJaHZAYDeBmGjcBXmfNYzqt1Clc/Pcvd4lxShW1BGQe0W79ScTAd2UAE/ttFD1bq86Fa/RF6lV6N84+D/efoZ+vqxPi7fEVKLXyUMHoFe5PDpDLqkH80XM1xLB6ti1a6mA6Vp+OGeapkmD5I4Yk9Np51QFRKdY1IHDDLkrkVwrBHk81XuQeSF4e4PlBuXmQe4JADU+i4ksrB0iwu5nbysiaCNY4nc0YuPOnlVVbpeirc31ePUT1Q9JNRXWbHZrnl7EWiMUDTgB4gG+8OAI9F89Gixw9Ku34+823ZBS4H57hw0b0gbaAGPoJQMtjuI+oWrpdWrVh+14lK+hweVyL1XCuCApNM5dWyScdVo/jH0qquteKX8PEn0yzYjzoZYuzsrSc5P0h5Hw/wAoHVeaKvhqT7d/PwPdTPisfdsXqtlcEAIAQAgBAKl0Tdja5Izg17iBzrrM9CR5hY+ml6LUyh1P/aLli46lLsGtbBTIl5XgyFus88gMyeChuvhTHil/s7hBzeEKMWvbZxrGgzwyazhx471ix49Xd63+kXXw1Q2HaKMNAa0UAFAOC34xUVhcig3l5Zmun+jYe18WTX9+N2xrhs8q05OWO86PUqa5Pw618Or4FvCvq4XzMOtELo3OY8Frmkgg7CvpITjOKlF7MxpRcXhnOq7OT7VBgsLJLVo4YV3bjly6KtYsSO48jjarScWg8z9OXBd1w62eNkSqmOcAgPi8yenwleA+IemkezLRpzy1xFHyjA/BFgS7mcP5d6w9bY9RcqIclz893iaulrVVbtlzfLz3+BvMEIY1rWijWgADgFfjFRSS6iBtt5YjaXXR2Egmiq1rjsw1H54UyBz4GvBY+to9FL0kOT+jL+nt41wyLjRnSYTUjlIEuQOQf+DuG3ZuFrS6xWepPn4/shv0/D60eXgMqvlUTdPrTruhs7TiTrHme4z5u9FmdIS4nGteepF3SRwnNjhEwNAaMgAByGAWklhYRTbzuel6eAgBACAEAIBC0kNLVIQaGrT56jV8/rNtRLHd4I0aP7aLFulrtSnZgvpnrYV30p6VVldJS4fZ3Iv4qzz2KC1Wp8ji57iSfzQDYFnWWSslxSeWWYxUVhFvo7e8UDXB7XazjWoAOFMBid9equaPU10pqS3ZDdVKbWC0fpbCMmyHyaP7lbfSVXUn9PyQrSz7iqvW+zaW9myEnEEGpc4cgB5Kpfq/5C4Iw+7+RNXT6N5bM+000VM1XtbqztFC13d1xsBrk6mR8jhQiXRayWnl6Oz2fD9f7XfFqdMrVxw5+Jmb2kEhwIINCCKEHaCNhX0akmsox2sbM+VXuQSLHLQ0O3jTFRWLKydRPFpbRx6rqEso8aOVV3k8PhK8B8QHxeHuBn0S0bMzmyyt/R+63bIdmHw/PksvXa7g/p1+14fvwNDSaXi9efLx/RrNz3s6xa2tBi45u1mOpuxGWZyWVRe9PnMefbsaFlSt5MvI9N4veikHLVPzIV1dJQ64v6Fd6OXU0Rr40shmhfGI5CXCg1tUAHYcHHI0Pko7tdXZW48L37cfk7r004yUsoTSVmF0vLDpbaIhq1bINmuCSPMEE+dVcr1tsFjn7yvPTQk88vcV8dudJaWSyHEyMcdgoHDLgAFD6RytUpdq8SRwUa3FdjNZX0RkAgBACAEAIDy94AJJoAKknYF42kssJZM3vO1drK9+xxw5DAegC+aus9JY59pq1x4YpEZRHYNBJoMScgEW4L279F5X0LyIxuOLumzzPkr9XR9k95bL6laepiuW5f2TRuBmbS873mvoMPRaFegpjzWff5wV5aib7i0iia0UaA0bgAB6K3GKisJELbfMS7TZvtVtkZWgxFc6arQ3L7yxJ1/yNVKOfK28S9GXo6kxW0y0HD8ZG6rsmzMFRwDt44Gh3FSQs1GieHvH6fp+dziddWoXY/PzMvvfR6ez1L26zB77MW+e1vmFs6fW03bReH2PzuZ1ulsr5rK7UVVVbKx7ij1q8MVy2ke8zwujwA0nIFD072Wwyyu1Y43OPAfM5AcSorLYVrM3hHddcpvEVkfNEfZ26VwMgD3YEs/02/fd733Rx8SyrNbZe+DTr4+eXiaNelhWuK35eefgPl+XR9jMLg7W25UGs0g0G4Up0Koaih6dxknn8ouVW+lTXI0Njg5oOYIr5FbiaaM3kyvtdwWeTxRNB3t7p6tpXzUE9LTPnH5beBJG6yPJlDb9CBnDJ+7J/wCTRh0Kp2dG/wDB/P8AJYhrP+S+QrXndktnNJWFtcjmDyI+WaoWUzreJItwsjNeqyCozs+Fecz01HRi+BaYQa/pGgNeNtfi5HPqNi39LerYd65+e8yb6vRy7uouFZIQQAgBAc7RO2Npe8hrRmT0XM5xhHik8I9jFyeEJV/6QmbuR1bHtJzd+A4f8LF1esdvqx9nx/Rfpo4N3zKIFUCwFUA16EMjPaHDtARzDabPOtfJavRih6z/AMvsU9U5bdg1rWKYIDzLIGguOQBJ5DFeNpLLPUsvAnaFnWnkecy0nq4E/JY/R3rWyk+ePFl3VbQSHJzQRQioOYK2Ws7MoiPpVZII3ARVEhOLG4tAPDYThQDpksTW1UweIc+xcvPcaGnlOSzLkKt86Kxggz2drXOGsCAATzLdvArn02q0+E2179w6qbuohS+zjItjnbt7oDh6NVv+Vq/8oZ+D+zK70tHVLHyOcPs0cT4J6/ca35swXX8zVPlDx/KOf4lHXPwJF2aGRuk7IRl76kESOOytagUG/MKt/K1Ns+COz7vLJ/41EFxPcvblscEU3ZWhhjaMNUDVaHftavu8Rw2KCvh9L/8Aoz8fv3eeRNJNQ/pYNKssLGNAja1rcwGgAc8Pmt6EYxWIrYzZNt7i7p+ysDDukHQtd/hUekV/TT7/ALMs6R+u/cWGilp7Syxb2jUP7poPSin0c+KmPdt8iPUR4bGW6skIIBe06nY2ylrqaz3NDBtqCCTwoK48abVS18oqrD6+RZ0sW7MozqKMuIa0FxOQaCSfILFSbeEaTaW7Jr7gtNK9g+nKp/hGPopv41yWeFkfpq+WSLZbVJZ5NZhcx7cCCKHk5pzHAriM5VyytmjuUYzjh7o0zRm93WqLXczVIOqaeEmgNW1xpj/krb0t7uhlrBl31KuWEy3VkhBACA5WqztkY5jhVrhQ/neuZwU4uMuTPYycXlFXd2jcMWLh2jt7xUeTcgqtOhqr5rL7/wAE09ROXLYuGtAwGCuYwQES3XZFMKPYCfiycORGKhtorsXrI7hZKHJila7vlsMglZ32A0rwPuu3V35VpyWTOmzSTVkd152f5LsZxujwvmOF321kzA9hqD1B2g7itiq2NseKJRnBweGSVIclPpXauzsz97+4PPP+UFVNdZwUvv28/An08eKxdwt6H2tkcrtdwaCw4uIAqCMKnhXos7QWRhY+J42LWpg5RWCdfOldass9ccNen9I+p6bVPqNfn1avn+COrTdcyZo3cPZ/pZsZTiAcdWu0na/eVLpNHwevP2vD9kd9/F6seR804sutC1+1jv5XYH11U6RhmtS7H4+Ue6WWJY7SXopbe1s7fiZ3D5eH+WnqpdFZx1Lu28/A41EOGb7ydelsEMT5D7ow4nJo8yQFPdYq4OT6iOuHHJRFnQOzVMszsT4AeJ7z/wC1Z3R0MuVj933f2LWrljEUXN/3Gy0tr4ZAO676O3j5da3NTpo3Lv7SCm51vuFCw3vaLE8xvFWg4xuy5tdsB6cFl1326aXA/l+C7KqFy4l8ydpJpDFaLOGs1g8uBLSMgAca5HrtU2q1ddtWI88kdFEoTy+R79n9uo6SE7e+3mMHemr0K96Osw3D4/n7HmshspDqtYoke3WxkLC+Q0aPyABtPBcWWRrjxS5HUYuTwhHjsst5zGR1Y4W4A7h8Ld7jtOQ8gFkqE9XPie0fPLvL7lHTx4Vux0u27IoG6sbQ3ecyeZzK1aqYVrEUUZ2Sm8yZMUhwQ7xuyKcUlYHbjtHJwxCjsqhYsSWTuFkoPMWdbDZGwxtjYKNaKAfMneScV7CEYRUY8keSk5PLO67OQQAgBACAEAIDy9gIIIBBwIOIIXjSawwngTbzs0lgk7SE/onGhBxAPwu4bjns55Ftc9LPjr9l+cP7Py78JRujwy5lxd2lEMg757J252Xk7LrRW6tdVNets+/8kE9NOPLcW9Kr3E7w1hqxlaH4nHM8tg896z9bqFbLEeSLOnqcFl82USplgctEbjoBPIMTixp2D4jxOzd8tbQ6XH9SXw/JS1F3+EfiNa0ymRrxs3axSM+JpHnTA9VHbDjg49qOoS4ZJiBoxe32eXveB9Gu4bneWPkSsTSX+invyfM0r6uOO3NE/TW+BIWxRuBa3vOINQXbBUZ0HqRuU+v1Ck1CL26yLS1OPrMYtFLPqWWPe4a5/eNR6UV7Rw4aY9+/zK2olmxlurRCVOkNyttLNgkb4HfQ/sn0VbU6dXR7+omptdb7jM5oy1xa4UcCQQdhGawXFp4ZqJprKPVjtbopGyM8TTUfUHgRUea6rk4SUl1HkoqSaY9S6awCPWAeX/BSlDxdlTlXktd9IV8OVnPYUFpJ5x1FLYoprzl1pTqwsOIGAH7Ld7iMzsHkFUgrNXPMvZXnHvJ5OGnjiPNj5BC1jQ1gDWgUAGQC2IxUVhcjPbbeWdF6eAgBACAEAIAQAgBACAEAIDlarO2RjmPFWuFCPztXM4KcXGXJnsZOLyjMLzsZhlfGcdU4HeMwehXzltbrm4PqNaElOKkiLVRnRPuCytltEbHeEkkjfQF1POlFNpoKdsYvl5ZxbJxg2jT19GZIIAQGT3szVnlbukeBy1jT0XzVyxZJd78TYreYJ9xEpXAZqP3HRsEMYa1rRk0ADkBRfUJYWEYzeXk9r08BAIGn8TGzsc3xub3xyNGnzFR+6sfpCMVYmubW/wBvPcaOkbcWmKyoFoACcBidi83Z6a7dNhEETI2+6MTvd7x8zVfSU1quCijGsm5ycmS1IcAgBACAEAIAQAgBACAEAIAQAgEHTv8A7lv+22v8T1idI/3vgvFmjpPY+Iu1VEsnazxSYOY1+GIc0OwPMLuMZ84p/A8bjyYwWLTCWOjZma/HwO6UofRXq+kJw2sWfo/PyK0tLGW8WXUGmFmcMS9n3mk/01VuPSFL55Xw/GSu9LYuR1fpXZQP1hPAMfj1bRdPXULr+j/B4tNZ2GfXhae1lfJSms4upuqcAsSyfHNy7WaUI8MUjg19CCMwQVynh5R01k0uy6TWZ7Qe0DTTFrqgg7scD5LehrKZLOce8ypaexPkc7VpZZWe+XncxpPqaD1Xk9bTHrz7vOD2OmsfUUdr0otM4pZoXNb8QaXu9Bqt9eaqz1ltn9uLx24z+ixHT1w9tlDLc9qcS50UricSSCSedcSqjoue7iydW1rZNECeFzDR7XNO5wIPQqCUXF4awSpp7o+2B4EsZOQewnlrCq6r9te9eJ5P2X7jZF9KYoIAQAgBACAEAIAQAgBACAEAIAQGYX9bPtFpeWd4EhjKY1AwFOZqfNfPaiz0tra9yNWqPBBJjXcGizIgHzAPkzocWt4AZE8enHS0+ijBcU934FS3UOW0eQyAK+VTy9gIoQCNxxXjSfMZwVVt0as8v+mGHezu+gwPmFWs0dM+rHuJo6iyPX8xUvnROSEF7D2jBiaCjgOW0cR0WdfoZ17x3X1LlepjLZ7MXKqkWT4SgGO5NE3zND5Hdmw4gUq4jfuaNxNeSvUaGVi4pPC+pWt1Kg8Ldjdd+jtnh8MYc74n9488cB5UWlXpaocl8ynO+cubLVWCEEBGvCwRzsLJGhw9Qd4OYK4srjYuGSOoTlB5RmGkVyussmqe8x1Sx28bQf2ht8jtWDqNO6pcL5dRq02qxZ6zQ9Gby+0WdjyauHdf94Z9RQ+a2dNb6WtPr5P3mbdXwTaLVWCIEAIAQAgBACAEAIAQAgBACA8yxhzS05EEHZgcDiF41lYZ6nh5KO6dF44JTIHF2HcDgO7vNdppgMBtzVOnRQqnxZz2dxPZqJTjwl8rpXBACAEAIDOdNbrEMwcwUZJU03OHiHAYg+ZWJraVXPK5PxNPTWcUcPmiPoldgnnGsKsYNdw3491vmfQFc6Sn0lm/Jbnuos4Ibc2act0ywQAgBACAh3pdkdoYGSioBDhQ0NRxG8VHmoraYWrEjuuyUHmJ3s9nbG0NY0NaMgBQLuMVFYS2OXJt5Z1XR4CAEAIAQAgBACAEAIAQAgBACAEAIAQAgBACAWPaDHWztPwyDoWuH4Kh0gs1p9jLWkfr47iP7Oov0cztpc1vQV/uXHRq9WT7/Pid6x7pDetIpAgBACAEAIAQAgBACAEAIAQAgBACAEAIAQAgBACAEAIAQAgBALmnn/a/vt+qpa/+z8UWdJ/cI3s6/US/7v8AYxR9G/25e/7I61ntr3DYtEqAgBACAEAIAQAgBACAEAIAQA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untconflictmgmtreu.files.wordpress.com/2011/02/ns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09" y="4203312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bs.twimg.com/profile_images/188302352/nasalogo_twitter_40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2" y="4229505"/>
            <a:ext cx="1597554" cy="15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upload.wikimedia.org/wikipedia/commons/c/c8/NIH_Master_Logo_Vertical_2Col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19" y="4494427"/>
            <a:ext cx="1568981" cy="138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res.sys-con.com/story/jan11/1669217/USDA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9" y="4456659"/>
            <a:ext cx="1698891" cy="11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2" y="1671639"/>
            <a:ext cx="4201187" cy="255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Applications are Everywhere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 descr="http://www.kurzweilai.net/images/blue_river_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1"/>
          <a:stretch/>
        </p:blipFill>
        <p:spPr bwMode="auto">
          <a:xfrm>
            <a:off x="1661158" y="1349214"/>
            <a:ext cx="2305051" cy="19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711" y="1892005"/>
            <a:ext cx="1150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“When there is a LOT of work to do.”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0" descr="http://res.sys-con.com/story/jan11/1669217/USDA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7" y="1048967"/>
            <a:ext cx="808144" cy="5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86689" y="995973"/>
            <a:ext cx="4065271" cy="2440647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98" y="995973"/>
            <a:ext cx="215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3366"/>
                </a:solidFill>
              </a:rPr>
              <a:t>Farming &amp; Ranching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1614" y="1021080"/>
            <a:ext cx="8289524" cy="48749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86689" y="3560098"/>
            <a:ext cx="4065271" cy="2440647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99" y="3605889"/>
            <a:ext cx="2747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3366"/>
                </a:solidFill>
              </a:rPr>
              <a:t>Exploration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https://pbs.twimg.com/profile_images/188302352/nasalogo_twitter_400x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9" y="3591970"/>
            <a:ext cx="622127" cy="6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sciguru.com/sites/default/files/images/mars-rover-curiosity-miss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2" y="4240396"/>
            <a:ext cx="2178422" cy="16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ingularityhub.com/wp-content/uploads/2012/10/acquatico-submarin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2"/>
          <a:stretch/>
        </p:blipFill>
        <p:spPr bwMode="auto">
          <a:xfrm>
            <a:off x="2622550" y="4685489"/>
            <a:ext cx="1540697" cy="11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97149" y="4203349"/>
            <a:ext cx="154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“To go where people can’t.”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22987" y="995973"/>
            <a:ext cx="4509346" cy="2440647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20154" y="1041764"/>
            <a:ext cx="3253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3366"/>
                </a:solidFill>
              </a:rPr>
              <a:t>Public Safety &amp; Economic Boost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20155" y="1572893"/>
            <a:ext cx="1419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“Manufacturing”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0" descr="http://img.deusm.com/designnews/2014/02/271846/Rethink-Robotics-Baxter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r="14892"/>
          <a:stretch/>
        </p:blipFill>
        <p:spPr bwMode="auto">
          <a:xfrm>
            <a:off x="4486862" y="1858466"/>
            <a:ext cx="2053272" cy="14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://untconflictmgmtreu.files.wordpress.com/2011/02/nsf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62" y="1039319"/>
            <a:ext cx="734618" cy="73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bloximages.chicago2.vip.townnews.com/elkodaily.com/content/tncms/assets/v3/editorial/3/a8/3a8a9d80-7445-11df-947e-001cc4c03286/3a8a9d80-7445-11df-947e-001cc4c03286.preview-30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/>
          <a:stretch/>
        </p:blipFill>
        <p:spPr bwMode="auto">
          <a:xfrm>
            <a:off x="6605588" y="1859373"/>
            <a:ext cx="2255232" cy="14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05588" y="1578923"/>
            <a:ext cx="2255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“Dangerous Jobs”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420054" y="3561727"/>
            <a:ext cx="4509346" cy="2440647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17221" y="3607518"/>
            <a:ext cx="3253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3366"/>
                </a:solidFill>
              </a:rPr>
              <a:t>Healthcare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5550" y="3957128"/>
            <a:ext cx="179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“Surgical Procedures”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34102" y="3911497"/>
            <a:ext cx="1764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“Helping the disabled”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http://www.whosm.com/wp-content/uploads/2013/03/DaVinci-Robot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5"/>
          <a:stretch/>
        </p:blipFill>
        <p:spPr bwMode="auto">
          <a:xfrm>
            <a:off x="4700087" y="4228196"/>
            <a:ext cx="2133115" cy="16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i.dailymail.co.uk/i/pix/2013/08/05/article-2384930-1B273E88000005DC-110_634x367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13600" y="4234045"/>
            <a:ext cx="1446268" cy="16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upload.wikimedia.org/wikipedia/commons/c/c8/NIH_Master_Logo_Vertical_2Color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4"/>
          <a:stretch/>
        </p:blipFill>
        <p:spPr bwMode="auto">
          <a:xfrm>
            <a:off x="4486863" y="3661883"/>
            <a:ext cx="734618" cy="4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91h784\Dropbox\02_Research\007_Invited_Talks\019_Robotics_Summitt_Oct2014\figu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7" y="1126067"/>
            <a:ext cx="5885859" cy="42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  What now?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14" y="1066801"/>
            <a:ext cx="8535386" cy="4165600"/>
          </a:xfrm>
        </p:spPr>
        <p:txBody>
          <a:bodyPr/>
          <a:lstStyle/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r>
              <a:rPr lang="en-US" sz="1600" b="1" dirty="0" smtClean="0">
                <a:solidFill>
                  <a:srgbClr val="003366"/>
                </a:solidFill>
              </a:rPr>
              <a:t>We need to work together…</a:t>
            </a:r>
            <a:endParaRPr lang="en-US" sz="1600" b="1" dirty="0" smtClean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 smtClean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 smtClean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 smtClean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 smtClean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 smtClean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 smtClean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							</a:t>
            </a:r>
            <a:br>
              <a:rPr lang="en-US" sz="2000" b="1" dirty="0" smtClean="0">
                <a:solidFill>
                  <a:srgbClr val="003366"/>
                </a:solidFill>
              </a:rPr>
            </a:br>
            <a:r>
              <a:rPr lang="en-US" sz="2000" b="1" dirty="0" smtClean="0">
                <a:solidFill>
                  <a:srgbClr val="003366"/>
                </a:solidFill>
              </a:rPr>
              <a:t/>
            </a:r>
            <a:br>
              <a:rPr lang="en-US" sz="2000" b="1" dirty="0" smtClean="0">
                <a:solidFill>
                  <a:srgbClr val="003366"/>
                </a:solidFill>
              </a:rPr>
            </a:br>
            <a:r>
              <a:rPr lang="en-US" sz="2000" b="1" dirty="0" smtClean="0">
                <a:solidFill>
                  <a:srgbClr val="003366"/>
                </a:solidFill>
              </a:rPr>
              <a:t> 				 Thank you for coming today!</a:t>
            </a:r>
            <a:endParaRPr lang="en-US" sz="2000" b="1" dirty="0">
              <a:solidFill>
                <a:srgbClr val="003366"/>
              </a:solidFill>
            </a:endParaRPr>
          </a:p>
          <a:p>
            <a:pPr defTabSz="171450">
              <a:buNone/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b="1" dirty="0" smtClean="0">
              <a:solidFill>
                <a:srgbClr val="003366"/>
              </a:solidFill>
            </a:endParaRPr>
          </a:p>
          <a:p>
            <a:pPr defTabSz="171450">
              <a:tabLst>
                <a:tab pos="914400" algn="l"/>
                <a:tab pos="1371600" algn="l"/>
                <a:tab pos="2514600" algn="l"/>
                <a:tab pos="4521200" algn="l"/>
                <a:tab pos="6400800" algn="l"/>
              </a:tabLst>
            </a:pPr>
            <a:endParaRPr lang="en-US" sz="1600" dirty="0" smtClean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4849" y="6314727"/>
            <a:ext cx="649514" cy="333828"/>
          </a:xfrm>
        </p:spPr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" b="1" dirty="0" smtClean="0"/>
              <a:t>U.S. News &amp; World Report, Feb. 5, 2014, Report</a:t>
            </a:r>
            <a:r>
              <a:rPr lang="en-US" sz="800" b="1" dirty="0"/>
              <a:t>: STEM Job Market Much Larger Than Previously </a:t>
            </a:r>
            <a:r>
              <a:rPr lang="en-US" sz="800" b="1" dirty="0" smtClean="0"/>
              <a:t>Reported</a:t>
            </a:r>
          </a:p>
          <a:p>
            <a:r>
              <a:rPr lang="en-US" sz="800" b="1" dirty="0" smtClean="0"/>
              <a:t>Stem occupations, Nicholas Terrell, 2007</a:t>
            </a:r>
          </a:p>
          <a:p>
            <a:r>
              <a:rPr lang="en-US" sz="800" b="1" dirty="0" err="1" smtClean="0"/>
              <a:t>Beareau</a:t>
            </a:r>
            <a:r>
              <a:rPr lang="en-US" sz="800" b="1" dirty="0" smtClean="0"/>
              <a:t> of Labor and Statistics, 2013 data.</a:t>
            </a:r>
          </a:p>
          <a:p>
            <a:r>
              <a:rPr lang="en-US" sz="800" dirty="0"/>
              <a:t>Number of US engineers in decline relative to China, </a:t>
            </a:r>
            <a:r>
              <a:rPr lang="en-US" sz="800" dirty="0" smtClean="0"/>
              <a:t>India By</a:t>
            </a:r>
            <a:r>
              <a:rPr lang="en-US" sz="800" dirty="0"/>
              <a:t> </a:t>
            </a:r>
            <a:r>
              <a:rPr lang="en-US" sz="800" dirty="0">
                <a:hlinkClick r:id="rId2"/>
              </a:rPr>
              <a:t>Mike </a:t>
            </a:r>
            <a:r>
              <a:rPr lang="en-US" sz="800" dirty="0" err="1">
                <a:hlinkClick r:id="rId2"/>
              </a:rPr>
              <a:t>Shammas</a:t>
            </a:r>
            <a:r>
              <a:rPr lang="en-US" sz="800" dirty="0"/>
              <a:t> | September 19, 2011</a:t>
            </a:r>
          </a:p>
          <a:p>
            <a:r>
              <a:rPr lang="en-US" sz="800" b="1" dirty="0"/>
              <a:t>STEM Education: </a:t>
            </a:r>
            <a:r>
              <a:rPr lang="en-US" sz="800" b="1" dirty="0" smtClean="0"/>
              <a:t>Preparing </a:t>
            </a:r>
            <a:r>
              <a:rPr lang="en-US" sz="800" b="1" dirty="0"/>
              <a:t>for the Jobs of the Future ,, U.S. Congress Joint Economic </a:t>
            </a:r>
            <a:r>
              <a:rPr lang="en-US" sz="800" b="1" dirty="0" smtClean="0"/>
              <a:t>Committee 2012</a:t>
            </a:r>
          </a:p>
          <a:p>
            <a:r>
              <a:rPr lang="en-US" sz="800" b="1" dirty="0"/>
              <a:t>Where are the STEM Students</a:t>
            </a:r>
            <a:r>
              <a:rPr lang="en-US" sz="800" b="1" dirty="0" smtClean="0"/>
              <a:t>?, </a:t>
            </a:r>
            <a:r>
              <a:rPr lang="en-US" sz="800" b="1" dirty="0" err="1" smtClean="0"/>
              <a:t>myCollegeOptions</a:t>
            </a:r>
            <a:r>
              <a:rPr lang="en-US" sz="800" b="1" dirty="0" smtClean="0"/>
              <a:t>, STEM connector, 2012</a:t>
            </a:r>
            <a:endParaRPr lang="en-US" sz="800" b="1" dirty="0"/>
          </a:p>
          <a:p>
            <a:r>
              <a:rPr lang="en-US" sz="800" b="1" dirty="0" smtClean="0"/>
              <a:t>Woman running with prosthetic leg, Carlos </a:t>
            </a:r>
            <a:r>
              <a:rPr lang="en-US" sz="800" b="1" dirty="0" err="1" smtClean="0"/>
              <a:t>Serrao</a:t>
            </a:r>
            <a:r>
              <a:rPr lang="en-US" sz="800" b="1" dirty="0" smtClean="0"/>
              <a:t> – Photographer </a:t>
            </a:r>
            <a:r>
              <a:rPr lang="en-US" sz="800" dirty="0" smtClean="0">
                <a:hlinkClick r:id="rId3"/>
              </a:rPr>
              <a:t>www.carlosserrao.com</a:t>
            </a:r>
            <a:r>
              <a:rPr lang="en-US" sz="800" dirty="0" smtClean="0"/>
              <a:t>)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endParaRPr lang="en-US" sz="800" b="1" dirty="0"/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STEM Education – Who Cares?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2267243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First, does </a:t>
            </a:r>
            <a:r>
              <a:rPr lang="en-US" sz="2000" b="1" dirty="0" smtClean="0">
                <a:solidFill>
                  <a:srgbClr val="003366"/>
                </a:solidFill>
              </a:rPr>
              <a:t>technology make our lives better?</a:t>
            </a:r>
            <a:br>
              <a:rPr lang="en-US" sz="2000" b="1" dirty="0" smtClean="0">
                <a:solidFill>
                  <a:srgbClr val="003366"/>
                </a:solidFill>
              </a:rPr>
            </a:br>
            <a:endParaRPr lang="en-US" sz="500" b="1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In the US, we have electricity, smart phones, and more food that we can eat.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In </a:t>
            </a:r>
            <a:r>
              <a:rPr lang="en-US" sz="1600" dirty="0" smtClean="0">
                <a:solidFill>
                  <a:srgbClr val="003366"/>
                </a:solidFill>
              </a:rPr>
              <a:t>the US, we don’t spend the majority of our time looking for food, shelter, or fending off invaders.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This allows us to spend our time developing </a:t>
            </a:r>
            <a:r>
              <a:rPr lang="en-US" sz="1600" u="sng" dirty="0" smtClean="0">
                <a:solidFill>
                  <a:srgbClr val="003366"/>
                </a:solidFill>
              </a:rPr>
              <a:t>specialized expertise </a:t>
            </a:r>
            <a:r>
              <a:rPr lang="en-US" sz="1600" dirty="0" smtClean="0">
                <a:solidFill>
                  <a:srgbClr val="003366"/>
                </a:solidFill>
              </a:rPr>
              <a:t>and exploring </a:t>
            </a:r>
            <a:r>
              <a:rPr lang="en-US" sz="1600" u="sng" dirty="0" smtClean="0">
                <a:solidFill>
                  <a:srgbClr val="003366"/>
                </a:solidFill>
              </a:rPr>
              <a:t>higher levels of abstract thought</a:t>
            </a:r>
            <a:r>
              <a:rPr lang="en-US" sz="1600" dirty="0" smtClean="0">
                <a:solidFill>
                  <a:srgbClr val="003366"/>
                </a:solidFill>
              </a:rPr>
              <a:t> </a:t>
            </a:r>
            <a:r>
              <a:rPr lang="en-US" sz="1200" dirty="0" smtClean="0">
                <a:solidFill>
                  <a:srgbClr val="003366"/>
                </a:solidFill>
              </a:rPr>
              <a:t>(or watching football and drinking lots of beer)</a:t>
            </a:r>
            <a:r>
              <a:rPr lang="en-US" sz="1600" dirty="0" smtClean="0">
                <a:solidFill>
                  <a:srgbClr val="003366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http://timvandevall.com/wp-content/uploads/2013/11/Maslows-Hierarchy-of-Nee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4" y="2907656"/>
            <a:ext cx="3946526" cy="30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STEM Education – Who Cares?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3" y="1066800"/>
            <a:ext cx="8993879" cy="4264855"/>
          </a:xfrm>
        </p:spPr>
        <p:txBody>
          <a:bodyPr/>
          <a:lstStyle/>
          <a:p>
            <a:pPr marL="227013" indent="-227013" defTabSz="171450">
              <a:tabLst>
                <a:tab pos="2852738" algn="l"/>
                <a:tab pos="4521200" algn="l"/>
              </a:tabLst>
            </a:pPr>
            <a:r>
              <a:rPr lang="en-US" sz="2000" b="1" dirty="0">
                <a:solidFill>
                  <a:srgbClr val="003366"/>
                </a:solidFill>
              </a:rPr>
              <a:t>Whether or not you think this is “Better”, technology does do </a:t>
            </a:r>
            <a:r>
              <a:rPr lang="en-US" sz="2000" b="1" dirty="0" smtClean="0">
                <a:solidFill>
                  <a:srgbClr val="003366"/>
                </a:solidFill>
              </a:rPr>
              <a:t>3 things</a:t>
            </a:r>
            <a:r>
              <a:rPr lang="en-US" sz="2000" b="1" dirty="0">
                <a:solidFill>
                  <a:srgbClr val="003366"/>
                </a:solidFill>
              </a:rPr>
              <a:t>:</a:t>
            </a:r>
            <a:br>
              <a:rPr lang="en-US" sz="2000" b="1" dirty="0">
                <a:solidFill>
                  <a:srgbClr val="003366"/>
                </a:solidFill>
              </a:rPr>
            </a:br>
            <a:r>
              <a:rPr lang="en-US" sz="1600" b="1" dirty="0">
                <a:solidFill>
                  <a:srgbClr val="003366"/>
                </a:solidFill>
              </a:rPr>
              <a:t/>
            </a:r>
            <a:br>
              <a:rPr lang="en-US" sz="1600" b="1" dirty="0">
                <a:solidFill>
                  <a:srgbClr val="003366"/>
                </a:solidFill>
              </a:rPr>
            </a:br>
            <a:r>
              <a:rPr lang="en-US" sz="1600" b="1" dirty="0">
                <a:solidFill>
                  <a:srgbClr val="003366"/>
                </a:solidFill>
              </a:rPr>
              <a:t>1) </a:t>
            </a:r>
            <a:r>
              <a:rPr lang="en-US" sz="1600" b="1" dirty="0" smtClean="0">
                <a:solidFill>
                  <a:srgbClr val="003366"/>
                </a:solidFill>
              </a:rPr>
              <a:t>Increase </a:t>
            </a:r>
            <a:r>
              <a:rPr lang="en-US" sz="1600" b="1" dirty="0">
                <a:solidFill>
                  <a:srgbClr val="003366"/>
                </a:solidFill>
              </a:rPr>
              <a:t>the population density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>
                <a:solidFill>
                  <a:srgbClr val="003366"/>
                </a:solidFill>
              </a:rPr>
              <a:t>Higher efficiency agriculture/ranching/housing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>
                <a:solidFill>
                  <a:srgbClr val="003366"/>
                </a:solidFill>
              </a:rPr>
              <a:t>More effective medicine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400" dirty="0">
              <a:solidFill>
                <a:srgbClr val="003366"/>
              </a:solidFill>
            </a:endParaRPr>
          </a:p>
          <a:p>
            <a:pPr marL="0" indent="0" defTabSz="171450">
              <a:buNone/>
              <a:tabLst>
                <a:tab pos="338138" algn="l"/>
                <a:tab pos="4521200" algn="l"/>
              </a:tabLst>
            </a:pPr>
            <a:r>
              <a:rPr lang="en-US" sz="1600" b="1" dirty="0" smtClean="0">
                <a:solidFill>
                  <a:srgbClr val="003366"/>
                </a:solidFill>
              </a:rPr>
              <a:t> 	2) Helps protect us</a:t>
            </a:r>
            <a:endParaRPr lang="en-US" sz="1600" b="1" dirty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Advanced weapons &amp; surveillance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400" dirty="0" smtClean="0">
              <a:solidFill>
                <a:srgbClr val="003366"/>
              </a:solidFill>
            </a:endParaRPr>
          </a:p>
          <a:p>
            <a:pPr marL="0" indent="0" defTabSz="171450">
              <a:buNone/>
              <a:tabLst>
                <a:tab pos="338138" algn="l"/>
                <a:tab pos="4521200" algn="l"/>
              </a:tabLst>
            </a:pPr>
            <a:r>
              <a:rPr lang="en-US" sz="1600" b="1" dirty="0">
                <a:solidFill>
                  <a:srgbClr val="003366"/>
                </a:solidFill>
              </a:rPr>
              <a:t> 	</a:t>
            </a:r>
            <a:r>
              <a:rPr lang="en-US" sz="1600" b="1" dirty="0" smtClean="0">
                <a:solidFill>
                  <a:srgbClr val="003366"/>
                </a:solidFill>
              </a:rPr>
              <a:t>3) Fuels our economy</a:t>
            </a:r>
            <a:endParaRPr lang="en-US" sz="1600" b="1" dirty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Scientific innovations account for 50% </a:t>
            </a:r>
            <a:br>
              <a:rPr lang="en-US" sz="1600" dirty="0" smtClean="0">
                <a:solidFill>
                  <a:srgbClr val="003366"/>
                </a:solidFill>
              </a:rPr>
            </a:br>
            <a:r>
              <a:rPr lang="en-US" sz="1600" dirty="0" smtClean="0">
                <a:solidFill>
                  <a:srgbClr val="003366"/>
                </a:solidFill>
              </a:rPr>
              <a:t>of the growth in U.S. economy.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Predicted 10 year growth in STEM jobs (17%)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>
                <a:solidFill>
                  <a:srgbClr val="003366"/>
                </a:solidFill>
              </a:rPr>
              <a:t>Predicted 10 year growth in </a:t>
            </a:r>
            <a:r>
              <a:rPr lang="en-US" sz="1600" dirty="0" smtClean="0">
                <a:solidFill>
                  <a:srgbClr val="003366"/>
                </a:solidFill>
              </a:rPr>
              <a:t>non-STEM </a:t>
            </a:r>
            <a:r>
              <a:rPr lang="en-US" sz="1600" dirty="0">
                <a:solidFill>
                  <a:srgbClr val="003366"/>
                </a:solidFill>
              </a:rPr>
              <a:t>jobs (</a:t>
            </a:r>
            <a:r>
              <a:rPr lang="en-US" sz="1600" dirty="0" smtClean="0">
                <a:solidFill>
                  <a:srgbClr val="003366"/>
                </a:solidFill>
              </a:rPr>
              <a:t>14%)</a:t>
            </a:r>
            <a:endParaRPr lang="en-US" sz="1600" dirty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The non-STEM job rate includes recession recovery</a:t>
            </a:r>
            <a:br>
              <a:rPr lang="en-US" sz="1600" dirty="0" smtClean="0">
                <a:solidFill>
                  <a:srgbClr val="003366"/>
                </a:solidFill>
              </a:rPr>
            </a:br>
            <a:r>
              <a:rPr lang="en-US" sz="1600" dirty="0" smtClean="0">
                <a:solidFill>
                  <a:srgbClr val="003366"/>
                </a:solidFill>
              </a:rPr>
              <a:t>while the STEM jobs rate has increased throughout.</a:t>
            </a:r>
            <a:endParaRPr lang="en-US" sz="1600" dirty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400" dirty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400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400" dirty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sz="1400" dirty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 descr="Ggas human s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78" y="1597052"/>
            <a:ext cx="1306533" cy="19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 bwMode="auto">
          <a:xfrm>
            <a:off x="5016974" y="1827962"/>
            <a:ext cx="489857" cy="672514"/>
          </a:xfrm>
          <a:prstGeom prst="rightBrace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7781" y="1902609"/>
            <a:ext cx="19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people per square mile</a:t>
            </a:r>
            <a:endParaRPr 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233780" y="2697812"/>
            <a:ext cx="489857" cy="672514"/>
          </a:xfrm>
          <a:prstGeom prst="rightBrace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7811" y="2772459"/>
            <a:ext cx="1959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smaller fraction of our population is needed to protect us.</a:t>
            </a:r>
            <a:endParaRPr 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12" y="3771900"/>
            <a:ext cx="2761796" cy="20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Brace 14"/>
          <p:cNvSpPr/>
          <p:nvPr/>
        </p:nvSpPr>
        <p:spPr bwMode="auto">
          <a:xfrm>
            <a:off x="5522728" y="3886201"/>
            <a:ext cx="489857" cy="1678767"/>
          </a:xfrm>
          <a:prstGeom prst="rightBrace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Who are these STEM People?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326212" cy="4838700"/>
          </a:xfrm>
        </p:spPr>
        <p:txBody>
          <a:bodyPr/>
          <a:lstStyle/>
          <a:p>
            <a:pPr marL="342900" lvl="1" indent="-342900" defTabSz="171450">
              <a:buFontTx/>
              <a:buChar char="•"/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Scientists, Technologies, Engineers, Mathematicians =  STEM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~132M people work in </a:t>
            </a:r>
            <a:r>
              <a:rPr lang="en-US" sz="1600" dirty="0">
                <a:solidFill>
                  <a:srgbClr val="003366"/>
                </a:solidFill>
              </a:rPr>
              <a:t>the U.S.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In 2012, </a:t>
            </a:r>
            <a:r>
              <a:rPr lang="en-US" sz="1600" b="1" u="sng" dirty="0" smtClean="0">
                <a:solidFill>
                  <a:srgbClr val="003366"/>
                </a:solidFill>
              </a:rPr>
              <a:t>7.2M were in STEM</a:t>
            </a:r>
            <a:r>
              <a:rPr lang="en-US" sz="1600" dirty="0" smtClean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(1 of 18 jobs)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>
                <a:solidFill>
                  <a:srgbClr val="003366"/>
                </a:solidFill>
              </a:rPr>
              <a:t>1.1M science related jobs</a:t>
            </a:r>
            <a:endParaRPr lang="en-US" sz="1600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>
                <a:solidFill>
                  <a:srgbClr val="003366"/>
                </a:solidFill>
              </a:rPr>
              <a:t>2.4M </a:t>
            </a:r>
            <a:r>
              <a:rPr lang="en-US" sz="1600" dirty="0" smtClean="0">
                <a:solidFill>
                  <a:srgbClr val="003366"/>
                </a:solidFill>
              </a:rPr>
              <a:t>engineering/tech </a:t>
            </a:r>
            <a:r>
              <a:rPr lang="en-US" sz="1600" dirty="0">
                <a:solidFill>
                  <a:srgbClr val="003366"/>
                </a:solidFill>
              </a:rPr>
              <a:t>related jobs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3.7M computer/math/tech related jobs</a:t>
            </a:r>
            <a:br>
              <a:rPr lang="en-US" sz="1600" dirty="0" smtClean="0">
                <a:solidFill>
                  <a:srgbClr val="003366"/>
                </a:solidFill>
              </a:rPr>
            </a:br>
            <a:r>
              <a:rPr lang="en-US" sz="1200" dirty="0" smtClean="0">
                <a:solidFill>
                  <a:srgbClr val="003366"/>
                </a:solidFill>
              </a:rPr>
              <a:t>(healthcare practitioners are not included in STEM)</a:t>
            </a:r>
            <a:r>
              <a:rPr lang="en-US" sz="1800" b="1" dirty="0" smtClean="0">
                <a:solidFill>
                  <a:srgbClr val="003366"/>
                </a:solidFill>
              </a:rPr>
              <a:t/>
            </a:r>
            <a:br>
              <a:rPr lang="en-US" sz="1800" b="1" dirty="0" smtClean="0">
                <a:solidFill>
                  <a:srgbClr val="003366"/>
                </a:solidFill>
              </a:rPr>
            </a:br>
            <a:endParaRPr lang="en-US" sz="1800" dirty="0" smtClean="0">
              <a:solidFill>
                <a:srgbClr val="003366"/>
              </a:solidFill>
            </a:endParaRPr>
          </a:p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1800" b="1" dirty="0" smtClean="0">
                <a:solidFill>
                  <a:srgbClr val="003366"/>
                </a:solidFill>
              </a:rPr>
              <a:t>Is the STEM field growing?  Think about this…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In 2005, STEM fields accounted for 6.2M jobs in the U.S.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In 2014, there were 4.4M </a:t>
            </a:r>
            <a:r>
              <a:rPr lang="en-US" sz="1600" b="1" u="sng" dirty="0" smtClean="0">
                <a:solidFill>
                  <a:srgbClr val="003366"/>
                </a:solidFill>
              </a:rPr>
              <a:t>STEM JOB OPENINGS</a:t>
            </a:r>
            <a:r>
              <a:rPr lang="en-US" sz="1600" dirty="0" smtClean="0">
                <a:solidFill>
                  <a:srgbClr val="003366"/>
                </a:solidFill>
              </a:rPr>
              <a:t> requiring </a:t>
            </a:r>
            <a:br>
              <a:rPr lang="en-US" sz="1600" dirty="0" smtClean="0">
                <a:solidFill>
                  <a:srgbClr val="003366"/>
                </a:solidFill>
              </a:rPr>
            </a:br>
            <a:r>
              <a:rPr lang="en-US" sz="1600" dirty="0" smtClean="0">
                <a:solidFill>
                  <a:srgbClr val="003366"/>
                </a:solidFill>
              </a:rPr>
              <a:t>a bachelors degree.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Of these openings, 2.3M were considered </a:t>
            </a:r>
            <a:r>
              <a:rPr lang="en-US" sz="1600" u="sng" dirty="0" smtClean="0">
                <a:solidFill>
                  <a:srgbClr val="003366"/>
                </a:solidFill>
              </a:rPr>
              <a:t>entry level</a:t>
            </a:r>
            <a:r>
              <a:rPr lang="en-US" sz="1600" dirty="0" smtClean="0">
                <a:solidFill>
                  <a:srgbClr val="003366"/>
                </a:solidFill>
              </a:rPr>
              <a:t>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Where did </a:t>
            </a:r>
            <a:r>
              <a:rPr lang="en-US" sz="1600" dirty="0" smtClean="0">
                <a:solidFill>
                  <a:srgbClr val="003366"/>
                </a:solidFill>
              </a:rPr>
              <a:t>these extra millions of jobs come </a:t>
            </a:r>
            <a:r>
              <a:rPr lang="en-US" sz="1600" dirty="0" smtClean="0">
                <a:solidFill>
                  <a:srgbClr val="003366"/>
                </a:solidFill>
              </a:rPr>
              <a:t>from?  </a:t>
            </a:r>
            <a:br>
              <a:rPr lang="en-US" sz="1600" dirty="0" smtClean="0">
                <a:solidFill>
                  <a:srgbClr val="003366"/>
                </a:solidFill>
              </a:rPr>
            </a:br>
            <a:r>
              <a:rPr lang="en-US" sz="1600" dirty="0" smtClean="0">
                <a:solidFill>
                  <a:srgbClr val="003366"/>
                </a:solidFill>
              </a:rPr>
              <a:t>- Today it’s hard to find a sector that doesn’t NOT use STEM</a:t>
            </a:r>
            <a:br>
              <a:rPr lang="en-US" sz="1600" dirty="0" smtClean="0">
                <a:solidFill>
                  <a:srgbClr val="003366"/>
                </a:solidFill>
              </a:rPr>
            </a:br>
            <a:r>
              <a:rPr lang="en-US" sz="1600" dirty="0" smtClean="0">
                <a:solidFill>
                  <a:srgbClr val="003366"/>
                </a:solidFill>
              </a:rPr>
              <a:t>- The recover is replacing traditional jobs with high tech jobs</a:t>
            </a:r>
            <a:endParaRPr lang="en-US" sz="1400" dirty="0" smtClean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100" name="Picture 4" descr="https://encrypted-tbn3.gstatic.com/images?q=tbn:ANd9GcR1TvXnUjGcNrCFJPTtACjSlQQo8PhyIXTN0V1bmvieRr6v3Ed9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/>
          <a:stretch/>
        </p:blipFill>
        <p:spPr bwMode="auto">
          <a:xfrm>
            <a:off x="7859867" y="1672353"/>
            <a:ext cx="1065968" cy="14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99" y="3712029"/>
            <a:ext cx="2392175" cy="203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://t3.gstatic.com/images?q=tbn:ANd9GcQwc8KXAcsrpolHbmkNAsZNX6kmTRqdsjR6uTeD6_cnHcrrMb44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8" y="1672997"/>
            <a:ext cx="1161596" cy="14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eehumordee.s2pd.com/wp-content/uploads/2014/02/3742030-1x1-940x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8" y="1672997"/>
            <a:ext cx="1490129" cy="14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6179" y="3139634"/>
            <a:ext cx="11615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394" y="3163127"/>
            <a:ext cx="11615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053" y="3136018"/>
            <a:ext cx="11615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Are there enough STEM grads?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573862" cy="4838700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1800" b="1" dirty="0" smtClean="0">
                <a:solidFill>
                  <a:srgbClr val="003366"/>
                </a:solidFill>
              </a:rPr>
              <a:t>Let’s look at </a:t>
            </a:r>
            <a:r>
              <a:rPr lang="en-US" sz="1800" b="1" u="sng" dirty="0" smtClean="0">
                <a:solidFill>
                  <a:srgbClr val="003366"/>
                </a:solidFill>
              </a:rPr>
              <a:t>engineering</a:t>
            </a:r>
            <a:r>
              <a:rPr lang="en-US" sz="1800" b="1" dirty="0" smtClean="0">
                <a:solidFill>
                  <a:srgbClr val="003366"/>
                </a:solidFill>
              </a:rPr>
              <a:t> (easier to compare the number </a:t>
            </a:r>
            <a:r>
              <a:rPr lang="en-US" sz="1000" b="1" dirty="0" smtClean="0">
                <a:solidFill>
                  <a:srgbClr val="003366"/>
                </a:solidFill>
              </a:rPr>
              <a:t>because we keep better track</a:t>
            </a:r>
            <a:r>
              <a:rPr lang="en-US" sz="1800" b="1" dirty="0" smtClean="0">
                <a:solidFill>
                  <a:srgbClr val="003366"/>
                </a:solidFill>
              </a:rPr>
              <a:t>)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First, what is an engineer?</a:t>
            </a:r>
            <a:br>
              <a:rPr lang="en-US" sz="1600" dirty="0" smtClean="0">
                <a:solidFill>
                  <a:srgbClr val="003366"/>
                </a:solidFill>
              </a:rPr>
            </a:br>
            <a:endParaRPr lang="en-US" sz="1600" dirty="0" smtClean="0">
              <a:solidFill>
                <a:srgbClr val="003366"/>
              </a:solidFill>
            </a:endParaRPr>
          </a:p>
          <a:p>
            <a:pPr marL="739775" lvl="1" indent="0" defTabSz="171450">
              <a:buNone/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“A </a:t>
            </a:r>
            <a:r>
              <a:rPr lang="en-US" sz="1600" dirty="0">
                <a:solidFill>
                  <a:srgbClr val="003366"/>
                </a:solidFill>
              </a:rPr>
              <a:t>super nerdy </a:t>
            </a:r>
            <a:r>
              <a:rPr lang="en-US" sz="1600" dirty="0" smtClean="0">
                <a:solidFill>
                  <a:srgbClr val="003366"/>
                </a:solidFill>
              </a:rPr>
              <a:t>person </a:t>
            </a:r>
            <a:r>
              <a:rPr lang="en-US" sz="1600" dirty="0">
                <a:solidFill>
                  <a:srgbClr val="003366"/>
                </a:solidFill>
              </a:rPr>
              <a:t>that </a:t>
            </a:r>
            <a:r>
              <a:rPr lang="en-US" sz="1600" dirty="0" smtClean="0">
                <a:solidFill>
                  <a:srgbClr val="003366"/>
                </a:solidFill>
              </a:rPr>
              <a:t>…”</a:t>
            </a:r>
            <a:br>
              <a:rPr lang="en-US" sz="1600" dirty="0" smtClean="0">
                <a:solidFill>
                  <a:srgbClr val="003366"/>
                </a:solidFill>
              </a:rPr>
            </a:br>
            <a:endParaRPr lang="en-US" sz="1600" dirty="0">
              <a:solidFill>
                <a:srgbClr val="003366"/>
              </a:solidFill>
            </a:endParaRPr>
          </a:p>
          <a:p>
            <a:pPr marL="739775" lvl="1" indent="0" defTabSz="171450">
              <a:buNone/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“</a:t>
            </a:r>
            <a:r>
              <a:rPr lang="en-US" sz="1600" dirty="0">
                <a:solidFill>
                  <a:srgbClr val="003366"/>
                </a:solidFill>
              </a:rPr>
              <a:t>A person who designs technology that applies </a:t>
            </a:r>
            <a:r>
              <a:rPr lang="en-US" sz="1600" dirty="0" smtClean="0">
                <a:solidFill>
                  <a:srgbClr val="003366"/>
                </a:solidFill>
              </a:rPr>
              <a:t/>
            </a:r>
            <a:br>
              <a:rPr lang="en-US" sz="1600" dirty="0" smtClean="0">
                <a:solidFill>
                  <a:srgbClr val="003366"/>
                </a:solidFill>
              </a:rPr>
            </a:br>
            <a:r>
              <a:rPr lang="en-US" sz="1600" dirty="0" smtClean="0">
                <a:solidFill>
                  <a:srgbClr val="003366"/>
                </a:solidFill>
              </a:rPr>
              <a:t>scientific </a:t>
            </a:r>
            <a:r>
              <a:rPr lang="en-US" sz="1600" dirty="0">
                <a:solidFill>
                  <a:srgbClr val="003366"/>
                </a:solidFill>
              </a:rPr>
              <a:t>knowledge to solve societal problems</a:t>
            </a:r>
            <a:r>
              <a:rPr lang="en-US" sz="1600" dirty="0" smtClean="0">
                <a:solidFill>
                  <a:srgbClr val="003366"/>
                </a:solidFill>
              </a:rPr>
              <a:t>.”</a:t>
            </a:r>
            <a:br>
              <a:rPr lang="en-US" sz="1600" dirty="0" smtClean="0">
                <a:solidFill>
                  <a:srgbClr val="003366"/>
                </a:solidFill>
              </a:rPr>
            </a:br>
            <a:endParaRPr lang="en-US" sz="1600" dirty="0" smtClean="0">
              <a:solidFill>
                <a:srgbClr val="003366"/>
              </a:solidFill>
            </a:endParaRPr>
          </a:p>
          <a:p>
            <a:pPr marL="741363" lvl="1" defTabSz="171450">
              <a:tabLst>
                <a:tab pos="2852738" algn="l"/>
                <a:tab pos="4521200" algn="l"/>
              </a:tabLst>
            </a:pPr>
            <a:r>
              <a:rPr lang="en-US" sz="1600" dirty="0">
                <a:solidFill>
                  <a:srgbClr val="003366"/>
                </a:solidFill>
              </a:rPr>
              <a:t>~</a:t>
            </a:r>
            <a:r>
              <a:rPr lang="en-US" sz="1600" dirty="0" smtClean="0">
                <a:solidFill>
                  <a:srgbClr val="003366"/>
                </a:solidFill>
              </a:rPr>
              <a:t>1 out of every 125 people in the U.S. is an </a:t>
            </a:r>
            <a:r>
              <a:rPr lang="en-US" sz="1600" dirty="0" smtClean="0">
                <a:solidFill>
                  <a:srgbClr val="003366"/>
                </a:solidFill>
              </a:rPr>
              <a:t>engineer.</a:t>
            </a:r>
            <a:endParaRPr lang="en-US" sz="1400" dirty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400" dirty="0" smtClean="0">
              <a:solidFill>
                <a:srgbClr val="003366"/>
              </a:solidFill>
            </a:endParaRPr>
          </a:p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1800" b="1" dirty="0" smtClean="0">
                <a:solidFill>
                  <a:srgbClr val="003366"/>
                </a:solidFill>
              </a:rPr>
              <a:t>Are there enough engineering grads </a:t>
            </a:r>
            <a:r>
              <a:rPr lang="en-US" sz="1800" b="1" dirty="0" smtClean="0">
                <a:solidFill>
                  <a:srgbClr val="003366"/>
                </a:solidFill>
              </a:rPr>
              <a:t>in the USA to </a:t>
            </a:r>
            <a:r>
              <a:rPr lang="en-US" sz="1800" b="1" dirty="0" smtClean="0">
                <a:solidFill>
                  <a:srgbClr val="003366"/>
                </a:solidFill>
              </a:rPr>
              <a:t>fill the need?</a:t>
            </a:r>
            <a:endParaRPr lang="en-US" sz="1600" b="1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If there are 2.3M entry level STEM jobs, and engineering represents ~30% of STEM, then we need ~700k engineering grads to meet the demand.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And we produced….. </a:t>
            </a:r>
            <a:r>
              <a:rPr lang="en-US" sz="1050" b="1" dirty="0" smtClean="0">
                <a:solidFill>
                  <a:srgbClr val="003366"/>
                </a:solidFill>
              </a:rPr>
              <a:t>80k in 2013…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1050" b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120775" y="2112744"/>
            <a:ext cx="273276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 descr="http://datadoghouse.typepad.com/.a/6a00d8345444f069e2017ee3d18e9e970d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02" y="1620839"/>
            <a:ext cx="2666657" cy="17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The Gathering Storm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573862" cy="4838700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Around 1990, things started changing…</a:t>
            </a:r>
            <a:endParaRPr lang="en-US" sz="1400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The Berlin Wall came down ending a isolation between the east and west.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The internet proliferation hit critical mass, information was now available to all individuals, not just the privileged.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Our competition was now global. </a:t>
            </a:r>
            <a:endParaRPr lang="en-US" sz="1100" b="1" dirty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sz="1800" dirty="0" smtClean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dirty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sz="1800" dirty="0" smtClean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/>
            </a:r>
            <a:br>
              <a:rPr lang="en-US" dirty="0" smtClean="0">
                <a:solidFill>
                  <a:srgbClr val="003366"/>
                </a:solidFill>
              </a:rPr>
            </a:br>
            <a:endParaRPr lang="en-US" dirty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sz="1800" dirty="0" smtClean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dirty="0">
              <a:solidFill>
                <a:srgbClr val="003366"/>
              </a:solidFill>
            </a:endParaRPr>
          </a:p>
          <a:p>
            <a:pPr defTabSz="171450">
              <a:tabLst>
                <a:tab pos="2852738" algn="l"/>
                <a:tab pos="4521200" algn="l"/>
              </a:tabLst>
            </a:pPr>
            <a:r>
              <a:rPr lang="en-US" b="1" dirty="0" smtClean="0">
                <a:solidFill>
                  <a:srgbClr val="003366"/>
                </a:solidFill>
              </a:rPr>
              <a:t>What do you think emerging countries did to complete?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800" dirty="0" smtClean="0">
                <a:solidFill>
                  <a:srgbClr val="003366"/>
                </a:solidFill>
              </a:rPr>
              <a:t>They went all in on 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196" name="Picture 4" descr="http://upload.wikimedia.org/wikipedia/en/d/d1/Worldisfl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78" y="2755145"/>
            <a:ext cx="1804927" cy="25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ppalachianareanews.com/wp-content/uploads/2014/03/interne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4" y="2859285"/>
            <a:ext cx="3759200" cy="229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The Gathering Storm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3" y="1066800"/>
            <a:ext cx="8606519" cy="4838700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In 2005 the National Academies released “Rising Above the Gathering Storm”</a:t>
            </a:r>
            <a:r>
              <a:rPr lang="en-US" sz="1800" b="1" dirty="0" smtClean="0">
                <a:solidFill>
                  <a:srgbClr val="003366"/>
                </a:solidFill>
              </a:rPr>
              <a:t/>
            </a:r>
            <a:br>
              <a:rPr lang="en-US" sz="1800" b="1" dirty="0" smtClean="0">
                <a:solidFill>
                  <a:srgbClr val="003366"/>
                </a:solidFill>
              </a:rPr>
            </a:br>
            <a:endParaRPr lang="en-US" sz="1400" dirty="0" smtClean="0">
              <a:solidFill>
                <a:srgbClr val="003366"/>
              </a:solidFill>
            </a:endParaRP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The report was requested by congress to give recommendations on how to keep the U.S. competitive in the rapidly changing global economy.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The report was updated in 2010.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The report highlighted that the U.S. </a:t>
            </a:r>
            <a:r>
              <a:rPr lang="en-US" i="1" dirty="0" smtClean="0">
                <a:solidFill>
                  <a:srgbClr val="003366"/>
                </a:solidFill>
              </a:rPr>
              <a:t>may</a:t>
            </a:r>
            <a:r>
              <a:rPr lang="en-US" dirty="0" smtClean="0">
                <a:solidFill>
                  <a:srgbClr val="003366"/>
                </a:solidFill>
              </a:rPr>
              <a:t> be slipping..</a:t>
            </a:r>
            <a:endParaRPr lang="en-US" dirty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sz="1800" dirty="0" smtClean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dirty="0">
              <a:solidFill>
                <a:srgbClr val="003366"/>
              </a:solidFill>
            </a:endParaRPr>
          </a:p>
          <a:p>
            <a:pPr marL="457200" lvl="1" indent="0" defTabSz="171450">
              <a:buNone/>
              <a:tabLst>
                <a:tab pos="2852738" algn="l"/>
                <a:tab pos="4521200" algn="l"/>
              </a:tabLst>
            </a:pPr>
            <a:endParaRPr lang="en-US" sz="1800" dirty="0" smtClean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01" y="3331029"/>
            <a:ext cx="1797754" cy="25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b="84545"/>
          <a:stretch/>
        </p:blipFill>
        <p:spPr bwMode="auto">
          <a:xfrm>
            <a:off x="4224323" y="5283580"/>
            <a:ext cx="4572000" cy="61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84112"/>
          <a:stretch/>
        </p:blipFill>
        <p:spPr bwMode="auto">
          <a:xfrm>
            <a:off x="4224323" y="3403599"/>
            <a:ext cx="4572000" cy="91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5" b="59948"/>
          <a:stretch/>
        </p:blipFill>
        <p:spPr bwMode="auto">
          <a:xfrm>
            <a:off x="4224323" y="4411716"/>
            <a:ext cx="4572000" cy="7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The Gathering Storm (Higher Ed)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573862" cy="4838700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But we did graduate 80k engineering bachelor’s degrees last year!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There were 2M engineering B.S. graduates globally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India produced 340k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China produced 700k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dirty="0" smtClean="0">
              <a:solidFill>
                <a:srgbClr val="003366"/>
              </a:solidFill>
            </a:endParaRPr>
          </a:p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U.S. students seem to becoming LESS interested in 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3535280" y="1812160"/>
            <a:ext cx="489857" cy="672514"/>
          </a:xfrm>
          <a:prstGeom prst="rightBrace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9311" y="1924907"/>
            <a:ext cx="298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all engineering B.S. degrees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27" y="3187700"/>
            <a:ext cx="3423374" cy="25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57" y="3187700"/>
            <a:ext cx="3411739" cy="25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6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The Gathering Storm (Higher Ed)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66800"/>
            <a:ext cx="8573862" cy="4838700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How many engineering </a:t>
            </a:r>
            <a:r>
              <a:rPr lang="en-US" sz="2000" b="1" dirty="0" smtClean="0">
                <a:solidFill>
                  <a:srgbClr val="003366"/>
                </a:solidFill>
              </a:rPr>
              <a:t>grads </a:t>
            </a:r>
            <a:r>
              <a:rPr lang="en-US" sz="2000" b="1" dirty="0" smtClean="0">
                <a:solidFill>
                  <a:srgbClr val="003366"/>
                </a:solidFill>
              </a:rPr>
              <a:t>do we need?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To keep the U.S. economy strong and growing, we need a STEM workforce of </a:t>
            </a:r>
            <a:r>
              <a:rPr lang="en-US" b="1" dirty="0" smtClean="0">
                <a:solidFill>
                  <a:srgbClr val="003366"/>
                </a:solidFill>
              </a:rPr>
              <a:t>~8.65M by 2018</a:t>
            </a:r>
            <a:r>
              <a:rPr lang="en-US" dirty="0" smtClean="0">
                <a:solidFill>
                  <a:srgbClr val="003366"/>
                </a:solidFill>
              </a:rPr>
              <a:t>.  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That’s </a:t>
            </a:r>
            <a:r>
              <a:rPr lang="en-US" u="sng" dirty="0" smtClean="0">
                <a:solidFill>
                  <a:srgbClr val="003366"/>
                </a:solidFill>
              </a:rPr>
              <a:t>~1.5M </a:t>
            </a:r>
            <a:r>
              <a:rPr lang="en-US" dirty="0" smtClean="0">
                <a:solidFill>
                  <a:srgbClr val="003366"/>
                </a:solidFill>
              </a:rPr>
              <a:t>new jobs in the next 4 years!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endParaRPr lang="en-US" sz="600" dirty="0" smtClean="0">
              <a:solidFill>
                <a:srgbClr val="003366"/>
              </a:solidFill>
            </a:endParaRPr>
          </a:p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How do we get there?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Obama calls for 10k new engineering grads NOW through retention efforts.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dirty="0" smtClean="0">
                <a:solidFill>
                  <a:srgbClr val="003366"/>
                </a:solidFill>
              </a:rPr>
              <a:t>But there’s only so much that higher </a:t>
            </a:r>
            <a:r>
              <a:rPr lang="en-US" dirty="0" err="1" smtClean="0">
                <a:solidFill>
                  <a:srgbClr val="003366"/>
                </a:solidFill>
              </a:rPr>
              <a:t>ed</a:t>
            </a:r>
            <a:r>
              <a:rPr lang="en-US" dirty="0" smtClean="0">
                <a:solidFill>
                  <a:srgbClr val="003366"/>
                </a:solidFill>
              </a:rPr>
              <a:t> can do because only so many students go into engineering.</a:t>
            </a:r>
            <a:r>
              <a:rPr lang="en-US" sz="1600" dirty="0" smtClean="0">
                <a:solidFill>
                  <a:srgbClr val="003366"/>
                </a:solidFill>
              </a:rPr>
              <a:t/>
            </a:r>
            <a:br>
              <a:rPr lang="en-US" sz="1600" dirty="0" smtClean="0">
                <a:solidFill>
                  <a:srgbClr val="003366"/>
                </a:solidFill>
              </a:rPr>
            </a:br>
            <a:endParaRPr lang="en-US" sz="500" dirty="0">
              <a:solidFill>
                <a:srgbClr val="003366"/>
              </a:solidFill>
            </a:endParaRPr>
          </a:p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b="1" dirty="0" smtClean="0">
                <a:solidFill>
                  <a:srgbClr val="003366"/>
                </a:solidFill>
              </a:rPr>
              <a:t>We need to fill the pipeline</a:t>
            </a:r>
          </a:p>
          <a:p>
            <a:pPr lvl="1" defTabSz="171450">
              <a:tabLst>
                <a:tab pos="2852738" algn="l"/>
                <a:tab pos="4521200" algn="l"/>
              </a:tabLst>
            </a:pPr>
            <a:r>
              <a:rPr lang="en-US" sz="1600" dirty="0" smtClean="0">
                <a:solidFill>
                  <a:srgbClr val="003366"/>
                </a:solidFill>
              </a:rPr>
              <a:t>The #1 recommendation by the National Academies is:</a:t>
            </a:r>
            <a:r>
              <a:rPr lang="en-US" sz="1600" b="1" dirty="0" smtClean="0">
                <a:solidFill>
                  <a:srgbClr val="003366"/>
                </a:solidFill>
              </a:rPr>
              <a:t/>
            </a:r>
            <a:br>
              <a:rPr lang="en-US" sz="1600" b="1" dirty="0" smtClean="0">
                <a:solidFill>
                  <a:srgbClr val="003366"/>
                </a:solidFill>
              </a:rPr>
            </a:br>
            <a:r>
              <a:rPr lang="en-US" sz="1600" b="1" dirty="0" smtClean="0">
                <a:solidFill>
                  <a:srgbClr val="003366"/>
                </a:solidFill>
              </a:rPr>
              <a:t/>
            </a:r>
            <a:br>
              <a:rPr lang="en-US" sz="1600" b="1" dirty="0" smtClean="0">
                <a:solidFill>
                  <a:srgbClr val="003366"/>
                </a:solidFill>
              </a:rPr>
            </a:br>
            <a:r>
              <a:rPr lang="en-US" sz="1600" b="1" dirty="0" smtClean="0"/>
              <a:t>Move </a:t>
            </a:r>
            <a:r>
              <a:rPr lang="en-US" sz="1600" b="1" dirty="0"/>
              <a:t>the United States K-12 education system in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science </a:t>
            </a:r>
            <a:r>
              <a:rPr lang="en-US" sz="1600" b="1" dirty="0"/>
              <a:t>and mathematics to a leading position </a:t>
            </a:r>
            <a:r>
              <a:rPr lang="en-US" sz="1600" b="1" i="1" dirty="0"/>
              <a:t>by </a:t>
            </a:r>
            <a:r>
              <a:rPr lang="en-US" sz="1600" b="1" i="1" dirty="0" smtClean="0"/>
              <a:t/>
            </a:r>
            <a:br>
              <a:rPr lang="en-US" sz="1600" b="1" i="1" dirty="0" smtClean="0"/>
            </a:br>
            <a:r>
              <a:rPr lang="en-US" sz="1600" b="1" i="1" dirty="0" smtClean="0"/>
              <a:t>global </a:t>
            </a:r>
            <a:r>
              <a:rPr lang="en-US" sz="1600" b="1" i="1" dirty="0"/>
              <a:t>standards</a:t>
            </a: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600" b="1" dirty="0"/>
              <a:t>“10,000 Teachers Educating 10 Million Minds”</a:t>
            </a:r>
            <a:endParaRPr lang="en-US" sz="1600" b="1" dirty="0" smtClean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42" name="Picture 2" descr="http://cdn8.openculture.com/wp-content/uploads/2014/03/cosmos-104-a-sky-full-of-ghosts-neil-degrasse-tyson-recap-f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67" y="4561746"/>
            <a:ext cx="2314575" cy="13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D_Presentation_09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36978</TotalTime>
  <Words>642</Words>
  <Application>Microsoft Office PowerPoint</Application>
  <PresentationFormat>On-screen Show (4:3)</PresentationFormat>
  <Paragraphs>175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MAPLD_Presentation_09</vt:lpstr>
      <vt:lpstr>Using Robotics for STEM Education from K-20</vt:lpstr>
      <vt:lpstr>STEM Education – Who Cares?</vt:lpstr>
      <vt:lpstr>STEM Education – Who Cares?</vt:lpstr>
      <vt:lpstr>Who are these STEM People?</vt:lpstr>
      <vt:lpstr>Are there enough STEM grads?</vt:lpstr>
      <vt:lpstr>The Gathering Storm </vt:lpstr>
      <vt:lpstr>The Gathering Storm</vt:lpstr>
      <vt:lpstr>The Gathering Storm (Higher Ed) </vt:lpstr>
      <vt:lpstr>The Gathering Storm (Higher Ed) </vt:lpstr>
      <vt:lpstr>Fillings the STEM Pipeline (K-20)</vt:lpstr>
      <vt:lpstr>Fillings the STEM Pipeline (K-20)</vt:lpstr>
      <vt:lpstr>Fillings the STEM Pipeline (K-20)</vt:lpstr>
      <vt:lpstr>It’s also a National Priority</vt:lpstr>
      <vt:lpstr>Applications are Everywhere</vt:lpstr>
      <vt:lpstr>  What now?</vt:lpstr>
      <vt:lpstr>References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Die-To-Die Coaxial Interconnect System For Use In System-In-Package Applications</dc:title>
  <dc:creator>Chris McIntosh</dc:creator>
  <cp:lastModifiedBy>Brock J. LaMeres</cp:lastModifiedBy>
  <cp:revision>1253</cp:revision>
  <dcterms:created xsi:type="dcterms:W3CDTF">2004-02-21T02:56:01Z</dcterms:created>
  <dcterms:modified xsi:type="dcterms:W3CDTF">2014-10-02T17:35:24Z</dcterms:modified>
</cp:coreProperties>
</file>