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59.jpg" ContentType="image/p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686" r:id="rId2"/>
    <p:sldId id="693" r:id="rId3"/>
    <p:sldId id="716" r:id="rId4"/>
    <p:sldId id="856" r:id="rId5"/>
    <p:sldId id="857" r:id="rId6"/>
    <p:sldId id="858" r:id="rId7"/>
    <p:sldId id="860" r:id="rId8"/>
    <p:sldId id="722" r:id="rId9"/>
    <p:sldId id="720" r:id="rId10"/>
    <p:sldId id="861" r:id="rId11"/>
    <p:sldId id="723" r:id="rId12"/>
    <p:sldId id="724" r:id="rId13"/>
    <p:sldId id="725" r:id="rId14"/>
    <p:sldId id="726" r:id="rId15"/>
    <p:sldId id="864" r:id="rId16"/>
    <p:sldId id="865" r:id="rId17"/>
    <p:sldId id="866" r:id="rId18"/>
    <p:sldId id="867" r:id="rId19"/>
    <p:sldId id="911" r:id="rId20"/>
    <p:sldId id="884" r:id="rId21"/>
    <p:sldId id="885" r:id="rId22"/>
    <p:sldId id="886" r:id="rId23"/>
    <p:sldId id="887" r:id="rId24"/>
    <p:sldId id="888" r:id="rId25"/>
    <p:sldId id="889" r:id="rId26"/>
    <p:sldId id="890" r:id="rId27"/>
    <p:sldId id="891" r:id="rId28"/>
    <p:sldId id="892" r:id="rId29"/>
    <p:sldId id="893" r:id="rId30"/>
    <p:sldId id="894" r:id="rId31"/>
    <p:sldId id="895" r:id="rId32"/>
    <p:sldId id="896" r:id="rId33"/>
    <p:sldId id="897" r:id="rId34"/>
    <p:sldId id="898" r:id="rId35"/>
    <p:sldId id="899" r:id="rId36"/>
    <p:sldId id="913" r:id="rId37"/>
    <p:sldId id="901" r:id="rId38"/>
    <p:sldId id="914" r:id="rId39"/>
    <p:sldId id="903" r:id="rId40"/>
    <p:sldId id="904" r:id="rId41"/>
    <p:sldId id="905" r:id="rId42"/>
    <p:sldId id="906" r:id="rId43"/>
    <p:sldId id="871" r:id="rId44"/>
    <p:sldId id="872" r:id="rId45"/>
    <p:sldId id="873" r:id="rId46"/>
    <p:sldId id="874" r:id="rId47"/>
    <p:sldId id="875" r:id="rId48"/>
    <p:sldId id="876" r:id="rId49"/>
    <p:sldId id="877" r:id="rId50"/>
    <p:sldId id="878" r:id="rId51"/>
    <p:sldId id="879" r:id="rId52"/>
    <p:sldId id="880" r:id="rId53"/>
    <p:sldId id="907" r:id="rId54"/>
    <p:sldId id="909" r:id="rId55"/>
    <p:sldId id="908" r:id="rId56"/>
    <p:sldId id="910" r:id="rId57"/>
    <p:sldId id="915" r:id="rId58"/>
    <p:sldId id="912" r:id="rId59"/>
    <p:sldId id="934" r:id="rId60"/>
    <p:sldId id="935" r:id="rId61"/>
    <p:sldId id="936" r:id="rId62"/>
    <p:sldId id="937" r:id="rId63"/>
    <p:sldId id="938" r:id="rId64"/>
    <p:sldId id="939" r:id="rId65"/>
    <p:sldId id="881" r:id="rId66"/>
    <p:sldId id="918" r:id="rId67"/>
    <p:sldId id="919" r:id="rId68"/>
    <p:sldId id="920" r:id="rId69"/>
    <p:sldId id="926" r:id="rId70"/>
    <p:sldId id="927" r:id="rId71"/>
    <p:sldId id="928" r:id="rId72"/>
    <p:sldId id="929" r:id="rId73"/>
    <p:sldId id="930" r:id="rId74"/>
    <p:sldId id="931" r:id="rId75"/>
    <p:sldId id="932" r:id="rId76"/>
    <p:sldId id="933" r:id="rId77"/>
    <p:sldId id="690" r:id="rId78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9933"/>
    <a:srgbClr val="FF6600"/>
    <a:srgbClr val="003366"/>
    <a:srgbClr val="FF0000"/>
    <a:srgbClr val="0066FF"/>
    <a:srgbClr val="666666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6" autoAdjust="0"/>
    <p:restoredTop sz="93615" autoAdjust="0"/>
  </p:normalViewPr>
  <p:slideViewPr>
    <p:cSldViewPr snapToGrid="0">
      <p:cViewPr>
        <p:scale>
          <a:sx n="75" d="100"/>
          <a:sy n="75" d="100"/>
        </p:scale>
        <p:origin x="598" y="487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4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80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938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32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C95C8-48E4-418D-AF59-70AC98ACC39C}" type="slidenum">
              <a:rPr lang="ar-SA" smtClean="0"/>
              <a:pPr/>
              <a:t>1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2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53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8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8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5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6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47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9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7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3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5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6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17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90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47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1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62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22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4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6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9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0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D1779-7EAE-47D2-BB95-5FCCE3AD3C60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3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57200" y="609600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Cat-head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5" y="6259492"/>
            <a:ext cx="779903" cy="5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6409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>
            <a:lvl1pPr algn="l"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>
            <a:lvl1pPr>
              <a:defRPr sz="22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0651" y="6352020"/>
            <a:ext cx="649514" cy="333828"/>
          </a:xfrm>
          <a:prstGeom prst="rect">
            <a:avLst/>
          </a:prstGeom>
          <a:ln/>
        </p:spPr>
        <p:txBody>
          <a:bodyPr/>
          <a:lstStyle>
            <a:lvl1pPr algn="ctr">
              <a:defRPr sz="1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213828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8" descr="MS-horiz-color-revers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114" y="124587"/>
            <a:ext cx="3054577" cy="461899"/>
          </a:xfrm>
          <a:prstGeom prst="rect">
            <a:avLst/>
          </a:prstGeom>
          <a:noFill/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1569721" y="6346814"/>
            <a:ext cx="6339840" cy="339034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 dirty="0"/>
              <a:t>Increasing Your Child’s Motivation for STEM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6737" y="623560"/>
            <a:ext cx="5632827" cy="1777709"/>
          </a:xfrm>
          <a:ln>
            <a:noFill/>
          </a:ln>
        </p:spPr>
        <p:txBody>
          <a:bodyPr anchor="t" anchorCtr="0"/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  <a:t>Increasing Your Child’s Motivation for STEM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b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sx="0" sy="0" algn="ctr">
                    <a:srgbClr val="000000">
                      <a:alpha val="0"/>
                    </a:srgbClr>
                  </a:outerShdw>
                </a:effectLst>
                <a:latin typeface="Century Schoolbook" panose="02040604050505020304" pitchFamily="18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  <a:cs typeface="Arial" pitchFamily="34" charset="0"/>
              </a:rPr>
            </a:b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57201" y="2816647"/>
            <a:ext cx="839150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Dr. Brock J. LaMeres</a:t>
            </a:r>
            <a:br>
              <a:rPr lang="en-US" altLang="ja-JP" sz="18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Director, Montana Engineering Education Research Center (MEERC)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  <a:t>Associate Professor, Electrical &amp; Computer Engineering Department </a:t>
            </a:r>
            <a:br>
              <a:rPr lang="en-US" altLang="ja-JP" sz="1600" dirty="0"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br>
              <a:rPr lang="en-US" altLang="ja-JP" sz="1600" dirty="0">
                <a:ea typeface="MS PGothic" pitchFamily="34" charset="-128"/>
              </a:rPr>
            </a:br>
            <a:br>
              <a:rPr lang="en-US" altLang="ja-JP" sz="1600" dirty="0">
                <a:ea typeface="MS PGothic" pitchFamily="34" charset="-128"/>
              </a:rPr>
            </a:br>
            <a:endParaRPr lang="en-US" sz="1600" dirty="0">
              <a:ea typeface="MS PGothic" pitchFamily="34" charset="-128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59088" y="2423984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Picture 6" descr="MS-vert-color-p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855" y="4140317"/>
            <a:ext cx="1774107" cy="1640556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6260" y="6265009"/>
            <a:ext cx="4814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42908" y="6283821"/>
            <a:ext cx="8342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33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Parent University 					   	           January 19, 2017</a:t>
            </a:r>
            <a:endParaRPr lang="en-US" sz="1200" dirty="0">
              <a:solidFill>
                <a:srgbClr val="003366"/>
              </a:solidFill>
              <a:ea typeface="MS PGothic" pitchFamily="34" charset="-128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42908" y="6242293"/>
            <a:ext cx="83058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5" name="Picture 2" descr="New Cat-hea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4" y="4051414"/>
            <a:ext cx="2420123" cy="18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97557"/>
            <a:ext cx="2747010" cy="183473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582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Scientists use the </a:t>
            </a:r>
            <a:r>
              <a:rPr lang="en-US" sz="2000" u="sng" kern="0" dirty="0"/>
              <a:t>M</a:t>
            </a:r>
            <a:r>
              <a:rPr lang="en-US" sz="2000" kern="0" dirty="0"/>
              <a:t> to model the physical world.</a:t>
            </a:r>
          </a:p>
          <a:p>
            <a:pPr defTabSz="171450"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Engineers need the </a:t>
            </a:r>
            <a:r>
              <a:rPr lang="en-US" sz="2000" u="sng" kern="0" dirty="0"/>
              <a:t>M</a:t>
            </a:r>
            <a:r>
              <a:rPr lang="en-US" sz="2000" kern="0" dirty="0"/>
              <a:t> to understand the science. 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Engineers also use the </a:t>
            </a:r>
            <a:r>
              <a:rPr lang="en-US" sz="2000" u="sng" kern="0" dirty="0"/>
              <a:t>M</a:t>
            </a:r>
            <a:r>
              <a:rPr lang="en-US" sz="2000" kern="0" dirty="0"/>
              <a:t> to model complex designs.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7" y="4787128"/>
            <a:ext cx="1699658" cy="1274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75" y="3267986"/>
            <a:ext cx="1934453" cy="13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u="sng" kern="0" dirty="0"/>
              <a:t>Computer Science</a:t>
            </a:r>
            <a:r>
              <a:rPr lang="en-US" sz="2000" kern="0" dirty="0"/>
              <a:t> is primarily lumped into the E.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V="1">
            <a:off x="4792980" y="3840480"/>
            <a:ext cx="53340" cy="75438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902936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171450">
              <a:tabLst>
                <a:tab pos="2852738" algn="l"/>
                <a:tab pos="4521200" algn="l"/>
              </a:tabLst>
            </a:pPr>
            <a:r>
              <a:rPr lang="en-US" sz="2000" kern="0" dirty="0"/>
              <a:t>Beyond the Acronym, what is STEM?</a:t>
            </a:r>
          </a:p>
          <a:p>
            <a:pPr lvl="1"/>
            <a:r>
              <a:rPr lang="en-US" dirty="0"/>
              <a:t>STEM = defined as </a:t>
            </a:r>
            <a:r>
              <a:rPr lang="en-US" b="1" dirty="0">
                <a:solidFill>
                  <a:srgbClr val="FF0000"/>
                </a:solidFill>
              </a:rPr>
              <a:t>“people who create knowledge”.</a:t>
            </a:r>
          </a:p>
          <a:p>
            <a:pPr lvl="1"/>
            <a:r>
              <a:rPr lang="en-US" dirty="0"/>
              <a:t>Per the National Science Foundation, this </a:t>
            </a:r>
            <a:r>
              <a:rPr lang="en-US" u="sng" dirty="0"/>
              <a:t>doesn’t</a:t>
            </a:r>
            <a:r>
              <a:rPr lang="en-US" dirty="0"/>
              <a:t> include health practitioners.</a:t>
            </a:r>
          </a:p>
          <a:p>
            <a:pPr lvl="1"/>
            <a:endParaRPr lang="en-US" dirty="0"/>
          </a:p>
          <a:p>
            <a:pPr lvl="2"/>
            <a:r>
              <a:rPr lang="en-US" b="0" dirty="0"/>
              <a:t>chemistry, </a:t>
            </a:r>
          </a:p>
          <a:p>
            <a:pPr lvl="2"/>
            <a:r>
              <a:rPr lang="en-US" b="0" dirty="0"/>
              <a:t>computer and information technology science, </a:t>
            </a:r>
          </a:p>
          <a:p>
            <a:pPr lvl="2"/>
            <a:r>
              <a:rPr lang="en-US" b="0" dirty="0"/>
              <a:t>engineering, </a:t>
            </a:r>
          </a:p>
          <a:p>
            <a:pPr lvl="2"/>
            <a:r>
              <a:rPr lang="en-US" b="0" dirty="0"/>
              <a:t>geosciences, </a:t>
            </a:r>
          </a:p>
          <a:p>
            <a:pPr lvl="2"/>
            <a:r>
              <a:rPr lang="en-US" b="0" dirty="0"/>
              <a:t>life sciences, </a:t>
            </a:r>
            <a:endParaRPr lang="en-US" dirty="0"/>
          </a:p>
          <a:p>
            <a:pPr lvl="2"/>
            <a:r>
              <a:rPr lang="en-US" b="0" dirty="0"/>
              <a:t>mathematical sciences, </a:t>
            </a:r>
          </a:p>
          <a:p>
            <a:pPr lvl="2"/>
            <a:r>
              <a:rPr lang="en-US" b="0" dirty="0"/>
              <a:t>physics and astronomy, </a:t>
            </a:r>
          </a:p>
          <a:p>
            <a:pPr lvl="2"/>
            <a:r>
              <a:rPr lang="en-US" b="0" dirty="0"/>
              <a:t>social sciences (anthropology, economics, psychology and sociology), </a:t>
            </a:r>
          </a:p>
          <a:p>
            <a:pPr lvl="2"/>
            <a:r>
              <a:rPr lang="en-US" b="0" dirty="0">
                <a:solidFill>
                  <a:srgbClr val="FF0000"/>
                </a:solidFill>
              </a:rPr>
              <a:t>STEM education and learning research</a:t>
            </a:r>
            <a:endParaRPr lang="en-US" sz="1400" b="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0827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Who are these STEM people?</a:t>
            </a:r>
          </a:p>
          <a:p>
            <a:pPr lvl="1"/>
            <a:r>
              <a:rPr lang="en-US" dirty="0"/>
              <a:t>In 2016, there were 124M people working full time in the US </a:t>
            </a:r>
            <a:r>
              <a:rPr lang="en-US" sz="1200" dirty="0"/>
              <a:t>(workforce of 142M)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Of these, ~8M were in STEM (1 of ~18).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3.8M in Computers &amp; Math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2.85M in Architecture &amp; Engineering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1.35 in Science</a:t>
            </a:r>
          </a:p>
          <a:p>
            <a:pPr lvl="1"/>
            <a:r>
              <a:rPr lang="en-US" dirty="0"/>
              <a:t>That’s </a:t>
            </a:r>
            <a:r>
              <a:rPr lang="en-US" dirty="0">
                <a:solidFill>
                  <a:srgbClr val="FF0000"/>
                </a:solidFill>
              </a:rPr>
              <a:t>25%</a:t>
            </a:r>
            <a:r>
              <a:rPr lang="en-US" dirty="0"/>
              <a:t> of the </a:t>
            </a:r>
            <a:r>
              <a:rPr lang="en-US" u="sng" dirty="0"/>
              <a:t>professional</a:t>
            </a:r>
            <a:r>
              <a:rPr lang="en-US" dirty="0"/>
              <a:t> workforce.</a:t>
            </a:r>
          </a:p>
          <a:p>
            <a:pPr lvl="1"/>
            <a:r>
              <a:rPr lang="en-US" dirty="0"/>
              <a:t>That’s </a:t>
            </a:r>
            <a:r>
              <a:rPr lang="en-US" dirty="0">
                <a:solidFill>
                  <a:srgbClr val="FF0000"/>
                </a:solidFill>
              </a:rPr>
              <a:t>5%</a:t>
            </a:r>
            <a:r>
              <a:rPr lang="en-US" dirty="0"/>
              <a:t> of the </a:t>
            </a:r>
            <a:r>
              <a:rPr lang="en-US" u="sng" dirty="0"/>
              <a:t>overall</a:t>
            </a:r>
            <a:r>
              <a:rPr lang="en-US" dirty="0"/>
              <a:t> workforce</a:t>
            </a:r>
          </a:p>
          <a:p>
            <a:pPr defTabSz="171450"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63" y="3566929"/>
            <a:ext cx="4042283" cy="243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51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Fuels the US economy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STEM innovations account for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the growth in U.S. economy.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STEM jobs (</a:t>
            </a:r>
            <a:r>
              <a:rPr lang="en-US" dirty="0">
                <a:solidFill>
                  <a:srgbClr val="FF0000"/>
                </a:solidFill>
              </a:rPr>
              <a:t>20.6%).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Predicted growth rate through 2018 in non-STEM jobs (</a:t>
            </a:r>
            <a:r>
              <a:rPr lang="en-US" dirty="0">
                <a:solidFill>
                  <a:schemeClr val="accent6"/>
                </a:solidFill>
              </a:rPr>
              <a:t>10.1%</a:t>
            </a:r>
            <a:r>
              <a:rPr lang="en-US" dirty="0"/>
              <a:t>).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Jobs are shifting from non-STEM to STEM.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9" name="Picture 2" descr="http://www.gajizmo.com/wp-content/uploads/2013/04/STEM-Jo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78" y="2797702"/>
            <a:ext cx="4066473" cy="313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technology helps protect us.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military technology expenditures ~90B.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97" y="2122005"/>
            <a:ext cx="4889320" cy="26646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7" y="1724741"/>
            <a:ext cx="3356175" cy="182911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2039510" y="2662087"/>
            <a:ext cx="1999753" cy="17652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0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technology helps protect us.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military technology expenditures ~90B.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" y="2931452"/>
            <a:ext cx="4251423" cy="3188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97" y="2122005"/>
            <a:ext cx="4889320" cy="26646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1956021" y="4054527"/>
            <a:ext cx="2128776" cy="65264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1796415" y="5452110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1908810" y="5330190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2025015" y="5160645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V="1">
            <a:off x="2118360" y="4981575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 bwMode="auto">
          <a:xfrm flipV="1">
            <a:off x="1819275" y="4786684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1908810" y="4541520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 bwMode="auto">
          <a:xfrm flipV="1">
            <a:off x="1842135" y="4128135"/>
            <a:ext cx="0" cy="26670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33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jobs are also nice jobs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Fun &amp; meaningful work.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Flexible schedules.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White collar, work forever if you want. 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326412"/>
            <a:ext cx="5370975" cy="2532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7" y="1063561"/>
            <a:ext cx="3837448" cy="29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jobs are also nice jobs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Fun &amp; meaningful work.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Flexible schedules.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White collar, work forever if you want. 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326412"/>
            <a:ext cx="5370975" cy="2532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7" y="1063561"/>
            <a:ext cx="3837448" cy="2964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46539" y="4196449"/>
            <a:ext cx="2476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Predicted that there will be 1M new STEM jobs in next 5 years.</a:t>
            </a:r>
          </a:p>
        </p:txBody>
      </p:sp>
    </p:spTree>
    <p:extLst>
      <p:ext uri="{BB962C8B-B14F-4D97-AF65-F5344CB8AC3E}">
        <p14:creationId xmlns:p14="http://schemas.microsoft.com/office/powerpoint/2010/main" val="199849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STEM jobs are also nice jobs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Higher than average salaries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25" y="1719798"/>
            <a:ext cx="4466320" cy="43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9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7" name="Picture 2" descr="http://www.ideachampions.com/weblogs/Big-Id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98" y="3845325"/>
            <a:ext cx="2133448" cy="21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4290" y="1111170"/>
            <a:ext cx="8163727" cy="31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What is STEM?</a:t>
            </a:r>
          </a:p>
          <a:p>
            <a:pPr marL="457200" indent="-457200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Why does STEM matter?</a:t>
            </a:r>
            <a:br>
              <a:rPr lang="en-US" sz="2000" kern="0" dirty="0"/>
            </a:b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Tomorrow’s STEM workforce.</a:t>
            </a:r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460375" indent="-460375" defTabSz="171450">
              <a:buFontTx/>
              <a:buAutoNum type="arabicParenR"/>
              <a:tabLst>
                <a:tab pos="2852738" algn="l"/>
                <a:tab pos="4521200" algn="l"/>
              </a:tabLst>
            </a:pPr>
            <a:r>
              <a:rPr lang="en-US" sz="2000" kern="0" dirty="0"/>
              <a:t>Thoughts on motivation.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30513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Technology has brought us some amazing things</a:t>
            </a: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5" name="Picture 2" descr="http://www.usnews.com/dims4/USNEWS/c50b223/2147483647/resize/652x%3E/quality/85/?url=%2Fcmsmedia%2F9b%2Fd6%2F69752894485988e9fde98816df9f%2F140716-edito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3" y="1780380"/>
            <a:ext cx="3083732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images.nationalgeographic.com/wpf/media-live/photos/000/578/cache/mars-rover-landing-sequence-landed_5783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13" y="3931920"/>
            <a:ext cx="334168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hdrinc.com/sites/all/files/content/projects/images/246-hoover-dam-bypass-2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9" y="3931920"/>
            <a:ext cx="3214717" cy="21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blog.heartland.org/wp-content/uploads/2013/08/Boeing-787-Dreamliner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40" y="1780380"/>
            <a:ext cx="3291838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r="25898"/>
          <a:stretch/>
        </p:blipFill>
        <p:spPr>
          <a:xfrm>
            <a:off x="7399719" y="1726413"/>
            <a:ext cx="1600446" cy="211136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87157" y="4187767"/>
            <a:ext cx="14773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Life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is </a:t>
            </a:r>
          </a:p>
          <a:p>
            <a:pPr algn="ctr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1806964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It might actually be </a:t>
            </a:r>
            <a:r>
              <a:rPr lang="en-US" b="1" u="sng" dirty="0">
                <a:solidFill>
                  <a:srgbClr val="FF0000"/>
                </a:solidFill>
              </a:rPr>
              <a:t>TOO</a:t>
            </a:r>
            <a:r>
              <a:rPr lang="en-US" dirty="0"/>
              <a:t> good.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Good engineering is invisible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Most of us don’t think about where any of our technology comes from.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r="11317"/>
          <a:stretch/>
        </p:blipFill>
        <p:spPr>
          <a:xfrm>
            <a:off x="3469875" y="1889367"/>
            <a:ext cx="2864313" cy="2053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/>
          <a:stretch/>
        </p:blipFill>
        <p:spPr>
          <a:xfrm>
            <a:off x="333056" y="1902522"/>
            <a:ext cx="3004120" cy="2065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2"/>
          <a:stretch/>
        </p:blipFill>
        <p:spPr>
          <a:xfrm>
            <a:off x="6483572" y="1889367"/>
            <a:ext cx="2382227" cy="2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</p:spTree>
    <p:extLst>
      <p:ext uri="{BB962C8B-B14F-4D97-AF65-F5344CB8AC3E}">
        <p14:creationId xmlns:p14="http://schemas.microsoft.com/office/powerpoint/2010/main" val="47897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</p:spTree>
    <p:extLst>
      <p:ext uri="{BB962C8B-B14F-4D97-AF65-F5344CB8AC3E}">
        <p14:creationId xmlns:p14="http://schemas.microsoft.com/office/powerpoint/2010/main" val="2448849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7086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When was the last time you thought about the lower levels of Maslow’s Hierarchy?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05" y="1749627"/>
            <a:ext cx="4267903" cy="426790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6685415" y="4414554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4478" y="4478861"/>
            <a:ext cx="1608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Technology is covering these.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973090" y="1975515"/>
            <a:ext cx="769063" cy="1236611"/>
          </a:xfrm>
          <a:prstGeom prst="rightBrace">
            <a:avLst>
              <a:gd name="adj1" fmla="val 8333"/>
              <a:gd name="adj2" fmla="val 4621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2152" y="2039822"/>
            <a:ext cx="1747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Living up here isn’t a </a:t>
            </a:r>
            <a:r>
              <a:rPr lang="en-US" sz="2200" b="1" u="sng" dirty="0">
                <a:solidFill>
                  <a:schemeClr val="accent6"/>
                </a:solidFill>
              </a:rPr>
              <a:t>BAD</a:t>
            </a:r>
            <a:r>
              <a:rPr lang="en-US" sz="2200" b="1" dirty="0">
                <a:solidFill>
                  <a:schemeClr val="accent6"/>
                </a:solidFill>
              </a:rPr>
              <a:t> thing...</a:t>
            </a:r>
          </a:p>
        </p:txBody>
      </p:sp>
      <p:sp>
        <p:nvSpPr>
          <p:cNvPr id="14" name="Right Arrow 8"/>
          <p:cNvSpPr/>
          <p:nvPr/>
        </p:nvSpPr>
        <p:spPr bwMode="auto">
          <a:xfrm rot="1826620">
            <a:off x="6850252" y="3317027"/>
            <a:ext cx="1675507" cy="934473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But this isn’t goin</a:t>
            </a:r>
            <a:r>
              <a:rPr lang="en-US" b="1" dirty="0"/>
              <a:t>g away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42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 have created “localized utopias”.</a:t>
            </a:r>
          </a:p>
          <a:p>
            <a:pPr lvl="1"/>
            <a:r>
              <a:rPr lang="en-US" dirty="0"/>
              <a:t>We push the negative side-effects of technology down the road (</a:t>
            </a:r>
            <a:r>
              <a:rPr lang="en-US" i="1" dirty="0"/>
              <a:t>or off-shore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</p:spTree>
    <p:extLst>
      <p:ext uri="{BB962C8B-B14F-4D97-AF65-F5344CB8AC3E}">
        <p14:creationId xmlns:p14="http://schemas.microsoft.com/office/powerpoint/2010/main" val="1938977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</a:t>
            </a:r>
            <a:br>
              <a:rPr lang="en-US" dirty="0"/>
            </a:br>
            <a:endParaRPr lang="en-US" sz="600" dirty="0"/>
          </a:p>
          <a:p>
            <a:pPr lvl="1"/>
            <a:r>
              <a:rPr lang="en-US" dirty="0"/>
              <a:t>With a shift to living in cities, we’ve created “localized utopias”.</a:t>
            </a:r>
          </a:p>
          <a:p>
            <a:pPr lvl="1"/>
            <a:r>
              <a:rPr lang="en-US" dirty="0"/>
              <a:t>We push the negative side-effects of technology down the road (or off shore)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83" y="2086156"/>
            <a:ext cx="3284990" cy="190132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" y="3930187"/>
            <a:ext cx="2591075" cy="1841233"/>
          </a:xfrm>
          <a:prstGeom prst="ellipse">
            <a:avLst/>
          </a:prstGeom>
        </p:spPr>
      </p:pic>
      <p:sp>
        <p:nvSpPr>
          <p:cNvPr id="15" name="Right Arrow 8"/>
          <p:cNvSpPr/>
          <p:nvPr/>
        </p:nvSpPr>
        <p:spPr bwMode="auto">
          <a:xfrm rot="19224975">
            <a:off x="2384264" y="3780699"/>
            <a:ext cx="483128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ight Arrow 8"/>
          <p:cNvSpPr/>
          <p:nvPr/>
        </p:nvSpPr>
        <p:spPr bwMode="auto">
          <a:xfrm rot="13211283">
            <a:off x="6113408" y="3832639"/>
            <a:ext cx="458314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182" y="2190328"/>
            <a:ext cx="2903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Bozeman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the shining city upon a hill…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6013" y="5718806"/>
            <a:ext cx="127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Colstrip</a:t>
            </a:r>
            <a:endParaRPr lang="en-US" sz="18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02" y="3843823"/>
            <a:ext cx="2890931" cy="1927287"/>
          </a:xfrm>
          <a:prstGeom prst="ellipse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05487" y="5640883"/>
            <a:ext cx="1124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Bakken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36" y="4407218"/>
            <a:ext cx="2556417" cy="1698458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01228" y="5782555"/>
            <a:ext cx="176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AK Pipeline</a:t>
            </a:r>
            <a:endParaRPr lang="en-US" sz="1800" dirty="0"/>
          </a:p>
        </p:txBody>
      </p:sp>
      <p:sp>
        <p:nvSpPr>
          <p:cNvPr id="25" name="Right Arrow 8"/>
          <p:cNvSpPr/>
          <p:nvPr/>
        </p:nvSpPr>
        <p:spPr bwMode="auto">
          <a:xfrm rot="16200000">
            <a:off x="4323577" y="3965113"/>
            <a:ext cx="323333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99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7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2"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368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  <a:br>
              <a:rPr lang="en-US" dirty="0"/>
            </a:br>
            <a:endParaRPr lang="en-US" sz="6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8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1387216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ile:Drought Swimming Ho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2"/>
          <a:stretch/>
        </p:blipFill>
        <p:spPr bwMode="auto">
          <a:xfrm>
            <a:off x="3746484" y="3313685"/>
            <a:ext cx="2951729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aitonline.tv/admin_controller/generalItem/NewsImages/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" y="3313685"/>
            <a:ext cx="3368676" cy="26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newark-sherwooddc.gov.uk/media/newarkandsherwood/imagesandfiles/environmentalhealth/pollution/Pollution%20bann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41" y="1387216"/>
            <a:ext cx="3551672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52621" y="1387216"/>
            <a:ext cx="23573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Problems building on a grander scale than ever seen before:</a:t>
            </a:r>
          </a:p>
          <a:p>
            <a:pPr algn="l"/>
            <a:endParaRPr lang="en-US" sz="2200" b="1" i="1" dirty="0">
              <a:solidFill>
                <a:srgbClr val="FF0000"/>
              </a:solidFill>
            </a:endParaRP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Global Warning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Refugee crises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Overpopulation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Drought</a:t>
            </a:r>
          </a:p>
          <a:p>
            <a:pPr marL="230188" indent="-230188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0000"/>
                </a:solidFill>
              </a:rPr>
              <a:t>Extreme Weather 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2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Life is Good  </a:t>
            </a:r>
            <a:r>
              <a:rPr lang="en-US" sz="1600" b="0" i="1" dirty="0">
                <a:solidFill>
                  <a:srgbClr val="FF0000"/>
                </a:solidFill>
              </a:rPr>
              <a:t>for how long…</a:t>
            </a:r>
          </a:p>
          <a:p>
            <a:pPr lvl="1"/>
            <a:r>
              <a:rPr lang="en-US" i="1" dirty="0"/>
              <a:t>Can our planet sustain 9B people by 2045?</a:t>
            </a:r>
          </a:p>
          <a:p>
            <a:pPr lvl="1"/>
            <a:r>
              <a:rPr lang="en-US" i="1" dirty="0"/>
              <a:t>70% will live in urban areas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8"/>
          <a:stretch/>
        </p:blipFill>
        <p:spPr>
          <a:xfrm>
            <a:off x="149006" y="2268091"/>
            <a:ext cx="5894511" cy="3802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2" y="1032708"/>
            <a:ext cx="3439837" cy="22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0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30" y="962845"/>
            <a:ext cx="7813608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The buzzword of our time…</a:t>
            </a:r>
            <a:endParaRPr lang="en-US" sz="1800" kern="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5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highest level tie between technology &amp; societal impact is </a:t>
            </a:r>
            <a:r>
              <a:rPr lang="en-US" b="1" dirty="0">
                <a:solidFill>
                  <a:srgbClr val="FF0000"/>
                </a:solidFill>
              </a:rPr>
              <a:t>more people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0" y="1781093"/>
            <a:ext cx="2462258" cy="3745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29" y="1634095"/>
            <a:ext cx="4356178" cy="3315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93" y="5052149"/>
            <a:ext cx="4048181" cy="10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</p:spTree>
    <p:extLst>
      <p:ext uri="{BB962C8B-B14F-4D97-AF65-F5344CB8AC3E}">
        <p14:creationId xmlns:p14="http://schemas.microsoft.com/office/powerpoint/2010/main" val="1798479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30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Billion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60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The Consequence of Technology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impact is that the </a:t>
            </a:r>
            <a:r>
              <a:rPr lang="en-US" b="1" u="sng" dirty="0">
                <a:solidFill>
                  <a:srgbClr val="FF0000"/>
                </a:solidFill>
              </a:rPr>
              <a:t>scale of the problems</a:t>
            </a:r>
            <a:r>
              <a:rPr lang="en-US" dirty="0"/>
              <a:t> become overwhelming.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2546435"/>
            <a:ext cx="2430780" cy="2430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5613" y="1838570"/>
            <a:ext cx="2818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What’s wrong with a cup of coffee?</a:t>
            </a:r>
            <a:endParaRPr lang="en-US" sz="1800" i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9016" y="504952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13 </a:t>
            </a:r>
            <a:r>
              <a:rPr lang="en-US" sz="2200" b="1" u="sng" dirty="0">
                <a:solidFill>
                  <a:srgbClr val="FF0000"/>
                </a:solidFill>
              </a:rPr>
              <a:t>Billion</a:t>
            </a:r>
            <a:r>
              <a:rPr lang="en-US" sz="2200" b="1" dirty="0">
                <a:solidFill>
                  <a:srgbClr val="FF0000"/>
                </a:solidFill>
              </a:rPr>
              <a:t> non-biodegradable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K-cups went to landfills in 2014.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529166"/>
            <a:ext cx="3762068" cy="1881034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 bwMode="auto">
          <a:xfrm>
            <a:off x="655320" y="1744980"/>
            <a:ext cx="3762067" cy="1394460"/>
          </a:xfrm>
          <a:prstGeom prst="wedgeEllipseCallout">
            <a:avLst>
              <a:gd name="adj1" fmla="val -27210"/>
              <a:gd name="adj2" fmla="val 114365"/>
            </a:avLst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Honey, the remote’s dead, can you bring me some batteries?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441" y="5434249"/>
            <a:ext cx="425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 </a:t>
            </a:r>
            <a:r>
              <a:rPr lang="en-US" sz="2200" b="1" u="sng" dirty="0">
                <a:solidFill>
                  <a:srgbClr val="FF0000"/>
                </a:solidFill>
              </a:rPr>
              <a:t>Billion</a:t>
            </a:r>
            <a:r>
              <a:rPr lang="en-US" sz="2200" b="1" dirty="0">
                <a:solidFill>
                  <a:srgbClr val="FF0000"/>
                </a:solidFill>
              </a:rPr>
              <a:t> batteries are thrown away in the US each year.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1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7" y="1874520"/>
            <a:ext cx="2687116" cy="4092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0613" y="2074835"/>
            <a:ext cx="50735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playing field was flatted due to end of cold war &amp; advances in information technology.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and China are going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STEM.  Our outsourcing is fueling their economic rise.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64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7" y="1874520"/>
            <a:ext cx="2687116" cy="4092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0613" y="2074835"/>
            <a:ext cx="50735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playing field was flatted due to end of cold war &amp; advances in information technology.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and China are going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STEM.  Our outsourcing is fueling their economic rise.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Recommendations: To remain a leader, the US must:</a:t>
            </a:r>
          </a:p>
          <a:p>
            <a:pPr algn="l"/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keeping the skills of our workforce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it recruiting more K-12 into STEM.</a:t>
            </a:r>
          </a:p>
        </p:txBody>
      </p:sp>
    </p:spTree>
    <p:extLst>
      <p:ext uri="{BB962C8B-B14F-4D97-AF65-F5344CB8AC3E}">
        <p14:creationId xmlns:p14="http://schemas.microsoft.com/office/powerpoint/2010/main" val="3718839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94956" y="2074835"/>
            <a:ext cx="5505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is in danger of losing its economic dominance.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investment in STEM is slowing while other countries is exploding.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STEM in the K-12 pipeline is at an all time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2074835"/>
            <a:ext cx="2517056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00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862089" cy="387676"/>
          </a:xfrm>
        </p:spPr>
        <p:txBody>
          <a:bodyPr/>
          <a:lstStyle/>
          <a:p>
            <a:r>
              <a:rPr lang="en-US" dirty="0"/>
              <a:t>Why does STEM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74151" cy="5168900"/>
          </a:xfrm>
        </p:spPr>
        <p:txBody>
          <a:bodyPr/>
          <a:lstStyle/>
          <a:p>
            <a:r>
              <a:rPr lang="en-US" dirty="0"/>
              <a:t>Calls for Action</a:t>
            </a:r>
            <a:endParaRPr lang="en-US" sz="1600" b="0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Around 2005, a number of high profile publications spurred discussion of change to engineering education.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	 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94956" y="2074835"/>
            <a:ext cx="55052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is in danger of losing its economic dominance.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investment in STEM is slowing while other countries is exploding.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in STEM in the K-12 pipeline is at an all time </a:t>
            </a:r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Recommendations: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remain a leader, the US must:</a:t>
            </a:r>
          </a:p>
          <a:p>
            <a:pPr algn="l"/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K-12 STEM teaching</a:t>
            </a:r>
            <a:r>
              <a:rPr lang="en-US" sz="9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9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10k teachers /10M minds)</a:t>
            </a:r>
            <a:r>
              <a:rPr lang="en-US" sz="7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STEM Research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STEM Higher Ed</a:t>
            </a:r>
          </a:p>
          <a:p>
            <a:pPr marL="630238" indent="-398463" algn="l">
              <a:buFont typeface="+mj-lt"/>
              <a:buAutoNum type="arabicPeriod"/>
            </a:pP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 economic policy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2074835"/>
            <a:ext cx="2517056" cy="39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0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8606204" cy="5168900"/>
          </a:xfrm>
        </p:spPr>
        <p:txBody>
          <a:bodyPr/>
          <a:lstStyle/>
          <a:p>
            <a:pPr marL="454025" indent="0">
              <a:buNone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  <a:p>
            <a:pPr marL="454025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9" y="3255387"/>
            <a:ext cx="8349799" cy="2527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5858" y="1808837"/>
            <a:ext cx="7611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ST</a:t>
            </a:r>
            <a:r>
              <a:rPr lang="en-US" sz="8800" b="1" dirty="0">
                <a:solidFill>
                  <a:schemeClr val="accent2"/>
                </a:solidFill>
              </a:rPr>
              <a:t>E</a:t>
            </a:r>
            <a:r>
              <a:rPr lang="en-US" sz="4400" b="1" dirty="0">
                <a:solidFill>
                  <a:schemeClr val="accent2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3495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30" y="962845"/>
            <a:ext cx="7813608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  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1371600" indent="-137160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u="sng" kern="0" dirty="0"/>
              <a:t>Scientist</a:t>
            </a:r>
            <a:r>
              <a:rPr lang="en-US" sz="2000" kern="0" dirty="0"/>
              <a:t> = </a:t>
            </a:r>
            <a:r>
              <a:rPr lang="en-US" sz="2000" i="1" kern="0" dirty="0">
                <a:solidFill>
                  <a:srgbClr val="FF0000"/>
                </a:solidFill>
              </a:rPr>
              <a:t>someone that explains the physical world through observations and experimentations.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1800" kern="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96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025" indent="0">
              <a:buNone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  <a:p>
            <a:pPr marL="914400" indent="-460375">
              <a:buFont typeface="+mj-lt"/>
              <a:buAutoNum type="arabicPeriod"/>
            </a:pPr>
            <a:endParaRPr lang="en-US" sz="600" dirty="0">
              <a:solidFill>
                <a:schemeClr val="tx1"/>
              </a:solidFill>
            </a:endParaRP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industrial revolution.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Designing for sustainability.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Understanding the global context and ethical impact of our decisions.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Promoting inclusion and social justice.</a:t>
            </a:r>
          </a:p>
          <a:p>
            <a:pPr marL="1139825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Working in interdisciplinary AND multicultural teams.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41" y="3563138"/>
            <a:ext cx="5177689" cy="25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025" indent="0">
              <a:buNone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3" y="1686332"/>
            <a:ext cx="4462999" cy="1116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729" t="38746" r="4768" b="20165"/>
          <a:stretch/>
        </p:blipFill>
        <p:spPr>
          <a:xfrm>
            <a:off x="605563" y="3084628"/>
            <a:ext cx="8035820" cy="2879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9366" y="1558923"/>
            <a:ext cx="3260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High Level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Global Context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FF0000"/>
                </a:solidFill>
              </a:rPr>
              <a:t>Multidisciplinary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26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025" indent="0">
              <a:buNone/>
            </a:pPr>
            <a:r>
              <a:rPr lang="en-US" dirty="0">
                <a:solidFill>
                  <a:schemeClr val="tx1"/>
                </a:solidFill>
              </a:rPr>
              <a:t>Preparing engineering students to meet the grand challenges of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2064" y="1298723"/>
            <a:ext cx="3833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b="1" i="1" dirty="0">
                <a:solidFill>
                  <a:srgbClr val="FF0000"/>
                </a:solidFill>
              </a:rPr>
              <a:t>(Same thing at the UN level)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1" y="1855805"/>
            <a:ext cx="8122743" cy="42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41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We Producing Enough STEM Grads To Meet the Demand?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There are 8M STEM workers in the U.S. right now.  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9M+ by 2022.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37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Question requires looking at the entire pipeline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Data can be difficult to find.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Different sources define STEM professions differently.  We use NSF def.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2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STEM Pipeline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Who enters U.S. higher education system?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2583" y="3109035"/>
            <a:ext cx="1194574" cy="50861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25% STEM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1" name="Bent Arrow 40"/>
          <p:cNvSpPr/>
          <p:nvPr/>
        </p:nvSpPr>
        <p:spPr bwMode="auto">
          <a:xfrm rot="5400000">
            <a:off x="296800" y="4561450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745025">
            <a:off x="626700" y="2050233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International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25" y="5355056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Don’t Enter College</a:t>
            </a: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1039743" y="4062943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9933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44" y="4799278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2257" y="3471397"/>
            <a:ext cx="1250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More than 1 out of 3 </a:t>
            </a:r>
            <a:b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choose STEM</a:t>
            </a:r>
          </a:p>
        </p:txBody>
      </p:sp>
      <p:sp>
        <p:nvSpPr>
          <p:cNvPr id="16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6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STEM Pipeline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Who obtains a STEM degree?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745025">
            <a:off x="3433966" y="2117648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65k – 80k H1B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2583" y="3109035"/>
            <a:ext cx="1194574" cy="50861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25% STEM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3416741" y="2719138"/>
            <a:ext cx="943260" cy="43350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287k BS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414296" y="3232838"/>
            <a:ext cx="943260" cy="433261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92k MS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409925" y="3731702"/>
            <a:ext cx="943260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25k PhD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414020" y="294978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414020" y="3443729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414020" y="395605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9" name="Bent Arrow 28"/>
          <p:cNvSpPr/>
          <p:nvPr/>
        </p:nvSpPr>
        <p:spPr bwMode="auto">
          <a:xfrm rot="5400000">
            <a:off x="2437744" y="4390733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7050" y="5312399"/>
            <a:ext cx="1607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Don’t Persist to Graduation</a:t>
            </a:r>
          </a:p>
        </p:txBody>
      </p:sp>
      <p:sp>
        <p:nvSpPr>
          <p:cNvPr id="41" name="Bent Arrow 40"/>
          <p:cNvSpPr/>
          <p:nvPr/>
        </p:nvSpPr>
        <p:spPr bwMode="auto">
          <a:xfrm rot="5400000">
            <a:off x="296800" y="4561450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745025">
            <a:off x="626700" y="2050233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International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25" y="5355056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Don’t Enter College</a:t>
            </a: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1039743" y="4062943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9933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44" y="4799278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2257" y="3471397"/>
            <a:ext cx="12508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60% entering choose STEM</a:t>
            </a:r>
          </a:p>
        </p:txBody>
      </p:sp>
      <p:sp>
        <p:nvSpPr>
          <p:cNvPr id="25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28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4" y="901700"/>
            <a:ext cx="9017986" cy="5168900"/>
          </a:xfrm>
        </p:spPr>
        <p:txBody>
          <a:bodyPr/>
          <a:lstStyle/>
          <a:p>
            <a:r>
              <a:rPr lang="en-US" dirty="0"/>
              <a:t>The STEM Pipeline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Including retirement completes the flow diagram. </a:t>
            </a:r>
            <a:r>
              <a:rPr lang="en-US" sz="2200" b="1" dirty="0">
                <a:solidFill>
                  <a:srgbClr val="FF0000"/>
                </a:solidFill>
              </a:rPr>
              <a:t>Looks like we are fine?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745025">
            <a:off x="3433966" y="2117648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65k – 80k H1B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2583" y="3109035"/>
            <a:ext cx="1194574" cy="50861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25% STEM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3416741" y="2719138"/>
            <a:ext cx="943260" cy="43350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287k BS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414296" y="3232838"/>
            <a:ext cx="943260" cy="433261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92k MS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409925" y="3731702"/>
            <a:ext cx="943260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25k PhD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414020" y="294978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414020" y="3443729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414020" y="395605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9" name="Bent Arrow 28"/>
          <p:cNvSpPr/>
          <p:nvPr/>
        </p:nvSpPr>
        <p:spPr bwMode="auto">
          <a:xfrm rot="5400000">
            <a:off x="2437744" y="4390733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7050" y="5312399"/>
            <a:ext cx="1607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Don’t Persist to Graduation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7046767" y="3259169"/>
            <a:ext cx="690701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235k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7787445" y="2491714"/>
            <a:ext cx="1056835" cy="22583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 Arrow 40"/>
          <p:cNvSpPr/>
          <p:nvPr/>
        </p:nvSpPr>
        <p:spPr bwMode="auto">
          <a:xfrm rot="5400000">
            <a:off x="296800" y="4561450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745025">
            <a:off x="626700" y="2050233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International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25" y="5355056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Don’t Enter College</a:t>
            </a: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1039743" y="4062943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9933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44" y="4799278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2257" y="3471397"/>
            <a:ext cx="12508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60% entering choose STEM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92279" y="3613724"/>
            <a:ext cx="6448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~3%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3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STEM Pipeline – The off roads are the concern.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Some STEM graduates don’t enter the field after getting a degree.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745025">
            <a:off x="3433966" y="2117648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65k – 80k H1B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2583" y="3109035"/>
            <a:ext cx="1194574" cy="50861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25% STEM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3416741" y="2719138"/>
            <a:ext cx="943260" cy="43350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287k BS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414296" y="3232838"/>
            <a:ext cx="943260" cy="433261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92k MS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409925" y="3731702"/>
            <a:ext cx="943260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25k PhD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414020" y="294978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414020" y="3443729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414020" y="395605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7" name="Bent Arrow 26"/>
          <p:cNvSpPr/>
          <p:nvPr/>
        </p:nvSpPr>
        <p:spPr bwMode="auto">
          <a:xfrm rot="5400000">
            <a:off x="3706451" y="4409230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26308" y="5312399"/>
            <a:ext cx="175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Don’t Choose a STEM Career</a:t>
            </a:r>
          </a:p>
        </p:txBody>
      </p:sp>
      <p:sp>
        <p:nvSpPr>
          <p:cNvPr id="29" name="Bent Arrow 28"/>
          <p:cNvSpPr/>
          <p:nvPr/>
        </p:nvSpPr>
        <p:spPr bwMode="auto">
          <a:xfrm rot="5400000">
            <a:off x="2437744" y="4390733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7050" y="5312399"/>
            <a:ext cx="1607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Don’t Persist to Graduation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7046767" y="3259169"/>
            <a:ext cx="690701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235k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7787445" y="2491714"/>
            <a:ext cx="1056835" cy="22583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 Arrow 40"/>
          <p:cNvSpPr/>
          <p:nvPr/>
        </p:nvSpPr>
        <p:spPr bwMode="auto">
          <a:xfrm rot="5400000">
            <a:off x="296800" y="4561450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745025">
            <a:off x="626700" y="2050233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International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25" y="5355056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Don’t Enter College</a:t>
            </a: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1039743" y="4062943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9933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44" y="4799278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2257" y="3471397"/>
            <a:ext cx="12508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60% entering choose STEM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92279" y="3613724"/>
            <a:ext cx="6448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~3%</a:t>
            </a:r>
          </a:p>
        </p:txBody>
      </p:sp>
      <p:sp>
        <p:nvSpPr>
          <p:cNvPr id="31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77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STEM Pipeline – The off roads are the concern.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r>
              <a:rPr lang="en-US" dirty="0"/>
              <a:t>People leave the workforce at an alarming rate.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745025">
            <a:off x="3433966" y="2117648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65k – 80k H1B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293620" y="2482425"/>
            <a:ext cx="1033425" cy="2196255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Higher Ed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8172" y="2491714"/>
            <a:ext cx="792252" cy="2258369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(3M/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2583" y="3109035"/>
            <a:ext cx="1194574" cy="50861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25% STEM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3416741" y="2719138"/>
            <a:ext cx="943260" cy="433504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287k BS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414296" y="3232838"/>
            <a:ext cx="943260" cy="433261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92k MS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409925" y="3731702"/>
            <a:ext cx="943260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25k PhD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414020" y="294978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414020" y="3443729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414020" y="3956055"/>
            <a:ext cx="42897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7" name="Bent Arrow 26"/>
          <p:cNvSpPr/>
          <p:nvPr/>
        </p:nvSpPr>
        <p:spPr bwMode="auto">
          <a:xfrm rot="5400000">
            <a:off x="3706451" y="4409230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26308" y="5312399"/>
            <a:ext cx="1752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Don’t Choose a STEM Career</a:t>
            </a:r>
          </a:p>
        </p:txBody>
      </p:sp>
      <p:sp>
        <p:nvSpPr>
          <p:cNvPr id="29" name="Bent Arrow 28"/>
          <p:cNvSpPr/>
          <p:nvPr/>
        </p:nvSpPr>
        <p:spPr bwMode="auto">
          <a:xfrm rot="5400000">
            <a:off x="2437744" y="4390733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7050" y="5312399"/>
            <a:ext cx="1607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Don’t Persist to Graduation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86918" y="5319105"/>
            <a:ext cx="29490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 Out of Profession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(only 26% of people w/ STEM degrees work in STEM ages 22-65)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7046767" y="3259169"/>
            <a:ext cx="690701" cy="451677"/>
          </a:xfrm>
          <a:prstGeom prst="rightArrow">
            <a:avLst>
              <a:gd name="adj1" fmla="val 50000"/>
              <a:gd name="adj2" fmla="val 31414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235k</a:t>
            </a:r>
            <a:endParaRPr kumimoji="0" lang="en-US" sz="1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33" name="Bent Arrow 32"/>
          <p:cNvSpPr/>
          <p:nvPr/>
        </p:nvSpPr>
        <p:spPr bwMode="auto">
          <a:xfrm rot="5400000">
            <a:off x="5482114" y="4377726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7787445" y="2491714"/>
            <a:ext cx="1056835" cy="22583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 Arrow 40"/>
          <p:cNvSpPr/>
          <p:nvPr/>
        </p:nvSpPr>
        <p:spPr bwMode="auto">
          <a:xfrm rot="5400000">
            <a:off x="296800" y="4561450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745025">
            <a:off x="626700" y="2050233"/>
            <a:ext cx="1444835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International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25" y="5355056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Don’t Enter College</a:t>
            </a: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1039743" y="4062943"/>
            <a:ext cx="867473" cy="634427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9933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44" y="4799278"/>
            <a:ext cx="14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b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2257" y="3471397"/>
            <a:ext cx="12508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60% entering choose STEM</a:t>
            </a:r>
          </a:p>
        </p:txBody>
      </p:sp>
      <p:sp>
        <p:nvSpPr>
          <p:cNvPr id="32" name="Rounded Rectangle 12"/>
          <p:cNvSpPr/>
          <p:nvPr/>
        </p:nvSpPr>
        <p:spPr bwMode="auto">
          <a:xfrm>
            <a:off x="5020674" y="2495121"/>
            <a:ext cx="1936139" cy="218355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STEM Workforce (8M)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92279" y="3613724"/>
            <a:ext cx="6448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~3%</a:t>
            </a:r>
          </a:p>
        </p:txBody>
      </p:sp>
      <p:sp>
        <p:nvSpPr>
          <p:cNvPr id="35" name="Oval 34"/>
          <p:cNvSpPr/>
          <p:nvPr/>
        </p:nvSpPr>
        <p:spPr bwMode="auto">
          <a:xfrm>
            <a:off x="5073867" y="3574206"/>
            <a:ext cx="1842002" cy="78493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287k STEM Openings 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ent Arrow 26"/>
          <p:cNvSpPr/>
          <p:nvPr/>
        </p:nvSpPr>
        <p:spPr bwMode="auto">
          <a:xfrm rot="5400000">
            <a:off x="5493854" y="4375870"/>
            <a:ext cx="867473" cy="840196"/>
          </a:xfrm>
          <a:prstGeom prst="bentArrow">
            <a:avLst>
              <a:gd name="adj1" fmla="val 15931"/>
              <a:gd name="adj2" fmla="val 26075"/>
              <a:gd name="adj3" fmla="val 25000"/>
              <a:gd name="adj4" fmla="val 74818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0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30" y="962845"/>
            <a:ext cx="8640542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1371600" indent="-1371600" defTabSz="171450">
              <a:buFontTx/>
              <a:buNone/>
              <a:tabLst>
                <a:tab pos="2852738" algn="l"/>
                <a:tab pos="4521200" algn="l"/>
              </a:tabLst>
            </a:pPr>
            <a:r>
              <a:rPr lang="en-US" sz="2000" u="sng" kern="0" dirty="0"/>
              <a:t>Scientist</a:t>
            </a:r>
            <a:r>
              <a:rPr lang="en-US" sz="2000" kern="0" dirty="0"/>
              <a:t> = </a:t>
            </a:r>
            <a:r>
              <a:rPr lang="en-US" sz="2000" i="1" kern="0" dirty="0">
                <a:solidFill>
                  <a:srgbClr val="FF0000"/>
                </a:solidFill>
              </a:rPr>
              <a:t>someone that explains the physical world through observations and experimentations.</a:t>
            </a:r>
          </a:p>
          <a:p>
            <a:pPr marL="1371600" indent="-137160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i="1" kern="0" dirty="0">
              <a:solidFill>
                <a:srgbClr val="FF0000"/>
              </a:solidFill>
            </a:endParaRPr>
          </a:p>
          <a:p>
            <a:pPr marL="1371600" indent="-1371600" defTabSz="171450">
              <a:buNone/>
              <a:tabLst>
                <a:tab pos="2852738" algn="l"/>
                <a:tab pos="4521200" algn="l"/>
              </a:tabLst>
            </a:pPr>
            <a:r>
              <a:rPr lang="en-US" sz="2000" u="sng" kern="0" dirty="0"/>
              <a:t>Engineer</a:t>
            </a:r>
            <a:r>
              <a:rPr lang="en-US" sz="2000" kern="0" dirty="0"/>
              <a:t> = </a:t>
            </a:r>
            <a:r>
              <a:rPr lang="en-US" sz="2000" i="1" kern="0" dirty="0">
                <a:solidFill>
                  <a:srgbClr val="FF0000"/>
                </a:solidFill>
              </a:rPr>
              <a:t>someone that uses the knowledge from </a:t>
            </a:r>
            <a:r>
              <a:rPr lang="en-US" sz="2000" i="1" u="sng" kern="0" dirty="0">
                <a:solidFill>
                  <a:srgbClr val="FF0000"/>
                </a:solidFill>
              </a:rPr>
              <a:t>science</a:t>
            </a:r>
            <a:r>
              <a:rPr lang="en-US" sz="2000" i="1" kern="0" dirty="0">
                <a:solidFill>
                  <a:srgbClr val="FF0000"/>
                </a:solidFill>
              </a:rPr>
              <a:t> to make systems and devices to benefit society. 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>
              <a:solidFill>
                <a:srgbClr val="FF0000"/>
              </a:solidFill>
            </a:endParaRP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1800" kern="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3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off-roads impact certain demographics more than others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 fastest growing fields have the most severe underrepresentation of women.</a:t>
            </a:r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7" name="Picture 6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43" y="2551393"/>
            <a:ext cx="4173453" cy="278746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38532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off-roads impact certain demographics more than others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 fastest growing fields have the most severe underrepresentation of women.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Growth in the area of </a:t>
            </a:r>
            <a:r>
              <a:rPr lang="en-US" b="1" dirty="0">
                <a:solidFill>
                  <a:srgbClr val="FF0000"/>
                </a:solidFill>
              </a:rPr>
              <a:t>computers</a:t>
            </a:r>
            <a:r>
              <a:rPr lang="en-US" dirty="0"/>
              <a:t> accounted for over </a:t>
            </a:r>
            <a:r>
              <a:rPr lang="en-US" b="1" dirty="0">
                <a:solidFill>
                  <a:srgbClr val="FF0000"/>
                </a:solidFill>
              </a:rPr>
              <a:t>90%</a:t>
            </a:r>
            <a:r>
              <a:rPr lang="en-US" dirty="0"/>
              <a:t> of the job growth in STEM occupations between 2003 and 2013.  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Yet only </a:t>
            </a:r>
            <a:r>
              <a:rPr lang="en-US" b="1" dirty="0">
                <a:solidFill>
                  <a:srgbClr val="FF0000"/>
                </a:solidFill>
              </a:rPr>
              <a:t>26% </a:t>
            </a:r>
            <a:r>
              <a:rPr lang="en-US" dirty="0">
                <a:solidFill>
                  <a:srgbClr val="002060"/>
                </a:solidFill>
              </a:rPr>
              <a:t>of jobs in this area were held by women.  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The percentage of BS degrees awarded to women in this area </a:t>
            </a:r>
            <a:r>
              <a:rPr lang="en-US" u="sng" dirty="0">
                <a:solidFill>
                  <a:srgbClr val="FF0000"/>
                </a:solidFill>
              </a:rPr>
              <a:t>decreased</a:t>
            </a:r>
            <a:r>
              <a:rPr lang="en-US" dirty="0">
                <a:solidFill>
                  <a:srgbClr val="002060"/>
                </a:solidFill>
              </a:rPr>
              <a:t> from 23% to 18% between 2004 and 2014.</a:t>
            </a:r>
            <a:br>
              <a:rPr lang="en-US" dirty="0"/>
            </a:b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39" y="4150610"/>
            <a:ext cx="2628233" cy="1755407"/>
          </a:xfrm>
          <a:prstGeom prst="rect">
            <a:avLst/>
          </a:prstGeom>
          <a:noFill/>
          <a:extLst/>
        </p:spPr>
      </p:pic>
      <p:sp>
        <p:nvSpPr>
          <p:cNvPr id="6" name="Rectangle 5"/>
          <p:cNvSpPr/>
          <p:nvPr/>
        </p:nvSpPr>
        <p:spPr bwMode="auto">
          <a:xfrm>
            <a:off x="4363720" y="5024119"/>
            <a:ext cx="762000" cy="881897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77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off-roads impact certain demographics more than others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 fastest growing fields have the most severe underrepresentation of women.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Growth in the area of computers accounted for over 90% of the job growth in STEM occupations between 2003 and 2013.  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Yet only 26% of jobs in this area were held by women.  </a:t>
            </a:r>
          </a:p>
          <a:p>
            <a:pPr lvl="2"/>
            <a:r>
              <a:rPr lang="en-US" dirty="0">
                <a:solidFill>
                  <a:srgbClr val="002060"/>
                </a:solidFill>
              </a:rPr>
              <a:t>The percentage of BS degrees awarded to women in this area decreased from 23% to 18% between 2004 and 2014.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Women are </a:t>
            </a:r>
            <a:r>
              <a:rPr lang="en-US" b="1" dirty="0">
                <a:solidFill>
                  <a:srgbClr val="FF0000"/>
                </a:solidFill>
              </a:rPr>
              <a:t>45%</a:t>
            </a:r>
            <a:r>
              <a:rPr lang="en-US" dirty="0"/>
              <a:t> more likely than their male peers to leave the STEM industry within their first year. By age 35, </a:t>
            </a:r>
            <a:r>
              <a:rPr lang="en-US" b="1" dirty="0">
                <a:solidFill>
                  <a:srgbClr val="FF0000"/>
                </a:solidFill>
              </a:rPr>
              <a:t>52%</a:t>
            </a:r>
            <a:r>
              <a:rPr lang="en-US" dirty="0"/>
              <a:t> of women employed in STEM leave the field (Hewlett, 2008).</a:t>
            </a:r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5" name="Picture 4" descr="http://blog.xyleme.com/sites/default/files/blog2/posts/xyleme-personalized-learning-k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99" y="5183810"/>
            <a:ext cx="1327721" cy="886790"/>
          </a:xfrm>
          <a:prstGeom prst="rect">
            <a:avLst/>
          </a:prstGeom>
          <a:noFill/>
          <a:extLst/>
        </p:spPr>
      </p:pic>
      <p:sp>
        <p:nvSpPr>
          <p:cNvPr id="6" name="Rectangle 5"/>
          <p:cNvSpPr/>
          <p:nvPr/>
        </p:nvSpPr>
        <p:spPr bwMode="auto">
          <a:xfrm>
            <a:off x="4389120" y="5627205"/>
            <a:ext cx="366713" cy="443395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99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Be honest, what do you think about when you hear </a:t>
            </a:r>
            <a:r>
              <a:rPr lang="en-US" u="sng" dirty="0"/>
              <a:t>scientist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1" y="1665329"/>
            <a:ext cx="30956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Be honest, what do you think about when you hear </a:t>
            </a:r>
            <a:r>
              <a:rPr lang="en-US" u="sng" dirty="0"/>
              <a:t>scientist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85" y="3689391"/>
            <a:ext cx="4103295" cy="2308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1" y="1665329"/>
            <a:ext cx="3095625" cy="404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85" y="1304632"/>
            <a:ext cx="3984605" cy="22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16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Be honest, what do you think about when you hear </a:t>
            </a:r>
            <a:r>
              <a:rPr lang="en-US" u="sng" dirty="0"/>
              <a:t>engineer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8"/>
          <a:stretch/>
        </p:blipFill>
        <p:spPr>
          <a:xfrm>
            <a:off x="835842" y="1496069"/>
            <a:ext cx="3015510" cy="2083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5432"/>
          <a:stretch/>
        </p:blipFill>
        <p:spPr>
          <a:xfrm>
            <a:off x="1009416" y="3833656"/>
            <a:ext cx="2773118" cy="19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Be honest, what do you think about when you hear </a:t>
            </a:r>
            <a:r>
              <a:rPr lang="en-US" u="sng" dirty="0"/>
              <a:t>engineer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8"/>
          <a:stretch/>
        </p:blipFill>
        <p:spPr>
          <a:xfrm>
            <a:off x="835842" y="1496069"/>
            <a:ext cx="3015510" cy="2083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5432"/>
          <a:stretch/>
        </p:blipFill>
        <p:spPr>
          <a:xfrm>
            <a:off x="1009416" y="3833656"/>
            <a:ext cx="2773118" cy="198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0" y="1496069"/>
            <a:ext cx="2427750" cy="18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11" y="3431660"/>
            <a:ext cx="3129851" cy="1760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92" y="1496069"/>
            <a:ext cx="1854532" cy="1820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0246" y="5212011"/>
            <a:ext cx="459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Billionaires have helped grow engineering enrollments.  </a:t>
            </a:r>
          </a:p>
        </p:txBody>
      </p:sp>
    </p:spTree>
    <p:extLst>
      <p:ext uri="{BB962C8B-B14F-4D97-AF65-F5344CB8AC3E}">
        <p14:creationId xmlns:p14="http://schemas.microsoft.com/office/powerpoint/2010/main" val="19080296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Be honest, what do you think about when you hear </a:t>
            </a:r>
            <a:r>
              <a:rPr lang="en-US" u="sng" dirty="0"/>
              <a:t>engineer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8"/>
          <a:stretch/>
        </p:blipFill>
        <p:spPr>
          <a:xfrm>
            <a:off x="835842" y="1496069"/>
            <a:ext cx="3015510" cy="2083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5432"/>
          <a:stretch/>
        </p:blipFill>
        <p:spPr>
          <a:xfrm>
            <a:off x="1009416" y="3833656"/>
            <a:ext cx="2773118" cy="198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0" y="1496069"/>
            <a:ext cx="2427750" cy="18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11" y="3431660"/>
            <a:ext cx="3129851" cy="1760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92" y="1496069"/>
            <a:ext cx="1854532" cy="1820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0246" y="5212011"/>
            <a:ext cx="459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making money doesn’t solve our grand challenges.</a:t>
            </a:r>
          </a:p>
        </p:txBody>
      </p:sp>
    </p:spTree>
    <p:extLst>
      <p:ext uri="{BB962C8B-B14F-4D97-AF65-F5344CB8AC3E}">
        <p14:creationId xmlns:p14="http://schemas.microsoft.com/office/powerpoint/2010/main" val="1506896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86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</a:t>
            </a:r>
          </a:p>
        </p:txBody>
      </p:sp>
    </p:spTree>
    <p:extLst>
      <p:ext uri="{BB962C8B-B14F-4D97-AF65-F5344CB8AC3E}">
        <p14:creationId xmlns:p14="http://schemas.microsoft.com/office/powerpoint/2010/main" val="301887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u="sng" kern="0" dirty="0"/>
              <a:t>E</a:t>
            </a:r>
            <a:r>
              <a:rPr lang="en-US" sz="2000" kern="0" dirty="0"/>
              <a:t> turns the </a:t>
            </a:r>
            <a:r>
              <a:rPr lang="en-US" sz="2000" u="sng" kern="0" dirty="0"/>
              <a:t>S</a:t>
            </a:r>
            <a:r>
              <a:rPr lang="en-US" sz="2000" kern="0" dirty="0"/>
              <a:t> into useful </a:t>
            </a:r>
            <a:r>
              <a:rPr lang="en-US" sz="2000" u="sng" kern="0" dirty="0"/>
              <a:t>things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8583"/>
            <a:ext cx="3957469" cy="23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8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</p:txBody>
      </p:sp>
    </p:spTree>
    <p:extLst>
      <p:ext uri="{BB962C8B-B14F-4D97-AF65-F5344CB8AC3E}">
        <p14:creationId xmlns:p14="http://schemas.microsoft.com/office/powerpoint/2010/main" val="291848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women?   			</a:t>
            </a:r>
          </a:p>
        </p:txBody>
      </p:sp>
    </p:spTree>
    <p:extLst>
      <p:ext uri="{BB962C8B-B14F-4D97-AF65-F5344CB8AC3E}">
        <p14:creationId xmlns:p14="http://schemas.microsoft.com/office/powerpoint/2010/main" val="4025980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women?   	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</p:txBody>
      </p:sp>
    </p:spTree>
    <p:extLst>
      <p:ext uri="{BB962C8B-B14F-4D97-AF65-F5344CB8AC3E}">
        <p14:creationId xmlns:p14="http://schemas.microsoft.com/office/powerpoint/2010/main" val="1092315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women?   	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more smart people in general	</a:t>
            </a:r>
          </a:p>
        </p:txBody>
      </p:sp>
    </p:spTree>
    <p:extLst>
      <p:ext uri="{BB962C8B-B14F-4D97-AF65-F5344CB8AC3E}">
        <p14:creationId xmlns:p14="http://schemas.microsoft.com/office/powerpoint/2010/main" val="790963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Tomorrow’s STEM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13" y="901700"/>
            <a:ext cx="8886677" cy="5168900"/>
          </a:xfrm>
        </p:spPr>
        <p:txBody>
          <a:bodyPr/>
          <a:lstStyle/>
          <a:p>
            <a:r>
              <a:rPr lang="en-US" dirty="0"/>
              <a:t>The Challenge: Broaden Participation in the STEM Workforce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6" y="1564985"/>
            <a:ext cx="3215781" cy="307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4557" y="1852234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larger STEM workforce.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more diverse ideas.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only get there by broadening participation.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6921" y="3541432"/>
            <a:ext cx="4783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white nerdy dudes?  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women?   		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more smart people in general	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</a:t>
            </a:r>
          </a:p>
        </p:txBody>
      </p:sp>
    </p:spTree>
    <p:extLst>
      <p:ext uri="{BB962C8B-B14F-4D97-AF65-F5344CB8AC3E}">
        <p14:creationId xmlns:p14="http://schemas.microsoft.com/office/powerpoint/2010/main" val="1634006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Thoughts on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STEM demo…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31" y="2985218"/>
            <a:ext cx="4519812" cy="3011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319" y="1446943"/>
            <a:ext cx="6480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Tinkerers and coders 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They don’t need much encouragement.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the resources, and off they go.</a:t>
            </a:r>
          </a:p>
          <a:p>
            <a:pPr marL="742950" lvl="1" indent="-285750" algn="l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will get 1 out of 18 people (what we have today).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3802" y="3311221"/>
            <a:ext cx="2234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folks are probably heading to STEM anyway.</a:t>
            </a:r>
          </a:p>
        </p:txBody>
      </p:sp>
    </p:spTree>
    <p:extLst>
      <p:ext uri="{BB962C8B-B14F-4D97-AF65-F5344CB8AC3E}">
        <p14:creationId xmlns:p14="http://schemas.microsoft.com/office/powerpoint/2010/main" val="1670898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Thoughts on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STEM demo…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319" y="1446943"/>
            <a:ext cx="6480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Tinkerers and coders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7597" y="1112702"/>
            <a:ext cx="297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local resources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6" y="1963157"/>
            <a:ext cx="4750717" cy="198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60" y="1939258"/>
            <a:ext cx="3268663" cy="183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8" y="4047616"/>
            <a:ext cx="4226118" cy="1840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260" y="4055039"/>
            <a:ext cx="3436585" cy="20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Thoughts on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STEM demo…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319" y="1446943"/>
            <a:ext cx="6480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Tinkerers and coders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7597" y="1112702"/>
            <a:ext cx="297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local resources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86" y="1870946"/>
            <a:ext cx="5012657" cy="42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9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Thoughts on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non-traditional </a:t>
            </a:r>
            <a:r>
              <a:rPr lang="en-US" dirty="0"/>
              <a:t>STEM demo…</a:t>
            </a:r>
            <a:br>
              <a:rPr lang="en-US" dirty="0"/>
            </a:br>
            <a:endParaRPr lang="en-US" dirty="0"/>
          </a:p>
          <a:p>
            <a:pPr marL="457200" lvl="1" indent="0" defTabSz="171450">
              <a:buNone/>
              <a:tabLst>
                <a:tab pos="2852738" algn="l"/>
                <a:tab pos="4521200" algn="l"/>
              </a:tabLst>
            </a:pPr>
            <a:endParaRPr lang="en-US" dirty="0"/>
          </a:p>
          <a:p>
            <a:pPr lvl="1" defTabSz="171450">
              <a:tabLst>
                <a:tab pos="2852738" algn="l"/>
                <a:tab pos="4521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319" y="1446943"/>
            <a:ext cx="6480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students, wanting to make a difference.</a:t>
            </a:r>
          </a:p>
        </p:txBody>
      </p:sp>
      <p:pic>
        <p:nvPicPr>
          <p:cNvPr id="8" name="Picture 7" descr="God Made A Farm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/>
          <a:stretch/>
        </p:blipFill>
        <p:spPr bwMode="auto">
          <a:xfrm>
            <a:off x="2506181" y="2109036"/>
            <a:ext cx="3804575" cy="2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86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pic>
        <p:nvPicPr>
          <p:cNvPr id="2050" name="Picture 2" descr="http://www.icomproductions.ca/wp-content/uploads/2012/02/ICOM_Website_Philosophy_CAP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3419" r="64855" b="29789"/>
          <a:stretch/>
        </p:blipFill>
        <p:spPr bwMode="auto">
          <a:xfrm>
            <a:off x="2261149" y="1371600"/>
            <a:ext cx="1854201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1826" y="1627838"/>
            <a:ext cx="4253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intellectual skills.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thing we think of when we talk about “learning”.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00" y="18370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1) COGNITIVE</a:t>
            </a:r>
          </a:p>
        </p:txBody>
      </p:sp>
      <p:pic>
        <p:nvPicPr>
          <p:cNvPr id="14" name="Picture 2" descr="http://www.icomproductions.ca/wp-content/uploads/2012/02/ICOM_Website_Philosophy_CAP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5" t="20944" r="41293" b="29623"/>
          <a:stretch/>
        </p:blipFill>
        <p:spPr bwMode="auto">
          <a:xfrm>
            <a:off x="2756175" y="2908300"/>
            <a:ext cx="162615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icomproductions.ca/wp-content/uploads/2012/02/ICOM_Website_Philosophy_CAP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8" t="17547" r="14776" b="31887"/>
          <a:stretch/>
        </p:blipFill>
        <p:spPr bwMode="auto">
          <a:xfrm>
            <a:off x="3099351" y="4457700"/>
            <a:ext cx="18161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2466" y="3492782"/>
            <a:ext cx="275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2) AFFECTIVE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7725" y="3047652"/>
            <a:ext cx="462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feelings (attitudes, motivation, willingness to participate, value of what is being learned).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Heavily influences success of cognition.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400" y="5153967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3) PSYCHOMOTOR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5451" y="4821872"/>
            <a:ext cx="4088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skills.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Cognition is underlying component, but practice-makes-perfect.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39701" y="2760887"/>
            <a:ext cx="8704580" cy="1811113"/>
          </a:xfrm>
          <a:prstGeom prst="roundRect">
            <a:avLst/>
          </a:prstGeom>
          <a:solidFill>
            <a:srgbClr val="FFCCCC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5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u="sng" kern="0" dirty="0"/>
              <a:t>E</a:t>
            </a:r>
            <a:r>
              <a:rPr lang="en-US" sz="2000" kern="0" dirty="0"/>
              <a:t> turns the </a:t>
            </a:r>
            <a:r>
              <a:rPr lang="en-US" sz="2000" u="sng" kern="0" dirty="0"/>
              <a:t>S</a:t>
            </a:r>
            <a:r>
              <a:rPr lang="en-US" sz="2000" kern="0" dirty="0"/>
              <a:t> into useful </a:t>
            </a:r>
            <a:r>
              <a:rPr lang="en-US" sz="2000" u="sng" kern="0" dirty="0"/>
              <a:t>things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i="1" kern="0" dirty="0"/>
              <a:t>things</a:t>
            </a:r>
            <a:r>
              <a:rPr lang="en-US" sz="2000" kern="0" dirty="0"/>
              <a:t> engineers make are the </a:t>
            </a:r>
            <a:r>
              <a:rPr lang="en-US" sz="2000" u="sng" kern="0" dirty="0"/>
              <a:t>T</a:t>
            </a:r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1" y="4075025"/>
            <a:ext cx="1525859" cy="15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1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558" y="2143764"/>
            <a:ext cx="661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 = Expectancy x Value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243068" y="3145683"/>
            <a:ext cx="8426369" cy="22583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just wanting good grades &amp; lots of money…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a student “choose” a STEM degree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the student put in the time necessary to achieve graduation.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 the person “choose” a STEM profession.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the professional “choose” to stay in STEM.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6200000">
            <a:off x="2018121" y="2700201"/>
            <a:ext cx="745441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1192" y="5855156"/>
            <a:ext cx="241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(Atkinson 50’s 60’s, Eccles 80’s)</a:t>
            </a:r>
          </a:p>
        </p:txBody>
      </p:sp>
    </p:spTree>
    <p:extLst>
      <p:ext uri="{BB962C8B-B14F-4D97-AF65-F5344CB8AC3E}">
        <p14:creationId xmlns:p14="http://schemas.microsoft.com/office/powerpoint/2010/main" val="1393236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558" y="2143764"/>
            <a:ext cx="661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 = Expectancy x Value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821803" y="3145684"/>
            <a:ext cx="7847634" cy="928606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 about one’s own ability and chances for success.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6200000">
            <a:off x="3904795" y="2700201"/>
            <a:ext cx="745441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1192" y="5855156"/>
            <a:ext cx="241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(Atkinson 50’s 60’s, Eccles 80’s)</a:t>
            </a:r>
          </a:p>
        </p:txBody>
      </p:sp>
    </p:spTree>
    <p:extLst>
      <p:ext uri="{BB962C8B-B14F-4D97-AF65-F5344CB8AC3E}">
        <p14:creationId xmlns:p14="http://schemas.microsoft.com/office/powerpoint/2010/main" val="96407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558" y="2143764"/>
            <a:ext cx="661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 = Expectancy x Value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522071" y="3145684"/>
            <a:ext cx="7147366" cy="928606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 about the importance of the tasks.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6200000">
            <a:off x="5722023" y="2700200"/>
            <a:ext cx="745441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1192" y="5855156"/>
            <a:ext cx="241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(Atkinson 50’s 60’s, Eccles 80’s)</a:t>
            </a:r>
          </a:p>
        </p:txBody>
      </p:sp>
    </p:spTree>
    <p:extLst>
      <p:ext uri="{BB962C8B-B14F-4D97-AF65-F5344CB8AC3E}">
        <p14:creationId xmlns:p14="http://schemas.microsoft.com/office/powerpoint/2010/main" val="1325579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558" y="2143764"/>
            <a:ext cx="661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 = Expectancy x Value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522071" y="3145684"/>
            <a:ext cx="7147366" cy="928606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 about the importance of the tasks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6200000">
            <a:off x="5722023" y="2700200"/>
            <a:ext cx="745441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1192" y="5855156"/>
            <a:ext cx="241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(Atkinson 50’s 60’s, Eccles 80’s)</a:t>
            </a: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2555538" y="4318819"/>
            <a:ext cx="745441" cy="2775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855670" y="4644562"/>
            <a:ext cx="2145174" cy="760815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Agentic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(self)</a:t>
            </a:r>
          </a:p>
        </p:txBody>
      </p:sp>
      <p:sp>
        <p:nvSpPr>
          <p:cNvPr id="14" name="Right Arrow 13"/>
          <p:cNvSpPr/>
          <p:nvPr/>
        </p:nvSpPr>
        <p:spPr bwMode="auto">
          <a:xfrm rot="16200000">
            <a:off x="6134047" y="4308222"/>
            <a:ext cx="745441" cy="2775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434180" y="4633965"/>
            <a:ext cx="2145174" cy="760815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(others)</a:t>
            </a:r>
          </a:p>
        </p:txBody>
      </p:sp>
    </p:spTree>
    <p:extLst>
      <p:ext uri="{BB962C8B-B14F-4D97-AF65-F5344CB8AC3E}">
        <p14:creationId xmlns:p14="http://schemas.microsoft.com/office/powerpoint/2010/main" val="24417041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certain people avoid STEM?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558" y="2143764"/>
            <a:ext cx="661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Motivation = Expectancy x Value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522071" y="3145684"/>
            <a:ext cx="7147366" cy="928606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 about the importance of the tasks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6200000">
            <a:off x="5722023" y="2700200"/>
            <a:ext cx="745441" cy="555898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6200000">
            <a:off x="2555538" y="4318819"/>
            <a:ext cx="745441" cy="2775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855670" y="4644562"/>
            <a:ext cx="2145174" cy="760815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Agentic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(self)</a:t>
            </a:r>
          </a:p>
        </p:txBody>
      </p:sp>
      <p:sp>
        <p:nvSpPr>
          <p:cNvPr id="14" name="Right Arrow 13"/>
          <p:cNvSpPr/>
          <p:nvPr/>
        </p:nvSpPr>
        <p:spPr bwMode="auto">
          <a:xfrm rot="16200000">
            <a:off x="6134047" y="4308222"/>
            <a:ext cx="745441" cy="277576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434180" y="4633965"/>
            <a:ext cx="2145174" cy="760815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(others)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977114" y="3941180"/>
            <a:ext cx="3206187" cy="17767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354" y="5699886"/>
            <a:ext cx="771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interventions can make a big difference.</a:t>
            </a:r>
          </a:p>
        </p:txBody>
      </p:sp>
    </p:spTree>
    <p:extLst>
      <p:ext uri="{BB962C8B-B14F-4D97-AF65-F5344CB8AC3E}">
        <p14:creationId xmlns:p14="http://schemas.microsoft.com/office/powerpoint/2010/main" val="15378348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generation w</a:t>
            </a:r>
            <a:r>
              <a:rPr lang="en-US" dirty="0"/>
              <a:t>a</a:t>
            </a:r>
            <a:r>
              <a:rPr lang="en-US" dirty="0"/>
              <a:t>nts to make a </a:t>
            </a:r>
            <a:r>
              <a:rPr lang="en-US" u="sng" dirty="0"/>
              <a:t>difference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9" y="1391230"/>
            <a:ext cx="7598005" cy="22996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" y="3930187"/>
            <a:ext cx="2591075" cy="1841233"/>
          </a:xfrm>
          <a:prstGeom prst="ellipse">
            <a:avLst/>
          </a:prstGeom>
        </p:spPr>
      </p:pic>
      <p:sp>
        <p:nvSpPr>
          <p:cNvPr id="18" name="Right Arrow 8"/>
          <p:cNvSpPr/>
          <p:nvPr/>
        </p:nvSpPr>
        <p:spPr bwMode="auto">
          <a:xfrm rot="19224975">
            <a:off x="2324624" y="3780699"/>
            <a:ext cx="483128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ight Arrow 8"/>
          <p:cNvSpPr/>
          <p:nvPr/>
        </p:nvSpPr>
        <p:spPr bwMode="auto">
          <a:xfrm rot="13211283">
            <a:off x="6053768" y="3832639"/>
            <a:ext cx="458314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73" y="5718806"/>
            <a:ext cx="127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Colstrip</a:t>
            </a:r>
            <a:endParaRPr lang="en-US" sz="18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62" y="3843823"/>
            <a:ext cx="2890931" cy="1927287"/>
          </a:xfrm>
          <a:prstGeom prst="ellipse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45847" y="5640883"/>
            <a:ext cx="1124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Bakken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96" y="4407218"/>
            <a:ext cx="2556417" cy="1698458"/>
          </a:xfrm>
          <a:prstGeom prst="ellipse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41588" y="5782555"/>
            <a:ext cx="176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AK Pipeline</a:t>
            </a:r>
            <a:endParaRPr lang="en-US" sz="1800" dirty="0"/>
          </a:p>
        </p:txBody>
      </p:sp>
      <p:sp>
        <p:nvSpPr>
          <p:cNvPr id="27" name="Right Arrow 8"/>
          <p:cNvSpPr/>
          <p:nvPr/>
        </p:nvSpPr>
        <p:spPr bwMode="auto">
          <a:xfrm rot="16200000">
            <a:off x="4263937" y="3965113"/>
            <a:ext cx="323333" cy="483810"/>
          </a:xfrm>
          <a:prstGeom prst="rightArrow">
            <a:avLst>
              <a:gd name="adj1" fmla="val 50000"/>
              <a:gd name="adj2" fmla="val 40680"/>
            </a:avLst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Thoughts on 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generation w</a:t>
            </a:r>
            <a:r>
              <a:rPr lang="en-US" dirty="0"/>
              <a:t>a</a:t>
            </a:r>
            <a:r>
              <a:rPr lang="en-US" dirty="0"/>
              <a:t>nts to make a </a:t>
            </a:r>
            <a:r>
              <a:rPr lang="en-US" u="sng" dirty="0"/>
              <a:t>difference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9" y="1391230"/>
            <a:ext cx="7598005" cy="2299663"/>
          </a:xfrm>
          <a:prstGeom prst="rect">
            <a:avLst/>
          </a:prstGeom>
        </p:spPr>
      </p:pic>
      <p:pic>
        <p:nvPicPr>
          <p:cNvPr id="15" name="Picture 2" descr="http://images.bwbx.io/cms/2013-02-04/0204-beijing-cars-630x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49" y="3967933"/>
            <a:ext cx="2738438" cy="1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868310" y="4014432"/>
            <a:ext cx="50013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sometimes shelter kids from our global problems.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actually will make them more motivated.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(doctors becomes engineers)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is about helping others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(nurses become scientists).</a:t>
            </a:r>
          </a:p>
        </p:txBody>
      </p:sp>
    </p:spTree>
    <p:extLst>
      <p:ext uri="{BB962C8B-B14F-4D97-AF65-F5344CB8AC3E}">
        <p14:creationId xmlns:p14="http://schemas.microsoft.com/office/powerpoint/2010/main" val="251548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umbs.dreamstime.com/z/thinking-man-9508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b="19197"/>
          <a:stretch/>
        </p:blipFill>
        <p:spPr bwMode="auto">
          <a:xfrm>
            <a:off x="3200224" y="1106570"/>
            <a:ext cx="2293197" cy="18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190485"/>
            <a:ext cx="5493657" cy="387676"/>
          </a:xfrm>
        </p:spPr>
        <p:txBody>
          <a:bodyPr/>
          <a:lstStyle/>
          <a:p>
            <a:pPr algn="l"/>
            <a:r>
              <a:rPr lang="en-US" sz="2400" dirty="0"/>
              <a:t>  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89" y="1066800"/>
            <a:ext cx="8504817" cy="4737904"/>
          </a:xfrm>
        </p:spPr>
        <p:txBody>
          <a:bodyPr/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r>
              <a:rPr lang="en-US" sz="2500" b="1" dirty="0">
                <a:solidFill>
                  <a:srgbClr val="003366"/>
                </a:solidFill>
              </a:rPr>
              <a:t> </a:t>
            </a:r>
            <a:endParaRPr lang="en-US" sz="2500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63471" y="725587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171450">
              <a:buNone/>
              <a:tabLst>
                <a:tab pos="2852738" algn="l"/>
                <a:tab pos="4521200" algn="l"/>
              </a:tabLst>
            </a:pPr>
            <a:endParaRPr lang="en-US" b="1" dirty="0">
              <a:solidFill>
                <a:srgbClr val="003366"/>
              </a:solidFill>
            </a:endParaRPr>
          </a:p>
        </p:txBody>
      </p:sp>
      <p:pic>
        <p:nvPicPr>
          <p:cNvPr id="12" name="Picture 2" descr="C:\Users\lameres\Desktop\rp_primary_Card_stunt-GoCats__Daryn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911139"/>
            <a:ext cx="4945712" cy="3176147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522965" y="813473"/>
            <a:ext cx="179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6411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The </a:t>
            </a:r>
            <a:r>
              <a:rPr lang="en-US" sz="2000" u="sng" kern="0" dirty="0"/>
              <a:t>E</a:t>
            </a:r>
            <a:r>
              <a:rPr lang="en-US" sz="2000" kern="0" dirty="0"/>
              <a:t> turns the </a:t>
            </a:r>
            <a:r>
              <a:rPr lang="en-US" sz="2000" u="sng" kern="0" dirty="0"/>
              <a:t>S</a:t>
            </a:r>
            <a:r>
              <a:rPr lang="en-US" sz="2000" kern="0" dirty="0"/>
              <a:t> into useful </a:t>
            </a:r>
            <a:r>
              <a:rPr lang="en-US" sz="2000" u="sng" kern="0" dirty="0"/>
              <a:t>things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We use our </a:t>
            </a:r>
            <a:r>
              <a:rPr lang="en-US" sz="2000" i="1" kern="0" dirty="0"/>
              <a:t>things</a:t>
            </a:r>
            <a:r>
              <a:rPr lang="en-US" sz="2000" kern="0" dirty="0"/>
              <a:t> to make more </a:t>
            </a:r>
            <a:r>
              <a:rPr lang="en-US" sz="2000" i="1" kern="0" dirty="0"/>
              <a:t>things</a:t>
            </a:r>
            <a:r>
              <a:rPr lang="en-US" sz="2000" kern="0" dirty="0"/>
              <a:t>.</a:t>
            </a:r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86" y="1432559"/>
            <a:ext cx="3957469" cy="238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" y="4772412"/>
            <a:ext cx="3712464" cy="1019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67" y="4772412"/>
            <a:ext cx="1463825" cy="1184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0" y="4041118"/>
            <a:ext cx="1600592" cy="19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29" y="190484"/>
            <a:ext cx="5638031" cy="390855"/>
          </a:xfrm>
        </p:spPr>
        <p:txBody>
          <a:bodyPr/>
          <a:lstStyle/>
          <a:p>
            <a:r>
              <a:rPr lang="en-US" dirty="0"/>
              <a:t>What is STEM?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1429" y="962845"/>
            <a:ext cx="8667417" cy="440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u="sng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None/>
              <a:tabLst>
                <a:tab pos="2852738" algn="l"/>
                <a:tab pos="4521200" algn="l"/>
              </a:tabLst>
            </a:pPr>
            <a:r>
              <a:rPr lang="en-US" sz="2000" kern="0" dirty="0"/>
              <a:t>Scientists use the </a:t>
            </a:r>
            <a:r>
              <a:rPr lang="en-US" sz="2000" u="sng" kern="0" dirty="0"/>
              <a:t>M</a:t>
            </a:r>
            <a:r>
              <a:rPr lang="en-US" sz="2000" kern="0" dirty="0"/>
              <a:t> to model the physical world.</a:t>
            </a:r>
          </a:p>
          <a:p>
            <a:pPr defTabSz="171450"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endParaRPr lang="en-US" sz="2000" kern="0" dirty="0"/>
          </a:p>
          <a:p>
            <a:pPr marL="0" indent="0" defTabSz="171450">
              <a:buFontTx/>
              <a:buNone/>
              <a:tabLst>
                <a:tab pos="2852738" algn="l"/>
                <a:tab pos="4521200" algn="l"/>
              </a:tabLst>
            </a:pPr>
            <a:br>
              <a:rPr lang="en-US" sz="2000" kern="0" dirty="0"/>
            </a:br>
            <a:endParaRPr lang="en-US" sz="14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008"/>
          <a:stretch/>
        </p:blipFill>
        <p:spPr>
          <a:xfrm>
            <a:off x="2472791" y="1424021"/>
            <a:ext cx="3957469" cy="2385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75" y="3267986"/>
            <a:ext cx="1934453" cy="13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25222"/>
      </p:ext>
    </p:extLst>
  </p:cSld>
  <p:clrMapOvr>
    <a:masterClrMapping/>
  </p:clrMapOvr>
</p:sld>
</file>

<file path=ppt/theme/theme1.xml><?xml version="1.0" encoding="utf-8"?>
<a:theme xmlns:a="http://schemas.openxmlformats.org/drawingml/2006/main" name="MAPLD_Presentation_09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52027</TotalTime>
  <Words>2704</Words>
  <Application>Microsoft Office PowerPoint</Application>
  <PresentationFormat>On-screen Show (4:3)</PresentationFormat>
  <Paragraphs>989</Paragraphs>
  <Slides>77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MS PGothic</vt:lpstr>
      <vt:lpstr>Arial</vt:lpstr>
      <vt:lpstr>Century Schoolbook</vt:lpstr>
      <vt:lpstr>Courier New</vt:lpstr>
      <vt:lpstr>Times New Roman</vt:lpstr>
      <vt:lpstr>Wingdings</vt:lpstr>
      <vt:lpstr>MAPLD_Presentation_09</vt:lpstr>
      <vt:lpstr>  Increasing Your Child’s Motivation for STEM     </vt:lpstr>
      <vt:lpstr>Today’s Agenda</vt:lpstr>
      <vt:lpstr>What is STEM?</vt:lpstr>
      <vt:lpstr>What is STEM?</vt:lpstr>
      <vt:lpstr>What is STEM?</vt:lpstr>
      <vt:lpstr>What is STEM?</vt:lpstr>
      <vt:lpstr>What is STEM?</vt:lpstr>
      <vt:lpstr>What is STEM?</vt:lpstr>
      <vt:lpstr>What is STEM?</vt:lpstr>
      <vt:lpstr>What is STEM?</vt:lpstr>
      <vt:lpstr>What is STEM?</vt:lpstr>
      <vt:lpstr>What is STEM?</vt:lpstr>
      <vt:lpstr>What is STEM?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Why does STEM matter?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Tomorrow’s STEM Workforce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Thoughts on motivation</vt:lpstr>
      <vt:lpstr>  Thank you!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Die-To-Die Coaxial Interconnect System For Use In System-In-Package Applications</dc:title>
  <dc:creator>Chris McIntosh</dc:creator>
  <cp:lastModifiedBy>LaMeres, Brock</cp:lastModifiedBy>
  <cp:revision>1729</cp:revision>
  <dcterms:created xsi:type="dcterms:W3CDTF">2004-02-21T02:56:01Z</dcterms:created>
  <dcterms:modified xsi:type="dcterms:W3CDTF">2017-01-19T17:54:35Z</dcterms:modified>
</cp:coreProperties>
</file>