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09" r:id="rId2"/>
    <p:sldId id="720" r:id="rId3"/>
    <p:sldId id="776" r:id="rId4"/>
    <p:sldId id="777" r:id="rId5"/>
    <p:sldId id="781" r:id="rId6"/>
    <p:sldId id="778" r:id="rId7"/>
    <p:sldId id="779" r:id="rId8"/>
    <p:sldId id="780" r:id="rId9"/>
    <p:sldId id="769" r:id="rId10"/>
    <p:sldId id="770" r:id="rId11"/>
    <p:sldId id="771" r:id="rId12"/>
    <p:sldId id="772" r:id="rId13"/>
    <p:sldId id="773" r:id="rId14"/>
    <p:sldId id="785" r:id="rId15"/>
    <p:sldId id="729" r:id="rId16"/>
    <p:sldId id="786" r:id="rId17"/>
    <p:sldId id="730" r:id="rId18"/>
    <p:sldId id="726" r:id="rId19"/>
    <p:sldId id="764" r:id="rId20"/>
    <p:sldId id="765" r:id="rId21"/>
    <p:sldId id="766" r:id="rId22"/>
    <p:sldId id="724" r:id="rId23"/>
    <p:sldId id="727" r:id="rId24"/>
    <p:sldId id="728" r:id="rId25"/>
    <p:sldId id="719" r:id="rId26"/>
    <p:sldId id="749" r:id="rId27"/>
    <p:sldId id="723" r:id="rId28"/>
    <p:sldId id="748" r:id="rId29"/>
    <p:sldId id="750" r:id="rId30"/>
    <p:sldId id="725" r:id="rId31"/>
    <p:sldId id="751" r:id="rId32"/>
    <p:sldId id="731" r:id="rId33"/>
    <p:sldId id="734" r:id="rId34"/>
    <p:sldId id="735" r:id="rId35"/>
    <p:sldId id="737" r:id="rId36"/>
    <p:sldId id="741" r:id="rId37"/>
    <p:sldId id="743" r:id="rId38"/>
    <p:sldId id="745" r:id="rId39"/>
    <p:sldId id="746" r:id="rId40"/>
    <p:sldId id="752" r:id="rId41"/>
    <p:sldId id="754" r:id="rId42"/>
    <p:sldId id="759" r:id="rId43"/>
    <p:sldId id="756" r:id="rId44"/>
    <p:sldId id="757" r:id="rId45"/>
    <p:sldId id="775" r:id="rId46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eres, Brock" initials="LB" lastIdx="0" clrIdx="0">
    <p:extLst>
      <p:ext uri="{19B8F6BF-5375-455C-9EA6-DF929625EA0E}">
        <p15:presenceInfo xmlns:p15="http://schemas.microsoft.com/office/powerpoint/2012/main" userId="S-1-5-21-62665781-247875009-941767090-220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F"/>
    <a:srgbClr val="3399FF"/>
    <a:srgbClr val="FFFF99"/>
    <a:srgbClr val="F0AD00"/>
    <a:srgbClr val="99FFCC"/>
    <a:srgbClr val="003366"/>
    <a:srgbClr val="0066CC"/>
    <a:srgbClr val="0099FF"/>
    <a:srgbClr val="0099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4" autoAdjust="0"/>
    <p:restoredTop sz="98934" autoAdjust="0"/>
  </p:normalViewPr>
  <p:slideViewPr>
    <p:cSldViewPr snapToGrid="0">
      <p:cViewPr varScale="1">
        <p:scale>
          <a:sx n="65" d="100"/>
          <a:sy n="65" d="100"/>
        </p:scale>
        <p:origin x="770" y="3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3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9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281" y="352904"/>
            <a:ext cx="8652076" cy="1209195"/>
          </a:xfrm>
        </p:spPr>
        <p:txBody>
          <a:bodyPr/>
          <a:lstStyle>
            <a:lvl1pPr>
              <a:defRPr sz="2800" b="0">
                <a:solidFill>
                  <a:srgbClr val="F0AD00"/>
                </a:solidFill>
                <a:latin typeface="Franklin Gothic Heavy" panose="020B090302010202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630" y="1762718"/>
            <a:ext cx="8305800" cy="1789290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Franklin Gothic Medium Cond" panose="020B0606030402020204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274674" y="315341"/>
            <a:ext cx="8568384" cy="0"/>
          </a:xfrm>
          <a:prstGeom prst="line">
            <a:avLst/>
          </a:prstGeom>
          <a:noFill/>
          <a:ln w="63500">
            <a:solidFill>
              <a:srgbClr val="F0AD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4D48F6-F8BE-4A1F-8011-06D79F0CE8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3364" y="4478599"/>
            <a:ext cx="2181696" cy="2342611"/>
          </a:xfrm>
          <a:prstGeom prst="rect">
            <a:avLst/>
          </a:prstGeom>
        </p:spPr>
      </p:pic>
      <p:sp>
        <p:nvSpPr>
          <p:cNvPr id="15" name="Line 7">
            <a:extLst>
              <a:ext uri="{FF2B5EF4-FFF2-40B4-BE49-F238E27FC236}">
                <a16:creationId xmlns:a16="http://schemas.microsoft.com/office/drawing/2014/main" id="{E44E12CC-C828-4781-A9E3-7ACF36188B6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4674" y="1562099"/>
            <a:ext cx="8568384" cy="2921"/>
          </a:xfrm>
          <a:prstGeom prst="line">
            <a:avLst/>
          </a:prstGeom>
          <a:noFill/>
          <a:ln w="63500">
            <a:solidFill>
              <a:srgbClr val="F0AD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5CD2E-2192-4C4E-91C4-0890D41BBB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" y="4478599"/>
            <a:ext cx="2064975" cy="2064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723902"/>
          </a:xfrm>
          <a:prstGeom prst="rect">
            <a:avLst/>
          </a:prstGeom>
          <a:solidFill>
            <a:srgbClr val="0024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63" y="182917"/>
            <a:ext cx="5011053" cy="387676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>
            <a:lvl1pPr marL="465138" indent="-465138">
              <a:buNone/>
              <a:defRPr sz="2200" b="1">
                <a:solidFill>
                  <a:srgbClr val="002469"/>
                </a:solidFill>
                <a:latin typeface="Arial" pitchFamily="34" charset="0"/>
                <a:cs typeface="Arial" pitchFamily="34" charset="0"/>
              </a:defRPr>
            </a:lvl1pPr>
            <a:lvl2pPr marL="682625" indent="-217488">
              <a:buFont typeface="Arial" pitchFamily="34" charset="0"/>
              <a:buChar char="•"/>
              <a:defRPr sz="1800" b="0">
                <a:latin typeface="Arial" pitchFamily="34" charset="0"/>
                <a:cs typeface="Arial" pitchFamily="34" charset="0"/>
              </a:defRPr>
            </a:lvl2pPr>
            <a:lvl3pPr marL="914400" indent="-217488"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defTabSz="1030288"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-Third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63176" y="6474566"/>
            <a:ext cx="649514" cy="275583"/>
          </a:xfrm>
          <a:prstGeom prst="rect">
            <a:avLst/>
          </a:prstGeom>
          <a:ln/>
        </p:spPr>
        <p:txBody>
          <a:bodyPr/>
          <a:lstStyle>
            <a:lvl1pPr algn="ctr">
              <a:defRPr sz="1400" b="1">
                <a:solidFill>
                  <a:srgbClr val="0024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347641"/>
            <a:ext cx="9144000" cy="0"/>
          </a:xfrm>
          <a:prstGeom prst="line">
            <a:avLst/>
          </a:prstGeom>
          <a:noFill/>
          <a:ln w="38100">
            <a:solidFill>
              <a:srgbClr val="00246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" name="Picture 8" descr="MS-horiz-color-revers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b="-8210"/>
          <a:stretch/>
        </p:blipFill>
        <p:spPr bwMode="auto">
          <a:xfrm>
            <a:off x="5290847" y="124882"/>
            <a:ext cx="1966479" cy="4998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1417900" y="6458692"/>
            <a:ext cx="6305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469"/>
                </a:solidFill>
                <a:latin typeface="Arial" pitchFamily="34" charset="0"/>
                <a:cs typeface="Arial" pitchFamily="34" charset="0"/>
              </a:rPr>
              <a:t>Engineering Education Research @ Montana State (Feb 2019)</a:t>
            </a:r>
          </a:p>
        </p:txBody>
      </p:sp>
      <p:pic>
        <p:nvPicPr>
          <p:cNvPr id="11" name="Picture 2" descr="C:\Users\k91h784\Desktop\header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" y="6382538"/>
            <a:ext cx="638401" cy="4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E3C8CA-B12B-4E28-8591-B78F68A72669}"/>
              </a:ext>
            </a:extLst>
          </p:cNvPr>
          <p:cNvSpPr txBox="1"/>
          <p:nvPr userDrawn="1"/>
        </p:nvSpPr>
        <p:spPr>
          <a:xfrm>
            <a:off x="7193719" y="119425"/>
            <a:ext cx="196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</a:rPr>
              <a:t>Engineering Education Research Center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Montana Engineering Education Research Center</a:t>
            </a:r>
            <a:br>
              <a:rPr lang="en-US" sz="2800" dirty="0"/>
            </a:br>
            <a:r>
              <a:rPr lang="en-US" sz="2800" dirty="0"/>
              <a:t>(MEERC)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630" y="1762718"/>
            <a:ext cx="8305800" cy="2966728"/>
          </a:xfrm>
        </p:spPr>
        <p:txBody>
          <a:bodyPr/>
          <a:lstStyle/>
          <a:p>
            <a:r>
              <a:rPr lang="en-US" sz="3000" dirty="0"/>
              <a:t>Brock LaMeres</a:t>
            </a:r>
          </a:p>
          <a:p>
            <a:pPr>
              <a:tabLst>
                <a:tab pos="1774825" algn="l"/>
              </a:tabLst>
            </a:pPr>
            <a:r>
              <a:rPr lang="en-US" dirty="0"/>
              <a:t>Director, MEERC</a:t>
            </a:r>
          </a:p>
          <a:p>
            <a:pPr>
              <a:tabLst>
                <a:tab pos="1774825" algn="l"/>
              </a:tabLst>
            </a:pPr>
            <a:r>
              <a:rPr lang="en-US" dirty="0"/>
              <a:t>Boeing Professor of Engineering Education</a:t>
            </a:r>
          </a:p>
          <a:p>
            <a:pPr>
              <a:tabLst>
                <a:tab pos="1774825" algn="l"/>
              </a:tabLst>
            </a:pPr>
            <a:r>
              <a:rPr lang="en-US" dirty="0"/>
              <a:t>Professor, Electrical &amp;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277814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et">
            <a:extLst>
              <a:ext uri="{FF2B5EF4-FFF2-40B4-BE49-F238E27FC236}">
                <a16:creationId xmlns:a16="http://schemas.microsoft.com/office/drawing/2014/main" id="{306D6407-CEC5-406B-8801-0B0F7F510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8712" y="732852"/>
            <a:ext cx="2678843" cy="9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Eng. Education?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AF416-B7DB-4E0B-BFFC-F03AF55BE295}"/>
              </a:ext>
            </a:extLst>
          </p:cNvPr>
          <p:cNvSpPr/>
          <p:nvPr/>
        </p:nvSpPr>
        <p:spPr bwMode="auto">
          <a:xfrm>
            <a:off x="2920261" y="1297418"/>
            <a:ext cx="2624377" cy="2616032"/>
          </a:xfrm>
          <a:prstGeom prst="ellipse">
            <a:avLst/>
          </a:prstGeom>
          <a:solidFill>
            <a:srgbClr val="3399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EE70C-CBA7-4041-A88F-04DA9A4C9153}"/>
              </a:ext>
            </a:extLst>
          </p:cNvPr>
          <p:cNvSpPr txBox="1"/>
          <p:nvPr/>
        </p:nvSpPr>
        <p:spPr>
          <a:xfrm>
            <a:off x="3312469" y="1538687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Accreditation </a:t>
            </a:r>
          </a:p>
        </p:txBody>
      </p:sp>
      <p:pic>
        <p:nvPicPr>
          <p:cNvPr id="5" name="Picture 2" descr="Engineering Degree Graduation Cap Topper. Great way to shout out that you are an engineer during your graduation. Great as a graduation memento too!">
            <a:extLst>
              <a:ext uri="{FF2B5EF4-FFF2-40B4-BE49-F238E27FC236}">
                <a16:creationId xmlns:a16="http://schemas.microsoft.com/office/drawing/2014/main" id="{1C9CA182-9220-4999-B35A-17F9C344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6095" y="2914526"/>
            <a:ext cx="1372215" cy="1166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7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et">
            <a:extLst>
              <a:ext uri="{FF2B5EF4-FFF2-40B4-BE49-F238E27FC236}">
                <a16:creationId xmlns:a16="http://schemas.microsoft.com/office/drawing/2014/main" id="{306D6407-CEC5-406B-8801-0B0F7F510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8712" y="732852"/>
            <a:ext cx="2678843" cy="9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Eng. Education?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BF6D40-99EE-4669-92F0-0A66EB2C6917}"/>
              </a:ext>
            </a:extLst>
          </p:cNvPr>
          <p:cNvSpPr/>
          <p:nvPr/>
        </p:nvSpPr>
        <p:spPr bwMode="auto">
          <a:xfrm>
            <a:off x="2018449" y="2169591"/>
            <a:ext cx="2624377" cy="2616032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AF416-B7DB-4E0B-BFFC-F03AF55BE295}"/>
              </a:ext>
            </a:extLst>
          </p:cNvPr>
          <p:cNvSpPr/>
          <p:nvPr/>
        </p:nvSpPr>
        <p:spPr bwMode="auto">
          <a:xfrm>
            <a:off x="2920261" y="1297418"/>
            <a:ext cx="2624377" cy="2616032"/>
          </a:xfrm>
          <a:prstGeom prst="ellipse">
            <a:avLst/>
          </a:prstGeom>
          <a:solidFill>
            <a:srgbClr val="3399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EE70C-CBA7-4041-A88F-04DA9A4C9153}"/>
              </a:ext>
            </a:extLst>
          </p:cNvPr>
          <p:cNvSpPr txBox="1"/>
          <p:nvPr/>
        </p:nvSpPr>
        <p:spPr>
          <a:xfrm>
            <a:off x="3312469" y="1538687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Accreditation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48989-9DA4-4E7D-A9EC-DBE5596E8C6B}"/>
              </a:ext>
            </a:extLst>
          </p:cNvPr>
          <p:cNvSpPr txBox="1"/>
          <p:nvPr/>
        </p:nvSpPr>
        <p:spPr>
          <a:xfrm>
            <a:off x="1714221" y="3092886"/>
            <a:ext cx="190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Agencies  </a:t>
            </a:r>
          </a:p>
        </p:txBody>
      </p:sp>
      <p:pic>
        <p:nvPicPr>
          <p:cNvPr id="1028" name="Picture 4" descr="Image result for nsf">
            <a:extLst>
              <a:ext uri="{FF2B5EF4-FFF2-40B4-BE49-F238E27FC236}">
                <a16:creationId xmlns:a16="http://schemas.microsoft.com/office/drawing/2014/main" id="{2B869EED-6396-4C84-9724-EA3ECD19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4" y="1842240"/>
            <a:ext cx="1202669" cy="12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partment of education">
            <a:extLst>
              <a:ext uri="{FF2B5EF4-FFF2-40B4-BE49-F238E27FC236}">
                <a16:creationId xmlns:a16="http://schemas.microsoft.com/office/drawing/2014/main" id="{4DB10360-11CB-4BCD-B7B9-19C00F43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4" y="3158572"/>
            <a:ext cx="997691" cy="9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tional academy of engineering">
            <a:extLst>
              <a:ext uri="{FF2B5EF4-FFF2-40B4-BE49-F238E27FC236}">
                <a16:creationId xmlns:a16="http://schemas.microsoft.com/office/drawing/2014/main" id="{7371924D-E364-4059-919B-0C747FE0E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19421"/>
          <a:stretch/>
        </p:blipFill>
        <p:spPr bwMode="auto">
          <a:xfrm>
            <a:off x="179432" y="4156263"/>
            <a:ext cx="1485554" cy="16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gineering Degree Graduation Cap Topper. Great way to shout out that you are an engineer during your graduation. Great as a graduation memento too!">
            <a:extLst>
              <a:ext uri="{FF2B5EF4-FFF2-40B4-BE49-F238E27FC236}">
                <a16:creationId xmlns:a16="http://schemas.microsoft.com/office/drawing/2014/main" id="{1C9CA182-9220-4999-B35A-17F9C344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6095" y="2914526"/>
            <a:ext cx="1372215" cy="1166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5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et">
            <a:extLst>
              <a:ext uri="{FF2B5EF4-FFF2-40B4-BE49-F238E27FC236}">
                <a16:creationId xmlns:a16="http://schemas.microsoft.com/office/drawing/2014/main" id="{306D6407-CEC5-406B-8801-0B0F7F510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8712" y="732852"/>
            <a:ext cx="2678843" cy="9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Eng. Education?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BF6D40-99EE-4669-92F0-0A66EB2C6917}"/>
              </a:ext>
            </a:extLst>
          </p:cNvPr>
          <p:cNvSpPr/>
          <p:nvPr/>
        </p:nvSpPr>
        <p:spPr bwMode="auto">
          <a:xfrm>
            <a:off x="2018449" y="2169591"/>
            <a:ext cx="2624377" cy="2616032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BAD91-7E33-4580-9791-4271C81F2C35}"/>
              </a:ext>
            </a:extLst>
          </p:cNvPr>
          <p:cNvSpPr/>
          <p:nvPr/>
        </p:nvSpPr>
        <p:spPr bwMode="auto">
          <a:xfrm>
            <a:off x="2920261" y="3108051"/>
            <a:ext cx="2624377" cy="2616032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AF416-B7DB-4E0B-BFFC-F03AF55BE295}"/>
              </a:ext>
            </a:extLst>
          </p:cNvPr>
          <p:cNvSpPr/>
          <p:nvPr/>
        </p:nvSpPr>
        <p:spPr bwMode="auto">
          <a:xfrm>
            <a:off x="2920261" y="1297418"/>
            <a:ext cx="2624377" cy="2616032"/>
          </a:xfrm>
          <a:prstGeom prst="ellipse">
            <a:avLst/>
          </a:prstGeom>
          <a:solidFill>
            <a:srgbClr val="3399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EE70C-CBA7-4041-A88F-04DA9A4C9153}"/>
              </a:ext>
            </a:extLst>
          </p:cNvPr>
          <p:cNvSpPr txBox="1"/>
          <p:nvPr/>
        </p:nvSpPr>
        <p:spPr>
          <a:xfrm>
            <a:off x="3312469" y="1538687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Accreditation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48989-9DA4-4E7D-A9EC-DBE5596E8C6B}"/>
              </a:ext>
            </a:extLst>
          </p:cNvPr>
          <p:cNvSpPr txBox="1"/>
          <p:nvPr/>
        </p:nvSpPr>
        <p:spPr>
          <a:xfrm>
            <a:off x="1714221" y="3092886"/>
            <a:ext cx="190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Agencies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55B8F-1FEC-46D5-8848-6389E459A2D5}"/>
              </a:ext>
            </a:extLst>
          </p:cNvPr>
          <p:cNvSpPr txBox="1"/>
          <p:nvPr/>
        </p:nvSpPr>
        <p:spPr>
          <a:xfrm>
            <a:off x="3284225" y="4978450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</a:p>
        </p:txBody>
      </p:sp>
      <p:pic>
        <p:nvPicPr>
          <p:cNvPr id="1028" name="Picture 4" descr="Image result for nsf">
            <a:extLst>
              <a:ext uri="{FF2B5EF4-FFF2-40B4-BE49-F238E27FC236}">
                <a16:creationId xmlns:a16="http://schemas.microsoft.com/office/drawing/2014/main" id="{2B869EED-6396-4C84-9724-EA3ECD19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4" y="1842240"/>
            <a:ext cx="1202669" cy="12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partment of education">
            <a:extLst>
              <a:ext uri="{FF2B5EF4-FFF2-40B4-BE49-F238E27FC236}">
                <a16:creationId xmlns:a16="http://schemas.microsoft.com/office/drawing/2014/main" id="{4DB10360-11CB-4BCD-B7B9-19C00F43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4" y="3158572"/>
            <a:ext cx="997691" cy="9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tional academy of engineering">
            <a:extLst>
              <a:ext uri="{FF2B5EF4-FFF2-40B4-BE49-F238E27FC236}">
                <a16:creationId xmlns:a16="http://schemas.microsoft.com/office/drawing/2014/main" id="{7371924D-E364-4059-919B-0C747FE0E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19421"/>
          <a:stretch/>
        </p:blipFill>
        <p:spPr bwMode="auto">
          <a:xfrm>
            <a:off x="179432" y="4156263"/>
            <a:ext cx="1485554" cy="16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rofessor">
            <a:extLst>
              <a:ext uri="{FF2B5EF4-FFF2-40B4-BE49-F238E27FC236}">
                <a16:creationId xmlns:a16="http://schemas.microsoft.com/office/drawing/2014/main" id="{29ACF7B5-AAF9-41C7-A7D2-BBB794474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2473" y="5219584"/>
            <a:ext cx="1089528" cy="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gineering Degree Graduation Cap Topper. Great way to shout out that you are an engineer during your graduation. Great as a graduation memento too!">
            <a:extLst>
              <a:ext uri="{FF2B5EF4-FFF2-40B4-BE49-F238E27FC236}">
                <a16:creationId xmlns:a16="http://schemas.microsoft.com/office/drawing/2014/main" id="{1C9CA182-9220-4999-B35A-17F9C344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6095" y="2914526"/>
            <a:ext cx="1372215" cy="1166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2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et">
            <a:extLst>
              <a:ext uri="{FF2B5EF4-FFF2-40B4-BE49-F238E27FC236}">
                <a16:creationId xmlns:a16="http://schemas.microsoft.com/office/drawing/2014/main" id="{306D6407-CEC5-406B-8801-0B0F7F510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8712" y="732852"/>
            <a:ext cx="2678843" cy="9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Eng. Education?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BF6D40-99EE-4669-92F0-0A66EB2C6917}"/>
              </a:ext>
            </a:extLst>
          </p:cNvPr>
          <p:cNvSpPr/>
          <p:nvPr/>
        </p:nvSpPr>
        <p:spPr bwMode="auto">
          <a:xfrm>
            <a:off x="2018449" y="2169591"/>
            <a:ext cx="2624377" cy="2616032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BAD91-7E33-4580-9791-4271C81F2C35}"/>
              </a:ext>
            </a:extLst>
          </p:cNvPr>
          <p:cNvSpPr/>
          <p:nvPr/>
        </p:nvSpPr>
        <p:spPr bwMode="auto">
          <a:xfrm>
            <a:off x="2920261" y="3108051"/>
            <a:ext cx="2624377" cy="2616032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AF416-B7DB-4E0B-BFFC-F03AF55BE295}"/>
              </a:ext>
            </a:extLst>
          </p:cNvPr>
          <p:cNvSpPr/>
          <p:nvPr/>
        </p:nvSpPr>
        <p:spPr bwMode="auto">
          <a:xfrm>
            <a:off x="2920261" y="1297418"/>
            <a:ext cx="2624377" cy="2616032"/>
          </a:xfrm>
          <a:prstGeom prst="ellipse">
            <a:avLst/>
          </a:prstGeom>
          <a:solidFill>
            <a:srgbClr val="3399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6819FD-9680-4CAF-B58A-17E662FAC831}"/>
              </a:ext>
            </a:extLst>
          </p:cNvPr>
          <p:cNvSpPr/>
          <p:nvPr/>
        </p:nvSpPr>
        <p:spPr bwMode="auto">
          <a:xfrm>
            <a:off x="4120285" y="2169591"/>
            <a:ext cx="2624377" cy="26160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EE70C-CBA7-4041-A88F-04DA9A4C9153}"/>
              </a:ext>
            </a:extLst>
          </p:cNvPr>
          <p:cNvSpPr txBox="1"/>
          <p:nvPr/>
        </p:nvSpPr>
        <p:spPr>
          <a:xfrm>
            <a:off x="3312469" y="1538687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Accreditation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48989-9DA4-4E7D-A9EC-DBE5596E8C6B}"/>
              </a:ext>
            </a:extLst>
          </p:cNvPr>
          <p:cNvSpPr txBox="1"/>
          <p:nvPr/>
        </p:nvSpPr>
        <p:spPr>
          <a:xfrm>
            <a:off x="1714221" y="3092886"/>
            <a:ext cx="190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Agencies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F6F54-B9ED-4BDE-82A1-12027407FCB9}"/>
              </a:ext>
            </a:extLst>
          </p:cNvPr>
          <p:cNvSpPr txBox="1"/>
          <p:nvPr/>
        </p:nvSpPr>
        <p:spPr>
          <a:xfrm>
            <a:off x="5167616" y="3226531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55B8F-1FEC-46D5-8848-6389E459A2D5}"/>
              </a:ext>
            </a:extLst>
          </p:cNvPr>
          <p:cNvSpPr txBox="1"/>
          <p:nvPr/>
        </p:nvSpPr>
        <p:spPr>
          <a:xfrm>
            <a:off x="3284225" y="4978450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</a:p>
        </p:txBody>
      </p:sp>
      <p:pic>
        <p:nvPicPr>
          <p:cNvPr id="1028" name="Picture 4" descr="Image result for nsf">
            <a:extLst>
              <a:ext uri="{FF2B5EF4-FFF2-40B4-BE49-F238E27FC236}">
                <a16:creationId xmlns:a16="http://schemas.microsoft.com/office/drawing/2014/main" id="{2B869EED-6396-4C84-9724-EA3ECD19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4" y="1842240"/>
            <a:ext cx="1202669" cy="12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partment of education">
            <a:extLst>
              <a:ext uri="{FF2B5EF4-FFF2-40B4-BE49-F238E27FC236}">
                <a16:creationId xmlns:a16="http://schemas.microsoft.com/office/drawing/2014/main" id="{4DB10360-11CB-4BCD-B7B9-19C00F43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4" y="3158572"/>
            <a:ext cx="997691" cy="9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tional academy of engineering">
            <a:extLst>
              <a:ext uri="{FF2B5EF4-FFF2-40B4-BE49-F238E27FC236}">
                <a16:creationId xmlns:a16="http://schemas.microsoft.com/office/drawing/2014/main" id="{7371924D-E364-4059-919B-0C747FE0E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19421"/>
          <a:stretch/>
        </p:blipFill>
        <p:spPr bwMode="auto">
          <a:xfrm>
            <a:off x="179432" y="4156263"/>
            <a:ext cx="1485554" cy="16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ngineering">
            <a:extLst>
              <a:ext uri="{FF2B5EF4-FFF2-40B4-BE49-F238E27FC236}">
                <a16:creationId xmlns:a16="http://schemas.microsoft.com/office/drawing/2014/main" id="{0ADC6BFD-B4EE-42EE-A2BA-4EB2707F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41" y="3568106"/>
            <a:ext cx="2173567" cy="8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6F5A937E-6B4A-49A6-AE79-9B188862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64" y="2352056"/>
            <a:ext cx="2183026" cy="10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rofessor">
            <a:extLst>
              <a:ext uri="{FF2B5EF4-FFF2-40B4-BE49-F238E27FC236}">
                <a16:creationId xmlns:a16="http://schemas.microsoft.com/office/drawing/2014/main" id="{29ACF7B5-AAF9-41C7-A7D2-BBB794474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2473" y="5219584"/>
            <a:ext cx="1089528" cy="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gineering Degree Graduation Cap Topper. Great way to shout out that you are an engineer during your graduation. Great as a graduation memento too!">
            <a:extLst>
              <a:ext uri="{FF2B5EF4-FFF2-40B4-BE49-F238E27FC236}">
                <a16:creationId xmlns:a16="http://schemas.microsoft.com/office/drawing/2014/main" id="{1C9CA182-9220-4999-B35A-17F9C344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6095" y="2914526"/>
            <a:ext cx="1372215" cy="1166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0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bet">
            <a:extLst>
              <a:ext uri="{FF2B5EF4-FFF2-40B4-BE49-F238E27FC236}">
                <a16:creationId xmlns:a16="http://schemas.microsoft.com/office/drawing/2014/main" id="{306D6407-CEC5-406B-8801-0B0F7F510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4951" y="797584"/>
            <a:ext cx="516249" cy="5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Eng. Education?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The role EER plays...</a:t>
            </a:r>
          </a:p>
          <a:p>
            <a:r>
              <a:rPr lang="en-US" i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solidFill>
                  <a:schemeClr val="tx1"/>
                </a:solidFill>
              </a:rPr>
              <a:t>EER provides a unique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mechanism to make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educational 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change.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0" dirty="0">
                <a:solidFill>
                  <a:schemeClr val="tx1"/>
                </a:solidFill>
              </a:rPr>
              <a:t>It is the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connection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between</a:t>
            </a:r>
            <a:br>
              <a:rPr lang="en-US" sz="1800" b="0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components.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BF6D40-99EE-4669-92F0-0A66EB2C6917}"/>
              </a:ext>
            </a:extLst>
          </p:cNvPr>
          <p:cNvSpPr/>
          <p:nvPr/>
        </p:nvSpPr>
        <p:spPr bwMode="auto">
          <a:xfrm>
            <a:off x="2018449" y="2169591"/>
            <a:ext cx="2624377" cy="2616032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BAD91-7E33-4580-9791-4271C81F2C35}"/>
              </a:ext>
            </a:extLst>
          </p:cNvPr>
          <p:cNvSpPr/>
          <p:nvPr/>
        </p:nvSpPr>
        <p:spPr bwMode="auto">
          <a:xfrm>
            <a:off x="2920261" y="3108051"/>
            <a:ext cx="2624377" cy="2616032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AF416-B7DB-4E0B-BFFC-F03AF55BE295}"/>
              </a:ext>
            </a:extLst>
          </p:cNvPr>
          <p:cNvSpPr/>
          <p:nvPr/>
        </p:nvSpPr>
        <p:spPr bwMode="auto">
          <a:xfrm>
            <a:off x="2920261" y="1297418"/>
            <a:ext cx="2624377" cy="2616032"/>
          </a:xfrm>
          <a:prstGeom prst="ellipse">
            <a:avLst/>
          </a:prstGeom>
          <a:solidFill>
            <a:srgbClr val="3399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6819FD-9680-4CAF-B58A-17E662FAC831}"/>
              </a:ext>
            </a:extLst>
          </p:cNvPr>
          <p:cNvSpPr/>
          <p:nvPr/>
        </p:nvSpPr>
        <p:spPr bwMode="auto">
          <a:xfrm>
            <a:off x="4120285" y="2169591"/>
            <a:ext cx="2624377" cy="2616032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EE70C-CBA7-4041-A88F-04DA9A4C9153}"/>
              </a:ext>
            </a:extLst>
          </p:cNvPr>
          <p:cNvSpPr txBox="1"/>
          <p:nvPr/>
        </p:nvSpPr>
        <p:spPr>
          <a:xfrm>
            <a:off x="3312469" y="1538687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Accreditation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48989-9DA4-4E7D-A9EC-DBE5596E8C6B}"/>
              </a:ext>
            </a:extLst>
          </p:cNvPr>
          <p:cNvSpPr txBox="1"/>
          <p:nvPr/>
        </p:nvSpPr>
        <p:spPr>
          <a:xfrm>
            <a:off x="1714221" y="3092886"/>
            <a:ext cx="190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Agencies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F6F54-B9ED-4BDE-82A1-12027407FCB9}"/>
              </a:ext>
            </a:extLst>
          </p:cNvPr>
          <p:cNvSpPr txBox="1"/>
          <p:nvPr/>
        </p:nvSpPr>
        <p:spPr>
          <a:xfrm>
            <a:off x="5167616" y="3226531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55B8F-1FEC-46D5-8848-6389E459A2D5}"/>
              </a:ext>
            </a:extLst>
          </p:cNvPr>
          <p:cNvSpPr txBox="1"/>
          <p:nvPr/>
        </p:nvSpPr>
        <p:spPr>
          <a:xfrm>
            <a:off x="3284225" y="4978450"/>
            <a:ext cx="190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</a:p>
        </p:txBody>
      </p:sp>
      <p:pic>
        <p:nvPicPr>
          <p:cNvPr id="1028" name="Picture 4" descr="Image result for nsf">
            <a:extLst>
              <a:ext uri="{FF2B5EF4-FFF2-40B4-BE49-F238E27FC236}">
                <a16:creationId xmlns:a16="http://schemas.microsoft.com/office/drawing/2014/main" id="{2B869EED-6396-4C84-9724-EA3ECD19D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87" y="4746027"/>
            <a:ext cx="509816" cy="5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ngineering">
            <a:extLst>
              <a:ext uri="{FF2B5EF4-FFF2-40B4-BE49-F238E27FC236}">
                <a16:creationId xmlns:a16="http://schemas.microsoft.com/office/drawing/2014/main" id="{0ADC6BFD-B4EE-42EE-A2BA-4EB2707F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64" y="3634232"/>
            <a:ext cx="965559" cy="3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rofessor">
            <a:extLst>
              <a:ext uri="{FF2B5EF4-FFF2-40B4-BE49-F238E27FC236}">
                <a16:creationId xmlns:a16="http://schemas.microsoft.com/office/drawing/2014/main" id="{29ACF7B5-AAF9-41C7-A7D2-BBB794474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0114" y="4903429"/>
            <a:ext cx="580977" cy="5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ngineering Degree Graduation Cap Topper. Great way to shout out that you are an engineer during your graduation. Great as a graduation memento too!">
            <a:extLst>
              <a:ext uri="{FF2B5EF4-FFF2-40B4-BE49-F238E27FC236}">
                <a16:creationId xmlns:a16="http://schemas.microsoft.com/office/drawing/2014/main" id="{1C9CA182-9220-4999-B35A-17F9C344E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6095" y="2914526"/>
            <a:ext cx="1372215" cy="1166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470AA591-BB54-412D-B928-286898EBF4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09" y="1049168"/>
            <a:ext cx="1581862" cy="105653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0019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Transform Engineering Education</a:t>
            </a:r>
            <a:r>
              <a:rPr lang="en-US" b="0" i="1" dirty="0"/>
              <a:t> through interdisciplinary, empirical research on improving student success.  </a:t>
            </a:r>
            <a:endParaRPr lang="en-US" i="1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E6C40D40-0B00-4152-8C0C-B62640370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43" y="3852945"/>
            <a:ext cx="2933697" cy="19594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6822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Transform Engineering Education</a:t>
            </a:r>
            <a:r>
              <a:rPr lang="en-US" b="0" i="1" dirty="0"/>
              <a:t> through interdisciplinary, empirical research on improving student success.  </a:t>
            </a:r>
            <a:endParaRPr lang="en-US" i="1" dirty="0"/>
          </a:p>
          <a:p>
            <a:endParaRPr lang="en-US" sz="1400" dirty="0"/>
          </a:p>
          <a:p>
            <a:r>
              <a:rPr lang="en-US" dirty="0"/>
              <a:t>Research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Strengthen the engineering workforce by better preparing our students with the skills needed to solve our grand challenges.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Strengthen the engineering workforce by broadening participation in engineering.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Improve the efficiency of engineering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E6C40D40-0B00-4152-8C0C-B62640370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43" y="3852945"/>
            <a:ext cx="2933697" cy="195942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97029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Transform Engineering Education</a:t>
            </a:r>
            <a:r>
              <a:rPr lang="en-US" b="0" i="1" dirty="0"/>
              <a:t> through interdisciplinary, empirical research on improving student success.  </a:t>
            </a:r>
            <a:endParaRPr lang="en-US" i="1" dirty="0"/>
          </a:p>
          <a:p>
            <a:endParaRPr lang="en-US" sz="1400" dirty="0"/>
          </a:p>
          <a:p>
            <a:r>
              <a:rPr lang="en-US" dirty="0"/>
              <a:t>Research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Strengthen the engineering workforce by better preparing our students with the skills needed to solve our grand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Strengthen the engineering workforce by broadening participation in engineering.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Improve the efficiency of engineering education.</a:t>
            </a:r>
          </a:p>
          <a:p>
            <a:endParaRPr lang="en-US" dirty="0"/>
          </a:p>
          <a:p>
            <a:r>
              <a:rPr lang="en-US" dirty="0"/>
              <a:t>Four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Increase faculty productivity in the area of engineering education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Initiate large-scale research projects and programs at MSU.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Contribute to the training of tomorrow’s professoriate.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Establish MSU as a leader within the American Society of Engineering Education (ASEE).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8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BFF1CB5-8509-41FE-9ED0-4E8048787403}"/>
              </a:ext>
            </a:extLst>
          </p:cNvPr>
          <p:cNvSpPr/>
          <p:nvPr/>
        </p:nvSpPr>
        <p:spPr bwMode="auto">
          <a:xfrm>
            <a:off x="335108" y="4490337"/>
            <a:ext cx="2517093" cy="1376113"/>
          </a:xfrm>
          <a:prstGeom prst="rightArrow">
            <a:avLst>
              <a:gd name="adj1" fmla="val 63797"/>
              <a:gd name="adj2" fmla="val 34761"/>
            </a:avLst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0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Garner interest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obstacles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340E88-2256-4EAE-A2FC-7B89F0BB1EF2}"/>
              </a:ext>
            </a:extLst>
          </p:cNvPr>
          <p:cNvCxnSpPr/>
          <p:nvPr/>
        </p:nvCxnSpPr>
        <p:spPr bwMode="auto">
          <a:xfrm>
            <a:off x="208932" y="5933062"/>
            <a:ext cx="8726135" cy="0"/>
          </a:xfrm>
          <a:prstGeom prst="straightConnector1">
            <a:avLst/>
          </a:prstGeom>
          <a:noFill/>
          <a:ln w="44450" cap="flat" cmpd="sng" algn="ctr">
            <a:solidFill>
              <a:srgbClr val="003F7F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B32EB-B5AB-4A9C-AEDD-880E8A9586FB}"/>
              </a:ext>
            </a:extLst>
          </p:cNvPr>
          <p:cNvSpPr/>
          <p:nvPr/>
        </p:nvSpPr>
        <p:spPr>
          <a:xfrm>
            <a:off x="48444" y="59003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732B2-6484-4A6F-B853-2EF1B00E95BD}"/>
              </a:ext>
            </a:extLst>
          </p:cNvPr>
          <p:cNvSpPr/>
          <p:nvPr/>
        </p:nvSpPr>
        <p:spPr>
          <a:xfrm>
            <a:off x="1869141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550F6A-5A58-42C8-ADFF-BCF28B18F386}"/>
              </a:ext>
            </a:extLst>
          </p:cNvPr>
          <p:cNvSpPr/>
          <p:nvPr/>
        </p:nvSpPr>
        <p:spPr>
          <a:xfrm>
            <a:off x="3894765" y="59095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D16F6-AA9B-48CD-A089-AB8F5F8E4AC5}"/>
              </a:ext>
            </a:extLst>
          </p:cNvPr>
          <p:cNvSpPr/>
          <p:nvPr/>
        </p:nvSpPr>
        <p:spPr>
          <a:xfrm>
            <a:off x="5873908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48B95-B05C-4A7B-9773-77866AC9EF2D}"/>
              </a:ext>
            </a:extLst>
          </p:cNvPr>
          <p:cNvSpPr/>
          <p:nvPr/>
        </p:nvSpPr>
        <p:spPr>
          <a:xfrm>
            <a:off x="7910073" y="5909590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214752-F037-4828-BE96-110F25E2E143}"/>
              </a:ext>
            </a:extLst>
          </p:cNvPr>
          <p:cNvSpPr txBox="1">
            <a:spLocks/>
          </p:cNvSpPr>
          <p:nvPr/>
        </p:nvSpPr>
        <p:spPr bwMode="auto">
          <a:xfrm>
            <a:off x="168097" y="887692"/>
            <a:ext cx="5987984" cy="5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rgbClr val="0024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600" i="1" kern="0" dirty="0"/>
              <a:t>Transform Engineering Education</a:t>
            </a:r>
            <a:r>
              <a:rPr lang="en-US" sz="1600" b="0" i="1" kern="0" dirty="0"/>
              <a:t> through interdisciplinary, empirical research on improving student success.  </a:t>
            </a:r>
            <a:endParaRPr lang="en-US" sz="1600" i="1" kern="0" dirty="0"/>
          </a:p>
        </p:txBody>
      </p:sp>
      <p:pic>
        <p:nvPicPr>
          <p:cNvPr id="19" name="Picture 18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26B695BF-E888-4ACA-809C-2B0F8AECA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14" y="1624587"/>
            <a:ext cx="1906950" cy="1273660"/>
          </a:xfrm>
          <a:prstGeom prst="rect">
            <a:avLst/>
          </a:prstGeom>
          <a:noFill/>
          <a:extLst/>
        </p:spPr>
      </p:pic>
      <p:pic>
        <p:nvPicPr>
          <p:cNvPr id="20" name="Picture 2" descr="C:\Users\k91h784\Desktop\header_logo.png">
            <a:extLst>
              <a:ext uri="{FF2B5EF4-FFF2-40B4-BE49-F238E27FC236}">
                <a16:creationId xmlns:a16="http://schemas.microsoft.com/office/drawing/2014/main" id="{9693C25C-D11F-4E89-BCEF-E61BCA0E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79" y="5960008"/>
            <a:ext cx="439194" cy="3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BF0602-0621-4016-8BF6-235339EA21DF}"/>
              </a:ext>
            </a:extLst>
          </p:cNvPr>
          <p:cNvSpPr txBox="1"/>
          <p:nvPr/>
        </p:nvSpPr>
        <p:spPr>
          <a:xfrm>
            <a:off x="4734229" y="5199425"/>
            <a:ext cx="139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3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here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F75CA4-5E94-4A15-B6E8-1FD67B4D794C}"/>
              </a:ext>
            </a:extLst>
          </p:cNvPr>
          <p:cNvCxnSpPr>
            <a:cxnSpLocks/>
          </p:cNvCxnSpPr>
          <p:nvPr/>
        </p:nvCxnSpPr>
        <p:spPr bwMode="auto">
          <a:xfrm>
            <a:off x="5430437" y="5568757"/>
            <a:ext cx="0" cy="331634"/>
          </a:xfrm>
          <a:prstGeom prst="straightConnector1">
            <a:avLst/>
          </a:prstGeom>
          <a:noFill/>
          <a:ln w="19050" cap="flat" cmpd="sng" algn="ctr">
            <a:solidFill>
              <a:srgbClr val="003F7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787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BFF1CB5-8509-41FE-9ED0-4E8048787403}"/>
              </a:ext>
            </a:extLst>
          </p:cNvPr>
          <p:cNvSpPr/>
          <p:nvPr/>
        </p:nvSpPr>
        <p:spPr bwMode="auto">
          <a:xfrm>
            <a:off x="335108" y="4490337"/>
            <a:ext cx="2517093" cy="1376113"/>
          </a:xfrm>
          <a:prstGeom prst="rightArrow">
            <a:avLst>
              <a:gd name="adj1" fmla="val 63797"/>
              <a:gd name="adj2" fmla="val 34761"/>
            </a:avLst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0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Garner interest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obstacles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8D112EC-6390-4BE4-A3AF-3D547D203951}"/>
              </a:ext>
            </a:extLst>
          </p:cNvPr>
          <p:cNvSpPr/>
          <p:nvPr/>
        </p:nvSpPr>
        <p:spPr bwMode="auto">
          <a:xfrm>
            <a:off x="2517604" y="3335445"/>
            <a:ext cx="3039919" cy="1471846"/>
          </a:xfrm>
          <a:prstGeom prst="rightArrow">
            <a:avLst>
              <a:gd name="adj1" fmla="val 64811"/>
              <a:gd name="adj2" fmla="val 32263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funded research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Raise visibility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340E88-2256-4EAE-A2FC-7B89F0BB1EF2}"/>
              </a:ext>
            </a:extLst>
          </p:cNvPr>
          <p:cNvCxnSpPr/>
          <p:nvPr/>
        </p:nvCxnSpPr>
        <p:spPr bwMode="auto">
          <a:xfrm>
            <a:off x="208932" y="5933062"/>
            <a:ext cx="8726135" cy="0"/>
          </a:xfrm>
          <a:prstGeom prst="straightConnector1">
            <a:avLst/>
          </a:prstGeom>
          <a:noFill/>
          <a:ln w="44450" cap="flat" cmpd="sng" algn="ctr">
            <a:solidFill>
              <a:srgbClr val="003F7F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B32EB-B5AB-4A9C-AEDD-880E8A9586FB}"/>
              </a:ext>
            </a:extLst>
          </p:cNvPr>
          <p:cNvSpPr/>
          <p:nvPr/>
        </p:nvSpPr>
        <p:spPr>
          <a:xfrm>
            <a:off x="48444" y="59003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732B2-6484-4A6F-B853-2EF1B00E95BD}"/>
              </a:ext>
            </a:extLst>
          </p:cNvPr>
          <p:cNvSpPr/>
          <p:nvPr/>
        </p:nvSpPr>
        <p:spPr>
          <a:xfrm>
            <a:off x="1869141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550F6A-5A58-42C8-ADFF-BCF28B18F386}"/>
              </a:ext>
            </a:extLst>
          </p:cNvPr>
          <p:cNvSpPr/>
          <p:nvPr/>
        </p:nvSpPr>
        <p:spPr>
          <a:xfrm>
            <a:off x="3894765" y="59095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D16F6-AA9B-48CD-A089-AB8F5F8E4AC5}"/>
              </a:ext>
            </a:extLst>
          </p:cNvPr>
          <p:cNvSpPr/>
          <p:nvPr/>
        </p:nvSpPr>
        <p:spPr>
          <a:xfrm>
            <a:off x="5873908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48B95-B05C-4A7B-9773-77866AC9EF2D}"/>
              </a:ext>
            </a:extLst>
          </p:cNvPr>
          <p:cNvSpPr/>
          <p:nvPr/>
        </p:nvSpPr>
        <p:spPr>
          <a:xfrm>
            <a:off x="7910073" y="5909590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214752-F037-4828-BE96-110F25E2E143}"/>
              </a:ext>
            </a:extLst>
          </p:cNvPr>
          <p:cNvSpPr txBox="1">
            <a:spLocks/>
          </p:cNvSpPr>
          <p:nvPr/>
        </p:nvSpPr>
        <p:spPr bwMode="auto">
          <a:xfrm>
            <a:off x="168097" y="887692"/>
            <a:ext cx="5987984" cy="5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rgbClr val="0024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600" i="1" kern="0" dirty="0"/>
              <a:t>Transform Engineering Education</a:t>
            </a:r>
            <a:r>
              <a:rPr lang="en-US" sz="1600" b="0" i="1" kern="0" dirty="0"/>
              <a:t> through interdisciplinary, empirical research on improving student success.  </a:t>
            </a:r>
            <a:endParaRPr lang="en-US" sz="1600" i="1" kern="0" dirty="0"/>
          </a:p>
        </p:txBody>
      </p:sp>
      <p:pic>
        <p:nvPicPr>
          <p:cNvPr id="20" name="Picture 19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A81A2AAE-6776-42F1-9EBA-C40B54CCA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14" y="1624587"/>
            <a:ext cx="1906950" cy="1273660"/>
          </a:xfrm>
          <a:prstGeom prst="rect">
            <a:avLst/>
          </a:prstGeom>
          <a:noFill/>
          <a:extLst/>
        </p:spPr>
      </p:pic>
      <p:pic>
        <p:nvPicPr>
          <p:cNvPr id="19" name="Picture 2" descr="C:\Users\k91h784\Desktop\header_logo.png">
            <a:extLst>
              <a:ext uri="{FF2B5EF4-FFF2-40B4-BE49-F238E27FC236}">
                <a16:creationId xmlns:a16="http://schemas.microsoft.com/office/drawing/2014/main" id="{237A191C-0F6C-4DC3-BDE3-3D5267C0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79" y="5960008"/>
            <a:ext cx="439194" cy="3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ED62DE-7E37-446B-BFDF-0E31FD11E0D1}"/>
              </a:ext>
            </a:extLst>
          </p:cNvPr>
          <p:cNvSpPr txBox="1"/>
          <p:nvPr/>
        </p:nvSpPr>
        <p:spPr>
          <a:xfrm>
            <a:off x="4734229" y="5199425"/>
            <a:ext cx="139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3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here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1BF4DF-B125-4D27-980E-2E4C8F3A72F5}"/>
              </a:ext>
            </a:extLst>
          </p:cNvPr>
          <p:cNvCxnSpPr>
            <a:cxnSpLocks/>
          </p:cNvCxnSpPr>
          <p:nvPr/>
        </p:nvCxnSpPr>
        <p:spPr bwMode="auto">
          <a:xfrm>
            <a:off x="5430437" y="5568757"/>
            <a:ext cx="0" cy="331634"/>
          </a:xfrm>
          <a:prstGeom prst="straightConnector1">
            <a:avLst/>
          </a:prstGeom>
          <a:noFill/>
          <a:ln w="19050" cap="flat" cmpd="sng" algn="ctr">
            <a:solidFill>
              <a:srgbClr val="003F7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993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Transform Engineering Education</a:t>
            </a:r>
            <a:r>
              <a:rPr lang="en-US" b="0" i="1" dirty="0"/>
              <a:t> through interdisciplinary, empirical research on improving student success.  </a:t>
            </a:r>
            <a:endParaRPr lang="en-US" i="1" dirty="0"/>
          </a:p>
          <a:p>
            <a:endParaRPr lang="en-US" sz="1400" dirty="0"/>
          </a:p>
          <a:p>
            <a:r>
              <a:rPr lang="en-US" sz="1800" b="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1FA0C45C-2D8B-4ADC-B24B-79D8DB31C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915817"/>
            <a:ext cx="5486399" cy="366438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8199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BFF1CB5-8509-41FE-9ED0-4E8048787403}"/>
              </a:ext>
            </a:extLst>
          </p:cNvPr>
          <p:cNvSpPr/>
          <p:nvPr/>
        </p:nvSpPr>
        <p:spPr bwMode="auto">
          <a:xfrm>
            <a:off x="335108" y="4490337"/>
            <a:ext cx="2517093" cy="1376113"/>
          </a:xfrm>
          <a:prstGeom prst="rightArrow">
            <a:avLst>
              <a:gd name="adj1" fmla="val 63797"/>
              <a:gd name="adj2" fmla="val 34761"/>
            </a:avLst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0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Garner interest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obstacles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8D112EC-6390-4BE4-A3AF-3D547D203951}"/>
              </a:ext>
            </a:extLst>
          </p:cNvPr>
          <p:cNvSpPr/>
          <p:nvPr/>
        </p:nvSpPr>
        <p:spPr bwMode="auto">
          <a:xfrm>
            <a:off x="2517604" y="3335445"/>
            <a:ext cx="3039919" cy="1471846"/>
          </a:xfrm>
          <a:prstGeom prst="rightArrow">
            <a:avLst>
              <a:gd name="adj1" fmla="val 64811"/>
              <a:gd name="adj2" fmla="val 32263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funded research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Raise visibility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E231D6B-5207-460D-8342-76C367E048F2}"/>
              </a:ext>
            </a:extLst>
          </p:cNvPr>
          <p:cNvSpPr/>
          <p:nvPr/>
        </p:nvSpPr>
        <p:spPr bwMode="auto">
          <a:xfrm>
            <a:off x="5275994" y="2120955"/>
            <a:ext cx="2769256" cy="1538159"/>
          </a:xfrm>
          <a:prstGeom prst="rightArrow">
            <a:avLst>
              <a:gd name="adj1" fmla="val 64960"/>
              <a:gd name="adj2" fmla="val 33057"/>
            </a:avLst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  <a:p>
            <a:pPr marL="169863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 programs</a:t>
            </a:r>
          </a:p>
          <a:p>
            <a:pPr marL="169863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grow research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340E88-2256-4EAE-A2FC-7B89F0BB1EF2}"/>
              </a:ext>
            </a:extLst>
          </p:cNvPr>
          <p:cNvCxnSpPr/>
          <p:nvPr/>
        </p:nvCxnSpPr>
        <p:spPr bwMode="auto">
          <a:xfrm>
            <a:off x="208932" y="5933062"/>
            <a:ext cx="8726135" cy="0"/>
          </a:xfrm>
          <a:prstGeom prst="straightConnector1">
            <a:avLst/>
          </a:prstGeom>
          <a:noFill/>
          <a:ln w="44450" cap="flat" cmpd="sng" algn="ctr">
            <a:solidFill>
              <a:srgbClr val="003F7F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B32EB-B5AB-4A9C-AEDD-880E8A9586FB}"/>
              </a:ext>
            </a:extLst>
          </p:cNvPr>
          <p:cNvSpPr/>
          <p:nvPr/>
        </p:nvSpPr>
        <p:spPr>
          <a:xfrm>
            <a:off x="48444" y="59003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732B2-6484-4A6F-B853-2EF1B00E95BD}"/>
              </a:ext>
            </a:extLst>
          </p:cNvPr>
          <p:cNvSpPr/>
          <p:nvPr/>
        </p:nvSpPr>
        <p:spPr>
          <a:xfrm>
            <a:off x="1869141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550F6A-5A58-42C8-ADFF-BCF28B18F386}"/>
              </a:ext>
            </a:extLst>
          </p:cNvPr>
          <p:cNvSpPr/>
          <p:nvPr/>
        </p:nvSpPr>
        <p:spPr>
          <a:xfrm>
            <a:off x="3894765" y="59095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D16F6-AA9B-48CD-A089-AB8F5F8E4AC5}"/>
              </a:ext>
            </a:extLst>
          </p:cNvPr>
          <p:cNvSpPr/>
          <p:nvPr/>
        </p:nvSpPr>
        <p:spPr>
          <a:xfrm>
            <a:off x="5873908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48B95-B05C-4A7B-9773-77866AC9EF2D}"/>
              </a:ext>
            </a:extLst>
          </p:cNvPr>
          <p:cNvSpPr/>
          <p:nvPr/>
        </p:nvSpPr>
        <p:spPr>
          <a:xfrm>
            <a:off x="7910073" y="5909590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214752-F037-4828-BE96-110F25E2E143}"/>
              </a:ext>
            </a:extLst>
          </p:cNvPr>
          <p:cNvSpPr txBox="1">
            <a:spLocks/>
          </p:cNvSpPr>
          <p:nvPr/>
        </p:nvSpPr>
        <p:spPr bwMode="auto">
          <a:xfrm>
            <a:off x="168097" y="887692"/>
            <a:ext cx="5987984" cy="5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rgbClr val="0024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600" i="1" kern="0" dirty="0"/>
              <a:t>Transform Engineering Education</a:t>
            </a:r>
            <a:r>
              <a:rPr lang="en-US" sz="1600" b="0" i="1" kern="0" dirty="0"/>
              <a:t> through interdisciplinary, empirical research on improving student success.  </a:t>
            </a:r>
            <a:endParaRPr lang="en-US" sz="1600" i="1" kern="0" dirty="0"/>
          </a:p>
        </p:txBody>
      </p:sp>
      <p:pic>
        <p:nvPicPr>
          <p:cNvPr id="19" name="Picture 18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26C2BE43-6CA5-4041-AA5A-6FFF1392E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14" y="1624587"/>
            <a:ext cx="1906950" cy="1273660"/>
          </a:xfrm>
          <a:prstGeom prst="rect">
            <a:avLst/>
          </a:prstGeom>
          <a:noFill/>
          <a:extLst/>
        </p:spPr>
      </p:pic>
      <p:pic>
        <p:nvPicPr>
          <p:cNvPr id="20" name="Picture 2" descr="C:\Users\k91h784\Desktop\header_logo.png">
            <a:extLst>
              <a:ext uri="{FF2B5EF4-FFF2-40B4-BE49-F238E27FC236}">
                <a16:creationId xmlns:a16="http://schemas.microsoft.com/office/drawing/2014/main" id="{D265B216-FCF3-4C42-B2CE-29F88320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79" y="5960008"/>
            <a:ext cx="439194" cy="3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4DB8FF-5C41-486C-8C40-EA0E36816460}"/>
              </a:ext>
            </a:extLst>
          </p:cNvPr>
          <p:cNvSpPr txBox="1"/>
          <p:nvPr/>
        </p:nvSpPr>
        <p:spPr>
          <a:xfrm>
            <a:off x="4734229" y="5199425"/>
            <a:ext cx="139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3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here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D8B9DC-84D0-46FF-8F6F-F6635803D3F0}"/>
              </a:ext>
            </a:extLst>
          </p:cNvPr>
          <p:cNvCxnSpPr>
            <a:cxnSpLocks/>
          </p:cNvCxnSpPr>
          <p:nvPr/>
        </p:nvCxnSpPr>
        <p:spPr bwMode="auto">
          <a:xfrm>
            <a:off x="5430437" y="5568757"/>
            <a:ext cx="0" cy="331634"/>
          </a:xfrm>
          <a:prstGeom prst="straightConnector1">
            <a:avLst/>
          </a:prstGeom>
          <a:noFill/>
          <a:ln w="19050" cap="flat" cmpd="sng" algn="ctr">
            <a:solidFill>
              <a:srgbClr val="003F7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4591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BFF1CB5-8509-41FE-9ED0-4E8048787403}"/>
              </a:ext>
            </a:extLst>
          </p:cNvPr>
          <p:cNvSpPr/>
          <p:nvPr/>
        </p:nvSpPr>
        <p:spPr bwMode="auto">
          <a:xfrm>
            <a:off x="335108" y="4490337"/>
            <a:ext cx="2517093" cy="1376113"/>
          </a:xfrm>
          <a:prstGeom prst="rightArrow">
            <a:avLst>
              <a:gd name="adj1" fmla="val 63797"/>
              <a:gd name="adj2" fmla="val 34761"/>
            </a:avLst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0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Garner interest</a:t>
            </a:r>
          </a:p>
          <a:p>
            <a:pPr marL="230188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obstacles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8D112EC-6390-4BE4-A3AF-3D547D203951}"/>
              </a:ext>
            </a:extLst>
          </p:cNvPr>
          <p:cNvSpPr/>
          <p:nvPr/>
        </p:nvSpPr>
        <p:spPr bwMode="auto">
          <a:xfrm>
            <a:off x="2517604" y="3335445"/>
            <a:ext cx="3039919" cy="1471846"/>
          </a:xfrm>
          <a:prstGeom prst="rightArrow">
            <a:avLst>
              <a:gd name="adj1" fmla="val 64811"/>
              <a:gd name="adj2" fmla="val 32263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funded research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Raise visibility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E231D6B-5207-460D-8342-76C367E048F2}"/>
              </a:ext>
            </a:extLst>
          </p:cNvPr>
          <p:cNvSpPr/>
          <p:nvPr/>
        </p:nvSpPr>
        <p:spPr bwMode="auto">
          <a:xfrm>
            <a:off x="5275994" y="2120955"/>
            <a:ext cx="2769256" cy="1538159"/>
          </a:xfrm>
          <a:prstGeom prst="rightArrow">
            <a:avLst>
              <a:gd name="adj1" fmla="val 64960"/>
              <a:gd name="adj2" fmla="val 33057"/>
            </a:avLst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  <a:p>
            <a:pPr marL="169863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 programs</a:t>
            </a:r>
          </a:p>
          <a:p>
            <a:pPr marL="169863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grow research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64FCAFC-ED06-41D8-BCD7-DA87382CCA1C}"/>
              </a:ext>
            </a:extLst>
          </p:cNvPr>
          <p:cNvSpPr/>
          <p:nvPr/>
        </p:nvSpPr>
        <p:spPr bwMode="auto">
          <a:xfrm>
            <a:off x="7502925" y="718457"/>
            <a:ext cx="1489658" cy="1538159"/>
          </a:xfrm>
          <a:prstGeom prst="rightArrow">
            <a:avLst>
              <a:gd name="adj1" fmla="val 55231"/>
              <a:gd name="adj2" fmla="val 33010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</a:p>
          <a:p>
            <a:pPr marL="169863" marR="0" indent="-169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b="1" dirty="0" err="1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bd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3F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340E88-2256-4EAE-A2FC-7B89F0BB1EF2}"/>
              </a:ext>
            </a:extLst>
          </p:cNvPr>
          <p:cNvCxnSpPr/>
          <p:nvPr/>
        </p:nvCxnSpPr>
        <p:spPr bwMode="auto">
          <a:xfrm>
            <a:off x="208932" y="5933062"/>
            <a:ext cx="8726135" cy="0"/>
          </a:xfrm>
          <a:prstGeom prst="straightConnector1">
            <a:avLst/>
          </a:prstGeom>
          <a:noFill/>
          <a:ln w="44450" cap="flat" cmpd="sng" algn="ctr">
            <a:solidFill>
              <a:srgbClr val="003F7F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B32EB-B5AB-4A9C-AEDD-880E8A9586FB}"/>
              </a:ext>
            </a:extLst>
          </p:cNvPr>
          <p:cNvSpPr/>
          <p:nvPr/>
        </p:nvSpPr>
        <p:spPr>
          <a:xfrm>
            <a:off x="48444" y="59003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732B2-6484-4A6F-B853-2EF1B00E95BD}"/>
              </a:ext>
            </a:extLst>
          </p:cNvPr>
          <p:cNvSpPr/>
          <p:nvPr/>
        </p:nvSpPr>
        <p:spPr>
          <a:xfrm>
            <a:off x="1869141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550F6A-5A58-42C8-ADFF-BCF28B18F386}"/>
              </a:ext>
            </a:extLst>
          </p:cNvPr>
          <p:cNvSpPr/>
          <p:nvPr/>
        </p:nvSpPr>
        <p:spPr>
          <a:xfrm>
            <a:off x="3894765" y="5909591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D16F6-AA9B-48CD-A089-AB8F5F8E4AC5}"/>
              </a:ext>
            </a:extLst>
          </p:cNvPr>
          <p:cNvSpPr/>
          <p:nvPr/>
        </p:nvSpPr>
        <p:spPr>
          <a:xfrm>
            <a:off x="5873908" y="5909592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48B95-B05C-4A7B-9773-77866AC9EF2D}"/>
              </a:ext>
            </a:extLst>
          </p:cNvPr>
          <p:cNvSpPr/>
          <p:nvPr/>
        </p:nvSpPr>
        <p:spPr>
          <a:xfrm>
            <a:off x="7910073" y="5909590"/>
            <a:ext cx="983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214752-F037-4828-BE96-110F25E2E143}"/>
              </a:ext>
            </a:extLst>
          </p:cNvPr>
          <p:cNvSpPr txBox="1">
            <a:spLocks/>
          </p:cNvSpPr>
          <p:nvPr/>
        </p:nvSpPr>
        <p:spPr bwMode="auto">
          <a:xfrm>
            <a:off x="168097" y="887692"/>
            <a:ext cx="5987984" cy="5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rgbClr val="0024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1600" i="1" kern="0" dirty="0"/>
              <a:t>Transform Engineering Education</a:t>
            </a:r>
            <a:r>
              <a:rPr lang="en-US" sz="1600" b="0" i="1" kern="0" dirty="0"/>
              <a:t> through interdisciplinary, empirical research on improving student success.  </a:t>
            </a:r>
            <a:endParaRPr lang="en-US" sz="1600" i="1" kern="0" dirty="0"/>
          </a:p>
        </p:txBody>
      </p:sp>
      <p:pic>
        <p:nvPicPr>
          <p:cNvPr id="19" name="Picture 18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A89A7496-5B3E-417D-B871-7AB9446FA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14" y="1624587"/>
            <a:ext cx="1906950" cy="1273660"/>
          </a:xfrm>
          <a:prstGeom prst="rect">
            <a:avLst/>
          </a:prstGeom>
          <a:noFill/>
          <a:extLst/>
        </p:spPr>
      </p:pic>
      <p:pic>
        <p:nvPicPr>
          <p:cNvPr id="20" name="Picture 2" descr="C:\Users\k91h784\Desktop\header_logo.png">
            <a:extLst>
              <a:ext uri="{FF2B5EF4-FFF2-40B4-BE49-F238E27FC236}">
                <a16:creationId xmlns:a16="http://schemas.microsoft.com/office/drawing/2014/main" id="{679BC096-3D89-4EE2-B9D7-016A0FEA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79" y="5960008"/>
            <a:ext cx="439194" cy="3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095C75-A4FC-4E73-B3B7-2B4374F56B7D}"/>
              </a:ext>
            </a:extLst>
          </p:cNvPr>
          <p:cNvSpPr txBox="1"/>
          <p:nvPr/>
        </p:nvSpPr>
        <p:spPr>
          <a:xfrm>
            <a:off x="4734229" y="5199425"/>
            <a:ext cx="139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3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here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71FCAC-D2B4-4F76-BF8E-0620C8B773EE}"/>
              </a:ext>
            </a:extLst>
          </p:cNvPr>
          <p:cNvCxnSpPr>
            <a:cxnSpLocks/>
          </p:cNvCxnSpPr>
          <p:nvPr/>
        </p:nvCxnSpPr>
        <p:spPr bwMode="auto">
          <a:xfrm>
            <a:off x="5430437" y="5568757"/>
            <a:ext cx="0" cy="331634"/>
          </a:xfrm>
          <a:prstGeom prst="straightConnector1">
            <a:avLst/>
          </a:prstGeom>
          <a:noFill/>
          <a:ln w="19050" cap="flat" cmpd="sng" algn="ctr">
            <a:solidFill>
              <a:srgbClr val="003F7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0E210E-C9D3-4426-8755-E20DBCFB3EBD}"/>
              </a:ext>
            </a:extLst>
          </p:cNvPr>
          <p:cNvCxnSpPr>
            <a:cxnSpLocks/>
          </p:cNvCxnSpPr>
          <p:nvPr/>
        </p:nvCxnSpPr>
        <p:spPr bwMode="auto">
          <a:xfrm flipV="1">
            <a:off x="8554637" y="2376595"/>
            <a:ext cx="0" cy="3020905"/>
          </a:xfrm>
          <a:prstGeom prst="straightConnector1">
            <a:avLst/>
          </a:prstGeom>
          <a:noFill/>
          <a:ln w="19050" cap="flat" cmpd="sng" algn="ctr">
            <a:solidFill>
              <a:srgbClr val="003F7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3FA1F6-FA83-4F97-A1F5-50EBA64406E3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6644" y="5397502"/>
            <a:ext cx="774536" cy="1"/>
          </a:xfrm>
          <a:prstGeom prst="straightConnector1">
            <a:avLst/>
          </a:prstGeom>
          <a:noFill/>
          <a:ln w="19050" cap="flat" cmpd="sng" algn="ctr">
            <a:solidFill>
              <a:srgbClr val="003F7F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517A35-B292-4360-BBCD-0D015B646B08}"/>
              </a:ext>
            </a:extLst>
          </p:cNvPr>
          <p:cNvCxnSpPr>
            <a:cxnSpLocks/>
          </p:cNvCxnSpPr>
          <p:nvPr/>
        </p:nvCxnSpPr>
        <p:spPr bwMode="auto">
          <a:xfrm>
            <a:off x="8072120" y="5397501"/>
            <a:ext cx="482517" cy="0"/>
          </a:xfrm>
          <a:prstGeom prst="straightConnector1">
            <a:avLst/>
          </a:prstGeom>
          <a:noFill/>
          <a:ln w="19050" cap="flat" cmpd="sng" algn="ctr">
            <a:solidFill>
              <a:srgbClr val="003F7F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DD94518-3964-4DC5-9969-952E4CE9A169}"/>
              </a:ext>
            </a:extLst>
          </p:cNvPr>
          <p:cNvSpPr txBox="1"/>
          <p:nvPr/>
        </p:nvSpPr>
        <p:spPr>
          <a:xfrm>
            <a:off x="6902581" y="5185511"/>
            <a:ext cx="114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3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here…</a:t>
            </a:r>
          </a:p>
        </p:txBody>
      </p:sp>
    </p:spTree>
    <p:extLst>
      <p:ext uri="{BB962C8B-B14F-4D97-AF65-F5344CB8AC3E}">
        <p14:creationId xmlns:p14="http://schemas.microsoft.com/office/powerpoint/2010/main" val="237803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997A6-3207-4C98-99A2-A97449DBF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8" y="1266752"/>
            <a:ext cx="7792184" cy="18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5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997A6-3207-4C98-99A2-A97449DBF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8" y="1266752"/>
            <a:ext cx="7792184" cy="180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BC0E3-5B47-4A59-A999-0BA941360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59" y="3033889"/>
            <a:ext cx="5852801" cy="13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997A6-3207-4C98-99A2-A97449DBF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8" y="1266752"/>
            <a:ext cx="7792184" cy="180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BC0E3-5B47-4A59-A999-0BA941360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59" y="3033889"/>
            <a:ext cx="5852801" cy="1326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0AFD79-6F75-45EE-BF80-30D4DA383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7" y="4364986"/>
            <a:ext cx="3992022" cy="1896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1D37-4821-4124-8FF2-D0B64200E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21" y="4400424"/>
            <a:ext cx="4110222" cy="18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0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  <a:p>
            <a:pPr marL="460375" lvl="1" indent="-225425"/>
            <a:r>
              <a:rPr lang="en-US" sz="1800" dirty="0"/>
              <a:t>Phase 1: </a:t>
            </a:r>
            <a:r>
              <a:rPr lang="en-US" dirty="0"/>
              <a:t>Form teams to write proposals, disseminate findings, raise our profile.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1C39A-9A0E-40A0-885E-A29675E3C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" y="1586274"/>
            <a:ext cx="5111354" cy="118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3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  <a:p>
            <a:pPr marL="460375" lvl="1" indent="-225425"/>
            <a:r>
              <a:rPr lang="en-US" sz="1800" dirty="0"/>
              <a:t>Phase 1: </a:t>
            </a:r>
            <a:r>
              <a:rPr lang="en-US" dirty="0"/>
              <a:t>Form teams to write proposals, disseminate findings, raise our profile.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1C39A-9A0E-40A0-885E-A29675E3C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" y="1586274"/>
            <a:ext cx="5111354" cy="11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8F739-2B2E-4A94-9F39-D88B1A56D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98" y="2715713"/>
            <a:ext cx="5633303" cy="1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7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  <a:p>
            <a:pPr marL="460375" lvl="1" indent="-225425"/>
            <a:r>
              <a:rPr lang="en-US" sz="1800" dirty="0"/>
              <a:t>Phase 1: </a:t>
            </a:r>
            <a:r>
              <a:rPr lang="en-US" dirty="0"/>
              <a:t>Form teams to write proposals, disseminate findings, raise our profile.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1C39A-9A0E-40A0-885E-A29675E3C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" y="1586274"/>
            <a:ext cx="5111354" cy="11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8F739-2B2E-4A94-9F39-D88B1A56D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98" y="2715713"/>
            <a:ext cx="5633303" cy="128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B47D0-9C7A-4132-8D02-798F2BA20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89" y="3942249"/>
            <a:ext cx="5365612" cy="12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1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  <a:p>
            <a:pPr marL="460375" lvl="1" indent="-225425"/>
            <a:r>
              <a:rPr lang="en-US" sz="1800" dirty="0"/>
              <a:t>Phase 1: </a:t>
            </a:r>
            <a:r>
              <a:rPr lang="en-US" dirty="0"/>
              <a:t>Form teams to write proposals, disseminate findings, raise our profile.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1C39A-9A0E-40A0-885E-A29675E3C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" y="1586274"/>
            <a:ext cx="5111354" cy="11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8F739-2B2E-4A94-9F39-D88B1A56D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98" y="2715713"/>
            <a:ext cx="5633303" cy="128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B47D0-9C7A-4132-8D02-798F2BA20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89" y="3942249"/>
            <a:ext cx="5365612" cy="1218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EF550-5BD0-4F76-9239-19B538CB7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306" y="5101282"/>
            <a:ext cx="5261395" cy="12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  <a:p>
            <a:pPr marL="460375" lvl="1" indent="-225425"/>
            <a:r>
              <a:rPr lang="en-US" sz="1800" dirty="0"/>
              <a:t>Phase 1: </a:t>
            </a:r>
            <a:r>
              <a:rPr lang="en-US" dirty="0"/>
              <a:t>Form teams to write proposals, disseminate findings, raise our profile.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1C39A-9A0E-40A0-885E-A29675E3C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" y="1586274"/>
            <a:ext cx="5111354" cy="118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8F739-2B2E-4A94-9F39-D88B1A56D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98" y="2715713"/>
            <a:ext cx="5633303" cy="128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B47D0-9C7A-4132-8D02-798F2BA20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89" y="3942249"/>
            <a:ext cx="5365612" cy="1218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EF550-5BD0-4F76-9239-19B538CB7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306" y="5101282"/>
            <a:ext cx="5261395" cy="12184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AACA71-292D-4ED7-AA2B-86E677FB44FC}"/>
              </a:ext>
            </a:extLst>
          </p:cNvPr>
          <p:cNvSpPr/>
          <p:nvPr/>
        </p:nvSpPr>
        <p:spPr bwMode="auto">
          <a:xfrm>
            <a:off x="277837" y="5359231"/>
            <a:ext cx="2922480" cy="715169"/>
          </a:xfrm>
          <a:prstGeom prst="roundRect">
            <a:avLst/>
          </a:prstGeom>
          <a:solidFill>
            <a:srgbClr val="FFFF00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$2.5M in new NSF Funding in Year 1 !!!</a:t>
            </a:r>
          </a:p>
        </p:txBody>
      </p:sp>
    </p:spTree>
    <p:extLst>
      <p:ext uri="{BB962C8B-B14F-4D97-AF65-F5344CB8AC3E}">
        <p14:creationId xmlns:p14="http://schemas.microsoft.com/office/powerpoint/2010/main" val="390363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Why Transform?</a:t>
            </a:r>
            <a:r>
              <a:rPr lang="en-US" b="0" i="1" dirty="0"/>
              <a:t>  </a:t>
            </a:r>
            <a:endParaRPr lang="en-US" i="1" dirty="0"/>
          </a:p>
          <a:p>
            <a:endParaRPr lang="en-US" sz="1400" dirty="0"/>
          </a:p>
          <a:p>
            <a:r>
              <a:rPr lang="en-US" sz="1800" b="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82D444-B0DF-4AB5-881B-F602E634E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89" y="1313232"/>
            <a:ext cx="3515034" cy="1913350"/>
          </a:xfrm>
          <a:prstGeom prst="rect">
            <a:avLst/>
          </a:prstGeom>
        </p:spPr>
      </p:pic>
      <p:pic>
        <p:nvPicPr>
          <p:cNvPr id="27" name="Picture 2" descr="http://www.usnews.com/dims4/USNEWS/c50b223/2147483647/resize/652x%3E/quality/85/?url=%2Fcmsmedia%2F9b%2Fd6%2F69752894485988e9fde98816df9f%2F140716-editorial.jpg">
            <a:extLst>
              <a:ext uri="{FF2B5EF4-FFF2-40B4-BE49-F238E27FC236}">
                <a16:creationId xmlns:a16="http://schemas.microsoft.com/office/drawing/2014/main" id="{17C53946-52A7-40C3-A17D-2E8CC4A41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5" y="3503379"/>
            <a:ext cx="1917673" cy="12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images.nationalgeographic.com/wpf/media-live/photos/000/578/cache/mars-rover-landing-sequence-landed_57831_600x450.jpg">
            <a:extLst>
              <a:ext uri="{FF2B5EF4-FFF2-40B4-BE49-F238E27FC236}">
                <a16:creationId xmlns:a16="http://schemas.microsoft.com/office/drawing/2014/main" id="{B7A5A2F5-D929-451B-A229-73A6B471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28" y="4941609"/>
            <a:ext cx="1884728" cy="12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www.hdrinc.com/sites/all/files/content/projects/images/246-hoover-dam-bypass-2960.jpg">
            <a:extLst>
              <a:ext uri="{FF2B5EF4-FFF2-40B4-BE49-F238E27FC236}">
                <a16:creationId xmlns:a16="http://schemas.microsoft.com/office/drawing/2014/main" id="{57A63200-D304-4DE2-849A-33FC5D6E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05" y="4951581"/>
            <a:ext cx="1785663" cy="11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blog.heartland.org/wp-content/uploads/2013/08/Boeing-787-Dreamliner1-1.jpg">
            <a:extLst>
              <a:ext uri="{FF2B5EF4-FFF2-40B4-BE49-F238E27FC236}">
                <a16:creationId xmlns:a16="http://schemas.microsoft.com/office/drawing/2014/main" id="{DA4F65C8-EDA9-4BD1-B824-F5CCF473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76" y="3561605"/>
            <a:ext cx="1860765" cy="11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C69561-A514-4CA6-AA7E-DDB91BEB6E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168" y="3561605"/>
            <a:ext cx="866278" cy="1142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B93B5B-AC48-4FA8-B62B-9B8CA1543EDC}"/>
              </a:ext>
            </a:extLst>
          </p:cNvPr>
          <p:cNvSpPr txBox="1"/>
          <p:nvPr/>
        </p:nvSpPr>
        <p:spPr>
          <a:xfrm>
            <a:off x="6114247" y="1547302"/>
            <a:ext cx="2878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is good, right?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80DF00F-2F60-4BA6-8C81-111E20CCBF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184" y="4993774"/>
            <a:ext cx="1187962" cy="1187962"/>
          </a:xfrm>
          <a:prstGeom prst="rect">
            <a:avLst/>
          </a:prstGeom>
        </p:spPr>
      </p:pic>
      <p:sp>
        <p:nvSpPr>
          <p:cNvPr id="34" name="Right Brace 33">
            <a:extLst>
              <a:ext uri="{FF2B5EF4-FFF2-40B4-BE49-F238E27FC236}">
                <a16:creationId xmlns:a16="http://schemas.microsoft.com/office/drawing/2014/main" id="{0D31CA86-9636-429C-95E4-5264BF3D29EB}"/>
              </a:ext>
            </a:extLst>
          </p:cNvPr>
          <p:cNvSpPr/>
          <p:nvPr/>
        </p:nvSpPr>
        <p:spPr bwMode="auto">
          <a:xfrm rot="16200000">
            <a:off x="4413279" y="527697"/>
            <a:ext cx="327006" cy="5864402"/>
          </a:xfrm>
          <a:prstGeom prst="rightBrace">
            <a:avLst>
              <a:gd name="adj1" fmla="val 8333"/>
              <a:gd name="adj2" fmla="val 51859"/>
            </a:avLst>
          </a:prstGeom>
          <a:noFill/>
          <a:ln w="28575" cap="flat" cmpd="sng" algn="ctr">
            <a:solidFill>
              <a:srgbClr val="003F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80"/>
              </a:highligh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3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September 2016</a:t>
            </a:r>
          </a:p>
          <a:p>
            <a:pPr marL="460375" lvl="1" indent="-225425"/>
            <a:r>
              <a:rPr lang="en-US" sz="1800" dirty="0"/>
              <a:t>Phase 1: </a:t>
            </a:r>
            <a:r>
              <a:rPr lang="en-US" dirty="0"/>
              <a:t>Form teams to write proposals, disseminate findings, raise our profile.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99EBEE-73CF-40A0-9898-193198B65DF5}"/>
              </a:ext>
            </a:extLst>
          </p:cNvPr>
          <p:cNvSpPr/>
          <p:nvPr/>
        </p:nvSpPr>
        <p:spPr bwMode="auto">
          <a:xfrm>
            <a:off x="5467511" y="3642360"/>
            <a:ext cx="2922480" cy="1021080"/>
          </a:xfrm>
          <a:prstGeom prst="roundRect">
            <a:avLst/>
          </a:prstGeom>
          <a:solidFill>
            <a:srgbClr val="FFFF00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9 papers at ASEE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 Best Paper Award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D326CA-04CA-452F-8BE6-E2ABAA5BF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9" y="2282801"/>
            <a:ext cx="4422959" cy="3856742"/>
          </a:xfrm>
          <a:prstGeom prst="rect">
            <a:avLst/>
          </a:prstGeom>
        </p:spPr>
      </p:pic>
      <p:pic>
        <p:nvPicPr>
          <p:cNvPr id="1026" name="Picture 2" descr="ASEE Logo">
            <a:extLst>
              <a:ext uri="{FF2B5EF4-FFF2-40B4-BE49-F238E27FC236}">
                <a16:creationId xmlns:a16="http://schemas.microsoft.com/office/drawing/2014/main" id="{F0180F06-9432-4183-B95A-C7E464A7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09" y="1692593"/>
            <a:ext cx="4171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6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start heating up in year 2…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4BC6EC-CF6E-4FAE-A99E-4218103E0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" y="1249143"/>
            <a:ext cx="7157727" cy="16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9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start heating up in year 2…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4BC6EC-CF6E-4FAE-A99E-4218103E0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" y="1249143"/>
            <a:ext cx="7157727" cy="1641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54985B-A655-44C4-90C0-D5A9E4CF2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79" y="3643231"/>
            <a:ext cx="5263214" cy="237021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50154F-23A9-428F-9287-1920BBF6DF22}"/>
              </a:ext>
            </a:extLst>
          </p:cNvPr>
          <p:cNvCxnSpPr/>
          <p:nvPr/>
        </p:nvCxnSpPr>
        <p:spPr bwMode="auto">
          <a:xfrm>
            <a:off x="2398029" y="2763802"/>
            <a:ext cx="714564" cy="508673"/>
          </a:xfrm>
          <a:prstGeom prst="straightConnector1">
            <a:avLst/>
          </a:prstGeom>
          <a:noFill/>
          <a:ln w="73025" cap="flat" cmpd="sng" algn="ctr">
            <a:solidFill>
              <a:srgbClr val="003F7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7B3D69-86FE-48DA-8931-6F5645CD1AB3}"/>
              </a:ext>
            </a:extLst>
          </p:cNvPr>
          <p:cNvSpPr/>
          <p:nvPr/>
        </p:nvSpPr>
        <p:spPr>
          <a:xfrm>
            <a:off x="78981" y="3606963"/>
            <a:ext cx="3614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ASEE Paper Campaign Begins</a:t>
            </a:r>
            <a:br>
              <a:rPr lang="en-US" sz="1600" b="1" dirty="0">
                <a:solidFill>
                  <a:srgbClr val="003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3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Publish 17 papers in Salt Lake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(17 in Salt Lake)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Raise profile of MEERC affiliates through winning ASEE awards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Raise profile of MEERC affiliates by seeking leadership positions</a:t>
            </a:r>
          </a:p>
        </p:txBody>
      </p:sp>
    </p:spTree>
    <p:extLst>
      <p:ext uri="{BB962C8B-B14F-4D97-AF65-F5344CB8AC3E}">
        <p14:creationId xmlns:p14="http://schemas.microsoft.com/office/powerpoint/2010/main" val="4254400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5" y="773370"/>
            <a:ext cx="8956326" cy="53661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Fourteen (14) MEERC Authors Attended ASEE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6FAF4C-34FE-4475-B153-9B8C369D6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133" y="1364661"/>
            <a:ext cx="2124080" cy="18383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7F440F-8F78-419E-83D1-67C862AC2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255" y="1364661"/>
            <a:ext cx="1646189" cy="18383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B2B462-341B-466D-87E7-3AA3B29D0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6" y="3956915"/>
            <a:ext cx="3268164" cy="183834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05EC2EC-B939-48BF-B250-2680D9E884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149" y="1341292"/>
            <a:ext cx="1255567" cy="18617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05E8A25-C1C4-41DE-BAA7-B0CAD62FC8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257" y="3950862"/>
            <a:ext cx="1536633" cy="183834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4467C83-F573-49F4-855F-671C2B5C0F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2933" y="3956915"/>
            <a:ext cx="3149600" cy="17656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008B909-B708-4BD5-8DF9-2015909857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2478" y="1295458"/>
            <a:ext cx="2097352" cy="1907545"/>
          </a:xfrm>
          <a:prstGeom prst="rect">
            <a:avLst/>
          </a:prstGeom>
        </p:spPr>
      </p:pic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E0132400-F06C-4327-83B2-56A5D1DAF593}"/>
              </a:ext>
            </a:extLst>
          </p:cNvPr>
          <p:cNvSpPr/>
          <p:nvPr/>
        </p:nvSpPr>
        <p:spPr bwMode="auto">
          <a:xfrm>
            <a:off x="103865" y="3300307"/>
            <a:ext cx="2405655" cy="456353"/>
          </a:xfrm>
          <a:prstGeom prst="wedgeRectCallout">
            <a:avLst>
              <a:gd name="adj1" fmla="val -2983"/>
              <a:gd name="adj2" fmla="val -114933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Bryce Hughes (Edu) &amp; </a:t>
            </a:r>
            <a:b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Ryan Anderson (ChBE)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B07A1921-74A2-483C-9D61-D94D44C3FE47}"/>
              </a:ext>
            </a:extLst>
          </p:cNvPr>
          <p:cNvSpPr/>
          <p:nvPr/>
        </p:nvSpPr>
        <p:spPr bwMode="auto">
          <a:xfrm>
            <a:off x="2574305" y="3266017"/>
            <a:ext cx="2017908" cy="627803"/>
          </a:xfrm>
          <a:prstGeom prst="wedgeRectCallout">
            <a:avLst>
              <a:gd name="adj1" fmla="val -839"/>
              <a:gd name="adj2" fmla="val -101231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Becky Hammack (Edu),  </a:t>
            </a:r>
            <a:b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Staci Turoski (NACOE) 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Beth Varnes (NACOE)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C95443F5-89DB-457F-B205-935C49F0799D}"/>
              </a:ext>
            </a:extLst>
          </p:cNvPr>
          <p:cNvSpPr/>
          <p:nvPr/>
        </p:nvSpPr>
        <p:spPr bwMode="auto">
          <a:xfrm>
            <a:off x="4655089" y="3307928"/>
            <a:ext cx="1988281" cy="307912"/>
          </a:xfrm>
          <a:prstGeom prst="wedgeRectCallout">
            <a:avLst>
              <a:gd name="adj1" fmla="val -4148"/>
              <a:gd name="adj2" fmla="val -124832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Carolyn Plumb (NACOE)</a:t>
            </a:r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8F90607A-8CB4-4434-A665-BEBAF39ADCCF}"/>
              </a:ext>
            </a:extLst>
          </p:cNvPr>
          <p:cNvSpPr/>
          <p:nvPr/>
        </p:nvSpPr>
        <p:spPr bwMode="auto">
          <a:xfrm>
            <a:off x="6723382" y="3309849"/>
            <a:ext cx="2364254" cy="456353"/>
          </a:xfrm>
          <a:prstGeom prst="wedgeRectCallout">
            <a:avLst>
              <a:gd name="adj1" fmla="val -2983"/>
              <a:gd name="adj2" fmla="val -114933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Kevin Cook (M&amp;IE) &amp; </a:t>
            </a:r>
            <a:b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Abby Richards (ChBE)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63F02022-1B97-438E-933E-2D1DC4B3F59F}"/>
              </a:ext>
            </a:extLst>
          </p:cNvPr>
          <p:cNvSpPr/>
          <p:nvPr/>
        </p:nvSpPr>
        <p:spPr bwMode="auto">
          <a:xfrm>
            <a:off x="96791" y="5877095"/>
            <a:ext cx="1465171" cy="264583"/>
          </a:xfrm>
          <a:prstGeom prst="wedgeRectCallout">
            <a:avLst>
              <a:gd name="adj1" fmla="val -4306"/>
              <a:gd name="adj2" fmla="val -154991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Bill Schell (M&amp;IE)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69D41137-E493-4843-AB8F-FE6F3B14867B}"/>
              </a:ext>
            </a:extLst>
          </p:cNvPr>
          <p:cNvSpPr/>
          <p:nvPr/>
        </p:nvSpPr>
        <p:spPr bwMode="auto">
          <a:xfrm>
            <a:off x="1676671" y="5876591"/>
            <a:ext cx="1620249" cy="264583"/>
          </a:xfrm>
          <a:prstGeom prst="wedgeRectCallout">
            <a:avLst>
              <a:gd name="adj1" fmla="val 10959"/>
              <a:gd name="adj2" fmla="val -139715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Brett Tallman (Edu)</a:t>
            </a:r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37EC6FB7-D2B3-4A1C-81CD-5C89D962F280}"/>
              </a:ext>
            </a:extLst>
          </p:cNvPr>
          <p:cNvSpPr/>
          <p:nvPr/>
        </p:nvSpPr>
        <p:spPr bwMode="auto">
          <a:xfrm>
            <a:off x="3434900" y="5862652"/>
            <a:ext cx="1620249" cy="264583"/>
          </a:xfrm>
          <a:prstGeom prst="wedgeRectCallout">
            <a:avLst>
              <a:gd name="adj1" fmla="val -5247"/>
              <a:gd name="adj2" fmla="val -120515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Jim Becker (ECE)</a:t>
            </a:r>
          </a:p>
        </p:txBody>
      </p:sp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10D8B682-80F6-4406-B8B4-044171B765E1}"/>
              </a:ext>
            </a:extLst>
          </p:cNvPr>
          <p:cNvSpPr/>
          <p:nvPr/>
        </p:nvSpPr>
        <p:spPr bwMode="auto">
          <a:xfrm>
            <a:off x="5182229" y="5853230"/>
            <a:ext cx="1693551" cy="270997"/>
          </a:xfrm>
          <a:prstGeom prst="wedgeRectCallout">
            <a:avLst>
              <a:gd name="adj1" fmla="val -2739"/>
              <a:gd name="adj2" fmla="val -156995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Paul Gannon (ChBE)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0EBEEACC-F4F3-4911-B437-5FACC13DDC50}"/>
              </a:ext>
            </a:extLst>
          </p:cNvPr>
          <p:cNvSpPr/>
          <p:nvPr/>
        </p:nvSpPr>
        <p:spPr bwMode="auto">
          <a:xfrm>
            <a:off x="6970263" y="5778102"/>
            <a:ext cx="1746216" cy="244968"/>
          </a:xfrm>
          <a:prstGeom prst="wedgeRectCallout">
            <a:avLst>
              <a:gd name="adj1" fmla="val -10124"/>
              <a:gd name="adj2" fmla="val -171189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Brock LaMeres (ECE)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E35866BE-512F-4444-824F-F9F27B74E060}"/>
              </a:ext>
            </a:extLst>
          </p:cNvPr>
          <p:cNvSpPr/>
          <p:nvPr/>
        </p:nvSpPr>
        <p:spPr bwMode="auto">
          <a:xfrm>
            <a:off x="6928087" y="6075554"/>
            <a:ext cx="1971743" cy="196235"/>
          </a:xfrm>
          <a:prstGeom prst="wedgeRectCallout">
            <a:avLst>
              <a:gd name="adj1" fmla="val -21252"/>
              <a:gd name="adj2" fmla="val -4772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Liz Kovalchuk (M&amp;IE), not pictured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6E9AD968-18DB-465B-A92A-E6CBCAC15168}"/>
              </a:ext>
            </a:extLst>
          </p:cNvPr>
          <p:cNvSpPr/>
          <p:nvPr/>
        </p:nvSpPr>
        <p:spPr bwMode="auto">
          <a:xfrm>
            <a:off x="7864547" y="776337"/>
            <a:ext cx="1234503" cy="456353"/>
          </a:xfrm>
          <a:prstGeom prst="wedgeRectCallout">
            <a:avLst>
              <a:gd name="adj1" fmla="val -38375"/>
              <a:gd name="adj2" fmla="val 49076"/>
            </a:avLst>
          </a:prstGeom>
          <a:solidFill>
            <a:srgbClr val="00246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in MEERC Shirts!</a:t>
            </a:r>
          </a:p>
        </p:txBody>
      </p:sp>
    </p:spTree>
    <p:extLst>
      <p:ext uri="{BB962C8B-B14F-4D97-AF65-F5344CB8AC3E}">
        <p14:creationId xmlns:p14="http://schemas.microsoft.com/office/powerpoint/2010/main" val="1065341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1" y="769716"/>
            <a:ext cx="8949030" cy="53698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Seventeen (17) MEERC Papers Published</a:t>
            </a:r>
            <a:r>
              <a:rPr lang="en-US" sz="2600" u="sng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C77CEC1-B7C2-4649-8C41-FBE27A3935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304" y="2767625"/>
            <a:ext cx="1637535" cy="102979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824F3F5-E8CD-448C-B1B5-4F214E2E0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895"/>
          <a:stretch/>
        </p:blipFill>
        <p:spPr>
          <a:xfrm>
            <a:off x="7634844" y="1645531"/>
            <a:ext cx="1403246" cy="11220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52B159A-C5D1-49A3-9665-BC7374E6CB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250" y="1342644"/>
            <a:ext cx="1640589" cy="1161175"/>
          </a:xfrm>
          <a:prstGeom prst="rect">
            <a:avLst/>
          </a:prstGeom>
        </p:spPr>
      </p:pic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8408C45C-EC15-4316-A969-481ED33ECAB9}"/>
              </a:ext>
            </a:extLst>
          </p:cNvPr>
          <p:cNvSpPr/>
          <p:nvPr/>
        </p:nvSpPr>
        <p:spPr bwMode="auto">
          <a:xfrm>
            <a:off x="2662089" y="2019038"/>
            <a:ext cx="4725994" cy="477674"/>
          </a:xfrm>
          <a:prstGeom prst="wedgeRectCallout">
            <a:avLst>
              <a:gd name="adj1" fmla="val 58278"/>
              <a:gd name="adj2" fmla="val -40225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Rose Marra, </a:t>
            </a:r>
            <a:r>
              <a:rPr lang="en-US" b="1" dirty="0"/>
              <a:t>Carolyn</a:t>
            </a:r>
            <a:r>
              <a:rPr lang="en-US" dirty="0"/>
              <a:t> </a:t>
            </a:r>
            <a:r>
              <a:rPr lang="en-US" b="1" dirty="0"/>
              <a:t>Plumb</a:t>
            </a:r>
            <a:r>
              <a:rPr lang="en-US" b="1" baseline="30000" dirty="0"/>
              <a:t>+</a:t>
            </a:r>
            <a:r>
              <a:rPr lang="en-US" b="1" dirty="0"/>
              <a:t> </a:t>
            </a:r>
            <a:r>
              <a:rPr lang="en-US" dirty="0"/>
              <a:t>&amp;</a:t>
            </a:r>
            <a:r>
              <a:rPr lang="en-US" b="1" dirty="0"/>
              <a:t> </a:t>
            </a:r>
            <a:r>
              <a:rPr lang="en-US" dirty="0"/>
              <a:t>Doug</a:t>
            </a:r>
            <a:r>
              <a:rPr lang="en-US" b="1" dirty="0"/>
              <a:t> </a:t>
            </a:r>
            <a:r>
              <a:rPr lang="en-US" dirty="0"/>
              <a:t>Hacker,</a:t>
            </a:r>
            <a:br>
              <a:rPr lang="en-US" dirty="0"/>
            </a:br>
            <a:r>
              <a:rPr lang="en-US" sz="1200" dirty="0"/>
              <a:t> “Developing Metacognitive Skills in PBL Undergraduate Engineering”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0EBEEACC-F4F3-4911-B437-5FACC13DDC50}"/>
              </a:ext>
            </a:extLst>
          </p:cNvPr>
          <p:cNvSpPr/>
          <p:nvPr/>
        </p:nvSpPr>
        <p:spPr bwMode="auto">
          <a:xfrm>
            <a:off x="2021428" y="1348993"/>
            <a:ext cx="4207045" cy="632175"/>
          </a:xfrm>
          <a:prstGeom prst="wedgeRectCallout">
            <a:avLst>
              <a:gd name="adj1" fmla="val -58260"/>
              <a:gd name="adj2" fmla="val -1332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James Becker</a:t>
            </a:r>
            <a:r>
              <a:rPr lang="en-US" sz="1200" b="1" baseline="30000" dirty="0"/>
              <a:t>+</a:t>
            </a:r>
            <a:r>
              <a:rPr lang="en-US" sz="1200" b="1" dirty="0"/>
              <a:t> &amp; Carolyn Plumb,</a:t>
            </a:r>
            <a:br>
              <a:rPr lang="en-US" sz="1200" b="1" dirty="0"/>
            </a:br>
            <a:r>
              <a:rPr lang="en-US" sz="1200" dirty="0"/>
              <a:t> “Identifying At-Risk Students in a Basic Electric Circuits Course Using Instruments to Probe Students’ Conceptual Understanding”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B8CC736-70E7-459F-BD8D-DD8613E3EB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584" y="3930276"/>
            <a:ext cx="2097910" cy="1163113"/>
          </a:xfrm>
          <a:prstGeom prst="rect">
            <a:avLst/>
          </a:prstGeom>
        </p:spPr>
      </p:pic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70DE0C26-1168-427F-A8E1-F2B91C80A20F}"/>
              </a:ext>
            </a:extLst>
          </p:cNvPr>
          <p:cNvSpPr/>
          <p:nvPr/>
        </p:nvSpPr>
        <p:spPr bwMode="auto">
          <a:xfrm>
            <a:off x="1552557" y="3878869"/>
            <a:ext cx="5300018" cy="721786"/>
          </a:xfrm>
          <a:prstGeom prst="wedgeRectCallout">
            <a:avLst>
              <a:gd name="adj1" fmla="val 57786"/>
              <a:gd name="adj2" fmla="val -40846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Shannon Willoughby, Bryce Hughes</a:t>
            </a:r>
            <a:r>
              <a:rPr lang="en-US" b="1" baseline="30000" dirty="0"/>
              <a:t>+</a:t>
            </a:r>
            <a:r>
              <a:rPr lang="en-US" b="1" dirty="0"/>
              <a:t>, Brock LaMeres</a:t>
            </a:r>
            <a:r>
              <a:rPr lang="en-US" b="1" baseline="30000" dirty="0"/>
              <a:t>+</a:t>
            </a:r>
            <a:r>
              <a:rPr lang="en-US" b="1" dirty="0"/>
              <a:t>, Chris Organ, Jennifer Green, Leila Sterman &amp; Kent Davis,</a:t>
            </a:r>
            <a:r>
              <a:rPr lang="en-US" dirty="0"/>
              <a:t> </a:t>
            </a:r>
          </a:p>
          <a:p>
            <a:pPr algn="ctr"/>
            <a:r>
              <a:rPr lang="en-US" sz="1200" dirty="0"/>
              <a:t>“STEM Storytellers: Improving Oral Communication Skills of Graduate Students”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470ACEB-3B48-4727-8EBE-BCD50AB6156C}"/>
              </a:ext>
            </a:extLst>
          </p:cNvPr>
          <p:cNvSpPr/>
          <p:nvPr/>
        </p:nvSpPr>
        <p:spPr bwMode="auto">
          <a:xfrm>
            <a:off x="5716514" y="826778"/>
            <a:ext cx="1505632" cy="477674"/>
          </a:xfrm>
          <a:prstGeom prst="wedgeRectCallout">
            <a:avLst>
              <a:gd name="adj1" fmla="val -38375"/>
              <a:gd name="adj2" fmla="val 49076"/>
            </a:avLst>
          </a:prstGeom>
          <a:solidFill>
            <a:srgbClr val="002469"/>
          </a:solidFill>
          <a:ln w="38100" cap="flat" cmpd="sng" algn="ctr">
            <a:solidFill>
              <a:srgbClr val="F0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in NSF Grantees Poster Session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49F1CA0-6B6A-4CCD-B285-E838DF738591}"/>
              </a:ext>
            </a:extLst>
          </p:cNvPr>
          <p:cNvSpPr/>
          <p:nvPr/>
        </p:nvSpPr>
        <p:spPr bwMode="auto">
          <a:xfrm>
            <a:off x="7278108" y="820956"/>
            <a:ext cx="1819861" cy="706481"/>
          </a:xfrm>
          <a:prstGeom prst="wedgeRectCallout">
            <a:avLst>
              <a:gd name="adj1" fmla="val -38375"/>
              <a:gd name="adj2" fmla="val 49076"/>
            </a:avLst>
          </a:prstGeom>
          <a:solidFill>
            <a:srgbClr val="002469"/>
          </a:solidFill>
          <a:ln w="38100" cap="flat" cmpd="sng" algn="ctr">
            <a:solidFill>
              <a:srgbClr val="F0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 = MSU Author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= Pictured</a:t>
            </a:r>
          </a:p>
          <a:p>
            <a:pPr algn="ctr"/>
            <a:r>
              <a:rPr lang="en-US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Underline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Student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A30E68C9-3476-4BEF-A416-F40BE60E95C7}"/>
              </a:ext>
            </a:extLst>
          </p:cNvPr>
          <p:cNvSpPr/>
          <p:nvPr/>
        </p:nvSpPr>
        <p:spPr bwMode="auto">
          <a:xfrm>
            <a:off x="2088275" y="2562305"/>
            <a:ext cx="4550696" cy="476144"/>
          </a:xfrm>
          <a:prstGeom prst="wedgeRectCallout">
            <a:avLst>
              <a:gd name="adj1" fmla="val -57132"/>
              <a:gd name="adj2" fmla="val -34072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Bill Schell</a:t>
            </a:r>
            <a:r>
              <a:rPr lang="en-US" b="1" baseline="30000" dirty="0"/>
              <a:t>+</a:t>
            </a:r>
            <a:r>
              <a:rPr lang="en-US" b="1" dirty="0"/>
              <a:t>, Bryce Hughes</a:t>
            </a:r>
            <a:r>
              <a:rPr lang="en-US" b="1" baseline="30000" dirty="0"/>
              <a:t>+</a:t>
            </a:r>
            <a:r>
              <a:rPr lang="en-US" b="1" dirty="0"/>
              <a:t> &amp; </a:t>
            </a:r>
            <a:r>
              <a:rPr lang="en-US" b="1" u="sng" dirty="0"/>
              <a:t>Brett Tallman</a:t>
            </a:r>
            <a:r>
              <a:rPr lang="en-US" b="1" baseline="30000" dirty="0"/>
              <a:t>+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sz="1200" dirty="0"/>
              <a:t> “The Formation of Undergraduate Engineers  as Engineering Leaders”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6EFC3B-9AD8-40CE-88E3-3EAE85E1EE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5708" y="2780682"/>
            <a:ext cx="1932382" cy="1052808"/>
          </a:xfrm>
          <a:prstGeom prst="rect">
            <a:avLst/>
          </a:prstGeo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6A35414-56C9-482E-B5A9-9B368EF19B6E}"/>
              </a:ext>
            </a:extLst>
          </p:cNvPr>
          <p:cNvSpPr/>
          <p:nvPr/>
        </p:nvSpPr>
        <p:spPr bwMode="auto">
          <a:xfrm>
            <a:off x="2715702" y="3097766"/>
            <a:ext cx="4059972" cy="721786"/>
          </a:xfrm>
          <a:prstGeom prst="wedgeRectCallout">
            <a:avLst>
              <a:gd name="adj1" fmla="val 61283"/>
              <a:gd name="adj2" fmla="val -22827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Paul Gannon</a:t>
            </a:r>
            <a:r>
              <a:rPr lang="en-US" b="1" baseline="30000" dirty="0"/>
              <a:t>+</a:t>
            </a:r>
            <a:r>
              <a:rPr lang="en-US" b="1" dirty="0"/>
              <a:t>, Carolyn Plumb, &amp; Ryan Anderson,</a:t>
            </a:r>
            <a:r>
              <a:rPr lang="en-US" dirty="0"/>
              <a:t> </a:t>
            </a:r>
            <a:r>
              <a:rPr lang="en-US" sz="1200" dirty="0"/>
              <a:t>“Research Initiation: Effectively Integrating Sustainability within an Engineering Program: Project Accomplishments”, </a:t>
            </a:r>
            <a:br>
              <a:rPr lang="en-US" sz="1200" dirty="0"/>
            </a:b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DD109E-7700-4359-8BC2-0BA8D50C78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" y="5218167"/>
            <a:ext cx="1932383" cy="1086965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16DDC454-F622-46BE-B4A7-C15BD9AA3BED}"/>
              </a:ext>
            </a:extLst>
          </p:cNvPr>
          <p:cNvSpPr/>
          <p:nvPr/>
        </p:nvSpPr>
        <p:spPr bwMode="auto">
          <a:xfrm>
            <a:off x="2296914" y="5171397"/>
            <a:ext cx="3097175" cy="539356"/>
          </a:xfrm>
          <a:prstGeom prst="wedgeRectCallout">
            <a:avLst>
              <a:gd name="adj1" fmla="val -59242"/>
              <a:gd name="adj2" fmla="val 8829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Brock LaMeres</a:t>
            </a:r>
            <a:r>
              <a:rPr lang="en-US" b="1" baseline="30000" dirty="0"/>
              <a:t>+</a:t>
            </a:r>
            <a:r>
              <a:rPr lang="en-US" b="1" dirty="0"/>
              <a:t> &amp; Jessi Smith, </a:t>
            </a:r>
            <a:r>
              <a:rPr lang="en-US" dirty="0"/>
              <a:t>“Engineering a Culture of Engagement”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B19875-4CD1-4C9A-9CEF-342283234B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489" y="5185633"/>
            <a:ext cx="1790545" cy="1081271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9F7BD1AC-91CA-47B7-991B-3472AF0B9805}"/>
              </a:ext>
            </a:extLst>
          </p:cNvPr>
          <p:cNvSpPr/>
          <p:nvPr/>
        </p:nvSpPr>
        <p:spPr bwMode="auto">
          <a:xfrm>
            <a:off x="299034" y="4674687"/>
            <a:ext cx="6553541" cy="452032"/>
          </a:xfrm>
          <a:prstGeom prst="wedgeRectCallout">
            <a:avLst>
              <a:gd name="adj1" fmla="val 57921"/>
              <a:gd name="adj2" fmla="val 52008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Nick Lux, Bryce Hughes</a:t>
            </a:r>
            <a:r>
              <a:rPr lang="en-US" b="1" baseline="30000" dirty="0"/>
              <a:t>+</a:t>
            </a:r>
            <a:r>
              <a:rPr lang="en-US" b="1" dirty="0"/>
              <a:t>,</a:t>
            </a:r>
            <a:r>
              <a:rPr lang="en-US" b="1" baseline="30000" dirty="0"/>
              <a:t> </a:t>
            </a:r>
            <a:r>
              <a:rPr lang="en-US" b="1" dirty="0"/>
              <a:t>Brock LaMeres</a:t>
            </a:r>
            <a:r>
              <a:rPr lang="en-US" b="1" baseline="30000" dirty="0"/>
              <a:t>+</a:t>
            </a:r>
            <a:r>
              <a:rPr lang="en-US" b="1" dirty="0"/>
              <a:t> &amp; Shannon Willoughby, </a:t>
            </a:r>
            <a:br>
              <a:rPr lang="en-US" b="1" dirty="0"/>
            </a:br>
            <a:r>
              <a:rPr lang="en-US" sz="1300" dirty="0"/>
              <a:t>“Increasing the Spatial Intelligence of 7th Graders using the Minecraft Gaming Platform”</a:t>
            </a:r>
            <a:endParaRPr kumimoji="0" lang="en-US" sz="13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01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7" y="777636"/>
            <a:ext cx="8960604" cy="536190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Seventeen (17) MEERC Papers Published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8408C45C-EC15-4316-A969-481ED33ECAB9}"/>
              </a:ext>
            </a:extLst>
          </p:cNvPr>
          <p:cNvSpPr/>
          <p:nvPr/>
        </p:nvSpPr>
        <p:spPr bwMode="auto">
          <a:xfrm>
            <a:off x="1605873" y="1196955"/>
            <a:ext cx="3733805" cy="592158"/>
          </a:xfrm>
          <a:prstGeom prst="wedgeRectCallout">
            <a:avLst>
              <a:gd name="adj1" fmla="val -57307"/>
              <a:gd name="adj2" fmla="val -31864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Ryan Anderson</a:t>
            </a:r>
            <a:r>
              <a:rPr lang="en-US" sz="1000" b="1" baseline="30000" dirty="0"/>
              <a:t>+</a:t>
            </a:r>
            <a:r>
              <a:rPr lang="en-US" sz="1000" b="1" dirty="0"/>
              <a:t> &amp; Abigail Richards</a:t>
            </a:r>
            <a:r>
              <a:rPr lang="en-US" sz="1000" b="1" baseline="30000" dirty="0"/>
              <a:t> +</a:t>
            </a:r>
            <a:r>
              <a:rPr lang="en-US" sz="1000" b="1" dirty="0"/>
              <a:t>,</a:t>
            </a:r>
            <a:r>
              <a:rPr lang="en-US" sz="1000" dirty="0"/>
              <a:t> </a:t>
            </a:r>
          </a:p>
          <a:p>
            <a:pPr algn="ctr"/>
            <a:r>
              <a:rPr lang="en-US" sz="1000" dirty="0"/>
              <a:t>“Building the Undergraduate Chemical Engineering Community by Involving Capstone Design Students in Undergraduate Courses”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16E24268-A5E9-4382-8380-B4738D03EADF}"/>
              </a:ext>
            </a:extLst>
          </p:cNvPr>
          <p:cNvSpPr/>
          <p:nvPr/>
        </p:nvSpPr>
        <p:spPr bwMode="auto">
          <a:xfrm>
            <a:off x="5843682" y="792375"/>
            <a:ext cx="1349148" cy="456353"/>
          </a:xfrm>
          <a:prstGeom prst="wedgeRectCallout">
            <a:avLst>
              <a:gd name="adj1" fmla="val -38375"/>
              <a:gd name="adj2" fmla="val 49076"/>
            </a:avLst>
          </a:prstGeom>
          <a:solidFill>
            <a:srgbClr val="002469"/>
          </a:solidFill>
          <a:ln w="38100" cap="flat" cmpd="sng" algn="ctr">
            <a:solidFill>
              <a:srgbClr val="F0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Technical Sessions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9A79F-C52C-427A-84C3-F9227781D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41" y="1233818"/>
            <a:ext cx="474985" cy="1027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503E55-E4FB-4AB5-877A-54F7F5060A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854" y="1220472"/>
            <a:ext cx="509104" cy="1027916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F164EB9-97FB-44B6-B98A-EFF68B485E39}"/>
              </a:ext>
            </a:extLst>
          </p:cNvPr>
          <p:cNvSpPr/>
          <p:nvPr/>
        </p:nvSpPr>
        <p:spPr bwMode="auto">
          <a:xfrm>
            <a:off x="1559144" y="1837805"/>
            <a:ext cx="4760633" cy="527421"/>
          </a:xfrm>
          <a:prstGeom prst="wedgeRectCallout">
            <a:avLst>
              <a:gd name="adj1" fmla="val 59607"/>
              <a:gd name="adj2" fmla="val -22442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Ryan Anderson</a:t>
            </a:r>
            <a:r>
              <a:rPr lang="en-US" sz="1000" b="1" baseline="30000" dirty="0"/>
              <a:t>+</a:t>
            </a:r>
            <a:r>
              <a:rPr lang="en-US" sz="1000" b="1" dirty="0"/>
              <a:t>, </a:t>
            </a:r>
            <a:r>
              <a:rPr lang="en-US" sz="1000" dirty="0"/>
              <a:t>T. Akmal, </a:t>
            </a:r>
            <a:r>
              <a:rPr lang="en-US" sz="1000" b="1" dirty="0"/>
              <a:t>Phil Himmer, </a:t>
            </a:r>
            <a:br>
              <a:rPr lang="en-US" sz="1000" b="1" dirty="0"/>
            </a:br>
            <a:r>
              <a:rPr lang="en-US" sz="1000" dirty="0"/>
              <a:t>“Group Laboratory Experiment during Lecture in an Undergraduate Fluid Dynamics Class: Increasing Student Learning and Communication Skills”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3C900-EB25-4F18-B39E-F4D00E0CE7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878" y="1351378"/>
            <a:ext cx="459467" cy="994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D985AA-ECEC-41DF-B34F-1EC1A02F36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79" y="2358985"/>
            <a:ext cx="591740" cy="997592"/>
          </a:xfrm>
          <a:prstGeom prst="rect">
            <a:avLst/>
          </a:prstGeo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36A60A7-A854-42E2-8673-12C73FBF7B69}"/>
              </a:ext>
            </a:extLst>
          </p:cNvPr>
          <p:cNvSpPr/>
          <p:nvPr/>
        </p:nvSpPr>
        <p:spPr bwMode="auto">
          <a:xfrm>
            <a:off x="3841880" y="2413918"/>
            <a:ext cx="3477290" cy="567203"/>
          </a:xfrm>
          <a:prstGeom prst="wedgeRectCallout">
            <a:avLst>
              <a:gd name="adj1" fmla="val 56871"/>
              <a:gd name="adj2" fmla="val -27434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u="sng" dirty="0"/>
              <a:t>Elizabeth Kovalchuk</a:t>
            </a:r>
            <a:r>
              <a:rPr lang="en-US" sz="1000" b="1" baseline="30000" dirty="0"/>
              <a:t>+</a:t>
            </a:r>
            <a:r>
              <a:rPr lang="en-US" sz="1000" b="1" dirty="0"/>
              <a:t> &amp; William Schell</a:t>
            </a:r>
            <a:r>
              <a:rPr lang="en-US" sz="1000" b="1" baseline="30000" dirty="0"/>
              <a:t>+</a:t>
            </a:r>
            <a:r>
              <a:rPr lang="en-US" sz="1000" b="1" dirty="0"/>
              <a:t>, </a:t>
            </a:r>
          </a:p>
          <a:p>
            <a:pPr algn="ctr"/>
            <a:r>
              <a:rPr lang="en-US" sz="1000" dirty="0"/>
              <a:t>“Writing as a Method to Build Better Engineers: Examining Faculty Perceptions of Writing’s Importance”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B6CFC8-20DB-42A2-8A33-1EC07542F6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4396" y="1592163"/>
            <a:ext cx="720379" cy="925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C2F391-A6FA-4CD3-8C8B-9AD18873DF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57" y="1597806"/>
            <a:ext cx="687355" cy="913928"/>
          </a:xfrm>
          <a:prstGeom prst="rect">
            <a:avLst/>
          </a:prstGeom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8032EFE-6C1A-4657-9B85-E70DE95CB57A}"/>
              </a:ext>
            </a:extLst>
          </p:cNvPr>
          <p:cNvSpPr/>
          <p:nvPr/>
        </p:nvSpPr>
        <p:spPr bwMode="auto">
          <a:xfrm>
            <a:off x="949811" y="3029813"/>
            <a:ext cx="3116410" cy="567203"/>
          </a:xfrm>
          <a:prstGeom prst="wedgeRectCallout">
            <a:avLst>
              <a:gd name="adj1" fmla="val -55512"/>
              <a:gd name="adj2" fmla="val 27406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Michell Miley, Todd Kaiser &amp; </a:t>
            </a:r>
            <a:r>
              <a:rPr lang="en-US" sz="1000" b="1" u="sng" dirty="0"/>
              <a:t>Elizabeth Kovalchuk</a:t>
            </a:r>
            <a:r>
              <a:rPr lang="en-US" sz="1000" b="1" baseline="30000" dirty="0"/>
              <a:t>+</a:t>
            </a:r>
            <a:r>
              <a:rPr lang="en-US" sz="1000" b="1" dirty="0"/>
              <a:t>, </a:t>
            </a:r>
            <a:br>
              <a:rPr lang="en-US" sz="1000" b="1" dirty="0"/>
            </a:br>
            <a:r>
              <a:rPr lang="en-US" sz="1000" dirty="0"/>
              <a:t>“Improving the Teaching and Learning of Writing through the Writing Studio Model”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701C47-2B99-45DF-B39C-78F378BB17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2" y="3453827"/>
            <a:ext cx="594904" cy="791002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6C58D919-15FF-42B6-9627-A9AE3A8EFCB1}"/>
              </a:ext>
            </a:extLst>
          </p:cNvPr>
          <p:cNvSpPr/>
          <p:nvPr/>
        </p:nvSpPr>
        <p:spPr bwMode="auto">
          <a:xfrm>
            <a:off x="7248792" y="786553"/>
            <a:ext cx="1819861" cy="706481"/>
          </a:xfrm>
          <a:prstGeom prst="wedgeRectCallout">
            <a:avLst>
              <a:gd name="adj1" fmla="val -38375"/>
              <a:gd name="adj2" fmla="val 49076"/>
            </a:avLst>
          </a:prstGeom>
          <a:solidFill>
            <a:srgbClr val="002469"/>
          </a:solidFill>
          <a:ln w="38100" cap="flat" cmpd="sng" algn="ctr">
            <a:solidFill>
              <a:srgbClr val="F0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 = MSU Author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= Pictured/Presenter</a:t>
            </a:r>
          </a:p>
          <a:p>
            <a:pPr algn="ctr"/>
            <a:r>
              <a:rPr lang="en-US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Underline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Student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08AA2616-8E05-4959-856D-92680D7D4D41}"/>
              </a:ext>
            </a:extLst>
          </p:cNvPr>
          <p:cNvSpPr/>
          <p:nvPr/>
        </p:nvSpPr>
        <p:spPr bwMode="auto">
          <a:xfrm>
            <a:off x="949811" y="2413918"/>
            <a:ext cx="2836183" cy="567203"/>
          </a:xfrm>
          <a:prstGeom prst="wedgeRectCallout">
            <a:avLst>
              <a:gd name="adj1" fmla="val -59451"/>
              <a:gd name="adj2" fmla="val 17010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Kevin Cook</a:t>
            </a:r>
            <a:r>
              <a:rPr lang="en-US" sz="1000" b="1" baseline="30000" dirty="0"/>
              <a:t>+</a:t>
            </a:r>
            <a:r>
              <a:rPr lang="en-US" sz="1000" b="1" dirty="0"/>
              <a:t>, Robb Larson, &amp; Dan Miller,</a:t>
            </a:r>
            <a:br>
              <a:rPr lang="en-US" sz="1000" b="1" dirty="0"/>
            </a:br>
            <a:r>
              <a:rPr lang="en-US" sz="1000" dirty="0"/>
              <a:t>“Using Lean Principles to Improve an Engineering Technology Assessment Process”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449FAF2-1ED0-46DA-A0AB-F131DC9DFC70}"/>
              </a:ext>
            </a:extLst>
          </p:cNvPr>
          <p:cNvSpPr/>
          <p:nvPr/>
        </p:nvSpPr>
        <p:spPr bwMode="auto">
          <a:xfrm>
            <a:off x="948456" y="3631905"/>
            <a:ext cx="3541771" cy="767801"/>
          </a:xfrm>
          <a:prstGeom prst="wedgeRectCallout">
            <a:avLst>
              <a:gd name="adj1" fmla="val -49790"/>
              <a:gd name="adj2" fmla="val 58587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Carolyn Plumb</a:t>
            </a:r>
            <a:r>
              <a:rPr lang="en-US" sz="1000" b="1" baseline="30000" dirty="0"/>
              <a:t>+</a:t>
            </a:r>
            <a:r>
              <a:rPr lang="en-US" sz="1000" b="1" dirty="0"/>
              <a:t>, </a:t>
            </a:r>
            <a:r>
              <a:rPr lang="en-US" sz="1000" dirty="0"/>
              <a:t>Rose</a:t>
            </a:r>
            <a:r>
              <a:rPr lang="en-US" sz="1000" b="1" dirty="0"/>
              <a:t> </a:t>
            </a:r>
            <a:r>
              <a:rPr lang="en-US" sz="1000" dirty="0"/>
              <a:t>Marra, Doug Hacker &amp; J. </a:t>
            </a:r>
            <a:r>
              <a:rPr lang="en-US" sz="1000" dirty="0" err="1"/>
              <a:t>Dunlosky</a:t>
            </a:r>
            <a:r>
              <a:rPr lang="en-US" sz="1000" dirty="0"/>
              <a:t>, </a:t>
            </a:r>
          </a:p>
          <a:p>
            <a:pPr algn="ctr"/>
            <a:r>
              <a:rPr lang="en-US" sz="1000" dirty="0"/>
              <a:t>“Measuring Engineering Students’ Metacognition with a Think-Aloud Protocol”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9DC43EAA-7A54-4A4D-9986-D7980E1EB19E}"/>
              </a:ext>
            </a:extLst>
          </p:cNvPr>
          <p:cNvSpPr/>
          <p:nvPr/>
        </p:nvSpPr>
        <p:spPr bwMode="auto">
          <a:xfrm>
            <a:off x="4182061" y="3032712"/>
            <a:ext cx="3941461" cy="539191"/>
          </a:xfrm>
          <a:prstGeom prst="wedgeRectCallout">
            <a:avLst>
              <a:gd name="adj1" fmla="val 55897"/>
              <a:gd name="adj2" fmla="val -12909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/>
              <a:t>Shannon Reckinger &amp; </a:t>
            </a:r>
            <a:r>
              <a:rPr lang="en-US" sz="1000" b="1" dirty="0"/>
              <a:t>Bryce Hughes</a:t>
            </a:r>
            <a:r>
              <a:rPr lang="en-US" sz="1000" b="1" baseline="30000" dirty="0"/>
              <a:t>+</a:t>
            </a:r>
            <a:r>
              <a:rPr lang="en-US" sz="1000" dirty="0"/>
              <a:t>, </a:t>
            </a:r>
            <a:br>
              <a:rPr lang="en-US" sz="1000" dirty="0"/>
            </a:br>
            <a:r>
              <a:rPr lang="en-US" sz="1000" dirty="0"/>
              <a:t>“Partnering Strategies for Paired Formative Assessment in Programming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A3D8AF50-96B3-4A1A-B7E7-EAB59801031A}"/>
              </a:ext>
            </a:extLst>
          </p:cNvPr>
          <p:cNvSpPr/>
          <p:nvPr/>
        </p:nvSpPr>
        <p:spPr bwMode="auto">
          <a:xfrm>
            <a:off x="3640115" y="5025939"/>
            <a:ext cx="3679055" cy="803965"/>
          </a:xfrm>
          <a:prstGeom prst="wedgeRectCallout">
            <a:avLst>
              <a:gd name="adj1" fmla="val -38123"/>
              <a:gd name="adj2" fmla="val 7148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/>
              <a:t>M. Ingalls, E. Hill, H. Finger, M.J. Lam, G.G. Ma, D.L. Peters, D.L., </a:t>
            </a:r>
            <a:r>
              <a:rPr lang="en-US" sz="1000" b="1" dirty="0"/>
              <a:t>Stephanie</a:t>
            </a:r>
            <a:r>
              <a:rPr lang="en-US" sz="1000" dirty="0"/>
              <a:t> </a:t>
            </a:r>
            <a:r>
              <a:rPr lang="en-US" sz="1000" b="1" dirty="0"/>
              <a:t>Wettstein, </a:t>
            </a:r>
            <a:r>
              <a:rPr lang="en-US" sz="1000" dirty="0"/>
              <a:t>D.S. Won, C.M.D. Wilson, C.F. Rivera, E. Silva, </a:t>
            </a:r>
            <a:r>
              <a:rPr lang="en-US" sz="1000" b="1" u="sng" dirty="0"/>
              <a:t>Tara</a:t>
            </a:r>
            <a:r>
              <a:rPr lang="en-US" sz="1000" u="sng" dirty="0"/>
              <a:t> </a:t>
            </a:r>
            <a:r>
              <a:rPr lang="en-US" sz="1000" b="1" u="sng" dirty="0" err="1"/>
              <a:t>Sundsted</a:t>
            </a:r>
            <a:r>
              <a:rPr lang="en-US" sz="1000" dirty="0"/>
              <a:t>, </a:t>
            </a:r>
            <a:br>
              <a:rPr lang="en-US" sz="1000" dirty="0"/>
            </a:br>
            <a:r>
              <a:rPr lang="en-US" sz="1000" dirty="0"/>
              <a:t>“Changing of the Guard: Tips for Enabling Smooth Officer Transitions”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AF501EB9-AEA5-41B4-B238-0976F7A49C73}"/>
              </a:ext>
            </a:extLst>
          </p:cNvPr>
          <p:cNvSpPr/>
          <p:nvPr/>
        </p:nvSpPr>
        <p:spPr bwMode="auto">
          <a:xfrm>
            <a:off x="1559144" y="4459707"/>
            <a:ext cx="4193474" cy="482393"/>
          </a:xfrm>
          <a:prstGeom prst="wedgeRectCallout">
            <a:avLst>
              <a:gd name="adj1" fmla="val -37590"/>
              <a:gd name="adj2" fmla="val 66972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William Schell</a:t>
            </a:r>
            <a:r>
              <a:rPr lang="en-US" sz="1000" b="1" baseline="30000" dirty="0"/>
              <a:t>+</a:t>
            </a:r>
            <a:r>
              <a:rPr lang="en-US" sz="1000" b="1" dirty="0"/>
              <a:t>, Bryce Hughes</a:t>
            </a:r>
            <a:r>
              <a:rPr lang="en-US" sz="1000" b="1" baseline="30000" dirty="0"/>
              <a:t>+</a:t>
            </a:r>
            <a:r>
              <a:rPr lang="en-US" sz="1000" b="1" dirty="0"/>
              <a:t> &amp; </a:t>
            </a:r>
            <a:r>
              <a:rPr lang="en-US" sz="1000" b="1" u="sng" dirty="0"/>
              <a:t>Brett Tallman</a:t>
            </a:r>
            <a:r>
              <a:rPr lang="en-US" sz="1000" b="1" baseline="30000" dirty="0"/>
              <a:t>+</a:t>
            </a:r>
            <a:r>
              <a:rPr lang="en-US" sz="1000" dirty="0"/>
              <a:t>, </a:t>
            </a:r>
          </a:p>
          <a:p>
            <a:pPr algn="ctr"/>
            <a:r>
              <a:rPr lang="en-US" sz="1000" dirty="0"/>
              <a:t>“Understanding the Perceived Impact of Leadership Experiences in College”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9E31C256-705A-40DE-8DBE-72D57EF2272B}"/>
              </a:ext>
            </a:extLst>
          </p:cNvPr>
          <p:cNvSpPr/>
          <p:nvPr/>
        </p:nvSpPr>
        <p:spPr bwMode="auto">
          <a:xfrm>
            <a:off x="4584981" y="3623493"/>
            <a:ext cx="3460062" cy="752375"/>
          </a:xfrm>
          <a:prstGeom prst="wedgeRectCallout">
            <a:avLst>
              <a:gd name="adj1" fmla="val 58077"/>
              <a:gd name="adj2" fmla="val 47129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Amanda Rutherford, Brad Stanton, Staci Turoski</a:t>
            </a:r>
            <a:r>
              <a:rPr lang="en-US" sz="1000" b="1" baseline="30000" dirty="0"/>
              <a:t>+</a:t>
            </a:r>
            <a:r>
              <a:rPr lang="en-US" sz="1000" b="1" dirty="0"/>
              <a:t>, Elizabeth Varnes</a:t>
            </a:r>
            <a:r>
              <a:rPr lang="en-US" sz="1000" b="1" baseline="30000" dirty="0"/>
              <a:t>+</a:t>
            </a:r>
            <a:r>
              <a:rPr lang="en-US" sz="1000" b="1" dirty="0"/>
              <a:t>, </a:t>
            </a:r>
          </a:p>
          <a:p>
            <a:pPr algn="ctr"/>
            <a:r>
              <a:rPr lang="en-US" sz="1000" dirty="0"/>
              <a:t>“Designing a Comprehensive Project for a Junior Level Multidisciplinary Engineering Design Course”</a:t>
            </a:r>
            <a:endParaRPr kumimoji="0" lang="en-U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09177AF-2AD1-4A5E-AE9F-53C1606B6AF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315"/>
          <a:stretch/>
        </p:blipFill>
        <p:spPr>
          <a:xfrm>
            <a:off x="225613" y="4342079"/>
            <a:ext cx="815329" cy="13142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896C97-39E5-40E7-8A55-C68F6EBF26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7322" y="2616505"/>
            <a:ext cx="727940" cy="1015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EDA5DE-6BA6-4EDB-925F-1759C96B8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778" y="5010306"/>
            <a:ext cx="2334997" cy="11974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D133AE-6040-44ED-A558-2306E57331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9649" y="4578760"/>
            <a:ext cx="1169925" cy="14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4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7" y="777636"/>
            <a:ext cx="7891763" cy="536190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MEERC Affiliates Serving in ASEE Leadership Roles</a:t>
            </a:r>
            <a:r>
              <a:rPr lang="en-US" sz="2600" dirty="0"/>
              <a:t> </a:t>
            </a:r>
          </a:p>
          <a:p>
            <a:pPr marL="5143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Kevin Cook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Elected as Assistant Vice-Chair for ASEE Annual Programs for the Engineering Technology Division. </a:t>
            </a:r>
            <a:br>
              <a:rPr lang="en-US" sz="1600" i="1" dirty="0"/>
            </a:br>
            <a:endParaRPr lang="en-US" sz="2200" i="1" dirty="0"/>
          </a:p>
          <a:p>
            <a:pPr marL="5143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Paul Gannon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Elected as co-chair of the ASEE / IEEE Frontiers in Education Conference “New Faculty Fellows” program.</a:t>
            </a:r>
            <a:br>
              <a:rPr lang="en-US" sz="1600" i="1" dirty="0"/>
            </a:br>
            <a:endParaRPr lang="en-US" sz="2200" dirty="0"/>
          </a:p>
          <a:p>
            <a:pPr marL="5143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Becky Hammack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Elected as Member-at-Large for the Pre-College Division.</a:t>
            </a:r>
            <a:br>
              <a:rPr lang="en-US" sz="1600" i="1" dirty="0"/>
            </a:br>
            <a:endParaRPr lang="en-US" sz="2200" dirty="0"/>
          </a:p>
          <a:p>
            <a:pPr marL="5143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Bill Schell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Elected to 2-year term on Board of Directors for the Engineering Management Division.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Re-elected as Director of Scholarly Activity for the Engineering Leadership Division.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Completed final year as past-chair of Engineering Management Division.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34CFC8-68CE-4E63-8C27-519EEB91D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4699" y="3101515"/>
            <a:ext cx="732113" cy="1612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65238F-6892-47B8-A2AC-E267D8F4F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877" y="4754238"/>
            <a:ext cx="1152192" cy="14798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54379B-23AE-4D8A-9323-623E4F5573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1598" y="2603921"/>
            <a:ext cx="912522" cy="11587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B63EE7-BC57-404A-A4E8-88531E863D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852" y="1176518"/>
            <a:ext cx="790633" cy="13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8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7" y="777636"/>
            <a:ext cx="4907263" cy="536190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MEERC-</a:t>
            </a:r>
            <a:r>
              <a:rPr lang="en-US" u="sng" dirty="0" err="1"/>
              <a:t>ats</a:t>
            </a:r>
            <a:r>
              <a:rPr lang="en-US" u="sng" dirty="0"/>
              <a:t> Winning ASEE Awards</a:t>
            </a:r>
            <a:r>
              <a:rPr lang="en-US" sz="2600" dirty="0"/>
              <a:t> </a:t>
            </a:r>
          </a:p>
          <a:p>
            <a:pPr marL="5143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Bill Schell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2018 Zone IV Outstanding Campus Representative.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2018 Pacific Northwest Section Outstanding Campus Representative. </a:t>
            </a:r>
            <a:br>
              <a:rPr lang="en-US" sz="1600" i="1" dirty="0"/>
            </a:br>
            <a:r>
              <a:rPr lang="en-US" sz="1600" i="1" dirty="0"/>
              <a:t>(presented in SLC).</a:t>
            </a:r>
            <a:br>
              <a:rPr lang="en-US" sz="1600" i="1" dirty="0"/>
            </a:br>
            <a:br>
              <a:rPr lang="en-US" sz="1600" i="1" dirty="0"/>
            </a:br>
            <a:endParaRPr lang="en-US" sz="1600" i="1" dirty="0"/>
          </a:p>
          <a:p>
            <a:pPr marL="5143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Brock LaMeres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Distinguished Educator Award, </a:t>
            </a:r>
            <a:br>
              <a:rPr lang="en-US" sz="1600" i="1" dirty="0"/>
            </a:br>
            <a:r>
              <a:rPr lang="en-US" sz="1600" i="1" dirty="0"/>
              <a:t>Electrical &amp; Computer Engineering </a:t>
            </a:r>
            <a:br>
              <a:rPr lang="en-US" sz="1600" i="1" dirty="0"/>
            </a:br>
            <a:r>
              <a:rPr lang="en-US" sz="1600" i="1" dirty="0"/>
              <a:t>Division.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i="1" dirty="0"/>
            </a:br>
            <a:endParaRPr lang="en-US" sz="1600" i="1" dirty="0"/>
          </a:p>
          <a:p>
            <a:pPr marL="514350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Elizabeth Kovalchuk </a:t>
            </a:r>
            <a:endParaRPr lang="en-US" sz="1600" i="1" dirty="0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Student Travel Grant from ASEE Industrial Engineering Division ($500).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5238F-6892-47B8-A2AC-E267D8F4F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282" y="1332096"/>
            <a:ext cx="1308825" cy="1680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51C39-92D9-45DE-9373-FF433C89F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51" y="1317625"/>
            <a:ext cx="2158239" cy="1695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91EC1-AD6A-4AF7-8A73-49B71DA93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320" y="3208444"/>
            <a:ext cx="2231370" cy="1654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50C9AC-41AB-4146-9631-3B7656593F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5835" y="3208444"/>
            <a:ext cx="2231370" cy="1624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F34399-635F-476C-B3CF-0BFF78FAF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53" y="4950916"/>
            <a:ext cx="936081" cy="1244642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5EA3EF0-F1AF-4B28-8FDC-610F56F58094}"/>
              </a:ext>
            </a:extLst>
          </p:cNvPr>
          <p:cNvSpPr/>
          <p:nvPr/>
        </p:nvSpPr>
        <p:spPr bwMode="auto">
          <a:xfrm>
            <a:off x="5988050" y="5072342"/>
            <a:ext cx="2927350" cy="1111651"/>
          </a:xfrm>
          <a:prstGeom prst="wedgeRectCallout">
            <a:avLst>
              <a:gd name="adj1" fmla="val -38375"/>
              <a:gd name="adj2" fmla="val 49076"/>
            </a:avLst>
          </a:prstGeom>
          <a:solidFill>
            <a:srgbClr val="002469"/>
          </a:solidFill>
          <a:ln w="38100" cap="flat" cmpd="sng" algn="ctr">
            <a:solidFill>
              <a:srgbClr val="F0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Liz’s research was funded by the MSU Undergraduate Scholars Program (USP).  USP also awarded Liz a travel grant to present her work at ASEE in Salt Lake.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68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MSU Alumni Mixer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dirty="0"/>
              <a:t>With so many MSU faculty in town, we decided to have a mixer with MSU alumni to reconnect and spread the word about the MEERC.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64EEB6-0EEA-4747-A5AB-3FBC15C68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44" y="2753546"/>
            <a:ext cx="5520953" cy="31055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4F0FF1-3EA9-4B56-8A6C-F156BA8EA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8" y="2753546"/>
            <a:ext cx="2589724" cy="3385997"/>
          </a:xfrm>
          <a:prstGeom prst="rect">
            <a:avLst/>
          </a:prstGeom>
          <a:ln w="25400">
            <a:solidFill>
              <a:srgbClr val="003F7F"/>
            </a:solidFill>
          </a:ln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3CA891DA-6FC1-4B76-BB9F-96FF283B82A8}"/>
              </a:ext>
            </a:extLst>
          </p:cNvPr>
          <p:cNvSpPr/>
          <p:nvPr/>
        </p:nvSpPr>
        <p:spPr bwMode="auto">
          <a:xfrm>
            <a:off x="3208044" y="5908410"/>
            <a:ext cx="5520953" cy="285695"/>
          </a:xfrm>
          <a:prstGeom prst="wedgeRectCallout">
            <a:avLst>
              <a:gd name="adj1" fmla="val -38375"/>
              <a:gd name="adj2" fmla="val 49076"/>
            </a:avLst>
          </a:prstGeom>
          <a:solidFill>
            <a:srgbClr val="002469"/>
          </a:solidFill>
          <a:ln w="38100" cap="flat" cmpd="sng" algn="ctr">
            <a:solidFill>
              <a:srgbClr val="F0A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Dean Brett Gunnink from the NACOE for sponsoring the mixer.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74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5215294-33AC-4C5E-A67E-A21C0729D6DB}"/>
              </a:ext>
            </a:extLst>
          </p:cNvPr>
          <p:cNvSpPr/>
          <p:nvPr/>
        </p:nvSpPr>
        <p:spPr bwMode="auto">
          <a:xfrm>
            <a:off x="7205344" y="747735"/>
            <a:ext cx="1832959" cy="2381545"/>
          </a:xfrm>
          <a:prstGeom prst="wedgeRectCallout">
            <a:avLst>
              <a:gd name="adj1" fmla="val -40531"/>
              <a:gd name="adj2" fmla="val -15524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en-US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C1929-9E19-4D54-ACF1-B0EBEF3DC3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107" y="3360420"/>
            <a:ext cx="4218013" cy="2875938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0229260-0E3A-4465-836F-B2C8ABD13C9A}"/>
              </a:ext>
            </a:extLst>
          </p:cNvPr>
          <p:cNvSpPr/>
          <p:nvPr/>
        </p:nvSpPr>
        <p:spPr bwMode="auto">
          <a:xfrm>
            <a:off x="172535" y="1403581"/>
            <a:ext cx="1853065" cy="2658189"/>
          </a:xfrm>
          <a:prstGeom prst="wedgeRectCallout">
            <a:avLst>
              <a:gd name="adj1" fmla="val -40531"/>
              <a:gd name="adj2" fmla="val -15524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kumimoji="0" lang="en-US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MEERC History – Year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u="sng" dirty="0"/>
              <a:t>MSU Alumni Mixer</a:t>
            </a:r>
            <a:r>
              <a:rPr lang="en-US" b="0" dirty="0"/>
              <a:t> </a:t>
            </a:r>
            <a:r>
              <a:rPr lang="en-US" b="0" i="1" dirty="0"/>
              <a:t>-  A few notable alumni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0262AA3-668D-4607-B100-F86B6291B624}"/>
              </a:ext>
            </a:extLst>
          </p:cNvPr>
          <p:cNvSpPr/>
          <p:nvPr/>
        </p:nvSpPr>
        <p:spPr bwMode="auto">
          <a:xfrm>
            <a:off x="2025598" y="1403581"/>
            <a:ext cx="3178442" cy="1775730"/>
          </a:xfrm>
          <a:prstGeom prst="wedgeRectCallout">
            <a:avLst>
              <a:gd name="adj1" fmla="val 16250"/>
              <a:gd name="adj2" fmla="val 137959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600" b="1" dirty="0"/>
              <a:t>Allan McDonald </a:t>
            </a:r>
            <a:r>
              <a:rPr lang="en-US" sz="1600" dirty="0"/>
              <a:t>(</a:t>
            </a:r>
            <a:r>
              <a:rPr lang="en-US" sz="1600" dirty="0" err="1"/>
              <a:t>BSChemE</a:t>
            </a:r>
            <a:r>
              <a:rPr lang="en-US" sz="1600" dirty="0"/>
              <a:t>, 1959, </a:t>
            </a:r>
            <a:br>
              <a:rPr lang="en-US" sz="1600" dirty="0"/>
            </a:br>
            <a:r>
              <a:rPr lang="en-US" sz="1600" dirty="0"/>
              <a:t>Hon. Dr. of Engineering, 1987)</a:t>
            </a:r>
            <a:r>
              <a:rPr lang="en-US" sz="1600" b="1" dirty="0"/>
              <a:t> </a:t>
            </a:r>
            <a:r>
              <a:rPr lang="en-US" sz="1600" dirty="0"/>
              <a:t>wrote this nationally acclaimed book about the Challenger disaster.  This book is required reading in numerous engineering ethics courses nationwide.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A8B1C-420F-4D5E-8CAE-97475E666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0" y="1500396"/>
            <a:ext cx="1662073" cy="2464557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5FE7C06-5D7E-4C6E-A9D7-469528CE85BC}"/>
              </a:ext>
            </a:extLst>
          </p:cNvPr>
          <p:cNvSpPr/>
          <p:nvPr/>
        </p:nvSpPr>
        <p:spPr bwMode="auto">
          <a:xfrm>
            <a:off x="5295900" y="1388340"/>
            <a:ext cx="2110740" cy="1324380"/>
          </a:xfrm>
          <a:prstGeom prst="wedgeRectCallout">
            <a:avLst>
              <a:gd name="adj1" fmla="val -59293"/>
              <a:gd name="adj2" fmla="val 201939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600" b="1" dirty="0"/>
              <a:t>M. Keith </a:t>
            </a:r>
            <a:r>
              <a:rPr lang="en-US" sz="1600" b="1" dirty="0" err="1"/>
              <a:t>Opprecht’s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MSChemE</a:t>
            </a:r>
            <a:r>
              <a:rPr lang="en-US" sz="1600" dirty="0"/>
              <a:t>, 1958) master’s thesis advisor was NACOE legend Lloyd Berg.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664E693-8F4D-4EEA-95C6-D2F56FBB615D}"/>
              </a:ext>
            </a:extLst>
          </p:cNvPr>
          <p:cNvSpPr/>
          <p:nvPr/>
        </p:nvSpPr>
        <p:spPr bwMode="auto">
          <a:xfrm>
            <a:off x="5760720" y="3179310"/>
            <a:ext cx="3251969" cy="3057047"/>
          </a:xfrm>
          <a:prstGeom prst="wedgeRectCallout">
            <a:avLst>
              <a:gd name="adj1" fmla="val -62980"/>
              <a:gd name="adj2" fmla="val 40495"/>
            </a:avLst>
          </a:prstGeom>
          <a:solidFill>
            <a:srgbClr val="F0A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600" b="1" dirty="0"/>
              <a:t>Dennis Eyre </a:t>
            </a:r>
            <a:r>
              <a:rPr lang="en-US" sz="1600" dirty="0"/>
              <a:t>(BSEE, 1963) was involved in the creation of our power grid’s </a:t>
            </a:r>
            <a:r>
              <a:rPr lang="en-US" sz="1600" i="1" dirty="0"/>
              <a:t>Western Interconnection</a:t>
            </a:r>
            <a:r>
              <a:rPr lang="en-US" sz="1600" dirty="0"/>
              <a:t> and also was part of the effort to establish the National Infrastructure Advisory Council in 2002.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CA101-81C8-41E7-B3D7-4AAD96DE08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041" y="4717028"/>
            <a:ext cx="2734203" cy="142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66AA9-2D23-4998-8EEE-6BB74C7C1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17" y="816305"/>
            <a:ext cx="1628953" cy="22260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484B8C-8D67-4D0C-9C19-3EFA1270E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337917" y="4656381"/>
            <a:ext cx="2098698" cy="10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Why Transform?</a:t>
            </a:r>
            <a:r>
              <a:rPr lang="en-US" b="0" i="1" dirty="0"/>
              <a:t>  </a:t>
            </a:r>
            <a:endParaRPr lang="en-US" i="1" dirty="0"/>
          </a:p>
          <a:p>
            <a:endParaRPr lang="en-US" sz="1400" dirty="0"/>
          </a:p>
          <a:p>
            <a:r>
              <a:rPr lang="en-US" sz="1800" b="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1FA0C45C-2D8B-4ADC-B24B-79D8DB31C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14" y="3259773"/>
            <a:ext cx="1444875" cy="96503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63730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Year 3 Hold?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Transform Engineering Education</a:t>
            </a:r>
            <a:r>
              <a:rPr lang="en-US" b="0" i="1" dirty="0"/>
              <a:t> through interdisciplinary, empirical research on improving student success.  </a:t>
            </a:r>
            <a:endParaRPr lang="en-US" i="1" dirty="0"/>
          </a:p>
          <a:p>
            <a:endParaRPr lang="en-US" sz="1400" dirty="0"/>
          </a:p>
          <a:p>
            <a:r>
              <a:rPr lang="en-US" dirty="0"/>
              <a:t>Phase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Form teams, write proposals, raise profile.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We still have more grants to win.</a:t>
            </a:r>
          </a:p>
          <a:p>
            <a:pPr marL="0" indent="0"/>
            <a:br>
              <a:rPr lang="en-US" sz="1800" b="0" dirty="0"/>
            </a:br>
            <a:endParaRPr lang="en-US" sz="1800" b="0" dirty="0"/>
          </a:p>
          <a:p>
            <a:endParaRPr lang="en-US" dirty="0"/>
          </a:p>
          <a:p>
            <a:r>
              <a:rPr lang="en-US" dirty="0"/>
              <a:t>Phase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Increase funding levels from level 1 to level 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Move toward a sustainable model for center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Begin putting in place programs and studies at MSU.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9E03EBA9-5CA0-463F-BA9D-D6FCA33C1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86" y="1734147"/>
            <a:ext cx="3115368" cy="2080767"/>
          </a:xfrm>
          <a:prstGeom prst="rect">
            <a:avLst/>
          </a:prstGeom>
          <a:noFill/>
          <a:extLst/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63FE842-94E8-4CED-B8BA-2C329FD6066B}"/>
              </a:ext>
            </a:extLst>
          </p:cNvPr>
          <p:cNvSpPr/>
          <p:nvPr/>
        </p:nvSpPr>
        <p:spPr bwMode="auto">
          <a:xfrm>
            <a:off x="2585754" y="3142872"/>
            <a:ext cx="532895" cy="872010"/>
          </a:xfrm>
          <a:prstGeom prst="downArrow">
            <a:avLst/>
          </a:prstGeom>
          <a:solidFill>
            <a:srgbClr val="003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24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Year 3 Hold?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A few things to get year 3 started…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04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Year 3 Hold?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A few things to get year 3 started…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1E6C8-33E1-4477-974D-12530B4B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68" y="1385617"/>
            <a:ext cx="1084938" cy="1642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DFD8D-42C7-40D0-9A17-6B686C176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/>
          <a:stretch/>
        </p:blipFill>
        <p:spPr>
          <a:xfrm>
            <a:off x="2583353" y="1899747"/>
            <a:ext cx="6273089" cy="630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FF6DF6-688F-440A-B0F1-ED6A9C8DC999}"/>
              </a:ext>
            </a:extLst>
          </p:cNvPr>
          <p:cNvSpPr txBox="1"/>
          <p:nvPr/>
        </p:nvSpPr>
        <p:spPr>
          <a:xfrm>
            <a:off x="2499360" y="1362218"/>
            <a:ext cx="569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Gannon &amp; Nick Lux win new $350k grant from NSF to study engineering identify in 4</a:t>
            </a:r>
            <a:r>
              <a:rPr lang="en-US" b="1" baseline="30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E4A04-CA6F-4164-9BE8-9793C129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006" y="1442085"/>
            <a:ext cx="957619" cy="155576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CEBF2F-8FEA-4B2E-AAFB-303DBC5CDB8F}"/>
              </a:ext>
            </a:extLst>
          </p:cNvPr>
          <p:cNvSpPr/>
          <p:nvPr/>
        </p:nvSpPr>
        <p:spPr bwMode="auto">
          <a:xfrm>
            <a:off x="4791919" y="2545022"/>
            <a:ext cx="3957797" cy="483363"/>
          </a:xfrm>
          <a:prstGeom prst="roundRect">
            <a:avLst/>
          </a:prstGeom>
          <a:solidFill>
            <a:srgbClr val="FFFF00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Five (5) new NSF grants since MEERC inception totaling $2.8M !!!</a:t>
            </a:r>
          </a:p>
        </p:txBody>
      </p:sp>
    </p:spTree>
    <p:extLst>
      <p:ext uri="{BB962C8B-B14F-4D97-AF65-F5344CB8AC3E}">
        <p14:creationId xmlns:p14="http://schemas.microsoft.com/office/powerpoint/2010/main" val="97113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Year 3 Hold?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A few things to get year 3 started…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1E6C8-33E1-4477-974D-12530B4B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68" y="1385617"/>
            <a:ext cx="1084938" cy="1642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DFD8D-42C7-40D0-9A17-6B686C176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/>
          <a:stretch/>
        </p:blipFill>
        <p:spPr>
          <a:xfrm>
            <a:off x="2583353" y="1899747"/>
            <a:ext cx="6273089" cy="630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FF6DF6-688F-440A-B0F1-ED6A9C8DC999}"/>
              </a:ext>
            </a:extLst>
          </p:cNvPr>
          <p:cNvSpPr txBox="1"/>
          <p:nvPr/>
        </p:nvSpPr>
        <p:spPr>
          <a:xfrm>
            <a:off x="2499360" y="1362218"/>
            <a:ext cx="569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Gannon &amp; Nick Lux win new $350k grant from NSF to study engineering identify in 4</a:t>
            </a:r>
            <a:r>
              <a:rPr lang="en-US" b="1" baseline="30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E4A04-CA6F-4164-9BE8-9793C129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006" y="1442085"/>
            <a:ext cx="957619" cy="15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99E14-6778-4CDC-9FA9-B4B8DDA41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3022659"/>
            <a:ext cx="7284922" cy="1642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1652C-A191-4F06-96B9-92E9FB963540}"/>
              </a:ext>
            </a:extLst>
          </p:cNvPr>
          <p:cNvSpPr/>
          <p:nvPr/>
        </p:nvSpPr>
        <p:spPr>
          <a:xfrm>
            <a:off x="3020037" y="4813527"/>
            <a:ext cx="58364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Endowment to Enhance Engineering Education at MSU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prepare graduates for the challenges they face in the workforce</a:t>
            </a:r>
          </a:p>
          <a:p>
            <a:pPr marL="52070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 meaningful interdisciplinary experience.</a:t>
            </a:r>
          </a:p>
          <a:p>
            <a:pPr marL="52070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Instill an understanding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valuestream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(design to delivery)</a:t>
            </a:r>
          </a:p>
          <a:p>
            <a:pPr marL="52070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leadership within our graduates.</a:t>
            </a:r>
          </a:p>
        </p:txBody>
      </p:sp>
      <p:pic>
        <p:nvPicPr>
          <p:cNvPr id="11" name="Google Shape;405;p44" descr="Image result for boeing">
            <a:extLst>
              <a:ext uri="{FF2B5EF4-FFF2-40B4-BE49-F238E27FC236}">
                <a16:creationId xmlns:a16="http://schemas.microsoft.com/office/drawing/2014/main" id="{CE256536-0C72-47FD-822A-B191605B980C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113" y="5073733"/>
            <a:ext cx="2623403" cy="76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8A1212-3535-4F51-A1EB-D461D998DB39}"/>
              </a:ext>
            </a:extLst>
          </p:cNvPr>
          <p:cNvSpPr/>
          <p:nvPr/>
        </p:nvSpPr>
        <p:spPr bwMode="auto">
          <a:xfrm>
            <a:off x="4791919" y="2545022"/>
            <a:ext cx="3957797" cy="483363"/>
          </a:xfrm>
          <a:prstGeom prst="roundRect">
            <a:avLst/>
          </a:prstGeom>
          <a:solidFill>
            <a:srgbClr val="FFFF00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Five (5) new NSF grants since MEERC inception totaling $2.8M !!!</a:t>
            </a:r>
          </a:p>
        </p:txBody>
      </p:sp>
    </p:spTree>
    <p:extLst>
      <p:ext uri="{BB962C8B-B14F-4D97-AF65-F5344CB8AC3E}">
        <p14:creationId xmlns:p14="http://schemas.microsoft.com/office/powerpoint/2010/main" val="517178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Year 3 Hold?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dirty="0"/>
              <a:t>A few things to get year 3 started…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31E6C8-33E1-4477-974D-12530B4BF2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68" y="1385617"/>
            <a:ext cx="1084938" cy="1642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DFD8D-42C7-40D0-9A17-6B686C176B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9"/>
          <a:stretch/>
        </p:blipFill>
        <p:spPr>
          <a:xfrm>
            <a:off x="2583353" y="1899747"/>
            <a:ext cx="6273089" cy="630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FF6DF6-688F-440A-B0F1-ED6A9C8DC999}"/>
              </a:ext>
            </a:extLst>
          </p:cNvPr>
          <p:cNvSpPr txBox="1"/>
          <p:nvPr/>
        </p:nvSpPr>
        <p:spPr>
          <a:xfrm>
            <a:off x="2499360" y="1362218"/>
            <a:ext cx="569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Gannon &amp; Nick Lux win new $350k grant from NSF to study engineering identify in 4</a:t>
            </a:r>
            <a:r>
              <a:rPr lang="en-US" b="1" baseline="30000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E4A04-CA6F-4164-9BE8-9793C129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006" y="1442085"/>
            <a:ext cx="957619" cy="15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99E14-6778-4CDC-9FA9-B4B8DDA41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3022659"/>
            <a:ext cx="7284922" cy="1642768"/>
          </a:xfrm>
          <a:prstGeom prst="rect">
            <a:avLst/>
          </a:prstGeom>
        </p:spPr>
      </p:pic>
      <p:pic>
        <p:nvPicPr>
          <p:cNvPr id="1026" name="Picture 2" descr="https://www.montana.edu/assets/images/3j1zk/image5.jpg?t=1536609422%27">
            <a:extLst>
              <a:ext uri="{FF2B5EF4-FFF2-40B4-BE49-F238E27FC236}">
                <a16:creationId xmlns:a16="http://schemas.microsoft.com/office/drawing/2014/main" id="{96539806-93FA-4D66-A68F-127315A1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15" y="4714749"/>
            <a:ext cx="3405581" cy="15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78CF95-CFBC-452B-AA5A-62181056BE33}"/>
              </a:ext>
            </a:extLst>
          </p:cNvPr>
          <p:cNvSpPr txBox="1"/>
          <p:nvPr/>
        </p:nvSpPr>
        <p:spPr>
          <a:xfrm>
            <a:off x="5491480" y="4690029"/>
            <a:ext cx="361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MEERC to get physical space in new Norm Asbjornson Hall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43D3A2-AB8E-44D8-BAEB-4DBC35892F55}"/>
              </a:ext>
            </a:extLst>
          </p:cNvPr>
          <p:cNvSpPr/>
          <p:nvPr/>
        </p:nvSpPr>
        <p:spPr bwMode="auto">
          <a:xfrm>
            <a:off x="4791919" y="2545022"/>
            <a:ext cx="3957797" cy="483363"/>
          </a:xfrm>
          <a:prstGeom prst="roundRect">
            <a:avLst/>
          </a:prstGeom>
          <a:solidFill>
            <a:srgbClr val="FFFF00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Five (5) new NSF grants since MEERC inception totaling $2.8M !!!</a:t>
            </a:r>
          </a:p>
        </p:txBody>
      </p:sp>
    </p:spTree>
    <p:extLst>
      <p:ext uri="{BB962C8B-B14F-4D97-AF65-F5344CB8AC3E}">
        <p14:creationId xmlns:p14="http://schemas.microsoft.com/office/powerpoint/2010/main" val="2261950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Cool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marL="234950" indent="-234950"/>
            <a:r>
              <a:rPr lang="en-US" i="1" dirty="0"/>
              <a:t>Questions / Discussion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7" name="Google Shape;529;p54">
            <a:extLst>
              <a:ext uri="{FF2B5EF4-FFF2-40B4-BE49-F238E27FC236}">
                <a16:creationId xmlns:a16="http://schemas.microsoft.com/office/drawing/2014/main" id="{4641FF02-EFBC-47E6-B95C-753B210577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316" y="1764808"/>
            <a:ext cx="4806292" cy="390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E00227-D3F2-43BA-A1DB-B405340B67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80" y="1764807"/>
            <a:ext cx="3163806" cy="39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Why Transform?</a:t>
            </a:r>
            <a:r>
              <a:rPr lang="en-US" b="0" i="1" dirty="0"/>
              <a:t>  </a:t>
            </a:r>
            <a:endParaRPr lang="en-US" i="1" dirty="0"/>
          </a:p>
          <a:p>
            <a:endParaRPr lang="en-US" sz="1400" dirty="0"/>
          </a:p>
          <a:p>
            <a:r>
              <a:rPr lang="en-US" sz="1800" b="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1FA0C45C-2D8B-4ADC-B24B-79D8DB31C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14" y="3259773"/>
            <a:ext cx="1444875" cy="965037"/>
          </a:xfrm>
          <a:prstGeom prst="rect">
            <a:avLst/>
          </a:prstGeom>
          <a:noFill/>
          <a:ex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E8309D-7403-40D7-92AD-03B3A84ADD49}"/>
              </a:ext>
            </a:extLst>
          </p:cNvPr>
          <p:cNvSpPr/>
          <p:nvPr/>
        </p:nvSpPr>
        <p:spPr bwMode="auto">
          <a:xfrm>
            <a:off x="143421" y="1218093"/>
            <a:ext cx="4457229" cy="2603010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5B07B-7904-46F2-A381-42C768F02F24}"/>
              </a:ext>
            </a:extLst>
          </p:cNvPr>
          <p:cNvSpPr txBox="1"/>
          <p:nvPr/>
        </p:nvSpPr>
        <p:spPr>
          <a:xfrm>
            <a:off x="773348" y="1456467"/>
            <a:ext cx="3197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Scale of the Problem</a:t>
            </a:r>
          </a:p>
        </p:txBody>
      </p:sp>
      <p:pic>
        <p:nvPicPr>
          <p:cNvPr id="15" name="Picture 2" descr="http://images.bwbx.io/cms/2013-02-04/0204-beijing-cars-630x420.jpg">
            <a:extLst>
              <a:ext uri="{FF2B5EF4-FFF2-40B4-BE49-F238E27FC236}">
                <a16:creationId xmlns:a16="http://schemas.microsoft.com/office/drawing/2014/main" id="{AC1EC9E7-D402-430E-9EB0-999C53C4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3" y="1921096"/>
            <a:ext cx="1632710" cy="10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aitonline.tv/admin_controller/generalItem/NewsImages/1557.jpg">
            <a:extLst>
              <a:ext uri="{FF2B5EF4-FFF2-40B4-BE49-F238E27FC236}">
                <a16:creationId xmlns:a16="http://schemas.microsoft.com/office/drawing/2014/main" id="{2E2684C5-B7D6-4EA9-B18B-CB2EF72F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46" y="1924434"/>
            <a:ext cx="1412227" cy="11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FCD0D2-2F81-45C5-9900-D11C861E69B3}"/>
              </a:ext>
            </a:extLst>
          </p:cNvPr>
          <p:cNvSpPr txBox="1"/>
          <p:nvPr/>
        </p:nvSpPr>
        <p:spPr>
          <a:xfrm>
            <a:off x="857986" y="3064598"/>
            <a:ext cx="30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different skillset is needed to solve the grant challenges (teamwork, communications w/ non-STEM, leadership)</a:t>
            </a:r>
          </a:p>
        </p:txBody>
      </p:sp>
    </p:spTree>
    <p:extLst>
      <p:ext uri="{BB962C8B-B14F-4D97-AF65-F5344CB8AC3E}">
        <p14:creationId xmlns:p14="http://schemas.microsoft.com/office/powerpoint/2010/main" val="76397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Why Transform?</a:t>
            </a:r>
            <a:r>
              <a:rPr lang="en-US" b="0" i="1" dirty="0"/>
              <a:t>  </a:t>
            </a:r>
            <a:endParaRPr lang="en-US" i="1" dirty="0"/>
          </a:p>
          <a:p>
            <a:endParaRPr lang="en-US" sz="1400" dirty="0"/>
          </a:p>
          <a:p>
            <a:r>
              <a:rPr lang="en-US" sz="1800" b="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1FA0C45C-2D8B-4ADC-B24B-79D8DB31C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14" y="3259773"/>
            <a:ext cx="1444875" cy="965037"/>
          </a:xfrm>
          <a:prstGeom prst="rect">
            <a:avLst/>
          </a:prstGeom>
          <a:noFill/>
          <a:ex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E8309D-7403-40D7-92AD-03B3A84ADD49}"/>
              </a:ext>
            </a:extLst>
          </p:cNvPr>
          <p:cNvSpPr/>
          <p:nvPr/>
        </p:nvSpPr>
        <p:spPr bwMode="auto">
          <a:xfrm>
            <a:off x="143421" y="1218093"/>
            <a:ext cx="4457229" cy="2603010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5ECBBE-598C-4C29-91CD-20860A38A15B}"/>
              </a:ext>
            </a:extLst>
          </p:cNvPr>
          <p:cNvSpPr/>
          <p:nvPr/>
        </p:nvSpPr>
        <p:spPr bwMode="auto">
          <a:xfrm>
            <a:off x="216712" y="3584932"/>
            <a:ext cx="4404046" cy="2699903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E847E-A2C0-4693-B43B-0091315BA217}"/>
              </a:ext>
            </a:extLst>
          </p:cNvPr>
          <p:cNvSpPr txBox="1"/>
          <p:nvPr/>
        </p:nvSpPr>
        <p:spPr>
          <a:xfrm>
            <a:off x="975730" y="3710929"/>
            <a:ext cx="279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Workforce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5B07B-7904-46F2-A381-42C768F02F24}"/>
              </a:ext>
            </a:extLst>
          </p:cNvPr>
          <p:cNvSpPr txBox="1"/>
          <p:nvPr/>
        </p:nvSpPr>
        <p:spPr>
          <a:xfrm>
            <a:off x="773348" y="1456467"/>
            <a:ext cx="3197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Scale of the Problem</a:t>
            </a:r>
          </a:p>
        </p:txBody>
      </p:sp>
      <p:pic>
        <p:nvPicPr>
          <p:cNvPr id="15" name="Picture 2" descr="http://images.bwbx.io/cms/2013-02-04/0204-beijing-cars-630x420.jpg">
            <a:extLst>
              <a:ext uri="{FF2B5EF4-FFF2-40B4-BE49-F238E27FC236}">
                <a16:creationId xmlns:a16="http://schemas.microsoft.com/office/drawing/2014/main" id="{AC1EC9E7-D402-430E-9EB0-999C53C4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3" y="1921096"/>
            <a:ext cx="1632710" cy="10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aitonline.tv/admin_controller/generalItem/NewsImages/1557.jpg">
            <a:extLst>
              <a:ext uri="{FF2B5EF4-FFF2-40B4-BE49-F238E27FC236}">
                <a16:creationId xmlns:a16="http://schemas.microsoft.com/office/drawing/2014/main" id="{2E2684C5-B7D6-4EA9-B18B-CB2EF72F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46" y="1924434"/>
            <a:ext cx="1412227" cy="11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FCD0D2-2F81-45C5-9900-D11C861E69B3}"/>
              </a:ext>
            </a:extLst>
          </p:cNvPr>
          <p:cNvSpPr txBox="1"/>
          <p:nvPr/>
        </p:nvSpPr>
        <p:spPr>
          <a:xfrm>
            <a:off x="857986" y="3064598"/>
            <a:ext cx="30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different skillset is needed to solve the grant challenges (teamwork, communications w/ non-STEM, leadership)</a:t>
            </a:r>
          </a:p>
        </p:txBody>
      </p:sp>
      <p:pic>
        <p:nvPicPr>
          <p:cNvPr id="18" name="Picture 2" descr="http://www.gajizmo.com/wp-content/uploads/2013/04/STEM-Jobs.jpg">
            <a:extLst>
              <a:ext uri="{FF2B5EF4-FFF2-40B4-BE49-F238E27FC236}">
                <a16:creationId xmlns:a16="http://schemas.microsoft.com/office/drawing/2014/main" id="{06B47142-776C-49CB-A0FA-F7F807A6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13" y="4064879"/>
            <a:ext cx="1960243" cy="15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813E90-5AE9-4BEA-833B-2DDB9B757D22}"/>
              </a:ext>
            </a:extLst>
          </p:cNvPr>
          <p:cNvSpPr txBox="1"/>
          <p:nvPr/>
        </p:nvSpPr>
        <p:spPr>
          <a:xfrm>
            <a:off x="900626" y="5545956"/>
            <a:ext cx="30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50% of economic growth is due to STEM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Projected job growth for STEM is 20%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How do we train 1M more engineers</a:t>
            </a:r>
          </a:p>
        </p:txBody>
      </p:sp>
    </p:spTree>
    <p:extLst>
      <p:ext uri="{BB962C8B-B14F-4D97-AF65-F5344CB8AC3E}">
        <p14:creationId xmlns:p14="http://schemas.microsoft.com/office/powerpoint/2010/main" val="312017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Why Transform?</a:t>
            </a:r>
            <a:r>
              <a:rPr lang="en-US" b="0" i="1" dirty="0"/>
              <a:t>  </a:t>
            </a:r>
            <a:endParaRPr lang="en-US" i="1" dirty="0"/>
          </a:p>
          <a:p>
            <a:endParaRPr lang="en-US" sz="1400" dirty="0"/>
          </a:p>
          <a:p>
            <a:r>
              <a:rPr lang="en-US" sz="1800" b="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1FA0C45C-2D8B-4ADC-B24B-79D8DB31C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14" y="3259773"/>
            <a:ext cx="1444875" cy="965037"/>
          </a:xfrm>
          <a:prstGeom prst="rect">
            <a:avLst/>
          </a:prstGeom>
          <a:noFill/>
          <a:ex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E8309D-7403-40D7-92AD-03B3A84ADD49}"/>
              </a:ext>
            </a:extLst>
          </p:cNvPr>
          <p:cNvSpPr/>
          <p:nvPr/>
        </p:nvSpPr>
        <p:spPr bwMode="auto">
          <a:xfrm>
            <a:off x="143421" y="1218093"/>
            <a:ext cx="4457229" cy="2603010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5ECBBE-598C-4C29-91CD-20860A38A15B}"/>
              </a:ext>
            </a:extLst>
          </p:cNvPr>
          <p:cNvSpPr/>
          <p:nvPr/>
        </p:nvSpPr>
        <p:spPr bwMode="auto">
          <a:xfrm>
            <a:off x="216712" y="3584932"/>
            <a:ext cx="4404046" cy="2699903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F8474D-181F-4518-BD5B-CBB3909CF53C}"/>
              </a:ext>
            </a:extLst>
          </p:cNvPr>
          <p:cNvSpPr/>
          <p:nvPr/>
        </p:nvSpPr>
        <p:spPr bwMode="auto">
          <a:xfrm>
            <a:off x="4493278" y="1121200"/>
            <a:ext cx="4281329" cy="2745965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E847E-A2C0-4693-B43B-0091315BA217}"/>
              </a:ext>
            </a:extLst>
          </p:cNvPr>
          <p:cNvSpPr txBox="1"/>
          <p:nvPr/>
        </p:nvSpPr>
        <p:spPr>
          <a:xfrm>
            <a:off x="975730" y="3710929"/>
            <a:ext cx="279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Workforce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5B07B-7904-46F2-A381-42C768F02F24}"/>
              </a:ext>
            </a:extLst>
          </p:cNvPr>
          <p:cNvSpPr txBox="1"/>
          <p:nvPr/>
        </p:nvSpPr>
        <p:spPr>
          <a:xfrm>
            <a:off x="773348" y="1456467"/>
            <a:ext cx="3197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Scale of the 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F794E-FCBD-4D13-B5FD-752B2ED7D024}"/>
              </a:ext>
            </a:extLst>
          </p:cNvPr>
          <p:cNvSpPr txBox="1"/>
          <p:nvPr/>
        </p:nvSpPr>
        <p:spPr>
          <a:xfrm>
            <a:off x="5123207" y="1359319"/>
            <a:ext cx="3076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Broadening Participation</a:t>
            </a:r>
          </a:p>
        </p:txBody>
      </p:sp>
      <p:pic>
        <p:nvPicPr>
          <p:cNvPr id="15" name="Picture 2" descr="http://images.bwbx.io/cms/2013-02-04/0204-beijing-cars-630x420.jpg">
            <a:extLst>
              <a:ext uri="{FF2B5EF4-FFF2-40B4-BE49-F238E27FC236}">
                <a16:creationId xmlns:a16="http://schemas.microsoft.com/office/drawing/2014/main" id="{AC1EC9E7-D402-430E-9EB0-999C53C4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3" y="1921096"/>
            <a:ext cx="1632710" cy="10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aitonline.tv/admin_controller/generalItem/NewsImages/1557.jpg">
            <a:extLst>
              <a:ext uri="{FF2B5EF4-FFF2-40B4-BE49-F238E27FC236}">
                <a16:creationId xmlns:a16="http://schemas.microsoft.com/office/drawing/2014/main" id="{2E2684C5-B7D6-4EA9-B18B-CB2EF72F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46" y="1924434"/>
            <a:ext cx="1412227" cy="11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FCD0D2-2F81-45C5-9900-D11C861E69B3}"/>
              </a:ext>
            </a:extLst>
          </p:cNvPr>
          <p:cNvSpPr txBox="1"/>
          <p:nvPr/>
        </p:nvSpPr>
        <p:spPr>
          <a:xfrm>
            <a:off x="857986" y="3064598"/>
            <a:ext cx="30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different skillset is needed to solve the grant challenges (teamwork, communications w/ non-STEM, leadership)</a:t>
            </a:r>
          </a:p>
        </p:txBody>
      </p:sp>
      <p:pic>
        <p:nvPicPr>
          <p:cNvPr id="18" name="Picture 2" descr="http://www.gajizmo.com/wp-content/uploads/2013/04/STEM-Jobs.jpg">
            <a:extLst>
              <a:ext uri="{FF2B5EF4-FFF2-40B4-BE49-F238E27FC236}">
                <a16:creationId xmlns:a16="http://schemas.microsoft.com/office/drawing/2014/main" id="{06B47142-776C-49CB-A0FA-F7F807A6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13" y="4064879"/>
            <a:ext cx="1960243" cy="15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813E90-5AE9-4BEA-833B-2DDB9B757D22}"/>
              </a:ext>
            </a:extLst>
          </p:cNvPr>
          <p:cNvSpPr txBox="1"/>
          <p:nvPr/>
        </p:nvSpPr>
        <p:spPr>
          <a:xfrm>
            <a:off x="900626" y="5545956"/>
            <a:ext cx="30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50% of economic growth is due to STEM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Projected job growth for STEM is 20%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How do we train 1M more engineers</a:t>
            </a:r>
          </a:p>
        </p:txBody>
      </p:sp>
      <p:pic>
        <p:nvPicPr>
          <p:cNvPr id="20" name="Picture 4" descr="http://amyshirateitel.com/wp-content/uploads/2012/08/Kranz-White-Team-NASA.jpg">
            <a:extLst>
              <a:ext uri="{FF2B5EF4-FFF2-40B4-BE49-F238E27FC236}">
                <a16:creationId xmlns:a16="http://schemas.microsoft.com/office/drawing/2014/main" id="{50B1353C-3B9C-4BA7-83C5-9CA16CB6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81" y="1745770"/>
            <a:ext cx="2308322" cy="15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AA60FA-D8E1-4B00-B893-52EA3B9D38D2}"/>
              </a:ext>
            </a:extLst>
          </p:cNvPr>
          <p:cNvSpPr txBox="1"/>
          <p:nvPr/>
        </p:nvSpPr>
        <p:spPr>
          <a:xfrm>
            <a:off x="5152581" y="3296539"/>
            <a:ext cx="307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Diversity = New Solutions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Diversity = More Engineers</a:t>
            </a:r>
          </a:p>
        </p:txBody>
      </p:sp>
    </p:spTree>
    <p:extLst>
      <p:ext uri="{BB962C8B-B14F-4D97-AF65-F5344CB8AC3E}">
        <p14:creationId xmlns:p14="http://schemas.microsoft.com/office/powerpoint/2010/main" val="262415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MEERC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pPr algn="ctr"/>
            <a:r>
              <a:rPr lang="en-US" i="1" dirty="0"/>
              <a:t>Why Transform?</a:t>
            </a:r>
            <a:r>
              <a:rPr lang="en-US" b="0" i="1" dirty="0"/>
              <a:t>  </a:t>
            </a:r>
            <a:endParaRPr lang="en-US" i="1" dirty="0"/>
          </a:p>
          <a:p>
            <a:endParaRPr lang="en-US" sz="1400" dirty="0"/>
          </a:p>
          <a:p>
            <a:r>
              <a:rPr lang="en-US" sz="1800" b="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 descr="http://blog.xyleme.com/sites/default/files/blog2/posts/xyleme-personalized-learning-k12.png">
            <a:extLst>
              <a:ext uri="{FF2B5EF4-FFF2-40B4-BE49-F238E27FC236}">
                <a16:creationId xmlns:a16="http://schemas.microsoft.com/office/drawing/2014/main" id="{1FA0C45C-2D8B-4ADC-B24B-79D8DB31C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14" y="3259773"/>
            <a:ext cx="1444875" cy="965037"/>
          </a:xfrm>
          <a:prstGeom prst="rect">
            <a:avLst/>
          </a:prstGeom>
          <a:noFill/>
          <a:extLst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E8309D-7403-40D7-92AD-03B3A84ADD49}"/>
              </a:ext>
            </a:extLst>
          </p:cNvPr>
          <p:cNvSpPr/>
          <p:nvPr/>
        </p:nvSpPr>
        <p:spPr bwMode="auto">
          <a:xfrm>
            <a:off x="143421" y="1218093"/>
            <a:ext cx="4457229" cy="2603010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5ECBBE-598C-4C29-91CD-20860A38A15B}"/>
              </a:ext>
            </a:extLst>
          </p:cNvPr>
          <p:cNvSpPr/>
          <p:nvPr/>
        </p:nvSpPr>
        <p:spPr bwMode="auto">
          <a:xfrm>
            <a:off x="216712" y="3584932"/>
            <a:ext cx="4404046" cy="2699903"/>
          </a:xfrm>
          <a:prstGeom prst="ellipse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F8474D-181F-4518-BD5B-CBB3909CF53C}"/>
              </a:ext>
            </a:extLst>
          </p:cNvPr>
          <p:cNvSpPr/>
          <p:nvPr/>
        </p:nvSpPr>
        <p:spPr bwMode="auto">
          <a:xfrm>
            <a:off x="4493278" y="1121200"/>
            <a:ext cx="4281329" cy="2745965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E847E-A2C0-4693-B43B-0091315BA217}"/>
              </a:ext>
            </a:extLst>
          </p:cNvPr>
          <p:cNvSpPr txBox="1"/>
          <p:nvPr/>
        </p:nvSpPr>
        <p:spPr>
          <a:xfrm>
            <a:off x="975730" y="3710929"/>
            <a:ext cx="279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Workforce Demand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784130-7035-4AA1-9144-1631F059054C}"/>
              </a:ext>
            </a:extLst>
          </p:cNvPr>
          <p:cNvSpPr/>
          <p:nvPr/>
        </p:nvSpPr>
        <p:spPr bwMode="auto">
          <a:xfrm>
            <a:off x="4526353" y="3584932"/>
            <a:ext cx="4404046" cy="2707011"/>
          </a:xfrm>
          <a:prstGeom prst="ellipse">
            <a:avLst/>
          </a:prstGeom>
          <a:solidFill>
            <a:srgbClr val="3399FF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5B07B-7904-46F2-A381-42C768F02F24}"/>
              </a:ext>
            </a:extLst>
          </p:cNvPr>
          <p:cNvSpPr txBox="1"/>
          <p:nvPr/>
        </p:nvSpPr>
        <p:spPr>
          <a:xfrm>
            <a:off x="773348" y="1456467"/>
            <a:ext cx="3197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 Scale of the Problem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F794E-FCBD-4D13-B5FD-752B2ED7D024}"/>
              </a:ext>
            </a:extLst>
          </p:cNvPr>
          <p:cNvSpPr txBox="1"/>
          <p:nvPr/>
        </p:nvSpPr>
        <p:spPr>
          <a:xfrm>
            <a:off x="5123207" y="1359319"/>
            <a:ext cx="3076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Broadening Participation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59CEDF-B3A4-4CB9-8B71-38BCAE59981A}"/>
              </a:ext>
            </a:extLst>
          </p:cNvPr>
          <p:cNvSpPr txBox="1"/>
          <p:nvPr/>
        </p:nvSpPr>
        <p:spPr>
          <a:xfrm>
            <a:off x="5344176" y="3786390"/>
            <a:ext cx="279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Student Loan Debt</a:t>
            </a:r>
          </a:p>
        </p:txBody>
      </p:sp>
      <p:pic>
        <p:nvPicPr>
          <p:cNvPr id="15" name="Picture 2" descr="http://images.bwbx.io/cms/2013-02-04/0204-beijing-cars-630x420.jpg">
            <a:extLst>
              <a:ext uri="{FF2B5EF4-FFF2-40B4-BE49-F238E27FC236}">
                <a16:creationId xmlns:a16="http://schemas.microsoft.com/office/drawing/2014/main" id="{AC1EC9E7-D402-430E-9EB0-999C53C4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3" y="1921096"/>
            <a:ext cx="1632710" cy="10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aitonline.tv/admin_controller/generalItem/NewsImages/1557.jpg">
            <a:extLst>
              <a:ext uri="{FF2B5EF4-FFF2-40B4-BE49-F238E27FC236}">
                <a16:creationId xmlns:a16="http://schemas.microsoft.com/office/drawing/2014/main" id="{2E2684C5-B7D6-4EA9-B18B-CB2EF72F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46" y="1924434"/>
            <a:ext cx="1412227" cy="11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FCD0D2-2F81-45C5-9900-D11C861E69B3}"/>
              </a:ext>
            </a:extLst>
          </p:cNvPr>
          <p:cNvSpPr txBox="1"/>
          <p:nvPr/>
        </p:nvSpPr>
        <p:spPr>
          <a:xfrm>
            <a:off x="857986" y="3064598"/>
            <a:ext cx="30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 different skillset is needed to solve the grant challenges (teamwork, communications w/ non-STEM, leadership)</a:t>
            </a:r>
          </a:p>
        </p:txBody>
      </p:sp>
      <p:pic>
        <p:nvPicPr>
          <p:cNvPr id="18" name="Picture 2" descr="http://www.gajizmo.com/wp-content/uploads/2013/04/STEM-Jobs.jpg">
            <a:extLst>
              <a:ext uri="{FF2B5EF4-FFF2-40B4-BE49-F238E27FC236}">
                <a16:creationId xmlns:a16="http://schemas.microsoft.com/office/drawing/2014/main" id="{06B47142-776C-49CB-A0FA-F7F807A6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13" y="4064879"/>
            <a:ext cx="1960243" cy="15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813E90-5AE9-4BEA-833B-2DDB9B757D22}"/>
              </a:ext>
            </a:extLst>
          </p:cNvPr>
          <p:cNvSpPr txBox="1"/>
          <p:nvPr/>
        </p:nvSpPr>
        <p:spPr>
          <a:xfrm>
            <a:off x="900626" y="5545956"/>
            <a:ext cx="307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50% of economic growth is due to STEM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Projected job growth for STEM is 20%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How do we train 1M more engineers</a:t>
            </a:r>
          </a:p>
        </p:txBody>
      </p:sp>
      <p:pic>
        <p:nvPicPr>
          <p:cNvPr id="20" name="Picture 4" descr="http://amyshirateitel.com/wp-content/uploads/2012/08/Kranz-White-Team-NASA.jpg">
            <a:extLst>
              <a:ext uri="{FF2B5EF4-FFF2-40B4-BE49-F238E27FC236}">
                <a16:creationId xmlns:a16="http://schemas.microsoft.com/office/drawing/2014/main" id="{50B1353C-3B9C-4BA7-83C5-9CA16CB6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81" y="1745770"/>
            <a:ext cx="2308322" cy="154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AA60FA-D8E1-4B00-B893-52EA3B9D38D2}"/>
              </a:ext>
            </a:extLst>
          </p:cNvPr>
          <p:cNvSpPr txBox="1"/>
          <p:nvPr/>
        </p:nvSpPr>
        <p:spPr>
          <a:xfrm>
            <a:off x="5152581" y="3296539"/>
            <a:ext cx="307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Diversity = New Solutions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Diversity = More Engineers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EF66A5-B61B-4863-9020-AB9E56EFA7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71" y="4128380"/>
            <a:ext cx="2402000" cy="15661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679F3D8-1886-4711-BFE1-DA2D145E9134}"/>
              </a:ext>
            </a:extLst>
          </p:cNvPr>
          <p:cNvSpPr txBox="1"/>
          <p:nvPr/>
        </p:nvSpPr>
        <p:spPr>
          <a:xfrm>
            <a:off x="5210267" y="5701805"/>
            <a:ext cx="307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$1.6T in Student Loan Debt,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This bubble will pop.</a:t>
            </a:r>
          </a:p>
        </p:txBody>
      </p:sp>
    </p:spTree>
    <p:extLst>
      <p:ext uri="{BB962C8B-B14F-4D97-AF65-F5344CB8AC3E}">
        <p14:creationId xmlns:p14="http://schemas.microsoft.com/office/powerpoint/2010/main" val="291567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Eng. Education?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294993"/>
          </a:xfrm>
        </p:spPr>
        <p:txBody>
          <a:bodyPr/>
          <a:lstStyle/>
          <a:p>
            <a:r>
              <a:rPr lang="en-US" i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1" name="Picture 2" descr="Engineering Degree Graduation Cap Topper. Great way to shout out that you are an engineer during your graduation. Great as a graduation memento too!">
            <a:extLst>
              <a:ext uri="{FF2B5EF4-FFF2-40B4-BE49-F238E27FC236}">
                <a16:creationId xmlns:a16="http://schemas.microsoft.com/office/drawing/2014/main" id="{B854750C-4997-4550-9506-3778D97AA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6095" y="2914526"/>
            <a:ext cx="1372215" cy="11664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13751"/>
      </p:ext>
    </p:extLst>
  </p:cSld>
  <p:clrMapOvr>
    <a:masterClrMapping/>
  </p:clrMapOvr>
</p:sld>
</file>

<file path=ppt/theme/theme1.xml><?xml version="1.0" encoding="utf-8"?>
<a:theme xmlns:a="http://schemas.openxmlformats.org/drawingml/2006/main" name="LaMeres_MSU_Slide_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50225</TotalTime>
  <Words>1712</Words>
  <Application>Microsoft Office PowerPoint</Application>
  <PresentationFormat>On-screen Show (4:3)</PresentationFormat>
  <Paragraphs>399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Arial Black</vt:lpstr>
      <vt:lpstr>Calibri</vt:lpstr>
      <vt:lpstr>Courier New</vt:lpstr>
      <vt:lpstr>Franklin Gothic Heavy</vt:lpstr>
      <vt:lpstr>Franklin Gothic Medium Cond</vt:lpstr>
      <vt:lpstr>Garamond</vt:lpstr>
      <vt:lpstr>Times New Roman</vt:lpstr>
      <vt:lpstr>Wingdings</vt:lpstr>
      <vt:lpstr>LaMeres_MSU_Slide_Master</vt:lpstr>
      <vt:lpstr>Montana Engineering Education Research Center (MEERC) </vt:lpstr>
      <vt:lpstr>The Mission of the MEERC</vt:lpstr>
      <vt:lpstr>The Mission of the MEERC</vt:lpstr>
      <vt:lpstr>The Mission of the MEERC</vt:lpstr>
      <vt:lpstr>The Mission of the MEERC</vt:lpstr>
      <vt:lpstr>The Mission of the MEERC</vt:lpstr>
      <vt:lpstr>The Mission of the MEERC</vt:lpstr>
      <vt:lpstr>The Mission of the MEERC</vt:lpstr>
      <vt:lpstr>What Influences Eng. Education? </vt:lpstr>
      <vt:lpstr>What Influences Eng. Education? </vt:lpstr>
      <vt:lpstr>What Influences Eng. Education? </vt:lpstr>
      <vt:lpstr>What Influences Eng. Education? </vt:lpstr>
      <vt:lpstr>What Influences Eng. Education? </vt:lpstr>
      <vt:lpstr>What Influences Eng. Education? </vt:lpstr>
      <vt:lpstr>The Mission of the MEERC</vt:lpstr>
      <vt:lpstr>The Mission of the MEERC</vt:lpstr>
      <vt:lpstr>The Mission of the MEERC</vt:lpstr>
      <vt:lpstr>The Mission of the MEERC</vt:lpstr>
      <vt:lpstr>The Mission of the MEERC</vt:lpstr>
      <vt:lpstr>The Mission of the MEERC</vt:lpstr>
      <vt:lpstr>The Mission of the MEERC</vt:lpstr>
      <vt:lpstr>MEERC History – Year 1 </vt:lpstr>
      <vt:lpstr>MEERC History – Year 1 </vt:lpstr>
      <vt:lpstr>MEERC History – Year 1 </vt:lpstr>
      <vt:lpstr>MEERC History – Year 1 </vt:lpstr>
      <vt:lpstr>MEERC History – Year 1 </vt:lpstr>
      <vt:lpstr>MEERC History – Year 1 </vt:lpstr>
      <vt:lpstr>MEERC History – Year 1 </vt:lpstr>
      <vt:lpstr>MEERC History – Year 1 </vt:lpstr>
      <vt:lpstr>MEERC History – Year 1 </vt:lpstr>
      <vt:lpstr>MEERC History – Year 2 </vt:lpstr>
      <vt:lpstr>MEERC History – Year 2 </vt:lpstr>
      <vt:lpstr>MEERC History – Year 2 </vt:lpstr>
      <vt:lpstr>MEERC History – Year 2 </vt:lpstr>
      <vt:lpstr>MEERC History – Year 2 </vt:lpstr>
      <vt:lpstr>MEERC History – Year 2 </vt:lpstr>
      <vt:lpstr>MEERC History – Year 2 </vt:lpstr>
      <vt:lpstr>MEERC History – Year 2 </vt:lpstr>
      <vt:lpstr>MEERC History – Year 2 </vt:lpstr>
      <vt:lpstr>What Does Year 3 Hold?</vt:lpstr>
      <vt:lpstr>What Does Year 3 Hold?</vt:lpstr>
      <vt:lpstr>What Does Year 3 Hold?</vt:lpstr>
      <vt:lpstr>What Does Year 3 Hold?</vt:lpstr>
      <vt:lpstr>What Does Year 3 Hold?</vt:lpstr>
      <vt:lpstr>Random Cool Picture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Student Learning in an Introductory Logic Circuits Course: Traditional Face-to-Face vs. Fully Online</dc:title>
  <dc:creator>Brock J. LaMeres</dc:creator>
  <cp:lastModifiedBy>LaMeres, Brock</cp:lastModifiedBy>
  <cp:revision>1896</cp:revision>
  <dcterms:created xsi:type="dcterms:W3CDTF">2004-02-21T02:56:01Z</dcterms:created>
  <dcterms:modified xsi:type="dcterms:W3CDTF">2019-02-27T20:21:17Z</dcterms:modified>
</cp:coreProperties>
</file>