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09" r:id="rId2"/>
    <p:sldId id="737" r:id="rId3"/>
    <p:sldId id="719" r:id="rId4"/>
    <p:sldId id="720" r:id="rId5"/>
    <p:sldId id="730" r:id="rId6"/>
    <p:sldId id="736" r:id="rId7"/>
    <p:sldId id="735" r:id="rId8"/>
    <p:sldId id="723" r:id="rId9"/>
    <p:sldId id="715" r:id="rId10"/>
    <p:sldId id="659" r:id="rId11"/>
    <p:sldId id="660" r:id="rId12"/>
    <p:sldId id="661" r:id="rId13"/>
    <p:sldId id="662" r:id="rId14"/>
    <p:sldId id="663" r:id="rId15"/>
    <p:sldId id="664" r:id="rId16"/>
    <p:sldId id="728" r:id="rId17"/>
    <p:sldId id="739" r:id="rId18"/>
    <p:sldId id="740" r:id="rId19"/>
    <p:sldId id="741" r:id="rId20"/>
    <p:sldId id="717" r:id="rId21"/>
    <p:sldId id="666" r:id="rId22"/>
    <p:sldId id="738" r:id="rId23"/>
    <p:sldId id="742" r:id="rId24"/>
    <p:sldId id="743" r:id="rId25"/>
    <p:sldId id="744" r:id="rId26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FF"/>
    <a:srgbClr val="5858D6"/>
    <a:srgbClr val="66FF33"/>
    <a:srgbClr val="FF3F3F"/>
    <a:srgbClr val="FF8181"/>
    <a:srgbClr val="FFC9C9"/>
    <a:srgbClr val="FF0000"/>
    <a:srgbClr val="FFCC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1" autoAdjust="0"/>
    <p:restoredTop sz="98934" autoAdjust="0"/>
  </p:normalViewPr>
  <p:slideViewPr>
    <p:cSldViewPr snapToGrid="0">
      <p:cViewPr varScale="1">
        <p:scale>
          <a:sx n="112" d="100"/>
          <a:sy n="112" d="100"/>
        </p:scale>
        <p:origin x="2054" y="6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698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BD087C93-04CB-431B-B921-9479533F00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31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938D1779-7EAE-47D2-BB95-5FCCE3AD3C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496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3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13658" y="609600"/>
            <a:ext cx="83058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1286" y="664482"/>
            <a:ext cx="7772400" cy="699861"/>
          </a:xfrm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6114" y="218802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384630" y="1487714"/>
            <a:ext cx="83058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0" y="-2"/>
            <a:ext cx="9144000" cy="72390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5493657" cy="387676"/>
          </a:xfrm>
        </p:spPr>
        <p:txBody>
          <a:bodyPr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568950"/>
          </a:xfrm>
        </p:spPr>
        <p:txBody>
          <a:bodyPr/>
          <a:lstStyle>
            <a:lvl1pPr marL="465138" indent="-465138">
              <a:buNone/>
              <a:defRPr sz="20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682625" indent="-217488">
              <a:buFont typeface="Arial" pitchFamily="34" charset="0"/>
              <a:buChar char="•"/>
              <a:defRPr sz="1600" b="0">
                <a:latin typeface="Arial" pitchFamily="34" charset="0"/>
                <a:cs typeface="Arial" pitchFamily="34" charset="0"/>
              </a:defRPr>
            </a:lvl2pPr>
            <a:lvl3pPr marL="914400" indent="-217488"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defTabSz="1030288"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-Third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78189" y="6526278"/>
            <a:ext cx="649514" cy="275583"/>
          </a:xfrm>
          <a:prstGeom prst="rect">
            <a:avLst/>
          </a:prstGeom>
          <a:ln/>
        </p:spPr>
        <p:txBody>
          <a:bodyPr/>
          <a:lstStyle>
            <a:lvl1pPr algn="ctr">
              <a:defRPr sz="14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505121"/>
            <a:ext cx="91440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42476" y="6498772"/>
            <a:ext cx="611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Student Built Satellites at MSU</a:t>
            </a:r>
          </a:p>
        </p:txBody>
      </p:sp>
      <p:pic>
        <p:nvPicPr>
          <p:cNvPr id="11" name="Picture 2" descr="C:\Users\k91h784\Desktop\header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35" y="6505121"/>
            <a:ext cx="475977" cy="35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9CCF6D-A34B-4468-A8B7-1140B7364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230" y="47565"/>
            <a:ext cx="3571582" cy="68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10" Type="http://schemas.openxmlformats.org/officeDocument/2006/relationships/image" Target="../media/image38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5.jpeg"/><Relationship Id="rId3" Type="http://schemas.openxmlformats.org/officeDocument/2006/relationships/image" Target="../media/image39.jpeg"/><Relationship Id="rId7" Type="http://schemas.openxmlformats.org/officeDocument/2006/relationships/image" Target="../media/image35.png"/><Relationship Id="rId12" Type="http://schemas.openxmlformats.org/officeDocument/2006/relationships/image" Target="../media/image4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3.jpeg"/><Relationship Id="rId5" Type="http://schemas.openxmlformats.org/officeDocument/2006/relationships/image" Target="../media/image34.jpeg"/><Relationship Id="rId10" Type="http://schemas.openxmlformats.org/officeDocument/2006/relationships/image" Target="../media/image42.jpeg"/><Relationship Id="rId4" Type="http://schemas.openxmlformats.org/officeDocument/2006/relationships/image" Target="../media/image33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50.jpeg"/><Relationship Id="rId3" Type="http://schemas.openxmlformats.org/officeDocument/2006/relationships/image" Target="../media/image28.jpeg"/><Relationship Id="rId7" Type="http://schemas.openxmlformats.org/officeDocument/2006/relationships/image" Target="../media/image47.jpeg"/><Relationship Id="rId12" Type="http://schemas.openxmlformats.org/officeDocument/2006/relationships/image" Target="../media/image4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48.jpeg"/><Relationship Id="rId5" Type="http://schemas.openxmlformats.org/officeDocument/2006/relationships/image" Target="../media/image33.jpeg"/><Relationship Id="rId10" Type="http://schemas.openxmlformats.org/officeDocument/2006/relationships/image" Target="../media/image29.png"/><Relationship Id="rId4" Type="http://schemas.openxmlformats.org/officeDocument/2006/relationships/image" Target="../media/image39.jpeg"/><Relationship Id="rId9" Type="http://schemas.openxmlformats.org/officeDocument/2006/relationships/image" Target="../media/image35.png"/><Relationship Id="rId1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9.jpeg"/><Relationship Id="rId7" Type="http://schemas.openxmlformats.org/officeDocument/2006/relationships/image" Target="../media/image4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3.jpeg"/><Relationship Id="rId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33.jpe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9.jpeg"/><Relationship Id="rId7" Type="http://schemas.openxmlformats.org/officeDocument/2006/relationships/image" Target="../media/image40.jpeg"/><Relationship Id="rId12" Type="http://schemas.openxmlformats.org/officeDocument/2006/relationships/image" Target="../media/image5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4.png"/><Relationship Id="rId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33.jpe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1.jpeg"/><Relationship Id="rId7" Type="http://schemas.openxmlformats.org/officeDocument/2006/relationships/image" Target="../media/image94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286" y="485030"/>
            <a:ext cx="7772400" cy="1082150"/>
          </a:xfrm>
        </p:spPr>
        <p:txBody>
          <a:bodyPr/>
          <a:lstStyle/>
          <a:p>
            <a:r>
              <a:rPr lang="en-US" sz="2400" dirty="0"/>
              <a:t>RadSat</a:t>
            </a:r>
            <a:br>
              <a:rPr lang="en-US" sz="2400" dirty="0"/>
            </a:br>
            <a:r>
              <a:rPr lang="en-US" sz="1600" i="1" dirty="0"/>
              <a:t>Chronicles of Student Built Satellites at Montana State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85" y="1677724"/>
            <a:ext cx="4368800" cy="1016301"/>
          </a:xfrm>
        </p:spPr>
        <p:txBody>
          <a:bodyPr/>
          <a:lstStyle/>
          <a:p>
            <a:r>
              <a:rPr lang="en-US" dirty="0"/>
              <a:t> </a:t>
            </a:r>
            <a:endParaRPr lang="en-US" b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F59555-503D-4488-B268-3AD96CA80F54}"/>
              </a:ext>
            </a:extLst>
          </p:cNvPr>
          <p:cNvSpPr txBox="1">
            <a:spLocks/>
          </p:cNvSpPr>
          <p:nvPr/>
        </p:nvSpPr>
        <p:spPr bwMode="auto">
          <a:xfrm>
            <a:off x="1490336" y="1753240"/>
            <a:ext cx="6134299" cy="178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Dr. Brock J. LaMeres</a:t>
            </a:r>
            <a:br>
              <a:rPr lang="en-US" sz="2000" kern="0" dirty="0"/>
            </a:br>
            <a:br>
              <a:rPr lang="en-US" sz="2000" kern="0" dirty="0"/>
            </a:br>
            <a:r>
              <a:rPr lang="en-US" sz="1600" b="0" kern="0" dirty="0"/>
              <a:t>Professor, Electrical &amp; Computer Engineering</a:t>
            </a:r>
          </a:p>
          <a:p>
            <a:r>
              <a:rPr lang="en-US" sz="1600" b="0" kern="0" dirty="0"/>
              <a:t>Director, MT Engineering Education Research Center</a:t>
            </a:r>
          </a:p>
          <a:p>
            <a:r>
              <a:rPr lang="en-US" sz="1600" b="0" kern="0" dirty="0"/>
              <a:t>Boeing Professor of Engineering Education</a:t>
            </a:r>
            <a:endParaRPr lang="en-US" sz="2000" b="0" kern="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BAE7FA2-C9E0-4EA8-9376-F998CD845E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94" y="2087529"/>
            <a:ext cx="1706473" cy="170647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1FF9BC6A-4D5D-46BE-AA34-EAA18E5B10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904" y="2273856"/>
            <a:ext cx="1860112" cy="1313021"/>
          </a:xfrm>
          <a:prstGeom prst="rect">
            <a:avLst/>
          </a:prstGeom>
        </p:spPr>
      </p:pic>
      <p:pic>
        <p:nvPicPr>
          <p:cNvPr id="10" name="Picture 9" descr="A picture containing indoor, wall, blue, sitting&#10;&#10;Description automatically generated">
            <a:extLst>
              <a:ext uri="{FF2B5EF4-FFF2-40B4-BE49-F238E27FC236}">
                <a16:creationId xmlns:a16="http://schemas.microsoft.com/office/drawing/2014/main" id="{5D0646D2-01F3-47DB-8833-CF3DA719B9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728" y="4358405"/>
            <a:ext cx="2239118" cy="2229343"/>
          </a:xfrm>
          <a:prstGeom prst="rect">
            <a:avLst/>
          </a:prstGeom>
        </p:spPr>
      </p:pic>
      <p:pic>
        <p:nvPicPr>
          <p:cNvPr id="19" name="Picture 18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6BF5F023-6B83-4DAF-A4BA-AE1A6BA1B7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250" y="4358405"/>
            <a:ext cx="2404430" cy="2240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3B6EAC-878A-47E8-84D1-B1AA251345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8686" y="4358404"/>
            <a:ext cx="2611992" cy="224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4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Readiness Level (TRL-1/2)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62000"/>
            <a:ext cx="8861273" cy="5651500"/>
          </a:xfrm>
        </p:spPr>
        <p:txBody>
          <a:bodyPr/>
          <a:lstStyle/>
          <a:p>
            <a:r>
              <a:rPr lang="en-US" dirty="0"/>
              <a:t>Step 1 – Build a Prototype to See if it is Possible</a:t>
            </a:r>
            <a:endParaRPr lang="en-US" i="1" dirty="0"/>
          </a:p>
          <a:p>
            <a:pPr lvl="1"/>
            <a:r>
              <a:rPr lang="en-US" dirty="0"/>
              <a:t>The </a:t>
            </a:r>
            <a:r>
              <a:rPr lang="en-US" b="1" u="sng" dirty="0"/>
              <a:t>Montana Space Grant Consortium </a:t>
            </a:r>
            <a:r>
              <a:rPr lang="en-US" dirty="0"/>
              <a:t>funds an investigation into conducting radiation tolerant computing research at MSU.  The goal is to understand the problem, propose a solution, and build relationships with scientists at NASA.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</a:p>
        </p:txBody>
      </p:sp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</a:p>
        </p:txBody>
      </p:sp>
      <p:pic>
        <p:nvPicPr>
          <p:cNvPr id="112" name="Picture 111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94" y="1929047"/>
            <a:ext cx="275471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12" descr="Sensor_Proto_Setup 00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160" y="1929047"/>
            <a:ext cx="2752620" cy="2057400"/>
          </a:xfrm>
          <a:prstGeom prst="rect">
            <a:avLst/>
          </a:prstGeom>
        </p:spPr>
      </p:pic>
      <p:pic>
        <p:nvPicPr>
          <p:cNvPr id="115" name="Picture 114" descr="MSFC_Demo_ClintGauer_giving_AndrewKeys_DynamicIO_Demo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290" y="1929047"/>
            <a:ext cx="2743200" cy="2057400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1316701" y="4034343"/>
            <a:ext cx="61213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Clint Gauer (MSEE from MSU 2009) demo’s computer to MSFC Chief of Technology Andrew Keys</a:t>
            </a:r>
          </a:p>
        </p:txBody>
      </p:sp>
      <p:cxnSp>
        <p:nvCxnSpPr>
          <p:cNvPr id="117" name="Straight Arrow Connector 116"/>
          <p:cNvCxnSpPr/>
          <p:nvPr/>
        </p:nvCxnSpPr>
        <p:spPr bwMode="auto">
          <a:xfrm flipV="1">
            <a:off x="7433867" y="4034343"/>
            <a:ext cx="262292" cy="10913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58062" y="6167039"/>
            <a:ext cx="85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357597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Readiness Level (TRL-3)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62000"/>
            <a:ext cx="8861273" cy="5651500"/>
          </a:xfrm>
        </p:spPr>
        <p:txBody>
          <a:bodyPr/>
          <a:lstStyle/>
          <a:p>
            <a:r>
              <a:rPr lang="en-US" dirty="0"/>
              <a:t>Step 2 –Test in a Cyclotron </a:t>
            </a:r>
            <a:endParaRPr lang="en-US" i="1" dirty="0"/>
          </a:p>
          <a:p>
            <a:pPr lvl="1"/>
            <a:r>
              <a:rPr lang="en-US" b="1" u="sng" dirty="0"/>
              <a:t>NASA EPSCoR</a:t>
            </a:r>
            <a:r>
              <a:rPr lang="en-US" dirty="0"/>
              <a:t> funds the development of a more functional prototype and testing </a:t>
            </a:r>
            <a:br>
              <a:rPr lang="en-US" dirty="0"/>
            </a:br>
            <a:r>
              <a:rPr lang="en-US" dirty="0"/>
              <a:t>under bombardment by radiation at the Texas A&amp;M Radiation Effects Facility.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32515" y="4471021"/>
            <a:ext cx="16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Development &amp; Cyclotron Testing</a:t>
            </a:r>
          </a:p>
        </p:txBody>
      </p:sp>
      <p:pic>
        <p:nvPicPr>
          <p:cNvPr id="74" name="Picture 73" descr="C:\Users\lameres\Desktop\DSCN133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8930" y="4909407"/>
            <a:ext cx="1078411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M:\02_Research\004_Funded_Budgets\020_NASA_ESPCoR_RadTolerantComputing_June10\HASP\Integration\MSU_Computer_Stack_8-28-1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18" y="4911616"/>
            <a:ext cx="76490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009" y="4502268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ounded Rectangle 85"/>
          <p:cNvSpPr/>
          <p:nvPr/>
        </p:nvSpPr>
        <p:spPr bwMode="auto">
          <a:xfrm>
            <a:off x="1685484" y="4449736"/>
            <a:ext cx="1953066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966189" y="5663198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(2010-2012)</a:t>
            </a: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</a:p>
        </p:txBody>
      </p:sp>
      <p:pic>
        <p:nvPicPr>
          <p:cNvPr id="60" name="Picture 59" descr="M:\02_Research\004_Funded_Budgets\020_NASA_ESPCoR_RadTolerantComputing_June10\Stack_Jan2013\Single_Battery\DSC_059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2" y="1809913"/>
            <a:ext cx="1990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357" y="1809913"/>
            <a:ext cx="2076252" cy="2057400"/>
          </a:xfrm>
          <a:prstGeom prst="rect">
            <a:avLst/>
          </a:prstGeom>
        </p:spPr>
      </p:pic>
      <p:pic>
        <p:nvPicPr>
          <p:cNvPr id="65" name="Picture 4" descr="C:\Users\lameres\Desktop\DSCN131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124" y="1809914"/>
            <a:ext cx="1485992" cy="2057400"/>
          </a:xfrm>
          <a:prstGeom prst="rect">
            <a:avLst/>
          </a:prstGeom>
          <a:noFill/>
        </p:spPr>
      </p:pic>
      <p:pic>
        <p:nvPicPr>
          <p:cNvPr id="66" name="Picture 2" descr="C:\Users\lameres\Desktop\DSCN1336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768" y="1809914"/>
            <a:ext cx="2653789" cy="2057400"/>
          </a:xfrm>
          <a:prstGeom prst="rect">
            <a:avLst/>
          </a:prstGeom>
          <a:noFill/>
        </p:spPr>
      </p:pic>
      <p:sp>
        <p:nvSpPr>
          <p:cNvPr id="68" name="TextBox 67"/>
          <p:cNvSpPr txBox="1"/>
          <p:nvPr/>
        </p:nvSpPr>
        <p:spPr>
          <a:xfrm>
            <a:off x="3526264" y="3989043"/>
            <a:ext cx="38470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 Weber (Ph.D., EE from MSU, 2014) prepares experiment.</a:t>
            </a: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 flipV="1">
            <a:off x="3194459" y="3948236"/>
            <a:ext cx="208062" cy="16181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45" name="Group 44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55" name="TextBox 54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76" name="AutoShape 5"/>
          <p:cNvSpPr>
            <a:spLocks noChangeShapeType="1"/>
          </p:cNvSpPr>
          <p:nvPr/>
        </p:nvSpPr>
        <p:spPr bwMode="auto">
          <a:xfrm>
            <a:off x="7520855" y="2107042"/>
            <a:ext cx="47625" cy="3254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6606787" y="1781339"/>
            <a:ext cx="138081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MSU Computer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7729CF9-2203-4695-A799-43C98237EDEE}"/>
              </a:ext>
            </a:extLst>
          </p:cNvPr>
          <p:cNvSpPr txBox="1"/>
          <p:nvPr/>
        </p:nvSpPr>
        <p:spPr>
          <a:xfrm>
            <a:off x="8158062" y="6167039"/>
            <a:ext cx="85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</a:t>
            </a:r>
          </a:p>
        </p:txBody>
      </p:sp>
    </p:spTree>
    <p:extLst>
      <p:ext uri="{BB962C8B-B14F-4D97-AF65-F5344CB8AC3E}">
        <p14:creationId xmlns:p14="http://schemas.microsoft.com/office/powerpoint/2010/main" val="3605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Readiness Level (TRL-5)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62000"/>
            <a:ext cx="8861273" cy="5651500"/>
          </a:xfrm>
        </p:spPr>
        <p:txBody>
          <a:bodyPr/>
          <a:lstStyle/>
          <a:p>
            <a:r>
              <a:rPr lang="en-US" dirty="0"/>
              <a:t>Step 3 – Demonstrate as Flight Hardware on High Altitude Balloons</a:t>
            </a:r>
            <a:endParaRPr lang="en-US" i="1" dirty="0"/>
          </a:p>
          <a:p>
            <a:pPr lvl="1"/>
            <a:r>
              <a:rPr lang="en-US" b="1" u="sng" dirty="0"/>
              <a:t>NASA Education Office</a:t>
            </a:r>
            <a:r>
              <a:rPr lang="en-US" dirty="0"/>
              <a:t> funds the development of the computer into flight hardware for demonstration on high altitude balloon systems, both in Montana and at NASA.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86" y="4906232"/>
            <a:ext cx="718345" cy="7315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32515" y="4471021"/>
            <a:ext cx="16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Development &amp; Cyclotron Testing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95159" y="4468198"/>
            <a:ext cx="137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Altitude Balloon Demos</a:t>
            </a:r>
          </a:p>
        </p:txBody>
      </p:sp>
      <p:pic>
        <p:nvPicPr>
          <p:cNvPr id="74" name="Picture 73" descr="C:\Users\lameres\Desktop\DSCN1336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8930" y="4909407"/>
            <a:ext cx="1078411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M:\02_Research\004_Funded_Budgets\020_NASA_ESPCoR_RadTolerantComputing_June10\HASP\Integration\MSU_Computer_Stack_8-28-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18" y="4911616"/>
            <a:ext cx="76490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 descr="http://www.coe.montana.edu/ee/lameres/figures/HASP_view_from_Top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162" y="4901520"/>
            <a:ext cx="954532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009" y="4502268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ounded Rectangle 85"/>
          <p:cNvSpPr/>
          <p:nvPr/>
        </p:nvSpPr>
        <p:spPr bwMode="auto">
          <a:xfrm>
            <a:off x="1685484" y="4449736"/>
            <a:ext cx="1953066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le 87"/>
          <p:cNvSpPr/>
          <p:nvPr/>
        </p:nvSpPr>
        <p:spPr bwMode="auto">
          <a:xfrm>
            <a:off x="3697202" y="4449734"/>
            <a:ext cx="1772892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586" y="4491396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966189" y="5663198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(2010-2012)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920721" y="5651160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(2011-2013)</a:t>
            </a: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</a:p>
        </p:txBody>
      </p:sp>
      <p:pic>
        <p:nvPicPr>
          <p:cNvPr id="60" name="Picture 59" descr="M:\02_Research\004_Funded_Budgets\020_NASA_ESPCoR_RadTolerantComputing_June10\HASP\Flight\DSC_0806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53181" y="2082603"/>
            <a:ext cx="2357631" cy="156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272" y="1676238"/>
            <a:ext cx="3088659" cy="2357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" name="Picture 61" descr="http://www.coe.montana.edu/ee/lameres/figures/HASP_view_from_Top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220" y="1701639"/>
            <a:ext cx="3057454" cy="23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5"/>
          <p:cNvSpPr>
            <a:spLocks noChangeShapeType="1"/>
          </p:cNvSpPr>
          <p:nvPr/>
        </p:nvSpPr>
        <p:spPr bwMode="auto">
          <a:xfrm>
            <a:off x="6406670" y="2318803"/>
            <a:ext cx="47625" cy="32543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44720" y="1849431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MSU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Computer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65" descr="G:\DCIM\101MSDCF\DSC00001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0367" y="1676238"/>
            <a:ext cx="990067" cy="1010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106050" y="2865998"/>
            <a:ext cx="1330530" cy="9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TextBox 72"/>
          <p:cNvSpPr txBox="1"/>
          <p:nvPr/>
        </p:nvSpPr>
        <p:spPr>
          <a:xfrm>
            <a:off x="4070367" y="4070941"/>
            <a:ext cx="38470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 Hogan (Ph.D., EE from MSU, 2014) prepares payload.</a:t>
            </a:r>
          </a:p>
        </p:txBody>
      </p:sp>
      <p:cxnSp>
        <p:nvCxnSpPr>
          <p:cNvPr id="76" name="Straight Arrow Connector 75"/>
          <p:cNvCxnSpPr/>
          <p:nvPr/>
        </p:nvCxnSpPr>
        <p:spPr bwMode="auto">
          <a:xfrm flipH="1" flipV="1">
            <a:off x="3848633" y="4047068"/>
            <a:ext cx="274639" cy="117751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54" name="Group 53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78" name="TextBox 77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7A7909-701F-4C49-8F26-7652CDEC13CA}"/>
              </a:ext>
            </a:extLst>
          </p:cNvPr>
          <p:cNvSpPr txBox="1"/>
          <p:nvPr/>
        </p:nvSpPr>
        <p:spPr>
          <a:xfrm>
            <a:off x="8158062" y="6167039"/>
            <a:ext cx="85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</a:t>
            </a:r>
          </a:p>
        </p:txBody>
      </p:sp>
    </p:spTree>
    <p:extLst>
      <p:ext uri="{BB962C8B-B14F-4D97-AF65-F5344CB8AC3E}">
        <p14:creationId xmlns:p14="http://schemas.microsoft.com/office/powerpoint/2010/main" val="353885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C:\Users\k91h784\Desktop\SL9_Best_of_Best\04_Team_w_Rocket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9497" y="1805361"/>
            <a:ext cx="1141983" cy="2313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Readiness Level (TRL-6)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70467"/>
            <a:ext cx="8861273" cy="5643033"/>
          </a:xfrm>
        </p:spPr>
        <p:txBody>
          <a:bodyPr/>
          <a:lstStyle/>
          <a:p>
            <a:r>
              <a:rPr lang="en-US" dirty="0"/>
              <a:t>Step 4 – Demonstrate as Flight Hardware on a Sounding Rocket</a:t>
            </a:r>
            <a:endParaRPr lang="en-US" i="1" dirty="0"/>
          </a:p>
          <a:p>
            <a:pPr lvl="1"/>
            <a:r>
              <a:rPr lang="en-US" b="1" u="sng" dirty="0"/>
              <a:t>NASA OCT &amp; FOP</a:t>
            </a:r>
            <a:r>
              <a:rPr lang="en-US" dirty="0"/>
              <a:t> fund the demonstration of the computer system on sounding rocket.</a:t>
            </a:r>
          </a:p>
          <a:p>
            <a:pPr lvl="1"/>
            <a:r>
              <a:rPr lang="en-US" dirty="0"/>
              <a:t>Flew on UP Aerospace SpaceLoft-9 in Oct 2014.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86" y="4906232"/>
            <a:ext cx="718345" cy="7315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32515" y="4471021"/>
            <a:ext cx="16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Development &amp; Cyclotron Testing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95159" y="4468198"/>
            <a:ext cx="137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Altitude Balloon Demos</a:t>
            </a:r>
          </a:p>
        </p:txBody>
      </p:sp>
      <p:pic>
        <p:nvPicPr>
          <p:cNvPr id="74" name="Picture 73" descr="C:\Users\lameres\Desktop\DSCN1336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8930" y="4909407"/>
            <a:ext cx="1078411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M:\02_Research\004_Funded_Budgets\020_NASA_ESPCoR_RadTolerantComputing_June10\HASP\Integration\MSU_Computer_Stack_8-28-1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18" y="4911616"/>
            <a:ext cx="76490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505" y="4908614"/>
            <a:ext cx="1128713" cy="731520"/>
          </a:xfrm>
          <a:prstGeom prst="rect">
            <a:avLst/>
          </a:prstGeom>
        </p:spPr>
      </p:pic>
      <p:pic>
        <p:nvPicPr>
          <p:cNvPr id="81" name="Picture 80" descr="http://www.coe.montana.edu/ee/lameres/figures/HASP_view_from_Top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162" y="4901520"/>
            <a:ext cx="954532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009" y="4502268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ounded Rectangle 85"/>
          <p:cNvSpPr/>
          <p:nvPr/>
        </p:nvSpPr>
        <p:spPr bwMode="auto">
          <a:xfrm>
            <a:off x="1685484" y="4449736"/>
            <a:ext cx="1953066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le 87"/>
          <p:cNvSpPr/>
          <p:nvPr/>
        </p:nvSpPr>
        <p:spPr bwMode="auto">
          <a:xfrm>
            <a:off x="3697202" y="4449734"/>
            <a:ext cx="1772892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586" y="4491396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5786127" y="4468197"/>
            <a:ext cx="1004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Sounding </a:t>
            </a:r>
            <a:b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 Demo</a:t>
            </a:r>
          </a:p>
        </p:txBody>
      </p:sp>
      <p:sp>
        <p:nvSpPr>
          <p:cNvPr id="91" name="Rounded Rectangle 90"/>
          <p:cNvSpPr/>
          <p:nvPr/>
        </p:nvSpPr>
        <p:spPr bwMode="auto">
          <a:xfrm>
            <a:off x="5524443" y="4449733"/>
            <a:ext cx="1213694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0683" y="4491395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966189" y="5663198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(2010-2012)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920721" y="5651160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(2011-2013)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530683" y="5651160"/>
            <a:ext cx="1219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(2012-2016)</a:t>
            </a: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5386076" y="3003277"/>
            <a:ext cx="37138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pic>
        <p:nvPicPr>
          <p:cNvPr id="62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8565" y="1805362"/>
            <a:ext cx="1884923" cy="22836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4" name="Straight Connector 63"/>
          <p:cNvCxnSpPr>
            <a:stCxn id="62" idx="1"/>
          </p:cNvCxnSpPr>
          <p:nvPr/>
        </p:nvCxnSpPr>
        <p:spPr bwMode="auto">
          <a:xfrm flipH="1" flipV="1">
            <a:off x="3402521" y="2265351"/>
            <a:ext cx="486044" cy="681852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Rectangle 64"/>
          <p:cNvSpPr/>
          <p:nvPr/>
        </p:nvSpPr>
        <p:spPr bwMode="auto">
          <a:xfrm>
            <a:off x="3266688" y="2119301"/>
            <a:ext cx="140251" cy="14605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6" name="Picture 75" descr="C:\Users\k91h784\Desktop\SL9_Best_of_Best\05_Launch2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439" y="1770949"/>
            <a:ext cx="1087631" cy="2343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C:\Users\k91h784\Desktop\SL9_Best_of_Best\Rocket_Camera\SL-9 Space.pn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716600" y="2137007"/>
            <a:ext cx="2354005" cy="1621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k91h784\Dropbox\02_Research\004_Funded_Budgets\029_NASA_OCT_GCT_SoundingRocketPayload_July2012\08-Flight_Pictures_SL9_Best_of_Best\01_Payload_Assembly2.jpg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548" y="1791327"/>
            <a:ext cx="2171700" cy="231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Straight Arrow Connector 60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66" name="Straight Arrow Connector 65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95" name="TextBox 94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2014-16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113" name="AutoShape 5"/>
          <p:cNvSpPr>
            <a:spLocks noChangeShapeType="1"/>
          </p:cNvSpPr>
          <p:nvPr/>
        </p:nvSpPr>
        <p:spPr bwMode="auto">
          <a:xfrm flipV="1">
            <a:off x="7238240" y="2682403"/>
            <a:ext cx="216431" cy="36307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Text Box 6"/>
          <p:cNvSpPr txBox="1">
            <a:spLocks noChangeArrowheads="1"/>
          </p:cNvSpPr>
          <p:nvPr/>
        </p:nvSpPr>
        <p:spPr bwMode="auto">
          <a:xfrm>
            <a:off x="7130391" y="3045476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MSU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Computer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AutoShape 5"/>
          <p:cNvSpPr>
            <a:spLocks noChangeShapeType="1"/>
          </p:cNvSpPr>
          <p:nvPr/>
        </p:nvSpPr>
        <p:spPr bwMode="auto">
          <a:xfrm flipH="1" flipV="1">
            <a:off x="6562725" y="2343150"/>
            <a:ext cx="676443" cy="70232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C9B059D-227C-4DC3-8A54-B68C5688C1A4}"/>
              </a:ext>
            </a:extLst>
          </p:cNvPr>
          <p:cNvSpPr txBox="1"/>
          <p:nvPr/>
        </p:nvSpPr>
        <p:spPr>
          <a:xfrm>
            <a:off x="8158062" y="6167039"/>
            <a:ext cx="85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</a:t>
            </a:r>
          </a:p>
        </p:txBody>
      </p:sp>
    </p:spTree>
    <p:extLst>
      <p:ext uri="{BB962C8B-B14F-4D97-AF65-F5344CB8AC3E}">
        <p14:creationId xmlns:p14="http://schemas.microsoft.com/office/powerpoint/2010/main" val="1011834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Readiness Level (TRL-7)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78933"/>
            <a:ext cx="8861273" cy="5626100"/>
          </a:xfrm>
        </p:spPr>
        <p:txBody>
          <a:bodyPr/>
          <a:lstStyle/>
          <a:p>
            <a:r>
              <a:rPr lang="en-US" dirty="0"/>
              <a:t>Step 5 – Demonstrate on the International Space Station</a:t>
            </a:r>
            <a:endParaRPr lang="en-US" i="1" dirty="0"/>
          </a:p>
          <a:p>
            <a:pPr lvl="1"/>
            <a:r>
              <a:rPr lang="en-US" b="1" u="sng" dirty="0"/>
              <a:t>NASA EPSCoR</a:t>
            </a:r>
            <a:r>
              <a:rPr lang="en-US" dirty="0"/>
              <a:t> funds the demonstration of computer system on 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86" y="4906232"/>
            <a:ext cx="718345" cy="7315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32515" y="4471021"/>
            <a:ext cx="16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Development &amp; Cyclotron Testing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95159" y="4468198"/>
            <a:ext cx="137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Altitude Balloon Demos</a:t>
            </a:r>
          </a:p>
        </p:txBody>
      </p:sp>
      <p:pic>
        <p:nvPicPr>
          <p:cNvPr id="74" name="Picture 73" descr="C:\Users\lameres\Desktop\DSCN1336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8930" y="4909407"/>
            <a:ext cx="1078411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M:\02_Research\004_Funded_Budgets\020_NASA_ESPCoR_RadTolerantComputing_June10\HASP\Integration\MSU_Computer_Stack_8-28-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18" y="4911616"/>
            <a:ext cx="76490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505" y="4908614"/>
            <a:ext cx="1128713" cy="731520"/>
          </a:xfrm>
          <a:prstGeom prst="rect">
            <a:avLst/>
          </a:prstGeom>
        </p:spPr>
      </p:pic>
      <p:pic>
        <p:nvPicPr>
          <p:cNvPr id="81" name="Picture 80" descr="http://www.coe.montana.edu/ee/lameres/figures/HASP_view_from_Top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162" y="4901520"/>
            <a:ext cx="95453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642" y="4909566"/>
            <a:ext cx="99028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009" y="4502268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ounded Rectangle 85"/>
          <p:cNvSpPr/>
          <p:nvPr/>
        </p:nvSpPr>
        <p:spPr bwMode="auto">
          <a:xfrm>
            <a:off x="1685484" y="4449736"/>
            <a:ext cx="1953066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le 87"/>
          <p:cNvSpPr/>
          <p:nvPr/>
        </p:nvSpPr>
        <p:spPr bwMode="auto">
          <a:xfrm>
            <a:off x="3697202" y="4449734"/>
            <a:ext cx="1772892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586" y="4491396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5786127" y="4468197"/>
            <a:ext cx="1004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Sounding </a:t>
            </a:r>
            <a:b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 Demo</a:t>
            </a:r>
          </a:p>
        </p:txBody>
      </p:sp>
      <p:sp>
        <p:nvSpPr>
          <p:cNvPr id="91" name="Rounded Rectangle 90"/>
          <p:cNvSpPr/>
          <p:nvPr/>
        </p:nvSpPr>
        <p:spPr bwMode="auto">
          <a:xfrm>
            <a:off x="5524443" y="4449733"/>
            <a:ext cx="1213694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0683" y="4491395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7100675" y="4470083"/>
            <a:ext cx="810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 </a:t>
            </a:r>
          </a:p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</p:txBody>
      </p:sp>
      <p:sp>
        <p:nvSpPr>
          <p:cNvPr id="94" name="Rounded Rectangle 93"/>
          <p:cNvSpPr/>
          <p:nvPr/>
        </p:nvSpPr>
        <p:spPr bwMode="auto">
          <a:xfrm>
            <a:off x="6797830" y="4451619"/>
            <a:ext cx="1113480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212" y="4493281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966189" y="5663198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(2010-2012)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920721" y="5651160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(2011-2013)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530683" y="5651160"/>
            <a:ext cx="1219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(2012-2016)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824453" y="5663198"/>
            <a:ext cx="1086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(2014-2016)</a:t>
            </a: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96" name="Straight Arrow Connector 95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05" name="Straight Arrow Connector 104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1" name="Straight Arrow Connector 110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113" name="TextBox 112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2014-16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568E421-22ED-4DEE-B835-8F5BBDCB3BE2}"/>
              </a:ext>
            </a:extLst>
          </p:cNvPr>
          <p:cNvSpPr txBox="1"/>
          <p:nvPr/>
        </p:nvSpPr>
        <p:spPr>
          <a:xfrm>
            <a:off x="8158062" y="6167039"/>
            <a:ext cx="85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06A61-B2A6-4343-80EE-77534D603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75" y="1519099"/>
            <a:ext cx="8329771" cy="255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19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Readiness Level (TRL-8)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8" y="771525"/>
            <a:ext cx="6130954" cy="5641975"/>
          </a:xfrm>
        </p:spPr>
        <p:txBody>
          <a:bodyPr/>
          <a:lstStyle/>
          <a:p>
            <a:r>
              <a:rPr lang="en-US" dirty="0"/>
              <a:t>Step 6 – Demonstrate as a Stand-Alone Satellite </a:t>
            </a:r>
            <a:endParaRPr lang="en-US" i="1" dirty="0"/>
          </a:p>
          <a:p>
            <a:pPr marL="341313" lvl="1"/>
            <a:r>
              <a:rPr lang="en-US" b="1" u="sng" dirty="0"/>
              <a:t>NASA SmallSat Technology Partnership Program (SSTP)</a:t>
            </a:r>
            <a:r>
              <a:rPr lang="en-US" dirty="0"/>
              <a:t> funds the planning for a stand-alone satellite demonstration of the computer technology. </a:t>
            </a:r>
          </a:p>
          <a:p>
            <a:pPr marL="341313" lvl="1"/>
            <a:r>
              <a:rPr lang="en-US" b="1" u="sng" dirty="0"/>
              <a:t>NASA Undergraduate Student Instrument Program (USIP)</a:t>
            </a:r>
            <a:r>
              <a:rPr lang="en-US" dirty="0"/>
              <a:t> funds a team of undergraduates to build the satellite and prepare for deployment.</a:t>
            </a:r>
          </a:p>
          <a:p>
            <a:pPr marL="341313" lvl="1"/>
            <a:r>
              <a:rPr lang="en-US" b="1" u="sng" dirty="0"/>
              <a:t>NASA CubeSat Launch Initiative </a:t>
            </a:r>
            <a:r>
              <a:rPr lang="en-US" b="1" u="sng"/>
              <a:t>(CSLI)</a:t>
            </a:r>
            <a:r>
              <a:rPr lang="en-US"/>
              <a:t> </a:t>
            </a:r>
            <a:r>
              <a:rPr lang="en-US" dirty="0"/>
              <a:t>selects RadSat-g for launch on ELaNa-23 mission on CRS-OA9.</a:t>
            </a:r>
          </a:p>
          <a:p>
            <a:pPr marL="341313" lvl="1"/>
            <a:r>
              <a:rPr lang="en-US" b="1" u="sng" dirty="0"/>
              <a:t>NASA ISS EPSCoR</a:t>
            </a:r>
            <a:r>
              <a:rPr lang="en-US" dirty="0"/>
              <a:t> funds building the flight unit, delivering to the launch provider, and operating the satellite post-deployment.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86" y="4906232"/>
            <a:ext cx="718345" cy="7315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32515" y="4471021"/>
            <a:ext cx="16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Development &amp; Cyclotron Testing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95159" y="4468198"/>
            <a:ext cx="137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Altitude Balloon Demos</a:t>
            </a:r>
          </a:p>
        </p:txBody>
      </p:sp>
      <p:pic>
        <p:nvPicPr>
          <p:cNvPr id="74" name="Picture 73" descr="C:\Users\lameres\Desktop\DSCN1336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8930" y="4909407"/>
            <a:ext cx="1078411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M:\02_Research\004_Funded_Budgets\020_NASA_ESPCoR_RadTolerantComputing_June10\HASP\Integration\MSU_Computer_Stack_8-28-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18" y="4911616"/>
            <a:ext cx="76490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505" y="4908614"/>
            <a:ext cx="1128713" cy="731520"/>
          </a:xfrm>
          <a:prstGeom prst="rect">
            <a:avLst/>
          </a:prstGeom>
        </p:spPr>
      </p:pic>
      <p:pic>
        <p:nvPicPr>
          <p:cNvPr id="81" name="Picture 80" descr="http://www.coe.montana.edu/ee/lameres/figures/HASP_view_from_Top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162" y="4901520"/>
            <a:ext cx="95453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642" y="4909566"/>
            <a:ext cx="99028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009" y="4502268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ounded Rectangle 85"/>
          <p:cNvSpPr/>
          <p:nvPr/>
        </p:nvSpPr>
        <p:spPr bwMode="auto">
          <a:xfrm>
            <a:off x="1685484" y="4449736"/>
            <a:ext cx="1953066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le 87"/>
          <p:cNvSpPr/>
          <p:nvPr/>
        </p:nvSpPr>
        <p:spPr bwMode="auto">
          <a:xfrm>
            <a:off x="3697202" y="4449734"/>
            <a:ext cx="1772892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586" y="4491396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5786127" y="4468197"/>
            <a:ext cx="1004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Sounding </a:t>
            </a:r>
            <a:b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 Demo</a:t>
            </a:r>
          </a:p>
        </p:txBody>
      </p:sp>
      <p:sp>
        <p:nvSpPr>
          <p:cNvPr id="91" name="Rounded Rectangle 90"/>
          <p:cNvSpPr/>
          <p:nvPr/>
        </p:nvSpPr>
        <p:spPr bwMode="auto">
          <a:xfrm>
            <a:off x="5524443" y="4449733"/>
            <a:ext cx="1213694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0683" y="4491395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7100675" y="4470083"/>
            <a:ext cx="810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 </a:t>
            </a:r>
          </a:p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</p:txBody>
      </p:sp>
      <p:sp>
        <p:nvSpPr>
          <p:cNvPr id="94" name="Rounded Rectangle 93"/>
          <p:cNvSpPr/>
          <p:nvPr/>
        </p:nvSpPr>
        <p:spPr bwMode="auto">
          <a:xfrm>
            <a:off x="6797830" y="4451619"/>
            <a:ext cx="1113480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212" y="4493281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8324668" y="4472464"/>
            <a:ext cx="70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</a:t>
            </a:r>
          </a:p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</p:txBody>
      </p:sp>
      <p:sp>
        <p:nvSpPr>
          <p:cNvPr id="98" name="Rounded Rectangle 97"/>
          <p:cNvSpPr/>
          <p:nvPr/>
        </p:nvSpPr>
        <p:spPr bwMode="auto">
          <a:xfrm>
            <a:off x="7978965" y="4454000"/>
            <a:ext cx="1045977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997" y="4495662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966189" y="5663198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(2010-2012)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920721" y="5651160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(2011-2013)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530683" y="5651160"/>
            <a:ext cx="1219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(2012-2016)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824453" y="5663198"/>
            <a:ext cx="1086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(2014-2016)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938085" y="5663198"/>
            <a:ext cx="1086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(2015-2018)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E2434F-2492-434C-8924-AF07BF347F99}"/>
              </a:ext>
            </a:extLst>
          </p:cNvPr>
          <p:cNvSpPr txBox="1"/>
          <p:nvPr/>
        </p:nvSpPr>
        <p:spPr>
          <a:xfrm>
            <a:off x="8158062" y="6167039"/>
            <a:ext cx="85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AE9A1-6CA5-433F-8F3B-A2F006ABC35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067" y="1133507"/>
            <a:ext cx="2792988" cy="2783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053D5B-C8D5-46FC-A8A4-ADD9CA3ED2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1534" y="4887574"/>
            <a:ext cx="820838" cy="7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1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RadSat</a:t>
            </a:r>
            <a:r>
              <a:rPr lang="en-US" dirty="0"/>
              <a:t> Mission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71525"/>
            <a:ext cx="8861273" cy="5641975"/>
          </a:xfrm>
        </p:spPr>
        <p:txBody>
          <a:bodyPr/>
          <a:lstStyle/>
          <a:p>
            <a:pPr>
              <a:buAutoNum type="arabicParenR"/>
            </a:pPr>
            <a:r>
              <a:rPr lang="en-US" dirty="0"/>
              <a:t>Students Build It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 descr="A picture containing person, indoor, man, floor&#10;&#10;Description automatically generated">
            <a:extLst>
              <a:ext uri="{FF2B5EF4-FFF2-40B4-BE49-F238E27FC236}">
                <a16:creationId xmlns:a16="http://schemas.microsoft.com/office/drawing/2014/main" id="{DB735AE9-5CC0-43EC-B5EA-00817091C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72" y="2665927"/>
            <a:ext cx="2065108" cy="3671302"/>
          </a:xfrm>
          <a:prstGeom prst="rect">
            <a:avLst/>
          </a:prstGeom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A3BEC08D-CDB6-47C3-AA8D-E0B81A26BB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32753" y="3465678"/>
            <a:ext cx="3671305" cy="2065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242C3F-8094-4767-93BD-CC7B4F7D72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999094" y="2659708"/>
            <a:ext cx="3918282" cy="3677521"/>
          </a:xfrm>
          <a:prstGeom prst="rect">
            <a:avLst/>
          </a:prstGeom>
        </p:spPr>
      </p:pic>
      <p:pic>
        <p:nvPicPr>
          <p:cNvPr id="22" name="Picture 21" descr="A picture containing indoor, wall, blue, sitting&#10;&#10;Description automatically generated">
            <a:extLst>
              <a:ext uri="{FF2B5EF4-FFF2-40B4-BE49-F238E27FC236}">
                <a16:creationId xmlns:a16="http://schemas.microsoft.com/office/drawing/2014/main" id="{1E5ADA27-9A6F-4F2D-8B49-B8A1AA310D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2625" y="818430"/>
            <a:ext cx="1772746" cy="17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7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RadSat</a:t>
            </a:r>
            <a:r>
              <a:rPr lang="en-US" dirty="0"/>
              <a:t> Mission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71525"/>
            <a:ext cx="8861273" cy="5641975"/>
          </a:xfrm>
        </p:spPr>
        <p:txBody>
          <a:bodyPr/>
          <a:lstStyle/>
          <a:p>
            <a:pPr>
              <a:buFontTx/>
              <a:buAutoNum type="arabicParenR"/>
            </a:pPr>
            <a:r>
              <a:rPr lang="en-US" dirty="0"/>
              <a:t>Students Build It</a:t>
            </a:r>
          </a:p>
          <a:p>
            <a:pPr>
              <a:buFontTx/>
              <a:buAutoNum type="arabicParenR"/>
            </a:pPr>
            <a:r>
              <a:rPr lang="en-US" dirty="0"/>
              <a:t>Launch it to the International Space Station</a:t>
            </a:r>
          </a:p>
          <a:p>
            <a:pPr>
              <a:buAutoNum type="arabicParenR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3" name="Picture 12" descr="A satellite in space&#10;&#10;Description automatically generated">
            <a:extLst>
              <a:ext uri="{FF2B5EF4-FFF2-40B4-BE49-F238E27FC236}">
                <a16:creationId xmlns:a16="http://schemas.microsoft.com/office/drawing/2014/main" id="{6D745249-B838-497D-89E6-D11318BC9F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396" y="2696215"/>
            <a:ext cx="1771307" cy="1179718"/>
          </a:xfrm>
          <a:prstGeom prst="rect">
            <a:avLst/>
          </a:prstGeom>
        </p:spPr>
      </p:pic>
      <p:pic>
        <p:nvPicPr>
          <p:cNvPr id="15" name="Picture 14" descr="A picture containing outdoor, sky, smoke&#10;&#10;Description automatically generated">
            <a:extLst>
              <a:ext uri="{FF2B5EF4-FFF2-40B4-BE49-F238E27FC236}">
                <a16:creationId xmlns:a16="http://schemas.microsoft.com/office/drawing/2014/main" id="{761DE704-6F98-4759-8827-2F32CDF114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272" y="2696215"/>
            <a:ext cx="2871564" cy="3590330"/>
          </a:xfrm>
          <a:prstGeom prst="rect">
            <a:avLst/>
          </a:prstGeom>
        </p:spPr>
      </p:pic>
      <p:pic>
        <p:nvPicPr>
          <p:cNvPr id="11" name="Picture 10" descr="A picture containing indoor, wall, blue, sitting&#10;&#10;Description automatically generated">
            <a:extLst>
              <a:ext uri="{FF2B5EF4-FFF2-40B4-BE49-F238E27FC236}">
                <a16:creationId xmlns:a16="http://schemas.microsoft.com/office/drawing/2014/main" id="{BFCBB17B-B694-46F6-8744-107600F460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2625" y="818430"/>
            <a:ext cx="1772746" cy="1765007"/>
          </a:xfrm>
          <a:prstGeom prst="rect">
            <a:avLst/>
          </a:prstGeom>
        </p:spPr>
      </p:pic>
      <p:pic>
        <p:nvPicPr>
          <p:cNvPr id="6" name="Picture 5" descr="A picture containing person, outdoor, man&#10;&#10;Description automatically generated">
            <a:extLst>
              <a:ext uri="{FF2B5EF4-FFF2-40B4-BE49-F238E27FC236}">
                <a16:creationId xmlns:a16="http://schemas.microsoft.com/office/drawing/2014/main" id="{1452E14C-6D61-47D7-93E8-41811A3C02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3822" y="3149742"/>
            <a:ext cx="3575253" cy="2668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8801A-1095-4743-A02B-56E653291D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396" y="3956055"/>
            <a:ext cx="1771791" cy="1179718"/>
          </a:xfrm>
          <a:prstGeom prst="rect">
            <a:avLst/>
          </a:prstGeom>
        </p:spPr>
      </p:pic>
      <p:pic>
        <p:nvPicPr>
          <p:cNvPr id="14" name="Picture 13" descr="A picture containing outdoor, sitting&#10;&#10;Description automatically generated">
            <a:extLst>
              <a:ext uri="{FF2B5EF4-FFF2-40B4-BE49-F238E27FC236}">
                <a16:creationId xmlns:a16="http://schemas.microsoft.com/office/drawing/2014/main" id="{2A3AF0E8-9524-4597-8010-44F5518D83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396" y="5221517"/>
            <a:ext cx="1790212" cy="11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2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RadSat</a:t>
            </a:r>
            <a:r>
              <a:rPr lang="en-US" dirty="0"/>
              <a:t> Mission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71525"/>
            <a:ext cx="8861273" cy="5641975"/>
          </a:xfrm>
        </p:spPr>
        <p:txBody>
          <a:bodyPr/>
          <a:lstStyle/>
          <a:p>
            <a:pPr>
              <a:buAutoNum type="arabicParenR"/>
            </a:pPr>
            <a:r>
              <a:rPr lang="en-US" dirty="0"/>
              <a:t>Students Build It</a:t>
            </a:r>
          </a:p>
          <a:p>
            <a:pPr>
              <a:buAutoNum type="arabicParenR"/>
            </a:pPr>
            <a:r>
              <a:rPr lang="en-US" dirty="0"/>
              <a:t>Launch it to the International Space Station</a:t>
            </a:r>
          </a:p>
          <a:p>
            <a:pPr>
              <a:buAutoNum type="arabicParenR"/>
            </a:pPr>
            <a:r>
              <a:rPr lang="en-US" dirty="0"/>
              <a:t>Put into Orbit using NanoRacks CubeSat Deployer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4" name="Picture 13" descr="A picture containing indoor, wall, blue, sitting&#10;&#10;Description automatically generated">
            <a:extLst>
              <a:ext uri="{FF2B5EF4-FFF2-40B4-BE49-F238E27FC236}">
                <a16:creationId xmlns:a16="http://schemas.microsoft.com/office/drawing/2014/main" id="{C0103375-BC99-4AD7-9A0A-D6C30AD6B5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2625" y="818430"/>
            <a:ext cx="1772746" cy="1765007"/>
          </a:xfrm>
          <a:prstGeom prst="rect">
            <a:avLst/>
          </a:prstGeom>
        </p:spPr>
      </p:pic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87FF68F9-3E29-4574-BEA2-B9F1C49E5F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42" y="3088119"/>
            <a:ext cx="2912088" cy="29153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E25E60-272C-4EB6-BC50-111E83E365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306" y="3088119"/>
            <a:ext cx="2912087" cy="2918694"/>
          </a:xfrm>
          <a:prstGeom prst="rect">
            <a:avLst/>
          </a:prstGeom>
        </p:spPr>
      </p:pic>
      <p:pic>
        <p:nvPicPr>
          <p:cNvPr id="20" name="Picture 19" descr="A close up of a device&#10;&#10;Description automatically generated">
            <a:extLst>
              <a:ext uri="{FF2B5EF4-FFF2-40B4-BE49-F238E27FC236}">
                <a16:creationId xmlns:a16="http://schemas.microsoft.com/office/drawing/2014/main" id="{F9BEC100-7C9E-4C1C-A02F-4EF2D5BDE4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494" y="3088119"/>
            <a:ext cx="2912087" cy="29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06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RadSat</a:t>
            </a:r>
            <a:r>
              <a:rPr lang="en-US" dirty="0"/>
              <a:t> Mission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71525"/>
            <a:ext cx="8861273" cy="5641975"/>
          </a:xfrm>
        </p:spPr>
        <p:txBody>
          <a:bodyPr/>
          <a:lstStyle/>
          <a:p>
            <a:pPr>
              <a:buAutoNum type="arabicParenR"/>
            </a:pPr>
            <a:r>
              <a:rPr lang="en-US" dirty="0"/>
              <a:t>Students Build It</a:t>
            </a:r>
          </a:p>
          <a:p>
            <a:pPr>
              <a:buAutoNum type="arabicParenR"/>
            </a:pPr>
            <a:r>
              <a:rPr lang="en-US" dirty="0"/>
              <a:t>Launch it to the International Space Station</a:t>
            </a:r>
          </a:p>
          <a:p>
            <a:pPr>
              <a:buAutoNum type="arabicParenR"/>
            </a:pPr>
            <a:r>
              <a:rPr lang="en-US" dirty="0"/>
              <a:t>Put into Orbit using NanoRacks CubeSat Deployer</a:t>
            </a:r>
          </a:p>
          <a:p>
            <a:pPr>
              <a:buAutoNum type="arabicParenR"/>
            </a:pPr>
            <a:r>
              <a:rPr lang="en-US" dirty="0"/>
              <a:t>Operate from SSEL Ground Station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050" name="Picture 2" descr="K7MSU Antennas">
            <a:extLst>
              <a:ext uri="{FF2B5EF4-FFF2-40B4-BE49-F238E27FC236}">
                <a16:creationId xmlns:a16="http://schemas.microsoft.com/office/drawing/2014/main" id="{60A77411-3FAD-4298-AE38-63F3E50E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1724" y="3087626"/>
            <a:ext cx="2575885" cy="32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indoor, wall, blue, sitting&#10;&#10;Description automatically generated">
            <a:extLst>
              <a:ext uri="{FF2B5EF4-FFF2-40B4-BE49-F238E27FC236}">
                <a16:creationId xmlns:a16="http://schemas.microsoft.com/office/drawing/2014/main" id="{48A3E1E3-FF45-4555-B373-8DB3F6FA92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2625" y="818430"/>
            <a:ext cx="1772746" cy="176500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056FB1A-3DB6-4E80-BF25-1EE80DFF4A9E}"/>
              </a:ext>
            </a:extLst>
          </p:cNvPr>
          <p:cNvGrpSpPr>
            <a:grpSpLocks noChangeAspect="1"/>
          </p:cNvGrpSpPr>
          <p:nvPr/>
        </p:nvGrpSpPr>
        <p:grpSpPr>
          <a:xfrm>
            <a:off x="630834" y="3087627"/>
            <a:ext cx="5027016" cy="3233885"/>
            <a:chOff x="610895" y="3362325"/>
            <a:chExt cx="3350210" cy="2155194"/>
          </a:xfrm>
        </p:grpSpPr>
        <p:pic>
          <p:nvPicPr>
            <p:cNvPr id="14" name="Picture 13" descr="Z:\ground station\photos\2016-02-03\DSC_1330.JPG">
              <a:extLst>
                <a:ext uri="{FF2B5EF4-FFF2-40B4-BE49-F238E27FC236}">
                  <a16:creationId xmlns:a16="http://schemas.microsoft.com/office/drawing/2014/main" id="{DDB35128-6639-42FA-9EBF-9142CDB3A1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0895" y="3362325"/>
              <a:ext cx="3350210" cy="171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Z:\ground station\photos\2016-02-03\DSC_1330.JPG">
              <a:extLst>
                <a:ext uri="{FF2B5EF4-FFF2-40B4-BE49-F238E27FC236}">
                  <a16:creationId xmlns:a16="http://schemas.microsoft.com/office/drawing/2014/main" id="{46A740DC-C2E4-4344-A4F7-3FF81F1798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0895" y="4531518"/>
              <a:ext cx="3350210" cy="9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85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3D render of IT-SPINS 3U CubeSat">
            <a:extLst>
              <a:ext uri="{FF2B5EF4-FFF2-40B4-BE49-F238E27FC236}">
                <a16:creationId xmlns:a16="http://schemas.microsoft.com/office/drawing/2014/main" id="{65F79FE3-55C5-422F-807E-995964B76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984" y="2776606"/>
            <a:ext cx="1653084" cy="16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305015-8C0C-4FA7-87D0-A2BE523031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50" y="2735823"/>
            <a:ext cx="1772172" cy="1765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05F0C-E714-4EAC-A972-6B0BD15A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Background of MSU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60FCE-10B5-407A-82F6-2B9DA578E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6" y="844550"/>
            <a:ext cx="7695412" cy="5568950"/>
          </a:xfrm>
        </p:spPr>
        <p:txBody>
          <a:bodyPr/>
          <a:lstStyle/>
          <a:p>
            <a:r>
              <a:rPr lang="en-US" dirty="0"/>
              <a:t>Space Science &amp; Engineering Lab</a:t>
            </a:r>
          </a:p>
          <a:p>
            <a:pPr marL="227013" indent="-227013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</a:rPr>
              <a:t>Founded in 2000 with support from MSGC.</a:t>
            </a:r>
          </a:p>
          <a:p>
            <a:pPr marL="227013" indent="-227013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</a:rPr>
              <a:t>Provides students hands-on experience w/ real space missions.</a:t>
            </a:r>
          </a:p>
          <a:p>
            <a:pPr marL="227013" indent="-227013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</a:rPr>
              <a:t>One of the first universities to engage in small satellites 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(part of the inaugural </a:t>
            </a:r>
            <a:r>
              <a:rPr lang="en-US" sz="1800" b="0" dirty="0" err="1">
                <a:solidFill>
                  <a:schemeClr val="tx1"/>
                </a:solidFill>
              </a:rPr>
              <a:t>ELaNa</a:t>
            </a:r>
            <a:r>
              <a:rPr lang="en-US" sz="1800" b="0" dirty="0">
                <a:solidFill>
                  <a:schemeClr val="tx1"/>
                </a:solidFill>
              </a:rPr>
              <a:t>-I).</a:t>
            </a:r>
          </a:p>
          <a:p>
            <a:pPr marL="227013" indent="-227013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</a:rPr>
              <a:t>Has sent 9 small satellites into space (10 &amp; 11 within next 6 months.)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FFF20-0636-4FFF-9D7B-5DC3A5B2B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B0005A-712D-4B7C-BF5A-2205EA343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483" y="908634"/>
            <a:ext cx="2075127" cy="1387998"/>
          </a:xfrm>
          <a:prstGeom prst="rect">
            <a:avLst/>
          </a:prstGeom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79F31F6D-DDEE-4FA2-8614-D9684E134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25" y="5429569"/>
            <a:ext cx="1558114" cy="9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">
            <a:extLst>
              <a:ext uri="{FF2B5EF4-FFF2-40B4-BE49-F238E27FC236}">
                <a16:creationId xmlns:a16="http://schemas.microsoft.com/office/drawing/2014/main" id="{C047523A-230B-400C-9F11-72B01975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5730" y="5339984"/>
            <a:ext cx="1558114" cy="113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go">
            <a:extLst>
              <a:ext uri="{FF2B5EF4-FFF2-40B4-BE49-F238E27FC236}">
                <a16:creationId xmlns:a16="http://schemas.microsoft.com/office/drawing/2014/main" id="{C06DD036-7F16-4844-ABA0-EAB962E41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019" y="5350552"/>
            <a:ext cx="1642331" cy="11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3D7488-67A0-4B64-AA4F-D59A0BCA62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757" y="2841625"/>
            <a:ext cx="3027827" cy="3514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2667DE-EE78-4A29-9F25-2AEED61873B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84" y="4471004"/>
            <a:ext cx="2738430" cy="874723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9D41114C-A0E7-4036-8C23-B4F28A92A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560" y="4471488"/>
            <a:ext cx="1386465" cy="8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06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~150 Students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was Designed and Built By MSU Students</a:t>
            </a:r>
            <a:endParaRPr lang="en-US" i="1" dirty="0"/>
          </a:p>
          <a:p>
            <a:pPr marL="465137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 descr="C:\Users\lameres\AppData\Local\Microsoft\Windows\Temporary Internet Files\Content.Word\2011-08-10_16-55-34_69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298" y="3226364"/>
            <a:ext cx="1966369" cy="14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:\02_Research\003_Conferences_and_Travel\024_TAMU_RadiationTest2_April12\Pic\Buerkle_Hogan_Weber_by_SaturnV_at_NASA_JSC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71" y="1257466"/>
            <a:ext cx="2290330" cy="128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:\02_Research\004_Funded_Budgets\020_NASA_ESPCoR_RadTolerantComputing_June10\HASP\Integration\DSCN122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032129" y="1094721"/>
            <a:ext cx="1989891" cy="14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4272" y="2550697"/>
            <a:ext cx="2217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Todd </a:t>
            </a:r>
            <a:r>
              <a:rPr lang="en-US" sz="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Buerkle</a:t>
            </a:r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Justin Hogan, Ray Weber at Johnson Space Center for demo, 2012.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4706" y="4738315"/>
            <a:ext cx="2145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Todd </a:t>
            </a:r>
            <a:r>
              <a:rPr lang="en-US" sz="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Buerkle</a:t>
            </a:r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Jennifer </a:t>
            </a:r>
            <a:r>
              <a:rPr lang="en-US" sz="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Hane</a:t>
            </a:r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Marshall Space Flight Center, 2011.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54298" y="2855381"/>
            <a:ext cx="2145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 Hogan at the NASA Columbia Scientific Balloon Facility, 2012.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1" y="4698338"/>
            <a:ext cx="4907280" cy="156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749" y="6258871"/>
            <a:ext cx="4806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 Hogan &amp; Ray Weber featured in MSU News Story, 2012.</a:t>
            </a:r>
          </a:p>
        </p:txBody>
      </p:sp>
      <p:pic>
        <p:nvPicPr>
          <p:cNvPr id="13" name="Picture 12" descr="MSFC_Demo_ClintGauer_at_Table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70" y="3096850"/>
            <a:ext cx="2172219" cy="10313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0939" y="4236790"/>
            <a:ext cx="2145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Clint Gauer demo’s computer at Marshall Space Flight Center, 2009.</a:t>
            </a:r>
          </a:p>
        </p:txBody>
      </p:sp>
      <p:pic>
        <p:nvPicPr>
          <p:cNvPr id="15" name="Picture 2" descr="M:\02_Research\003_Conferences_and_Travel\023_NASA_MSFC_Demo_Huntsville_Aug11\Pictures\Jenny_n_Todd_at_Demo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666" y="1257466"/>
            <a:ext cx="1951131" cy="14633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32086" y="2736185"/>
            <a:ext cx="2519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Todd </a:t>
            </a:r>
            <a:r>
              <a:rPr lang="en-US" sz="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Buerkle</a:t>
            </a:r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Jennifer </a:t>
            </a:r>
            <a:r>
              <a:rPr lang="en-US" sz="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Hane</a:t>
            </a:r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demo computer at Marshall Space Flight Center, 2012.</a:t>
            </a:r>
          </a:p>
        </p:txBody>
      </p:sp>
      <p:pic>
        <p:nvPicPr>
          <p:cNvPr id="1027" name="Picture 3" descr="C:\Users\k91h784\Dropbox\02_Research\003_Conferences_and_Travel\010_NASA_MSFC_Demo_Huntsville_Jan10\MSGC_Demo_Pictures\MSFC_Museum_Clint_w_SatV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411" y="1257466"/>
            <a:ext cx="2273698" cy="17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51576" y="2998795"/>
            <a:ext cx="2164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Clint Gauer at Marshall Space Flight Center for demo, 2009.</a:t>
            </a:r>
          </a:p>
        </p:txBody>
      </p:sp>
      <p:pic>
        <p:nvPicPr>
          <p:cNvPr id="1031" name="Picture 7" descr="http://www.coe.montana.edu/ee/lameres/figures/weng13_summer_program/figures/fig_flight8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341" y="5065018"/>
            <a:ext cx="2607961" cy="13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coe.montana.edu/ee/lameres/figures/weng12_summer_program/pic_Launch2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926" y="3096850"/>
            <a:ext cx="1709910" cy="11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075" y="3337349"/>
            <a:ext cx="2070575" cy="129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96490" y="4297610"/>
            <a:ext cx="2145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Kaysha</a:t>
            </a:r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Young prepares payload for balloon flight, 2012.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76838" y="5482111"/>
            <a:ext cx="113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balloon team recovers payload in front of moose, 2013.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7790" y="4580461"/>
            <a:ext cx="1858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balloon team featured in MSU news story, 2011.</a:t>
            </a:r>
          </a:p>
        </p:txBody>
      </p:sp>
    </p:spTree>
    <p:extLst>
      <p:ext uri="{BB962C8B-B14F-4D97-AF65-F5344CB8AC3E}">
        <p14:creationId xmlns:p14="http://schemas.microsoft.com/office/powerpoint/2010/main" val="2782139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skiing, indoor, snow, sky&#10;&#10;Description automatically generated">
            <a:extLst>
              <a:ext uri="{FF2B5EF4-FFF2-40B4-BE49-F238E27FC236}">
                <a16:creationId xmlns:a16="http://schemas.microsoft.com/office/drawing/2014/main" id="{800BC999-BF2F-4CFF-B9AC-9EAA474DF3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150" y="3711394"/>
            <a:ext cx="4741540" cy="2023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for MSU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38" indent="-7938"/>
            <a:r>
              <a:rPr lang="en-US" sz="3800" dirty="0"/>
              <a:t>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5FD5A79-677A-4992-814B-69837B10F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829" y="731772"/>
            <a:ext cx="2826751" cy="2719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3D2F5E-D094-4A52-9948-223AF99C03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6" y="861391"/>
            <a:ext cx="5172765" cy="23333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9CD6E5-FF08-4C55-88E7-9F3A0D920F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26" y="3307550"/>
            <a:ext cx="3589401" cy="8656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3FB41F-0A29-4D38-8436-FE5CD7D180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2876" y="3994267"/>
            <a:ext cx="1109404" cy="1123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2F84EA-97B1-4C74-9F7F-3DFB268314E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6" y="5057877"/>
            <a:ext cx="3702104" cy="913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8E16A1-8FB2-40B7-9FAE-1854673E3B05}"/>
              </a:ext>
            </a:extLst>
          </p:cNvPr>
          <p:cNvSpPr/>
          <p:nvPr/>
        </p:nvSpPr>
        <p:spPr bwMode="auto">
          <a:xfrm>
            <a:off x="412696" y="3307550"/>
            <a:ext cx="3808784" cy="273409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93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5F0C-E714-4EAC-A972-6B0BD15A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Professor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60FCE-10B5-407A-82F6-2B9DA578E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Pros…</a:t>
            </a:r>
          </a:p>
          <a:p>
            <a:pPr lvl="1"/>
            <a:r>
              <a:rPr lang="en-US" dirty="0"/>
              <a:t>Fantastic experience for students.</a:t>
            </a:r>
          </a:p>
          <a:p>
            <a:pPr lvl="1"/>
            <a:r>
              <a:rPr lang="en-US" dirty="0"/>
              <a:t>They are HIGHLY recruited.</a:t>
            </a:r>
          </a:p>
          <a:p>
            <a:pPr lvl="1"/>
            <a:r>
              <a:rPr lang="en-US" dirty="0"/>
              <a:t>High profile for the university.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FFF20-0636-4FFF-9D7B-5DC3A5B2B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 descr="A picture containing indoor, table, wall, sitting&#10;&#10;Description automatically generated">
            <a:extLst>
              <a:ext uri="{FF2B5EF4-FFF2-40B4-BE49-F238E27FC236}">
                <a16:creationId xmlns:a16="http://schemas.microsoft.com/office/drawing/2014/main" id="{221625F1-DDB5-4680-A1B0-52CA87BF7D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9038" y="996612"/>
            <a:ext cx="2643955" cy="2632413"/>
          </a:xfrm>
          <a:prstGeom prst="rect">
            <a:avLst/>
          </a:prstGeom>
        </p:spPr>
      </p:pic>
      <p:pic>
        <p:nvPicPr>
          <p:cNvPr id="6" name="Picture 5" descr="A picture containing indoor, wall, blue, sitting&#10;&#10;Description automatically generated">
            <a:extLst>
              <a:ext uri="{FF2B5EF4-FFF2-40B4-BE49-F238E27FC236}">
                <a16:creationId xmlns:a16="http://schemas.microsoft.com/office/drawing/2014/main" id="{AEE7567E-6CBD-4952-9314-B096FE1751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9037" y="3741803"/>
            <a:ext cx="2643955" cy="26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2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5F0C-E714-4EAC-A972-6B0BD15A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Professor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60FCE-10B5-407A-82F6-2B9DA578E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Pros…</a:t>
            </a:r>
          </a:p>
          <a:p>
            <a:pPr lvl="1"/>
            <a:r>
              <a:rPr lang="en-US" dirty="0"/>
              <a:t>Fantastic experience for students.</a:t>
            </a:r>
          </a:p>
          <a:p>
            <a:pPr lvl="1"/>
            <a:r>
              <a:rPr lang="en-US" dirty="0"/>
              <a:t>They are HIGHLY recruited.</a:t>
            </a:r>
          </a:p>
          <a:p>
            <a:pPr lvl="1"/>
            <a:r>
              <a:rPr lang="en-US" dirty="0"/>
              <a:t>High profile for the university.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Cons…</a:t>
            </a:r>
          </a:p>
          <a:p>
            <a:pPr lvl="1"/>
            <a:r>
              <a:rPr lang="en-US" dirty="0"/>
              <a:t>Graduation kills productivity.</a:t>
            </a:r>
            <a:br>
              <a:rPr lang="en-US" dirty="0"/>
            </a:br>
            <a:r>
              <a:rPr lang="en-US" sz="1200" i="1" dirty="0"/>
              <a:t>(the experience often displaces results)</a:t>
            </a:r>
          </a:p>
          <a:p>
            <a:pPr lvl="1"/>
            <a:r>
              <a:rPr lang="en-US" dirty="0"/>
              <a:t>Keeping funding going is piecemeal and exhausting.</a:t>
            </a:r>
            <a:br>
              <a:rPr lang="en-US" dirty="0"/>
            </a:br>
            <a:r>
              <a:rPr lang="en-US" sz="1200" i="1" dirty="0"/>
              <a:t>(The work I showed represents 14 different grants)</a:t>
            </a:r>
          </a:p>
          <a:p>
            <a:pPr lvl="1"/>
            <a:r>
              <a:rPr lang="en-US" dirty="0"/>
              <a:t>NASA schedules don’t match academic calendars. </a:t>
            </a:r>
            <a:br>
              <a:rPr lang="en-US" sz="1200" i="1" dirty="0"/>
            </a:br>
            <a:br>
              <a:rPr lang="en-US" sz="1200" i="1" dirty="0"/>
            </a:br>
            <a:endParaRPr lang="en-US" sz="1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FFF20-0636-4FFF-9D7B-5DC3A5B2B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 descr="A picture containing indoor, table, wall, sitting&#10;&#10;Description automatically generated">
            <a:extLst>
              <a:ext uri="{FF2B5EF4-FFF2-40B4-BE49-F238E27FC236}">
                <a16:creationId xmlns:a16="http://schemas.microsoft.com/office/drawing/2014/main" id="{221625F1-DDB5-4680-A1B0-52CA87BF7D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9038" y="996612"/>
            <a:ext cx="2643955" cy="2632413"/>
          </a:xfrm>
          <a:prstGeom prst="rect">
            <a:avLst/>
          </a:prstGeom>
        </p:spPr>
      </p:pic>
      <p:pic>
        <p:nvPicPr>
          <p:cNvPr id="6" name="Picture 5" descr="A picture containing indoor, wall, blue, sitting&#10;&#10;Description automatically generated">
            <a:extLst>
              <a:ext uri="{FF2B5EF4-FFF2-40B4-BE49-F238E27FC236}">
                <a16:creationId xmlns:a16="http://schemas.microsoft.com/office/drawing/2014/main" id="{AEE7567E-6CBD-4952-9314-B096FE1751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9037" y="3741803"/>
            <a:ext cx="2643955" cy="26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29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5F0C-E714-4EAC-A972-6B0BD15A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Professor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60FCE-10B5-407A-82F6-2B9DA578E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Pros…</a:t>
            </a:r>
          </a:p>
          <a:p>
            <a:pPr lvl="1"/>
            <a:r>
              <a:rPr lang="en-US" dirty="0"/>
              <a:t>Fantastic experience for students.</a:t>
            </a:r>
          </a:p>
          <a:p>
            <a:pPr lvl="1"/>
            <a:r>
              <a:rPr lang="en-US" dirty="0"/>
              <a:t>They are HIGHLY recruited.</a:t>
            </a:r>
          </a:p>
          <a:p>
            <a:pPr lvl="1"/>
            <a:r>
              <a:rPr lang="en-US" dirty="0"/>
              <a:t>High profile for the university.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Cons…</a:t>
            </a:r>
          </a:p>
          <a:p>
            <a:pPr lvl="1"/>
            <a:r>
              <a:rPr lang="en-US" dirty="0"/>
              <a:t>Graduation kills productivity.</a:t>
            </a:r>
            <a:br>
              <a:rPr lang="en-US" dirty="0"/>
            </a:br>
            <a:r>
              <a:rPr lang="en-US" sz="1200" i="1" dirty="0"/>
              <a:t>(the experience often displaces results)</a:t>
            </a:r>
          </a:p>
          <a:p>
            <a:pPr lvl="1"/>
            <a:r>
              <a:rPr lang="en-US" dirty="0"/>
              <a:t>Keeping funding going is piecemeal and exhausting.</a:t>
            </a:r>
            <a:br>
              <a:rPr lang="en-US" dirty="0"/>
            </a:br>
            <a:r>
              <a:rPr lang="en-US" sz="1200" i="1" dirty="0"/>
              <a:t>(The work I showed represents 14 different grants)</a:t>
            </a:r>
          </a:p>
          <a:p>
            <a:pPr lvl="1"/>
            <a:r>
              <a:rPr lang="en-US" dirty="0"/>
              <a:t>NASA schedules don’t match academic calendars.</a:t>
            </a:r>
            <a:br>
              <a:rPr lang="en-US" sz="1200" i="1" dirty="0"/>
            </a:br>
            <a:br>
              <a:rPr lang="en-US" sz="1200" i="1" dirty="0"/>
            </a:br>
            <a:endParaRPr lang="en-US" sz="1200" i="1" dirty="0"/>
          </a:p>
          <a:p>
            <a:r>
              <a:rPr lang="en-US" dirty="0"/>
              <a:t>The Box Score</a:t>
            </a:r>
          </a:p>
          <a:p>
            <a:pPr lvl="1"/>
            <a:r>
              <a:rPr lang="en-US" dirty="0"/>
              <a:t>It’s worth it!</a:t>
            </a:r>
            <a:endParaRPr lang="en-US" sz="1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FFF20-0636-4FFF-9D7B-5DC3A5B2B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 descr="A picture containing indoor, table, wall, sitting&#10;&#10;Description automatically generated">
            <a:extLst>
              <a:ext uri="{FF2B5EF4-FFF2-40B4-BE49-F238E27FC236}">
                <a16:creationId xmlns:a16="http://schemas.microsoft.com/office/drawing/2014/main" id="{221625F1-DDB5-4680-A1B0-52CA87BF7D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9038" y="996612"/>
            <a:ext cx="2643955" cy="2632413"/>
          </a:xfrm>
          <a:prstGeom prst="rect">
            <a:avLst/>
          </a:prstGeom>
        </p:spPr>
      </p:pic>
      <p:pic>
        <p:nvPicPr>
          <p:cNvPr id="6" name="Picture 5" descr="A picture containing indoor, wall, blue, sitting&#10;&#10;Description automatically generated">
            <a:extLst>
              <a:ext uri="{FF2B5EF4-FFF2-40B4-BE49-F238E27FC236}">
                <a16:creationId xmlns:a16="http://schemas.microsoft.com/office/drawing/2014/main" id="{AEE7567E-6CBD-4952-9314-B096FE1751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9037" y="3741803"/>
            <a:ext cx="2643955" cy="2632413"/>
          </a:xfrm>
          <a:prstGeom prst="rect">
            <a:avLst/>
          </a:prstGeom>
        </p:spPr>
      </p:pic>
      <p:pic>
        <p:nvPicPr>
          <p:cNvPr id="7" name="Picture 4" descr="https://lh6.googleusercontent.com/-dpKBFc8gbBQ/Ua-eZb_nqVI/AAAAAAAAEnY/38YY8bSlrcA/w953-h658-no/Champ%26Monte%2B11-17-2012.jpg">
            <a:extLst>
              <a:ext uri="{FF2B5EF4-FFF2-40B4-BE49-F238E27FC236}">
                <a16:creationId xmlns:a16="http://schemas.microsoft.com/office/drawing/2014/main" id="{D93EE5F0-B902-4D88-A3CD-6599D29CE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7916" y="4464040"/>
            <a:ext cx="2766563" cy="19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63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5F0C-E714-4EAC-A972-6B0BD15A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60FCE-10B5-407A-82F6-2B9DA578E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US" sz="1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FFF20-0636-4FFF-9D7B-5DC3A5B2B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" name="Picture 2" descr="http://thumbs.dreamstime.com/z/thinking-man-9508271.jpg">
            <a:extLst>
              <a:ext uri="{FF2B5EF4-FFF2-40B4-BE49-F238E27FC236}">
                <a16:creationId xmlns:a16="http://schemas.microsoft.com/office/drawing/2014/main" id="{C2FCC9FB-4C7B-4479-A04B-A390D146F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8869" y="3337367"/>
            <a:ext cx="1786344" cy="140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coe.montana.edu/ee/lameres/figures/HASP_view_from_Top_w_label.jpg">
            <a:extLst>
              <a:ext uri="{FF2B5EF4-FFF2-40B4-BE49-F238E27FC236}">
                <a16:creationId xmlns:a16="http://schemas.microsoft.com/office/drawing/2014/main" id="{50AD726E-4867-4654-BBA3-72F3E5D57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236" y="844550"/>
            <a:ext cx="3165936" cy="241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k91h784\Desktop\SL9_Best_of_Best\Rocket_Camera\SL-9 Space.png">
            <a:extLst>
              <a:ext uri="{FF2B5EF4-FFF2-40B4-BE49-F238E27FC236}">
                <a16:creationId xmlns:a16="http://schemas.microsoft.com/office/drawing/2014/main" id="{FC460D41-2944-4ED5-9660-B067380C04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187616" y="1220181"/>
            <a:ext cx="2415559" cy="1664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AutoShape 5">
            <a:extLst>
              <a:ext uri="{FF2B5EF4-FFF2-40B4-BE49-F238E27FC236}">
                <a16:creationId xmlns:a16="http://schemas.microsoft.com/office/drawing/2014/main" id="{8A5A107A-5212-43A7-8832-8768118E87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4184" y="1944399"/>
            <a:ext cx="272519" cy="254564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8F299D9-C642-4D88-88DF-31CEDA88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726" y="2265273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MSU Computer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k91h784\Dropbox\02_Research\004_Funded_Budgets\029_NASA_OCT_GCT_SoundingRocketPayload_July2012\01_UP_Aerospace_Launch_Oct2014\08-Flight_Pictures_SL9_Best_of_Best\05_Launch1.jpg">
            <a:extLst>
              <a:ext uri="{FF2B5EF4-FFF2-40B4-BE49-F238E27FC236}">
                <a16:creationId xmlns:a16="http://schemas.microsoft.com/office/drawing/2014/main" id="{0C37D86D-945A-4939-901B-9EBC9CDD3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4839" y="844550"/>
            <a:ext cx="3442864" cy="242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5">
            <a:extLst>
              <a:ext uri="{FF2B5EF4-FFF2-40B4-BE49-F238E27FC236}">
                <a16:creationId xmlns:a16="http://schemas.microsoft.com/office/drawing/2014/main" id="{7319888D-8C0C-44D2-9323-BC7D3287A7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31846" y="1646513"/>
            <a:ext cx="753193" cy="1004721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FA1D3B0E-F6A4-4F3E-866C-F2459040B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388" y="2717544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MSU Computer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A close up of a device&#10;&#10;Description automatically generated">
            <a:extLst>
              <a:ext uri="{FF2B5EF4-FFF2-40B4-BE49-F238E27FC236}">
                <a16:creationId xmlns:a16="http://schemas.microsoft.com/office/drawing/2014/main" id="{E3A6B526-28EF-496A-9F24-6C9F0801A8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034" y="3429000"/>
            <a:ext cx="2912087" cy="2912087"/>
          </a:xfrm>
          <a:prstGeom prst="rect">
            <a:avLst/>
          </a:prstGeom>
        </p:spPr>
      </p:pic>
      <p:sp>
        <p:nvSpPr>
          <p:cNvPr id="17" name="AutoShape 5">
            <a:extLst>
              <a:ext uri="{FF2B5EF4-FFF2-40B4-BE49-F238E27FC236}">
                <a16:creationId xmlns:a16="http://schemas.microsoft.com/office/drawing/2014/main" id="{978788C3-E36A-4B1E-A5F3-3071C60C0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8560" y="3912572"/>
            <a:ext cx="430904" cy="417513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007032D7-28E5-4C27-89F5-E2DEC2F51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2865" y="3593450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MSU Computer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A close up of a machine&#10;&#10;Description automatically generated">
            <a:extLst>
              <a:ext uri="{FF2B5EF4-FFF2-40B4-BE49-F238E27FC236}">
                <a16:creationId xmlns:a16="http://schemas.microsoft.com/office/drawing/2014/main" id="{632C43E1-1F24-41F0-A778-C497E337C7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758" y="3429000"/>
            <a:ext cx="3171989" cy="2912087"/>
          </a:xfrm>
          <a:prstGeom prst="rect">
            <a:avLst/>
          </a:prstGeom>
        </p:spPr>
      </p:pic>
      <p:sp>
        <p:nvSpPr>
          <p:cNvPr id="23" name="Text Box 6">
            <a:extLst>
              <a:ext uri="{FF2B5EF4-FFF2-40B4-BE49-F238E27FC236}">
                <a16:creationId xmlns:a16="http://schemas.microsoft.com/office/drawing/2014/main" id="{F9472457-1489-4B06-B1F2-E3A6A714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763" y="3420269"/>
            <a:ext cx="771525" cy="417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MSU Computer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6B05464E-8B17-408D-8C8B-AD31E492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750" y="3837781"/>
            <a:ext cx="110490" cy="3608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B27F1D90-A669-4D31-8C95-78B045314F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13119" y="3885765"/>
            <a:ext cx="45720" cy="295076"/>
          </a:xfrm>
          <a:prstGeom prst="straightConnector1">
            <a:avLst/>
          </a:prstGeom>
          <a:noFill/>
          <a:ln w="25400" cmpd="sng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5" name="Picture 2" descr="C:\Users\lameres\Desktop\rp_primary_Card_stunt-GoCats__Daryn_.jpg">
            <a:extLst>
              <a:ext uri="{FF2B5EF4-FFF2-40B4-BE49-F238E27FC236}">
                <a16:creationId xmlns:a16="http://schemas.microsoft.com/office/drawing/2014/main" id="{2213D881-73D4-40CF-BB71-969DFAB19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652" y="4790932"/>
            <a:ext cx="2413813" cy="1550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22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9" y="182917"/>
            <a:ext cx="5493657" cy="387676"/>
          </a:xfrm>
        </p:spPr>
        <p:txBody>
          <a:bodyPr/>
          <a:lstStyle/>
          <a:p>
            <a:r>
              <a:rPr lang="en-US" dirty="0"/>
              <a:t>Objective of the </a:t>
            </a:r>
            <a:r>
              <a:rPr lang="en-US" dirty="0" err="1"/>
              <a:t>RadSat</a:t>
            </a:r>
            <a:r>
              <a:rPr lang="en-US" dirty="0"/>
              <a:t>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03454"/>
            <a:ext cx="8861273" cy="5568950"/>
          </a:xfrm>
        </p:spPr>
        <p:txBody>
          <a:bodyPr/>
          <a:lstStyle/>
          <a:p>
            <a:r>
              <a:rPr lang="en-US" dirty="0"/>
              <a:t>Demonstrate a Radiation Tolerance Strategy for Computers</a:t>
            </a:r>
            <a:endParaRPr lang="en-US" i="1" dirty="0"/>
          </a:p>
          <a:p>
            <a:pPr marL="460375" lvl="1" indent="-225425"/>
            <a:r>
              <a:rPr lang="en-US" sz="1800" dirty="0"/>
              <a:t>Reconfigurable/redundant architecture.</a:t>
            </a:r>
          </a:p>
          <a:p>
            <a:pPr marL="460375" lvl="1" indent="-225425"/>
            <a:r>
              <a:rPr lang="en-US" sz="1800" dirty="0"/>
              <a:t>Build on COTS parts.</a:t>
            </a:r>
          </a:p>
          <a:p>
            <a:pPr marL="752475" lvl="2" indent="-285750">
              <a:buFont typeface="Wingdings" panose="05000000000000000000" pitchFamily="2" charset="2"/>
              <a:buChar char="q"/>
            </a:pPr>
            <a:r>
              <a:rPr lang="en-US" dirty="0"/>
              <a:t>Low cost</a:t>
            </a:r>
          </a:p>
          <a:p>
            <a:pPr marL="752475" lvl="2" indent="-285750">
              <a:buFont typeface="Wingdings" panose="05000000000000000000" pitchFamily="2" charset="2"/>
              <a:buChar char="q"/>
            </a:pPr>
            <a:r>
              <a:rPr lang="en-US" dirty="0"/>
              <a:t>High performance</a:t>
            </a:r>
          </a:p>
          <a:p>
            <a:pPr marL="752475" lvl="2" indent="-285750">
              <a:buFont typeface="Wingdings" panose="05000000000000000000" pitchFamily="2" charset="2"/>
              <a:buChar char="q"/>
            </a:pPr>
            <a:r>
              <a:rPr lang="en-US" dirty="0"/>
              <a:t>Low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1" name="Picture 2" descr="http://www.nasa.gov/images/content/412284main_NAIRAS-magfiel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41" y="3269945"/>
            <a:ext cx="3650139" cy="2853192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>
            <a:cxnSpLocks/>
          </p:cNvCxnSpPr>
          <p:nvPr/>
        </p:nvCxnSpPr>
        <p:spPr bwMode="auto">
          <a:xfrm flipH="1">
            <a:off x="2822713" y="4408498"/>
            <a:ext cx="1821955" cy="922852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med" len="sm"/>
          </a:ln>
          <a:effectLst/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0F946EF-BE4C-493C-9F1E-41A7BF0DA7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61" y="3296104"/>
            <a:ext cx="3922385" cy="2800873"/>
          </a:xfrm>
          <a:prstGeom prst="rect">
            <a:avLst/>
          </a:prstGeom>
          <a:ln w="825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9943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5" y="182917"/>
            <a:ext cx="6384138" cy="387676"/>
          </a:xfrm>
        </p:spPr>
        <p:txBody>
          <a:bodyPr/>
          <a:lstStyle/>
          <a:p>
            <a:r>
              <a:rPr lang="en-US" dirty="0"/>
              <a:t>Why Do This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Space Computing Needs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NASA Technology Area 11 – Flight Computing</a:t>
            </a:r>
          </a:p>
          <a:p>
            <a:pPr marL="982662" lvl="2" indent="-285750">
              <a:buFont typeface="Wingdings" panose="05000000000000000000" pitchFamily="2" charset="2"/>
              <a:buChar char="§"/>
            </a:pPr>
            <a:r>
              <a:rPr lang="en-US" dirty="0"/>
              <a:t>Increased Computation</a:t>
            </a:r>
          </a:p>
          <a:p>
            <a:pPr marL="982662" lvl="2" indent="-285750">
              <a:buFont typeface="Wingdings" panose="05000000000000000000" pitchFamily="2" charset="2"/>
              <a:buChar char="§"/>
            </a:pPr>
            <a:r>
              <a:rPr lang="en-US" dirty="0"/>
              <a:t>Radiation hardened technologies</a:t>
            </a:r>
          </a:p>
          <a:p>
            <a:pPr marL="982662" lvl="2" indent="-285750">
              <a:buFont typeface="Wingdings" panose="05000000000000000000" pitchFamily="2" charset="2"/>
              <a:buChar char="§"/>
            </a:pPr>
            <a:r>
              <a:rPr lang="en-US" dirty="0"/>
              <a:t>Low power requirements</a:t>
            </a:r>
          </a:p>
          <a:p>
            <a:pPr marL="750887" lvl="1" indent="-285750">
              <a:buFont typeface="Wingdings" panose="05000000000000000000" pitchFamily="2" charset="2"/>
              <a:buChar char="§"/>
            </a:pPr>
            <a:r>
              <a:rPr lang="en-US" dirty="0"/>
              <a:t>Can our technology meet the needs of</a:t>
            </a:r>
            <a:br>
              <a:rPr lang="en-US" dirty="0"/>
            </a:br>
            <a:r>
              <a:rPr lang="en-US" dirty="0"/>
              <a:t>future missions?</a:t>
            </a:r>
          </a:p>
          <a:p>
            <a:pPr marL="465138" lvl="1"/>
            <a:endParaRPr lang="en-US" dirty="0"/>
          </a:p>
          <a:p>
            <a:r>
              <a:rPr lang="en-US" sz="2400" dirty="0"/>
              <a:t>Small Satellites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Typically use non-radiation hardened parts.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Are taking on longer and more meaningful </a:t>
            </a:r>
            <a:br>
              <a:rPr lang="en-US" dirty="0"/>
            </a:br>
            <a:r>
              <a:rPr lang="en-US" dirty="0"/>
              <a:t>missions.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Can our technology provide computation and </a:t>
            </a:r>
            <a:br>
              <a:rPr lang="en-US" dirty="0"/>
            </a:br>
            <a:r>
              <a:rPr lang="en-US" dirty="0"/>
              <a:t>reliability at a price point suitable for </a:t>
            </a:r>
            <a:r>
              <a:rPr lang="en-US" dirty="0" err="1"/>
              <a:t>SmallSats</a:t>
            </a:r>
            <a:r>
              <a:rPr lang="en-US" dirty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sz="2400" dirty="0"/>
              <a:t>Reconfigurability = Cost &amp; Performance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Reusing hardware reduces mass</a:t>
            </a: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Real-time updating of hardware optimizes for task at hand.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1102A-9E1C-4C12-9717-DD04FE2545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511" y="1028900"/>
            <a:ext cx="3321191" cy="429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5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5" y="182917"/>
            <a:ext cx="6384138" cy="387676"/>
          </a:xfrm>
        </p:spPr>
        <p:txBody>
          <a:bodyPr/>
          <a:lstStyle/>
          <a:p>
            <a:r>
              <a:rPr lang="en-US" dirty="0"/>
              <a:t>Why Not Just Fly COTS Computers?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lvl="1"/>
            <a:endParaRPr lang="en-US" sz="1800" dirty="0"/>
          </a:p>
          <a:p>
            <a:pPr marL="465138"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 descr="https://imagesvc.timeincapp.com/v3/mm/image?url=https%3A%2F%2Ftimedotcom.files.wordpress.com%2F2017%2F11%2Frazer-phone-diagonal.jpg&amp;w=800&amp;q=85">
            <a:extLst>
              <a:ext uri="{FF2B5EF4-FFF2-40B4-BE49-F238E27FC236}">
                <a16:creationId xmlns:a16="http://schemas.microsoft.com/office/drawing/2014/main" id="{C5D7768E-AC4C-49BE-9487-3D50D4E6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28" y="1309729"/>
            <a:ext cx="4004364" cy="225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2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5" y="182917"/>
            <a:ext cx="6384138" cy="387676"/>
          </a:xfrm>
        </p:spPr>
        <p:txBody>
          <a:bodyPr/>
          <a:lstStyle/>
          <a:p>
            <a:r>
              <a:rPr lang="en-US" dirty="0"/>
              <a:t>Why Not Just Fly COTS Computers?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lvl="1"/>
            <a:endParaRPr lang="en-US" sz="1800" dirty="0"/>
          </a:p>
          <a:p>
            <a:pPr marL="465138"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 descr="https://imagesvc.timeincapp.com/v3/mm/image?url=https%3A%2F%2Ftimedotcom.files.wordpress.com%2F2017%2F11%2Frazer-phone-diagonal.jpg&amp;w=800&amp;q=85">
            <a:extLst>
              <a:ext uri="{FF2B5EF4-FFF2-40B4-BE49-F238E27FC236}">
                <a16:creationId xmlns:a16="http://schemas.microsoft.com/office/drawing/2014/main" id="{C5D7768E-AC4C-49BE-9487-3D50D4E6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28" y="1309729"/>
            <a:ext cx="4004364" cy="225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6F9C88-93AA-4030-9FF5-C420CB528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140" y="3762430"/>
            <a:ext cx="3681464" cy="2468455"/>
          </a:xfrm>
          <a:prstGeom prst="rect">
            <a:avLst/>
          </a:prstGeom>
        </p:spPr>
      </p:pic>
      <p:pic>
        <p:nvPicPr>
          <p:cNvPr id="7" name="Picture 2" descr="http://www.nasa.gov/images/content/412284main_NAIRAS-magfield.jpg">
            <a:extLst>
              <a:ext uri="{FF2B5EF4-FFF2-40B4-BE49-F238E27FC236}">
                <a16:creationId xmlns:a16="http://schemas.microsoft.com/office/drawing/2014/main" id="{DB235C4F-DF25-47DB-9F20-269C52256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139" y="796460"/>
            <a:ext cx="3650139" cy="2853192"/>
          </a:xfrm>
          <a:prstGeom prst="rect">
            <a:avLst/>
          </a:prstGeom>
          <a:noFill/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16035C2-944A-4E62-B991-39A8697E26A9}"/>
              </a:ext>
            </a:extLst>
          </p:cNvPr>
          <p:cNvGraphicFramePr>
            <a:graphicFrameLocks noGrp="1"/>
          </p:cNvGraphicFramePr>
          <p:nvPr/>
        </p:nvGraphicFramePr>
        <p:xfrm>
          <a:off x="131310" y="4187884"/>
          <a:ext cx="4653386" cy="19761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26693">
                  <a:extLst>
                    <a:ext uri="{9D8B030D-6E8A-4147-A177-3AD203B41FA5}">
                      <a16:colId xmlns:a16="http://schemas.microsoft.com/office/drawing/2014/main" val="1721098571"/>
                    </a:ext>
                  </a:extLst>
                </a:gridCol>
                <a:gridCol w="2326693">
                  <a:extLst>
                    <a:ext uri="{9D8B030D-6E8A-4147-A177-3AD203B41FA5}">
                      <a16:colId xmlns:a16="http://schemas.microsoft.com/office/drawing/2014/main" val="2654250955"/>
                    </a:ext>
                  </a:extLst>
                </a:gridCol>
              </a:tblGrid>
              <a:tr h="341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Particle Type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Energy Range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0255391"/>
                  </a:ext>
                </a:extLst>
              </a:tr>
              <a:tr h="3812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Trapped protons and electrons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≤ 100 MeV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1728452"/>
                  </a:ext>
                </a:extLst>
              </a:tr>
              <a:tr h="341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Alpha particles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 MeV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420994"/>
                  </a:ext>
                </a:extLst>
              </a:tr>
              <a:tr h="341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Solar protons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≤ 1 GeV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304189"/>
                  </a:ext>
                </a:extLst>
              </a:tr>
              <a:tr h="341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Cosmic rays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≥ 1 GeV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13826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E743B20-8329-454F-BBB2-287DFA92933E}"/>
              </a:ext>
            </a:extLst>
          </p:cNvPr>
          <p:cNvSpPr txBox="1"/>
          <p:nvPr/>
        </p:nvSpPr>
        <p:spPr>
          <a:xfrm>
            <a:off x="1218669" y="890996"/>
            <a:ext cx="243027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is Harsh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2421D-79D4-4134-85B6-E6517CFDDD17}"/>
              </a:ext>
            </a:extLst>
          </p:cNvPr>
          <p:cNvSpPr txBox="1"/>
          <p:nvPr/>
        </p:nvSpPr>
        <p:spPr>
          <a:xfrm>
            <a:off x="1184000" y="3497587"/>
            <a:ext cx="243027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is Protected</a:t>
            </a:r>
          </a:p>
        </p:txBody>
      </p:sp>
    </p:spTree>
    <p:extLst>
      <p:ext uri="{BB962C8B-B14F-4D97-AF65-F5344CB8AC3E}">
        <p14:creationId xmlns:p14="http://schemas.microsoft.com/office/powerpoint/2010/main" val="270965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6279238" cy="387676"/>
          </a:xfrm>
        </p:spPr>
        <p:txBody>
          <a:bodyPr/>
          <a:lstStyle/>
          <a:p>
            <a:r>
              <a:rPr lang="en-US" dirty="0"/>
              <a:t>How we currently handle the effects?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1" y="855406"/>
            <a:ext cx="8904339" cy="4761623"/>
          </a:xfrm>
        </p:spPr>
        <p:txBody>
          <a:bodyPr/>
          <a:lstStyle/>
          <a:p>
            <a:r>
              <a:rPr lang="en-US" sz="2400" dirty="0"/>
              <a:t>The Issue with Existing Techniques</a:t>
            </a:r>
            <a:br>
              <a:rPr lang="en-US" sz="2400" dirty="0"/>
            </a:br>
            <a:endParaRPr lang="en-US" sz="600" dirty="0"/>
          </a:p>
          <a:p>
            <a:pPr marL="465138" lvl="1"/>
            <a:r>
              <a:rPr lang="en-US" sz="1800" dirty="0"/>
              <a:t>The unique processing techniques lowers the volume, which increases </a:t>
            </a:r>
            <a:r>
              <a:rPr lang="en-US" sz="1800" b="1" u="sng" dirty="0">
                <a:solidFill>
                  <a:srgbClr val="FF0000"/>
                </a:solidFill>
              </a:rPr>
              <a:t>cost</a:t>
            </a:r>
            <a:r>
              <a:rPr lang="en-US" sz="1800" dirty="0"/>
              <a:t>.</a:t>
            </a:r>
          </a:p>
          <a:p>
            <a:pPr marL="465138" lvl="1"/>
            <a:r>
              <a:rPr lang="en-US" sz="1800" dirty="0"/>
              <a:t>The unique processing techniques reduces the </a:t>
            </a:r>
            <a:r>
              <a:rPr lang="en-US" sz="1800" b="1" u="sng" dirty="0">
                <a:solidFill>
                  <a:srgbClr val="FF0000"/>
                </a:solidFill>
              </a:rPr>
              <a:t>performance</a:t>
            </a:r>
            <a:r>
              <a:rPr lang="en-US" sz="1800" dirty="0"/>
              <a:t>.</a:t>
            </a:r>
          </a:p>
          <a:p>
            <a:pPr marL="465138" lvl="1"/>
            <a:endParaRPr lang="en-US" sz="1800" dirty="0"/>
          </a:p>
          <a:p>
            <a:pPr marL="465138" lvl="1"/>
            <a:endParaRPr lang="en-US" sz="1800" dirty="0"/>
          </a:p>
          <a:p>
            <a:pPr marL="247650" lvl="1" indent="0">
              <a:buNone/>
            </a:pPr>
            <a:endParaRPr lang="en-US" sz="1800" dirty="0"/>
          </a:p>
          <a:p>
            <a:pPr marL="247650" lvl="1" indent="0">
              <a:buNone/>
            </a:pPr>
            <a:endParaRPr lang="en-US" sz="1800" dirty="0"/>
          </a:p>
          <a:p>
            <a:pPr marL="247650" lvl="1" indent="0">
              <a:buNone/>
            </a:pPr>
            <a:endParaRPr lang="en-US" sz="1800" dirty="0"/>
          </a:p>
          <a:p>
            <a:pPr marL="247650" lvl="1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 descr="RHESE_HPP_Performance_Plo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878" y="2199090"/>
            <a:ext cx="5498926" cy="3576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686954" y="5898272"/>
            <a:ext cx="522481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Rad-Hardened Processers lag in performance to their commercial counterparts by ~10 years</a:t>
            </a:r>
          </a:p>
        </p:txBody>
      </p:sp>
    </p:spTree>
    <p:extLst>
      <p:ext uri="{BB962C8B-B14F-4D97-AF65-F5344CB8AC3E}">
        <p14:creationId xmlns:p14="http://schemas.microsoft.com/office/powerpoint/2010/main" val="278408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MSU’s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62" y="898074"/>
            <a:ext cx="5950604" cy="4936671"/>
          </a:xfrm>
        </p:spPr>
        <p:txBody>
          <a:bodyPr/>
          <a:lstStyle/>
          <a:p>
            <a:r>
              <a:rPr lang="en-US" sz="2200" dirty="0"/>
              <a:t>Fault Tolerance Through Abundant Spares</a:t>
            </a:r>
            <a:br>
              <a:rPr lang="en-US" dirty="0"/>
            </a:br>
            <a:endParaRPr lang="en-US" sz="1200" dirty="0"/>
          </a:p>
          <a:p>
            <a:pPr marL="471487" lvl="1" indent="-342900">
              <a:buFont typeface="+mj-lt"/>
              <a:buAutoNum type="arabicPeriod"/>
            </a:pPr>
            <a:r>
              <a:rPr lang="en-US" sz="1800" b="1" dirty="0"/>
              <a:t>Use &lt;65nm process node to achieve TID tolerance.</a:t>
            </a:r>
            <a:br>
              <a:rPr lang="en-US" sz="1800" b="1" dirty="0"/>
            </a:br>
            <a:endParaRPr lang="en-US" sz="1800" b="1" dirty="0"/>
          </a:p>
          <a:p>
            <a:pPr marL="471487" lvl="1" indent="-342900">
              <a:buFont typeface="+mj-lt"/>
              <a:buAutoNum type="arabicPeriod"/>
            </a:pPr>
            <a:r>
              <a:rPr lang="en-US" sz="1800" b="1" dirty="0"/>
              <a:t>Triple Modular Redundancy + Spares</a:t>
            </a:r>
          </a:p>
          <a:p>
            <a:pPr marL="703262" lvl="2" indent="-342900">
              <a:buFont typeface="Arial" pitchFamily="34" charset="0"/>
              <a:buChar char="•"/>
            </a:pPr>
            <a:r>
              <a:rPr lang="en-US" i="0" dirty="0"/>
              <a:t>3 Tiles run in TMR with the rest reserved as spares</a:t>
            </a:r>
          </a:p>
          <a:p>
            <a:pPr marL="703262" lvl="2" indent="-342900">
              <a:buFont typeface="Arial" pitchFamily="34" charset="0"/>
              <a:buChar char="•"/>
            </a:pPr>
            <a:endParaRPr lang="en-US" dirty="0"/>
          </a:p>
          <a:p>
            <a:pPr marL="471487" lvl="1" indent="-342900">
              <a:buFont typeface="+mj-lt"/>
              <a:buAutoNum type="arabicPeriod"/>
            </a:pPr>
            <a:r>
              <a:rPr lang="en-US" sz="1800" b="1" dirty="0"/>
              <a:t>Spatial Avoidance and Background Repair</a:t>
            </a:r>
          </a:p>
          <a:p>
            <a:pPr marL="703262" lvl="2" indent="-342900">
              <a:buFont typeface="Arial" pitchFamily="34" charset="0"/>
              <a:buChar char="•"/>
            </a:pPr>
            <a:r>
              <a:rPr lang="en-US" i="0" dirty="0"/>
              <a:t>If TMR detects a fault, the damaged tile is replaced with a spare and foreground operation continues</a:t>
            </a:r>
          </a:p>
          <a:p>
            <a:pPr marL="703262" lvl="2" indent="-342900">
              <a:buFont typeface="Arial" pitchFamily="34" charset="0"/>
              <a:buChar char="•"/>
            </a:pPr>
            <a:r>
              <a:rPr lang="en-US" i="0" dirty="0"/>
              <a:t>The tile is “repaired” in the background via </a:t>
            </a:r>
            <a:r>
              <a:rPr lang="en-US" b="1" i="0" dirty="0"/>
              <a:t>partial reconfiguration (PR).</a:t>
            </a:r>
          </a:p>
          <a:p>
            <a:pPr marL="703262" lvl="2" indent="-342900">
              <a:buFont typeface="Arial" pitchFamily="34" charset="0"/>
              <a:buChar char="•"/>
            </a:pPr>
            <a:endParaRPr lang="en-US" i="0" dirty="0"/>
          </a:p>
          <a:p>
            <a:pPr marL="471487" lvl="1" indent="-342900">
              <a:buFont typeface="+mj-lt"/>
              <a:buAutoNum type="arabicPeriod"/>
            </a:pPr>
            <a:r>
              <a:rPr lang="en-US" sz="1800" b="1" dirty="0"/>
              <a:t>Scrubbing</a:t>
            </a:r>
          </a:p>
          <a:p>
            <a:pPr marL="703262" lvl="2" indent="-342900">
              <a:buFont typeface="Arial" pitchFamily="34" charset="0"/>
              <a:buChar char="•"/>
            </a:pPr>
            <a:r>
              <a:rPr lang="en-US" i="0" dirty="0"/>
              <a:t>Blind scrubbing continually runs through tiles (fast)</a:t>
            </a:r>
          </a:p>
          <a:p>
            <a:pPr marL="703262" lvl="2" indent="-342900">
              <a:buFont typeface="Arial" pitchFamily="34" charset="0"/>
              <a:buChar char="•"/>
            </a:pPr>
            <a:r>
              <a:rPr lang="en-US" i="0" dirty="0"/>
              <a:t>Readback scrubbing periodically runs through rest of fabric (slower)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4" descr="C:\Brock\NASA_MSFC_DEMO_Aug11\slides\refs\Screenshots\16_picoblaz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3536" y="998764"/>
            <a:ext cx="2603738" cy="31535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08033" y="4152273"/>
            <a:ext cx="3176936" cy="4925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FPGA Floor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45A47-8111-49A2-B968-891BEBE84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536" y="4493700"/>
            <a:ext cx="2624694" cy="1704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F8DFF9-A6B6-4AE5-B25B-E0CE8F699532}"/>
              </a:ext>
            </a:extLst>
          </p:cNvPr>
          <p:cNvSpPr txBox="1"/>
          <p:nvPr/>
        </p:nvSpPr>
        <p:spPr>
          <a:xfrm>
            <a:off x="6008033" y="6197917"/>
            <a:ext cx="3009296" cy="33635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Build as a </a:t>
            </a:r>
            <a:r>
              <a:rPr lang="en-US" sz="1200" b="1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SmallSat</a:t>
            </a:r>
            <a:r>
              <a:rPr lang="en-US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Computer</a:t>
            </a:r>
          </a:p>
        </p:txBody>
      </p:sp>
    </p:spTree>
    <p:extLst>
      <p:ext uri="{BB962C8B-B14F-4D97-AF65-F5344CB8AC3E}">
        <p14:creationId xmlns:p14="http://schemas.microsoft.com/office/powerpoint/2010/main" val="295340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6255653" cy="387676"/>
          </a:xfrm>
        </p:spPr>
        <p:txBody>
          <a:bodyPr/>
          <a:lstStyle/>
          <a:p>
            <a:r>
              <a:rPr lang="en-US" dirty="0"/>
              <a:t>Ok, Now Test 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Readiness Level (TRL)</a:t>
            </a:r>
            <a:endParaRPr lang="en-US" sz="1200" dirty="0"/>
          </a:p>
          <a:p>
            <a:pPr marL="471487" lvl="1" indent="-3429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4" descr="C:\Brock\NASA_MSFC_DEMO_Aug11\slides\refs\Screenshots\16_picoblaz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2981" y="3600451"/>
            <a:ext cx="1990650" cy="2440325"/>
          </a:xfrm>
          <a:prstGeom prst="rect">
            <a:avLst/>
          </a:prstGeom>
          <a:noFill/>
        </p:spPr>
      </p:pic>
      <p:pic>
        <p:nvPicPr>
          <p:cNvPr id="8" name="Picture 7" descr="M:\02_Research\004_Funded_Budgets\020_NASA_ESPCoR_RadTolerantComputing_June10\Stack_Jan2013\Single_Battery\DSC_059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980" y="1371600"/>
            <a:ext cx="1990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cxnSpLocks/>
          </p:cNvCxnSpPr>
          <p:nvPr/>
        </p:nvCxnSpPr>
        <p:spPr bwMode="auto">
          <a:xfrm>
            <a:off x="2578305" y="2489490"/>
            <a:ext cx="847797" cy="106393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Straight Arrow Connector 9"/>
          <p:cNvCxnSpPr>
            <a:cxnSpLocks/>
          </p:cNvCxnSpPr>
          <p:nvPr/>
        </p:nvCxnSpPr>
        <p:spPr bwMode="auto">
          <a:xfrm flipH="1">
            <a:off x="1582980" y="2442258"/>
            <a:ext cx="995325" cy="115819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1026" name="Picture 2" descr="trl.png">
            <a:extLst>
              <a:ext uri="{FF2B5EF4-FFF2-40B4-BE49-F238E27FC236}">
                <a16:creationId xmlns:a16="http://schemas.microsoft.com/office/drawing/2014/main" id="{95E4B119-F854-47F9-90BC-743AC61F5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450" y="1740926"/>
            <a:ext cx="3656494" cy="40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36185"/>
      </p:ext>
    </p:extLst>
  </p:cSld>
  <p:clrMapOvr>
    <a:masterClrMapping/>
  </p:clrMapOvr>
</p:sld>
</file>

<file path=ppt/theme/theme1.xml><?xml version="1.0" encoding="utf-8"?>
<a:theme xmlns:a="http://schemas.openxmlformats.org/drawingml/2006/main" name="LaMeres_MSU_Slide_Maste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48090</TotalTime>
  <Words>1064</Words>
  <Application>Microsoft Office PowerPoint</Application>
  <PresentationFormat>On-screen Show (4:3)</PresentationFormat>
  <Paragraphs>295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Wingdings</vt:lpstr>
      <vt:lpstr>LaMeres_MSU_Slide_Master</vt:lpstr>
      <vt:lpstr>RadSat Chronicles of Student Built Satellites at Montana State</vt:lpstr>
      <vt:lpstr>Quick Background of MSU</vt:lpstr>
      <vt:lpstr>Objective of the RadSat Mission</vt:lpstr>
      <vt:lpstr>Why Do This Research?</vt:lpstr>
      <vt:lpstr>Why Not Just Fly COTS Computers?</vt:lpstr>
      <vt:lpstr>Why Not Just Fly COTS Computers?</vt:lpstr>
      <vt:lpstr>How we currently handle the effects?</vt:lpstr>
      <vt:lpstr>MSU’s Approach</vt:lpstr>
      <vt:lpstr>Ok, Now Test It…</vt:lpstr>
      <vt:lpstr>Technical Readiness Level (TRL-1/2)</vt:lpstr>
      <vt:lpstr>Technical Readiness Level (TRL-3)</vt:lpstr>
      <vt:lpstr>Technical Readiness Level (TRL-5)</vt:lpstr>
      <vt:lpstr>Technical Readiness Level (TRL-6)</vt:lpstr>
      <vt:lpstr>Technical Readiness Level (TRL-7)</vt:lpstr>
      <vt:lpstr>Technical Readiness Level (TRL-8)</vt:lpstr>
      <vt:lpstr>RadSat Mission Concept</vt:lpstr>
      <vt:lpstr>RadSat Mission Concept</vt:lpstr>
      <vt:lpstr>RadSat Mission Concept</vt:lpstr>
      <vt:lpstr>RadSat Mission Concept</vt:lpstr>
      <vt:lpstr>~150 Students Involved</vt:lpstr>
      <vt:lpstr>What’s Next for MSU Students?</vt:lpstr>
      <vt:lpstr>Professor Reflections</vt:lpstr>
      <vt:lpstr>Professor Reflections</vt:lpstr>
      <vt:lpstr>Professor Reflections</vt:lpstr>
      <vt:lpstr> Questions</vt:lpstr>
    </vt:vector>
  </TitlesOfParts>
  <Company>Montana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Student Learning in an Introductory Logic Circuits Course: Traditional Face-to-Face vs. Fully Online</dc:title>
  <dc:creator>Brock J. LaMeres</dc:creator>
  <cp:lastModifiedBy>LaMeres, Brock</cp:lastModifiedBy>
  <cp:revision>1818</cp:revision>
  <dcterms:created xsi:type="dcterms:W3CDTF">2004-02-21T02:56:01Z</dcterms:created>
  <dcterms:modified xsi:type="dcterms:W3CDTF">2019-09-11T17:35:19Z</dcterms:modified>
</cp:coreProperties>
</file>