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5"/>
  </p:notesMasterIdLst>
  <p:handoutMasterIdLst>
    <p:handoutMasterId r:id="rId106"/>
  </p:handoutMasterIdLst>
  <p:sldIdLst>
    <p:sldId id="709" r:id="rId2"/>
    <p:sldId id="762" r:id="rId3"/>
    <p:sldId id="761" r:id="rId4"/>
    <p:sldId id="808" r:id="rId5"/>
    <p:sldId id="809" r:id="rId6"/>
    <p:sldId id="810" r:id="rId7"/>
    <p:sldId id="811" r:id="rId8"/>
    <p:sldId id="752" r:id="rId9"/>
    <p:sldId id="765" r:id="rId10"/>
    <p:sldId id="766" r:id="rId11"/>
    <p:sldId id="767" r:id="rId12"/>
    <p:sldId id="651" r:id="rId13"/>
    <p:sldId id="782" r:id="rId14"/>
    <p:sldId id="652" r:id="rId15"/>
    <p:sldId id="653" r:id="rId16"/>
    <p:sldId id="797" r:id="rId17"/>
    <p:sldId id="754" r:id="rId18"/>
    <p:sldId id="649" r:id="rId19"/>
    <p:sldId id="757" r:id="rId20"/>
    <p:sldId id="756" r:id="rId21"/>
    <p:sldId id="758" r:id="rId22"/>
    <p:sldId id="753" r:id="rId23"/>
    <p:sldId id="759" r:id="rId24"/>
    <p:sldId id="670" r:id="rId25"/>
    <p:sldId id="671" r:id="rId26"/>
    <p:sldId id="672" r:id="rId27"/>
    <p:sldId id="673" r:id="rId28"/>
    <p:sldId id="674" r:id="rId29"/>
    <p:sldId id="675" r:id="rId30"/>
    <p:sldId id="676" r:id="rId31"/>
    <p:sldId id="677" r:id="rId32"/>
    <p:sldId id="768" r:id="rId33"/>
    <p:sldId id="769" r:id="rId34"/>
    <p:sldId id="841" r:id="rId35"/>
    <p:sldId id="730" r:id="rId36"/>
    <p:sldId id="736" r:id="rId37"/>
    <p:sldId id="760" r:id="rId38"/>
    <p:sldId id="772" r:id="rId39"/>
    <p:sldId id="842" r:id="rId40"/>
    <p:sldId id="843" r:id="rId41"/>
    <p:sldId id="776" r:id="rId42"/>
    <p:sldId id="720" r:id="rId43"/>
    <p:sldId id="796" r:id="rId44"/>
    <p:sldId id="844" r:id="rId45"/>
    <p:sldId id="851" r:id="rId46"/>
    <p:sldId id="852" r:id="rId47"/>
    <p:sldId id="853" r:id="rId48"/>
    <p:sldId id="812" r:id="rId49"/>
    <p:sldId id="780" r:id="rId50"/>
    <p:sldId id="659" r:id="rId51"/>
    <p:sldId id="660" r:id="rId52"/>
    <p:sldId id="661" r:id="rId53"/>
    <p:sldId id="662" r:id="rId54"/>
    <p:sldId id="663" r:id="rId55"/>
    <p:sldId id="814" r:id="rId56"/>
    <p:sldId id="815" r:id="rId57"/>
    <p:sldId id="816" r:id="rId58"/>
    <p:sldId id="817" r:id="rId59"/>
    <p:sldId id="839" r:id="rId60"/>
    <p:sldId id="827" r:id="rId61"/>
    <p:sldId id="664" r:id="rId62"/>
    <p:sldId id="739" r:id="rId63"/>
    <p:sldId id="818" r:id="rId64"/>
    <p:sldId id="740" r:id="rId65"/>
    <p:sldId id="788" r:id="rId66"/>
    <p:sldId id="783" r:id="rId67"/>
    <p:sldId id="787" r:id="rId68"/>
    <p:sldId id="786" r:id="rId69"/>
    <p:sldId id="789" r:id="rId70"/>
    <p:sldId id="820" r:id="rId71"/>
    <p:sldId id="821" r:id="rId72"/>
    <p:sldId id="822" r:id="rId73"/>
    <p:sldId id="823" r:id="rId74"/>
    <p:sldId id="824" r:id="rId75"/>
    <p:sldId id="825" r:id="rId76"/>
    <p:sldId id="826" r:id="rId77"/>
    <p:sldId id="802" r:id="rId78"/>
    <p:sldId id="828" r:id="rId79"/>
    <p:sldId id="829" r:id="rId80"/>
    <p:sldId id="846" r:id="rId81"/>
    <p:sldId id="847" r:id="rId82"/>
    <p:sldId id="856" r:id="rId83"/>
    <p:sldId id="855" r:id="rId84"/>
    <p:sldId id="857" r:id="rId85"/>
    <p:sldId id="849" r:id="rId86"/>
    <p:sldId id="859" r:id="rId87"/>
    <p:sldId id="860" r:id="rId88"/>
    <p:sldId id="800" r:id="rId89"/>
    <p:sldId id="830" r:id="rId90"/>
    <p:sldId id="831" r:id="rId91"/>
    <p:sldId id="835" r:id="rId92"/>
    <p:sldId id="861" r:id="rId93"/>
    <p:sldId id="862" r:id="rId94"/>
    <p:sldId id="865" r:id="rId95"/>
    <p:sldId id="864" r:id="rId96"/>
    <p:sldId id="834" r:id="rId97"/>
    <p:sldId id="838" r:id="rId98"/>
    <p:sldId id="866" r:id="rId99"/>
    <p:sldId id="867" r:id="rId100"/>
    <p:sldId id="868" r:id="rId101"/>
    <p:sldId id="791" r:id="rId102"/>
    <p:sldId id="717" r:id="rId103"/>
    <p:sldId id="744" r:id="rId104"/>
  </p:sldIdLst>
  <p:sldSz cx="9144000" cy="6858000" type="screen4x3"/>
  <p:notesSz cx="7315200" cy="96012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00FF"/>
    <a:srgbClr val="5858D6"/>
    <a:srgbClr val="66FF33"/>
    <a:srgbClr val="FF3F3F"/>
    <a:srgbClr val="FF8181"/>
    <a:srgbClr val="FFC9C9"/>
    <a:srgbClr val="FF0000"/>
    <a:srgbClr val="FFCC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4" autoAdjust="0"/>
    <p:restoredTop sz="98934" autoAdjust="0"/>
  </p:normalViewPr>
  <p:slideViewPr>
    <p:cSldViewPr snapToGrid="0">
      <p:cViewPr varScale="1">
        <p:scale>
          <a:sx n="82" d="100"/>
          <a:sy n="82" d="100"/>
        </p:scale>
        <p:origin x="5405" y="72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5" d="100"/>
          <a:sy n="45" d="100"/>
        </p:scale>
        <p:origin x="2698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BD087C93-04CB-431B-B921-9479533F005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6315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938D1779-7EAE-47D2-BB95-5FCCE3AD3C6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496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413658" y="609600"/>
            <a:ext cx="83058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1286" y="664482"/>
            <a:ext cx="7772400" cy="699861"/>
          </a:xfrm>
        </p:spPr>
        <p:txBody>
          <a:bodyPr/>
          <a:lstStyle>
            <a:lvl1pPr>
              <a:defRPr sz="26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6114" y="218802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384630" y="1487714"/>
            <a:ext cx="83058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 userDrawn="1"/>
        </p:nvSpPr>
        <p:spPr bwMode="auto">
          <a:xfrm>
            <a:off x="0" y="-2"/>
            <a:ext cx="9144000" cy="72390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47" y="182917"/>
            <a:ext cx="5493657" cy="387676"/>
          </a:xfr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5568950"/>
          </a:xfrm>
        </p:spPr>
        <p:txBody>
          <a:bodyPr/>
          <a:lstStyle>
            <a:lvl1pPr marL="465138" indent="-465138">
              <a:buNone/>
              <a:defRPr sz="20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  <a:lvl2pPr marL="682625" indent="-217488">
              <a:buFont typeface="Arial" pitchFamily="34" charset="0"/>
              <a:buChar char="•"/>
              <a:defRPr sz="1600" b="0">
                <a:latin typeface="Arial" pitchFamily="34" charset="0"/>
                <a:cs typeface="Arial" pitchFamily="34" charset="0"/>
              </a:defRPr>
            </a:lvl2pPr>
            <a:lvl3pPr marL="914400" indent="-217488">
              <a:buFontTx/>
              <a:buNone/>
              <a:defRPr sz="1600" i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3pPr>
            <a:lvl4pPr marL="1149350" indent="-228600">
              <a:buFont typeface="Courier New" pitchFamily="49" charset="0"/>
              <a:buChar char="o"/>
              <a:defRPr sz="1400" baseline="0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4pPr>
            <a:lvl5pPr marL="1593850" indent="-228600" defTabSz="1030288">
              <a:tabLst>
                <a:tab pos="14224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-Third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6505121"/>
            <a:ext cx="91440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542476" y="6498772"/>
            <a:ext cx="611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Building Computers for the Moon</a:t>
            </a:r>
          </a:p>
        </p:txBody>
      </p:sp>
      <p:pic>
        <p:nvPicPr>
          <p:cNvPr id="11" name="Picture 2" descr="C:\Users\k91h784\Desktop\header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35" y="6505121"/>
            <a:ext cx="475977" cy="3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9CCF6D-A34B-4468-A8B7-1140B7364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8" r="45679"/>
          <a:stretch/>
        </p:blipFill>
        <p:spPr>
          <a:xfrm>
            <a:off x="6829585" y="57713"/>
            <a:ext cx="2201678" cy="682957"/>
          </a:xfrm>
          <a:prstGeom prst="rect">
            <a:avLst/>
          </a:prstGeom>
        </p:spPr>
      </p:pic>
      <p:pic>
        <p:nvPicPr>
          <p:cNvPr id="10" name="Picture 2" descr="C:\Users\k91h784\Desktop\header_logo.png">
            <a:extLst>
              <a:ext uri="{FF2B5EF4-FFF2-40B4-BE49-F238E27FC236}">
                <a16:creationId xmlns:a16="http://schemas.microsoft.com/office/drawing/2014/main" id="{374170E3-D288-42DC-B213-8D71977EAC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0763" y="6498772"/>
            <a:ext cx="475977" cy="3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9.jpeg"/><Relationship Id="rId7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8.png"/><Relationship Id="rId5" Type="http://schemas.openxmlformats.org/officeDocument/2006/relationships/image" Target="../media/image21.jpe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jpeg"/><Relationship Id="rId11" Type="http://schemas.openxmlformats.org/officeDocument/2006/relationships/image" Target="../media/image217.jpeg"/><Relationship Id="rId5" Type="http://schemas.openxmlformats.org/officeDocument/2006/relationships/image" Target="../media/image211.jpeg"/><Relationship Id="rId10" Type="http://schemas.openxmlformats.org/officeDocument/2006/relationships/image" Target="../media/image216.jpeg"/><Relationship Id="rId4" Type="http://schemas.openxmlformats.org/officeDocument/2006/relationships/image" Target="../media/image210.jpeg"/><Relationship Id="rId9" Type="http://schemas.openxmlformats.org/officeDocument/2006/relationships/image" Target="../media/image215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gif"/><Relationship Id="rId3" Type="http://schemas.openxmlformats.org/officeDocument/2006/relationships/image" Target="../media/image219.png"/><Relationship Id="rId7" Type="http://schemas.openxmlformats.org/officeDocument/2006/relationships/image" Target="../media/image194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JPG"/><Relationship Id="rId5" Type="http://schemas.openxmlformats.org/officeDocument/2006/relationships/image" Target="../media/image145.jpeg"/><Relationship Id="rId4" Type="http://schemas.openxmlformats.org/officeDocument/2006/relationships/image" Target="../media/image2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3.jpeg"/><Relationship Id="rId7" Type="http://schemas.openxmlformats.org/officeDocument/2006/relationships/image" Target="../media/image22.jpeg"/><Relationship Id="rId12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6.jpeg"/><Relationship Id="rId4" Type="http://schemas.openxmlformats.org/officeDocument/2006/relationships/image" Target="../media/image19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3.jpeg"/><Relationship Id="rId7" Type="http://schemas.openxmlformats.org/officeDocument/2006/relationships/image" Target="../media/image87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95.png"/><Relationship Id="rId10" Type="http://schemas.openxmlformats.org/officeDocument/2006/relationships/image" Target="../media/image98.jpeg"/><Relationship Id="rId4" Type="http://schemas.openxmlformats.org/officeDocument/2006/relationships/image" Target="../media/image94.jpeg"/><Relationship Id="rId9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9.jpeg"/><Relationship Id="rId7" Type="http://schemas.openxmlformats.org/officeDocument/2006/relationships/image" Target="../media/image95.png"/><Relationship Id="rId12" Type="http://schemas.openxmlformats.org/officeDocument/2006/relationships/image" Target="../media/image10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3.jpeg"/><Relationship Id="rId5" Type="http://schemas.openxmlformats.org/officeDocument/2006/relationships/image" Target="../media/image94.jpeg"/><Relationship Id="rId10" Type="http://schemas.openxmlformats.org/officeDocument/2006/relationships/image" Target="../media/image102.png"/><Relationship Id="rId4" Type="http://schemas.openxmlformats.org/officeDocument/2006/relationships/image" Target="../media/image93.jpeg"/><Relationship Id="rId9" Type="http://schemas.openxmlformats.org/officeDocument/2006/relationships/image" Target="../media/image10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9.png"/><Relationship Id="rId3" Type="http://schemas.openxmlformats.org/officeDocument/2006/relationships/image" Target="../media/image89.jpeg"/><Relationship Id="rId7" Type="http://schemas.openxmlformats.org/officeDocument/2006/relationships/image" Target="../media/image106.jpeg"/><Relationship Id="rId12" Type="http://schemas.openxmlformats.org/officeDocument/2006/relationships/image" Target="../media/image108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11" Type="http://schemas.openxmlformats.org/officeDocument/2006/relationships/image" Target="../media/image107.png"/><Relationship Id="rId5" Type="http://schemas.openxmlformats.org/officeDocument/2006/relationships/image" Target="../media/image93.jpeg"/><Relationship Id="rId10" Type="http://schemas.openxmlformats.org/officeDocument/2006/relationships/image" Target="../media/image90.png"/><Relationship Id="rId4" Type="http://schemas.openxmlformats.org/officeDocument/2006/relationships/image" Target="../media/image99.jpeg"/><Relationship Id="rId9" Type="http://schemas.openxmlformats.org/officeDocument/2006/relationships/image" Target="../media/image95.png"/><Relationship Id="rId14" Type="http://schemas.openxmlformats.org/officeDocument/2006/relationships/image" Target="../media/image11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microsoft.com/office/2007/relationships/hdphoto" Target="../media/hdphoto2.wdp"/><Relationship Id="rId18" Type="http://schemas.openxmlformats.org/officeDocument/2006/relationships/image" Target="../media/image127.jpe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3.png"/><Relationship Id="rId17" Type="http://schemas.openxmlformats.org/officeDocument/2006/relationships/image" Target="../media/image126.JPG"/><Relationship Id="rId2" Type="http://schemas.openxmlformats.org/officeDocument/2006/relationships/image" Target="../media/image114.jpeg"/><Relationship Id="rId16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11" Type="http://schemas.openxmlformats.org/officeDocument/2006/relationships/image" Target="../media/image122.jpeg"/><Relationship Id="rId5" Type="http://schemas.openxmlformats.org/officeDocument/2006/relationships/image" Target="../media/image117.png"/><Relationship Id="rId15" Type="http://schemas.microsoft.com/office/2007/relationships/hdphoto" Target="../media/hdphoto3.wdp"/><Relationship Id="rId10" Type="http://schemas.microsoft.com/office/2007/relationships/hdphoto" Target="../media/hdphoto1.wdp"/><Relationship Id="rId4" Type="http://schemas.openxmlformats.org/officeDocument/2006/relationships/image" Target="../media/image116.jpeg"/><Relationship Id="rId9" Type="http://schemas.openxmlformats.org/officeDocument/2006/relationships/image" Target="../media/image121.png"/><Relationship Id="rId14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8.png"/><Relationship Id="rId3" Type="http://schemas.openxmlformats.org/officeDocument/2006/relationships/image" Target="../media/image99.jpeg"/><Relationship Id="rId7" Type="http://schemas.openxmlformats.org/officeDocument/2006/relationships/image" Target="../media/image100.jpeg"/><Relationship Id="rId12" Type="http://schemas.openxmlformats.org/officeDocument/2006/relationships/image" Target="../media/image137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11" Type="http://schemas.openxmlformats.org/officeDocument/2006/relationships/image" Target="../media/image136.jpeg"/><Relationship Id="rId5" Type="http://schemas.openxmlformats.org/officeDocument/2006/relationships/image" Target="../media/image94.jpeg"/><Relationship Id="rId10" Type="http://schemas.openxmlformats.org/officeDocument/2006/relationships/image" Target="../media/image90.png"/><Relationship Id="rId4" Type="http://schemas.openxmlformats.org/officeDocument/2006/relationships/image" Target="../media/image93.jpeg"/><Relationship Id="rId9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jpeg"/><Relationship Id="rId4" Type="http://schemas.openxmlformats.org/officeDocument/2006/relationships/image" Target="../media/image2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286" y="485030"/>
            <a:ext cx="7772400" cy="1082150"/>
          </a:xfrm>
        </p:spPr>
        <p:txBody>
          <a:bodyPr/>
          <a:lstStyle/>
          <a:p>
            <a:r>
              <a:rPr lang="en-US" sz="2400" dirty="0"/>
              <a:t>Building Computers for the Moon</a:t>
            </a:r>
            <a:br>
              <a:rPr lang="en-US" sz="2400" dirty="0"/>
            </a:br>
            <a:r>
              <a:rPr lang="en-US" sz="1600" i="1" dirty="0"/>
              <a:t>and Beyond…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1485" y="1677724"/>
            <a:ext cx="4368800" cy="1016301"/>
          </a:xfrm>
        </p:spPr>
        <p:txBody>
          <a:bodyPr/>
          <a:lstStyle/>
          <a:p>
            <a:r>
              <a:rPr lang="en-US" dirty="0"/>
              <a:t> </a:t>
            </a:r>
            <a:endParaRPr lang="en-US" b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9F59555-503D-4488-B268-3AD96CA80F54}"/>
              </a:ext>
            </a:extLst>
          </p:cNvPr>
          <p:cNvSpPr txBox="1">
            <a:spLocks/>
          </p:cNvSpPr>
          <p:nvPr/>
        </p:nvSpPr>
        <p:spPr bwMode="auto">
          <a:xfrm>
            <a:off x="1490337" y="1753240"/>
            <a:ext cx="5802004" cy="178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kern="0" dirty="0"/>
              <a:t>Dr. Brock J. LaMeres</a:t>
            </a:r>
            <a:br>
              <a:rPr lang="en-US" sz="2000" kern="0" dirty="0"/>
            </a:br>
            <a:br>
              <a:rPr lang="en-US" sz="600" kern="0" dirty="0"/>
            </a:br>
            <a:r>
              <a:rPr lang="en-US" sz="1600" b="0" kern="0" dirty="0"/>
              <a:t>Professor, Electrical &amp; Computer Engineering</a:t>
            </a:r>
          </a:p>
          <a:p>
            <a:r>
              <a:rPr lang="en-US" sz="1600" b="0" kern="0" dirty="0"/>
              <a:t>Director, MT Engineering Education Research Center</a:t>
            </a:r>
          </a:p>
          <a:p>
            <a:r>
              <a:rPr lang="en-US" sz="1600" b="0" kern="0" dirty="0"/>
              <a:t>Boeing Professor of Engineering Education</a:t>
            </a:r>
            <a:endParaRPr lang="en-US" sz="2000" b="0" kern="0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EBAE7FA2-C9E0-4EA8-9376-F998CD845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7" y="1739376"/>
            <a:ext cx="1706473" cy="170647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C35ABE1-347F-46DB-88B5-9FF0BC661C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5" r="7831"/>
          <a:stretch/>
        </p:blipFill>
        <p:spPr>
          <a:xfrm>
            <a:off x="5659817" y="3618044"/>
            <a:ext cx="3368337" cy="3051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2C12CD-7B8E-480F-B969-7E291AB47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32" y="1898613"/>
            <a:ext cx="2094832" cy="14011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C4BAEC-8971-4D54-9A9E-82441DCF35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94"/>
          <a:stretch/>
        </p:blipFill>
        <p:spPr>
          <a:xfrm>
            <a:off x="136822" y="3789981"/>
            <a:ext cx="5424208" cy="271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4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Image result for aeroplane">
            <a:extLst>
              <a:ext uri="{FF2B5EF4-FFF2-40B4-BE49-F238E27FC236}">
                <a16:creationId xmlns:a16="http://schemas.microsoft.com/office/drawing/2014/main" id="{CD3867E1-70C8-46EF-B0F1-AA113BBB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767" y="4917785"/>
            <a:ext cx="1751099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There were ~400M personal computers sold in 2018.</a:t>
            </a:r>
          </a:p>
          <a:p>
            <a:pPr lvl="1"/>
            <a:r>
              <a:rPr lang="en-US" dirty="0"/>
              <a:t>There were ~1.5B smart phones sold in 2018 </a:t>
            </a:r>
            <a:r>
              <a:rPr lang="en-US" sz="800" dirty="0"/>
              <a:t>(1.3B Android, 0.2B iOS)</a:t>
            </a:r>
            <a:br>
              <a:rPr lang="en-US" dirty="0"/>
            </a:br>
            <a:endParaRPr lang="en-US" sz="600" dirty="0"/>
          </a:p>
          <a:p>
            <a:r>
              <a:rPr lang="en-US" dirty="0"/>
              <a:t>But what about these things?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9"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G 32LV560H LV560H Series - 32&quot; Class (31.5&quot; viewable) Pro:Idiom LED TV">
            <a:extLst>
              <a:ext uri="{FF2B5EF4-FFF2-40B4-BE49-F238E27FC236}">
                <a16:creationId xmlns:a16="http://schemas.microsoft.com/office/drawing/2014/main" id="{3800931E-BEDC-4B49-9B16-6B75F8E5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42" y="4019087"/>
            <a:ext cx="1378470" cy="98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printer">
            <a:extLst>
              <a:ext uri="{FF2B5EF4-FFF2-40B4-BE49-F238E27FC236}">
                <a16:creationId xmlns:a16="http://schemas.microsoft.com/office/drawing/2014/main" id="{8B3D6C42-F1AB-4756-AFFF-F0D455472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919" y="4139458"/>
            <a:ext cx="1378470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car">
            <a:extLst>
              <a:ext uri="{FF2B5EF4-FFF2-40B4-BE49-F238E27FC236}">
                <a16:creationId xmlns:a16="http://schemas.microsoft.com/office/drawing/2014/main" id="{8221F1BA-E1F6-4CF3-B09E-05DD428A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55" y="4145075"/>
            <a:ext cx="1539136" cy="8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83BE6-21B6-4017-9DBA-F929176D1E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364" y="5192382"/>
            <a:ext cx="1270987" cy="631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281202-FC38-4CCA-A0AA-12CE0B434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9399" y="5068663"/>
            <a:ext cx="825002" cy="7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592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24443"/>
            <a:ext cx="7648975" cy="5589057"/>
          </a:xfrm>
        </p:spPr>
        <p:txBody>
          <a:bodyPr/>
          <a:lstStyle/>
          <a:p>
            <a:pPr marL="7938" indent="-7938"/>
            <a:r>
              <a:rPr lang="en-US" sz="1600" dirty="0"/>
              <a:t>This Research has had Local Economic Impact Too</a:t>
            </a:r>
          </a:p>
        </p:txBody>
      </p:sp>
      <p:pic>
        <p:nvPicPr>
          <p:cNvPr id="9218" name="Picture 2" descr="MSU Moon Computer Being Commercialized Before Trip">
            <a:extLst>
              <a:ext uri="{FF2B5EF4-FFF2-40B4-BE49-F238E27FC236}">
                <a16:creationId xmlns:a16="http://schemas.microsoft.com/office/drawing/2014/main" id="{F845CF66-4C00-C459-E492-1F1E3D3D6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46" y="1230333"/>
            <a:ext cx="3178365" cy="511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ACEF50-DEFD-6642-3AEE-949280784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45"/>
          <a:stretch/>
        </p:blipFill>
        <p:spPr>
          <a:xfrm>
            <a:off x="3526972" y="1230333"/>
            <a:ext cx="5506102" cy="24626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0B4EE0-412F-43C3-3DEC-B5B023FC2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941" y="3826262"/>
            <a:ext cx="2306094" cy="26316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5626EDA-253E-57B7-B7CE-C0E2085D7854}"/>
              </a:ext>
            </a:extLst>
          </p:cNvPr>
          <p:cNvGrpSpPr/>
          <p:nvPr/>
        </p:nvGrpSpPr>
        <p:grpSpPr>
          <a:xfrm>
            <a:off x="3646119" y="3778015"/>
            <a:ext cx="2542582" cy="2616297"/>
            <a:chOff x="3513597" y="3781841"/>
            <a:chExt cx="2542582" cy="261629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A814376-0020-96BA-E7DE-CDEDDA567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3597" y="3781841"/>
              <a:ext cx="2542582" cy="179701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E20DE34-FD5F-22DB-8FE6-609ED986A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27" r="1075" b="40801"/>
            <a:stretch/>
          </p:blipFill>
          <p:spPr>
            <a:xfrm>
              <a:off x="3513597" y="5556723"/>
              <a:ext cx="2542582" cy="8414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81161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 algn="ctr"/>
            <a:r>
              <a:rPr lang="en-US" sz="2200" dirty="0"/>
              <a:t> </a:t>
            </a:r>
          </a:p>
        </p:txBody>
      </p:sp>
      <p:pic>
        <p:nvPicPr>
          <p:cNvPr id="13" name="Picture 4" descr="https://lh6.googleusercontent.com/-dpKBFc8gbBQ/Ua-eZb_nqVI/AAAAAAAAEnY/38YY8bSlrcA/w953-h658-no/Champ%26Monte%2B11-17-2012.jpg">
            <a:extLst>
              <a:ext uri="{FF2B5EF4-FFF2-40B4-BE49-F238E27FC236}">
                <a16:creationId xmlns:a16="http://schemas.microsoft.com/office/drawing/2014/main" id="{9ED49280-7324-4263-B182-4423FEC29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0" y="844550"/>
            <a:ext cx="7926280" cy="54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C24E65C-03C6-4DB8-9C52-DC2A33A94B56}"/>
              </a:ext>
            </a:extLst>
          </p:cNvPr>
          <p:cNvSpPr/>
          <p:nvPr/>
        </p:nvSpPr>
        <p:spPr bwMode="auto">
          <a:xfrm>
            <a:off x="131309" y="1113139"/>
            <a:ext cx="2138925" cy="965930"/>
          </a:xfrm>
          <a:prstGeom prst="wedgeEllipseCallout">
            <a:avLst>
              <a:gd name="adj1" fmla="val 62280"/>
              <a:gd name="adj2" fmla="val 177873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rgbClr val="003366"/>
                </a:solidFill>
              </a:rPr>
              <a:t>How are you doing all this?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3366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58890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Everything was Designed &amp; Built By MSU Students (~150)</a:t>
            </a:r>
            <a:endParaRPr lang="en-US" i="1" dirty="0"/>
          </a:p>
          <a:p>
            <a:pPr marL="465137" lvl="1" indent="0">
              <a:buNone/>
            </a:pPr>
            <a:endParaRPr lang="en-US" dirty="0"/>
          </a:p>
        </p:txBody>
      </p:sp>
      <p:pic>
        <p:nvPicPr>
          <p:cNvPr id="6" name="Picture 5" descr="C:\Users\lameres\AppData\Local\Microsoft\Windows\Temporary Internet Files\Content.Word\2011-08-10_16-55-34_69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298" y="3226364"/>
            <a:ext cx="1966369" cy="146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:\02_Research\003_Conferences_and_Travel\024_TAMU_RadiationTest2_April12\Pic\Buerkle_Hogan_Weber_by_SaturnV_at_NASA_JS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271" y="1257466"/>
            <a:ext cx="2290330" cy="128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:\02_Research\004_Funded_Budgets\020_NASA_ESPCoR_RadTolerantComputing_June10\HASP\Integration\DSCN122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032129" y="1094721"/>
            <a:ext cx="1989891" cy="148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4272" y="2550697"/>
            <a:ext cx="2217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Justin Hogan, Ray Weber at Johnson Space Center for demo, 2012.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4706" y="4738315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Jennifer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Marshall Space Flight Center, 2011.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54298" y="2855381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at the NASA Columbia Scientific Balloon Facility, 2012.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" y="4698338"/>
            <a:ext cx="4907280" cy="156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0749" y="6258871"/>
            <a:ext cx="4806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&amp; Ray Weber featured in MSU News Story, 2012.</a:t>
            </a:r>
          </a:p>
        </p:txBody>
      </p:sp>
      <p:pic>
        <p:nvPicPr>
          <p:cNvPr id="13" name="Picture 12" descr="MSFC_Demo_ClintGauer_at_Table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24270" y="3096850"/>
            <a:ext cx="2172219" cy="10313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0939" y="4236790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demo’s computer at Marshall Space Flight Center, 2009.</a:t>
            </a:r>
          </a:p>
        </p:txBody>
      </p:sp>
      <p:pic>
        <p:nvPicPr>
          <p:cNvPr id="15" name="Picture 2" descr="M:\02_Research\003_Conferences_and_Travel\023_NASA_MSFC_Demo_Huntsville_Aug11\Pictures\Jenny_n_Todd_at_Dem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53666" y="1257466"/>
            <a:ext cx="1951131" cy="146334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332086" y="2736185"/>
            <a:ext cx="2519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Jennifer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demo computer at Marshall Space Flight Center, 2012.</a:t>
            </a:r>
          </a:p>
        </p:txBody>
      </p:sp>
      <p:pic>
        <p:nvPicPr>
          <p:cNvPr id="1027" name="Picture 3" descr="C:\Users\k91h784\Dropbox\02_Research\003_Conferences_and_Travel\010_NASA_MSFC_Demo_Huntsville_Jan10\MSGC_Demo_Pictures\MSFC_Museum_Clint_w_SatV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11" y="1257466"/>
            <a:ext cx="2273698" cy="17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51576" y="2998795"/>
            <a:ext cx="216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at Marshall Space Flight Center for demo, 2009.</a:t>
            </a:r>
          </a:p>
        </p:txBody>
      </p:sp>
      <p:pic>
        <p:nvPicPr>
          <p:cNvPr id="1031" name="Picture 7" descr="http://www.coe.montana.edu/ee/lameres/figures/weng13_summer_program/figures/fig_flight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1"/>
          <a:stretch/>
        </p:blipFill>
        <p:spPr bwMode="auto">
          <a:xfrm>
            <a:off x="5257341" y="5065018"/>
            <a:ext cx="2607961" cy="130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coe.montana.edu/ee/lameres/figures/weng12_summer_program/pic_Launch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26" y="3096850"/>
            <a:ext cx="1709910" cy="113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75" y="3337349"/>
            <a:ext cx="2070575" cy="129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396490" y="4297610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Kaysha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Young prepares payload for balloon flight, 2012.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76838" y="5482111"/>
            <a:ext cx="1133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balloon team recovers payload in front of moose, 2013.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67790" y="4580461"/>
            <a:ext cx="1858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 balloon team featured in MSU news story, 2011.</a:t>
            </a:r>
          </a:p>
        </p:txBody>
      </p:sp>
    </p:spTree>
    <p:extLst>
      <p:ext uri="{BB962C8B-B14F-4D97-AF65-F5344CB8AC3E}">
        <p14:creationId xmlns:p14="http://schemas.microsoft.com/office/powerpoint/2010/main" val="27821399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</a:t>
            </a:r>
            <a:endParaRPr lang="en-US" sz="1200" i="1" dirty="0"/>
          </a:p>
        </p:txBody>
      </p:sp>
      <p:pic>
        <p:nvPicPr>
          <p:cNvPr id="9" name="Picture 8" descr="http://www.coe.montana.edu/ee/lameres/figures/HASP_view_from_Top_w_label.jpg">
            <a:extLst>
              <a:ext uri="{FF2B5EF4-FFF2-40B4-BE49-F238E27FC236}">
                <a16:creationId xmlns:a16="http://schemas.microsoft.com/office/drawing/2014/main" id="{50AD726E-4867-4654-BBA3-72F3E5D5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6" y="844550"/>
            <a:ext cx="3165936" cy="241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k91h784\Desktop\SL9_Best_of_Best\Rocket_Camera\SL-9 Space.png">
            <a:extLst>
              <a:ext uri="{FF2B5EF4-FFF2-40B4-BE49-F238E27FC236}">
                <a16:creationId xmlns:a16="http://schemas.microsoft.com/office/drawing/2014/main" id="{FC460D41-2944-4ED5-9660-B067380C04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2"/>
          <a:stretch/>
        </p:blipFill>
        <p:spPr bwMode="auto">
          <a:xfrm rot="16200000">
            <a:off x="3187616" y="1220181"/>
            <a:ext cx="2415559" cy="16642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AutoShape 5">
            <a:extLst>
              <a:ext uri="{FF2B5EF4-FFF2-40B4-BE49-F238E27FC236}">
                <a16:creationId xmlns:a16="http://schemas.microsoft.com/office/drawing/2014/main" id="{8A5A107A-5212-43A7-8832-8768118E87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54184" y="1944399"/>
            <a:ext cx="272519" cy="254564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18F299D9-C642-4D88-88DF-31CEDA886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3726" y="2265273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k91h784\Dropbox\02_Research\004_Funded_Budgets\029_NASA_OCT_GCT_SoundingRocketPayload_July2012\01_UP_Aerospace_Launch_Oct2014\08-Flight_Pictures_SL9_Best_of_Best\05_Launch1.jpg">
            <a:extLst>
              <a:ext uri="{FF2B5EF4-FFF2-40B4-BE49-F238E27FC236}">
                <a16:creationId xmlns:a16="http://schemas.microsoft.com/office/drawing/2014/main" id="{0C37D86D-945A-4939-901B-9EBC9CDD3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9" t="23511" r="16110" b="13560"/>
          <a:stretch/>
        </p:blipFill>
        <p:spPr bwMode="auto">
          <a:xfrm>
            <a:off x="5484839" y="844550"/>
            <a:ext cx="3442864" cy="242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5">
            <a:extLst>
              <a:ext uri="{FF2B5EF4-FFF2-40B4-BE49-F238E27FC236}">
                <a16:creationId xmlns:a16="http://schemas.microsoft.com/office/drawing/2014/main" id="{7319888D-8C0C-44D2-9323-BC7D3287A7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31846" y="1646513"/>
            <a:ext cx="753193" cy="1004721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A1D3B0E-F6A4-4F3E-866C-F2459040B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1388" y="2717544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 descr="A close up of a device&#10;&#10;Description automatically generated">
            <a:extLst>
              <a:ext uri="{FF2B5EF4-FFF2-40B4-BE49-F238E27FC236}">
                <a16:creationId xmlns:a16="http://schemas.microsoft.com/office/drawing/2014/main" id="{E3A6B526-28EF-496A-9F24-6C9F0801A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15" y="3429000"/>
            <a:ext cx="2912087" cy="2912087"/>
          </a:xfrm>
          <a:prstGeom prst="rect">
            <a:avLst/>
          </a:prstGeom>
        </p:spPr>
      </p:pic>
      <p:sp>
        <p:nvSpPr>
          <p:cNvPr id="17" name="AutoShape 5">
            <a:extLst>
              <a:ext uri="{FF2B5EF4-FFF2-40B4-BE49-F238E27FC236}">
                <a16:creationId xmlns:a16="http://schemas.microsoft.com/office/drawing/2014/main" id="{978788C3-E36A-4B1E-A5F3-3071C60C02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8872" y="3964188"/>
            <a:ext cx="430904" cy="417513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007032D7-28E5-4C27-89F5-E2DEC2F51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177" y="3645066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 descr="A close up of a machine&#10;&#10;Description automatically generated">
            <a:extLst>
              <a:ext uri="{FF2B5EF4-FFF2-40B4-BE49-F238E27FC236}">
                <a16:creationId xmlns:a16="http://schemas.microsoft.com/office/drawing/2014/main" id="{632C43E1-1F24-41F0-A778-C497E337C7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5"/>
          <a:stretch/>
        </p:blipFill>
        <p:spPr>
          <a:xfrm>
            <a:off x="200758" y="3429000"/>
            <a:ext cx="3171989" cy="2912087"/>
          </a:xfrm>
          <a:prstGeom prst="rect">
            <a:avLst/>
          </a:prstGeom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F9472457-1489-4B06-B1F2-E3A6A714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763" y="3420269"/>
            <a:ext cx="771525" cy="4175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6B05464E-8B17-408D-8C8B-AD31E492D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750" y="3837781"/>
            <a:ext cx="110490" cy="36083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id="{B27F1D90-A669-4D31-8C95-78B045314F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13119" y="3885765"/>
            <a:ext cx="45720" cy="295076"/>
          </a:xfrm>
          <a:prstGeom prst="straightConnector1">
            <a:avLst/>
          </a:prstGeom>
          <a:noFill/>
          <a:ln w="25400" cmpd="sng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95E5DB2-FFDE-4CA0-879D-E8E285D8F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r="5651"/>
          <a:stretch/>
        </p:blipFill>
        <p:spPr bwMode="auto">
          <a:xfrm>
            <a:off x="6457558" y="3456574"/>
            <a:ext cx="2604464" cy="291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5">
            <a:extLst>
              <a:ext uri="{FF2B5EF4-FFF2-40B4-BE49-F238E27FC236}">
                <a16:creationId xmlns:a16="http://schemas.microsoft.com/office/drawing/2014/main" id="{90D353E1-8C4E-47CD-AF84-8500696D15D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4487" y="3930130"/>
            <a:ext cx="177447" cy="358092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822695E2-8129-4FAF-B568-C94154C33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534" y="3468253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8028D02-53C3-1BC9-A01A-9E5FC405DA29}"/>
              </a:ext>
            </a:extLst>
          </p:cNvPr>
          <p:cNvSpPr/>
          <p:nvPr/>
        </p:nvSpPr>
        <p:spPr>
          <a:xfrm>
            <a:off x="6204720" y="5140367"/>
            <a:ext cx="1336191" cy="600258"/>
          </a:xfrm>
          <a:prstGeom prst="wedgeRoundRectCallout">
            <a:avLst>
              <a:gd name="adj1" fmla="val 65728"/>
              <a:gd name="adj2" fmla="val -2519"/>
              <a:gd name="adj3" fmla="val 16667"/>
            </a:avLst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75" algn="ctr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Coming May 2024</a:t>
            </a:r>
          </a:p>
        </p:txBody>
      </p:sp>
      <p:pic>
        <p:nvPicPr>
          <p:cNvPr id="22" name="Picture 2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FBD12C8-FF4F-9706-0273-7A28B87B25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19" b="37918"/>
          <a:stretch/>
        </p:blipFill>
        <p:spPr>
          <a:xfrm>
            <a:off x="6872816" y="4718476"/>
            <a:ext cx="2271184" cy="177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29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E699EAE6-FBB8-4E51-94E0-F75B84D81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375" y="3308881"/>
            <a:ext cx="3075315" cy="307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mage result for aeroplane">
            <a:extLst>
              <a:ext uri="{FF2B5EF4-FFF2-40B4-BE49-F238E27FC236}">
                <a16:creationId xmlns:a16="http://schemas.microsoft.com/office/drawing/2014/main" id="{CD3867E1-70C8-46EF-B0F1-AA113BBB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767" y="4917785"/>
            <a:ext cx="1751099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There were ~400M personal computers sold in 2018.</a:t>
            </a:r>
          </a:p>
          <a:p>
            <a:pPr lvl="1"/>
            <a:r>
              <a:rPr lang="en-US" dirty="0"/>
              <a:t>There were ~1.5B smart phones sold in 2018 </a:t>
            </a:r>
            <a:r>
              <a:rPr lang="en-US" sz="800" dirty="0"/>
              <a:t>(1.3B Android, 0.2B iOS)</a:t>
            </a:r>
            <a:br>
              <a:rPr lang="en-US" dirty="0"/>
            </a:br>
            <a:endParaRPr lang="en-US" sz="600" dirty="0"/>
          </a:p>
          <a:p>
            <a:r>
              <a:rPr lang="en-US" dirty="0"/>
              <a:t>But what about these things?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There were </a:t>
            </a:r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25B</a:t>
            </a:r>
            <a:r>
              <a:rPr lang="en-US" b="1" dirty="0">
                <a:solidFill>
                  <a:srgbClr val="C00000"/>
                </a:solidFill>
              </a:rPr>
              <a:t> embedded computers sold in 2018.</a:t>
            </a:r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9"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G 32LV560H LV560H Series - 32&quot; Class (31.5&quot; viewable) Pro:Idiom LED TV">
            <a:extLst>
              <a:ext uri="{FF2B5EF4-FFF2-40B4-BE49-F238E27FC236}">
                <a16:creationId xmlns:a16="http://schemas.microsoft.com/office/drawing/2014/main" id="{3800931E-BEDC-4B49-9B16-6B75F8E5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42" y="4019087"/>
            <a:ext cx="1378470" cy="98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printer">
            <a:extLst>
              <a:ext uri="{FF2B5EF4-FFF2-40B4-BE49-F238E27FC236}">
                <a16:creationId xmlns:a16="http://schemas.microsoft.com/office/drawing/2014/main" id="{8B3D6C42-F1AB-4756-AFFF-F0D455472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919" y="4139458"/>
            <a:ext cx="1378470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car">
            <a:extLst>
              <a:ext uri="{FF2B5EF4-FFF2-40B4-BE49-F238E27FC236}">
                <a16:creationId xmlns:a16="http://schemas.microsoft.com/office/drawing/2014/main" id="{8221F1BA-E1F6-4CF3-B09E-05DD428A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55" y="4145075"/>
            <a:ext cx="1539136" cy="8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83BE6-21B6-4017-9DBA-F929176D1E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4364" y="5192382"/>
            <a:ext cx="1270987" cy="631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281202-FC38-4CCA-A0AA-12CE0B434B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89399" y="5068663"/>
            <a:ext cx="825002" cy="7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09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Existing Computers Work Well.  What’s the Problem?</a:t>
            </a:r>
            <a:endParaRPr lang="en-US" i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046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Existing Computers Work Well.  What’s the Problem?</a:t>
            </a:r>
            <a:endParaRPr lang="en-US" i="1" dirty="0"/>
          </a:p>
          <a:p>
            <a:pPr lvl="1"/>
            <a:r>
              <a:rPr lang="en-US" dirty="0"/>
              <a:t>Our existing computers have benefited from 40+ years of Moore’s Law.</a:t>
            </a:r>
          </a:p>
          <a:p>
            <a:pPr lvl="1"/>
            <a:r>
              <a:rPr lang="en-US" dirty="0"/>
              <a:t>In the 1960’s, Gordon Moore predicted that the number of transistors on a chip would double every ~24 months.</a:t>
            </a:r>
          </a:p>
          <a:p>
            <a:pPr lvl="1"/>
            <a:endParaRPr lang="en-US" dirty="0"/>
          </a:p>
        </p:txBody>
      </p:sp>
      <p:pic>
        <p:nvPicPr>
          <p:cNvPr id="6" name="Picture 4" descr="http://s.hswstatic.com/gif/moores-law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9" y="2922998"/>
            <a:ext cx="13462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16" y="2539749"/>
            <a:ext cx="4025489" cy="33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5848" y="4987834"/>
            <a:ext cx="125246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Gordon Moore, co-founder of Intel, holding a vacuum tube.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5021" y="2251771"/>
            <a:ext cx="2956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1959 - 1965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479" y="2285104"/>
            <a:ext cx="2956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1971* - 2011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3122" y="5911352"/>
            <a:ext cx="336237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 First microprocessor introduced in 1971, </a:t>
            </a:r>
          </a:p>
          <a:p>
            <a:pPr algn="ctr"/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Intel 4004 with 2300 transistors.</a:t>
            </a:r>
          </a:p>
        </p:txBody>
      </p:sp>
      <p:pic>
        <p:nvPicPr>
          <p:cNvPr id="18434" name="Picture 2" descr="http://upload.wikimedia.org/wikipedia/commons/thumb/0/00/Transistor_Count_and_Moore%27s_Law_-_2011.svg/350px-Transistor_Count_and_Moore%27s_Law_-_2011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805" y="2772551"/>
            <a:ext cx="3381695" cy="30435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56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55650"/>
            <a:ext cx="8861273" cy="4123001"/>
          </a:xfrm>
        </p:spPr>
        <p:txBody>
          <a:bodyPr/>
          <a:lstStyle/>
          <a:p>
            <a:r>
              <a:rPr lang="en-US" dirty="0"/>
              <a:t>Why is Moore’s Law so Cool?</a:t>
            </a:r>
            <a:endParaRPr lang="en-US" i="1" dirty="0"/>
          </a:p>
          <a:p>
            <a:pPr lvl="1"/>
            <a:r>
              <a:rPr lang="en-US" dirty="0"/>
              <a:t>Our general-purpose computer model has gotten </a:t>
            </a:r>
            <a:r>
              <a:rPr lang="en-US" dirty="0">
                <a:solidFill>
                  <a:srgbClr val="C00000"/>
                </a:solidFill>
              </a:rPr>
              <a:t>smaller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faster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more power efficient</a:t>
            </a:r>
            <a:r>
              <a:rPr lang="en-US" dirty="0"/>
              <a:t> every 24 months.</a:t>
            </a:r>
          </a:p>
          <a:p>
            <a:pPr lvl="1"/>
            <a:r>
              <a:rPr lang="en-US" dirty="0"/>
              <a:t>This has allowed faster operation and more sophisticated software to be executed.  </a:t>
            </a:r>
            <a:br>
              <a:rPr lang="en-US" dirty="0"/>
            </a:br>
            <a:r>
              <a:rPr lang="en-US" dirty="0"/>
              <a:t> 		  	and </a:t>
            </a:r>
            <a:br>
              <a:rPr lang="en-US" dirty="0"/>
            </a:br>
            <a:r>
              <a:rPr lang="en-US" dirty="0"/>
              <a:t>prevented any major overhaul in the way we do things…</a:t>
            </a:r>
          </a:p>
        </p:txBody>
      </p:sp>
      <p:pic>
        <p:nvPicPr>
          <p:cNvPr id="19458" name="Picture 2" descr="http://s.hswstatic.com/gif/moores-law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15"/>
          <a:stretch/>
        </p:blipFill>
        <p:spPr bwMode="auto">
          <a:xfrm>
            <a:off x="403460" y="3258828"/>
            <a:ext cx="1641004" cy="158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925" y="4980125"/>
            <a:ext cx="19945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Replica of the First Transistor</a:t>
            </a:r>
          </a:p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(Source: AP Photo Paul Sakuma)</a:t>
            </a:r>
          </a:p>
        </p:txBody>
      </p:sp>
      <p:pic>
        <p:nvPicPr>
          <p:cNvPr id="2052" name="Picture 4" descr="http://newsroom.intel.com/servlet/JiveServlet/showImage/38-5572-2662/XeonPhiDie_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7" r="7650"/>
          <a:stretch/>
        </p:blipFill>
        <p:spPr bwMode="auto">
          <a:xfrm>
            <a:off x="4420331" y="3913813"/>
            <a:ext cx="2401354" cy="195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83897" y="5866562"/>
            <a:ext cx="20742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Xeon Phi, 22nm</a:t>
            </a:r>
          </a:p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(Source: newsroom.intel.com)</a:t>
            </a:r>
          </a:p>
        </p:txBody>
      </p:sp>
      <p:pic>
        <p:nvPicPr>
          <p:cNvPr id="2054" name="Picture 6" descr="http://www.cedmagic.com/history/intel-4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967" y="3709236"/>
            <a:ext cx="1992099" cy="144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11299" y="5274891"/>
            <a:ext cx="20854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4004, 10um</a:t>
            </a:r>
          </a:p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(Source: newsroom.intel.com)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1925" y="2879020"/>
            <a:ext cx="21240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1947 (1 transistor)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5595" y="3341633"/>
            <a:ext cx="23335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 (2300 transistors)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8247" y="3659897"/>
            <a:ext cx="23055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 (5B transistors)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9B04F5-88FD-44E8-84D9-7FD045D6DEC3}"/>
              </a:ext>
            </a:extLst>
          </p:cNvPr>
          <p:cNvSpPr txBox="1"/>
          <p:nvPr/>
        </p:nvSpPr>
        <p:spPr>
          <a:xfrm>
            <a:off x="6792301" y="3989063"/>
            <a:ext cx="23055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(15B transistors)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FF31A-D103-42FE-B54C-C7B4309F2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223" y="4302204"/>
            <a:ext cx="2098480" cy="16906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387D3F-231C-42E3-8A9E-3D83BE42E29C}"/>
              </a:ext>
            </a:extLst>
          </p:cNvPr>
          <p:cNvSpPr txBox="1"/>
          <p:nvPr/>
        </p:nvSpPr>
        <p:spPr>
          <a:xfrm>
            <a:off x="6792301" y="6020450"/>
            <a:ext cx="20742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NVIDIA Pascal GPU</a:t>
            </a:r>
          </a:p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(Source: invidia.com)</a:t>
            </a:r>
          </a:p>
        </p:txBody>
      </p:sp>
    </p:spTree>
    <p:extLst>
      <p:ext uri="{BB962C8B-B14F-4D97-AF65-F5344CB8AC3E}">
        <p14:creationId xmlns:p14="http://schemas.microsoft.com/office/powerpoint/2010/main" val="4231529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42950"/>
            <a:ext cx="8861273" cy="5670550"/>
          </a:xfrm>
        </p:spPr>
        <p:txBody>
          <a:bodyPr/>
          <a:lstStyle/>
          <a:p>
            <a:r>
              <a:rPr lang="en-US" dirty="0"/>
              <a:t>When will Moore’s Law End?</a:t>
            </a:r>
            <a:endParaRPr lang="en-US" i="1" dirty="0"/>
          </a:p>
          <a:p>
            <a:pPr lvl="1"/>
            <a:r>
              <a:rPr lang="en-US" dirty="0"/>
              <a:t>Most exponentials do come to an end.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65137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074" name="Picture 2" descr="http://ruckussquare.com/wp-content/uploads/2014/08/moo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4" y="1581150"/>
            <a:ext cx="8175886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1713" y="3988880"/>
            <a:ext cx="345680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 Speed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per Clock Cycle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4943475" y="3657600"/>
            <a:ext cx="438208" cy="430872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876771" y="4240872"/>
            <a:ext cx="504912" cy="16350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910123" y="4648200"/>
            <a:ext cx="471560" cy="28575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390938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42950"/>
            <a:ext cx="8861273" cy="5670550"/>
          </a:xfrm>
        </p:spPr>
        <p:txBody>
          <a:bodyPr/>
          <a:lstStyle/>
          <a:p>
            <a:r>
              <a:rPr lang="en-US" dirty="0"/>
              <a:t>When will Moore’s Law End?</a:t>
            </a:r>
            <a:endParaRPr lang="en-US" i="1" dirty="0"/>
          </a:p>
          <a:p>
            <a:pPr lvl="1"/>
            <a:r>
              <a:rPr lang="en-US" dirty="0"/>
              <a:t>Most exponentials do come to an end.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65137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074" name="Picture 2" descr="http://ruckussquare.com/wp-content/uploads/2014/08/moo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4" y="1581150"/>
            <a:ext cx="8175886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1713" y="3988880"/>
            <a:ext cx="345680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 Speed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per Clock Cycle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4943475" y="3657600"/>
            <a:ext cx="438208" cy="430872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876771" y="4240872"/>
            <a:ext cx="504912" cy="16350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910123" y="4648200"/>
            <a:ext cx="471560" cy="28575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470A5CD-B2D4-40FA-AFD9-42EF6E5D98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r="21449"/>
          <a:stretch/>
        </p:blipFill>
        <p:spPr>
          <a:xfrm>
            <a:off x="5437121" y="2948601"/>
            <a:ext cx="3456803" cy="3464899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E99D6E0-E751-4C48-A02C-E69059A64722}"/>
              </a:ext>
            </a:extLst>
          </p:cNvPr>
          <p:cNvSpPr/>
          <p:nvPr/>
        </p:nvSpPr>
        <p:spPr bwMode="auto">
          <a:xfrm>
            <a:off x="6562377" y="1723717"/>
            <a:ext cx="2430206" cy="469830"/>
          </a:xfrm>
          <a:prstGeom prst="wedgeEllipseCallout">
            <a:avLst>
              <a:gd name="adj1" fmla="val -39217"/>
              <a:gd name="adj2" fmla="val 202752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91440" bIns="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So it’s over?</a:t>
            </a:r>
          </a:p>
        </p:txBody>
      </p:sp>
    </p:spTree>
    <p:extLst>
      <p:ext uri="{BB962C8B-B14F-4D97-AF65-F5344CB8AC3E}">
        <p14:creationId xmlns:p14="http://schemas.microsoft.com/office/powerpoint/2010/main" val="1844923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7" y="784860"/>
            <a:ext cx="8861273" cy="5628640"/>
          </a:xfrm>
        </p:spPr>
        <p:txBody>
          <a:bodyPr/>
          <a:lstStyle/>
          <a:p>
            <a:r>
              <a:rPr lang="en-US" dirty="0"/>
              <a:t>Moore’s Law Wasn’t the First Exponential, and Won’t be the Last…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EA28566-ED9E-4BF8-94CC-A90F4148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10" y="1375410"/>
            <a:ext cx="885213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k91h784\Desktop\header_logo.png">
            <a:extLst>
              <a:ext uri="{FF2B5EF4-FFF2-40B4-BE49-F238E27FC236}">
                <a16:creationId xmlns:a16="http://schemas.microsoft.com/office/drawing/2014/main" id="{A55DEA50-FEF4-415A-9CF4-A9FC75F5C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198" y="2360254"/>
            <a:ext cx="533400" cy="4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F6A39C-3959-4B9D-8465-0F1DC5B2033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258996" y="2881565"/>
            <a:ext cx="226602" cy="471805"/>
          </a:xfrm>
          <a:prstGeom prst="straightConnector1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323561F-9B7F-46FA-BBD3-C72DF40BF076}"/>
              </a:ext>
            </a:extLst>
          </p:cNvPr>
          <p:cNvSpPr txBox="1"/>
          <p:nvPr/>
        </p:nvSpPr>
        <p:spPr>
          <a:xfrm>
            <a:off x="8223381" y="3492851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</p:spTree>
    <p:extLst>
      <p:ext uri="{BB962C8B-B14F-4D97-AF65-F5344CB8AC3E}">
        <p14:creationId xmlns:p14="http://schemas.microsoft.com/office/powerpoint/2010/main" val="316749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46760"/>
            <a:ext cx="8861273" cy="5625644"/>
          </a:xfrm>
        </p:spPr>
        <p:txBody>
          <a:bodyPr/>
          <a:lstStyle/>
          <a:p>
            <a:pPr marL="7938" indent="-7938"/>
            <a:r>
              <a:rPr lang="en-US" dirty="0"/>
              <a:t>Reconfigurable Computing</a:t>
            </a:r>
          </a:p>
          <a:p>
            <a:pPr marL="7938" indent="-7938"/>
            <a:br>
              <a:rPr lang="en-US" dirty="0"/>
            </a:br>
            <a:endParaRPr lang="en-US" dirty="0"/>
          </a:p>
        </p:txBody>
      </p:sp>
      <p:pic>
        <p:nvPicPr>
          <p:cNvPr id="20" name="Picture 2" descr="http://www.clipartbest.com/cliparts/aTe/xAz/aTexAz6T4.gif">
            <a:extLst>
              <a:ext uri="{FF2B5EF4-FFF2-40B4-BE49-F238E27FC236}">
                <a16:creationId xmlns:a16="http://schemas.microsoft.com/office/drawing/2014/main" id="{200E9DC1-1F7A-46F2-BDC5-910D75C4B9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97" y="2363241"/>
            <a:ext cx="3199276" cy="21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55FB86-0689-4FC3-ACCA-3D16E61E6A81}"/>
              </a:ext>
            </a:extLst>
          </p:cNvPr>
          <p:cNvSpPr txBox="1"/>
          <p:nvPr/>
        </p:nvSpPr>
        <p:spPr>
          <a:xfrm>
            <a:off x="1424940" y="1288132"/>
            <a:ext cx="597408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typical approach to computer </a:t>
            </a: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 build everything that will ever be needed.  </a:t>
            </a:r>
          </a:p>
          <a:p>
            <a:pPr algn="ctr"/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the </a:t>
            </a: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decide what to use later.</a:t>
            </a:r>
          </a:p>
        </p:txBody>
      </p:sp>
    </p:spTree>
    <p:extLst>
      <p:ext uri="{BB962C8B-B14F-4D97-AF65-F5344CB8AC3E}">
        <p14:creationId xmlns:p14="http://schemas.microsoft.com/office/powerpoint/2010/main" val="2480866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46760"/>
            <a:ext cx="8861273" cy="5625644"/>
          </a:xfrm>
        </p:spPr>
        <p:txBody>
          <a:bodyPr/>
          <a:lstStyle/>
          <a:p>
            <a:pPr marL="7938" indent="-7938"/>
            <a:r>
              <a:rPr lang="en-US" dirty="0"/>
              <a:t>Reconfigurable Computing</a:t>
            </a:r>
          </a:p>
          <a:p>
            <a:pPr marL="7938" indent="-7938"/>
            <a:br>
              <a:rPr lang="en-US" dirty="0"/>
            </a:br>
            <a:endParaRPr lang="en-US" dirty="0"/>
          </a:p>
        </p:txBody>
      </p:sp>
      <p:pic>
        <p:nvPicPr>
          <p:cNvPr id="20" name="Picture 2" descr="http://www.clipartbest.com/cliparts/aTe/xAz/aTexAz6T4.gif">
            <a:extLst>
              <a:ext uri="{FF2B5EF4-FFF2-40B4-BE49-F238E27FC236}">
                <a16:creationId xmlns:a16="http://schemas.microsoft.com/office/drawing/2014/main" id="{200E9DC1-1F7A-46F2-BDC5-910D75C4B9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97" y="2363241"/>
            <a:ext cx="3199276" cy="21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k91h784\Dropbox\02_Research\007_Invited_Talks\018_COE_Seminar_Reconfig_Computing_Sept_2014\figures\output_4bTM2T.gif">
            <a:extLst>
              <a:ext uri="{FF2B5EF4-FFF2-40B4-BE49-F238E27FC236}">
                <a16:creationId xmlns:a16="http://schemas.microsoft.com/office/drawing/2014/main" id="{79B5E114-E9CF-42AD-B972-1F8E543F7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00" y="5569868"/>
            <a:ext cx="2294468" cy="68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55FB86-0689-4FC3-ACCA-3D16E61E6A81}"/>
              </a:ext>
            </a:extLst>
          </p:cNvPr>
          <p:cNvSpPr txBox="1"/>
          <p:nvPr/>
        </p:nvSpPr>
        <p:spPr>
          <a:xfrm>
            <a:off x="1424940" y="1288132"/>
            <a:ext cx="597408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typical approach to computer </a:t>
            </a: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 build everything that will ever be needed.  </a:t>
            </a:r>
          </a:p>
          <a:p>
            <a:pPr algn="ctr"/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the </a:t>
            </a: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decide what to use later.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1A8C25-6DFA-428C-889F-55CCD3D68475}"/>
              </a:ext>
            </a:extLst>
          </p:cNvPr>
          <p:cNvSpPr txBox="1"/>
          <p:nvPr/>
        </p:nvSpPr>
        <p:spPr>
          <a:xfrm>
            <a:off x="1968828" y="4694917"/>
            <a:ext cx="50187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 the hardware could be </a:t>
            </a:r>
            <a:r>
              <a:rPr 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changed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based on the application?</a:t>
            </a:r>
          </a:p>
        </p:txBody>
      </p:sp>
    </p:spTree>
    <p:extLst>
      <p:ext uri="{BB962C8B-B14F-4D97-AF65-F5344CB8AC3E}">
        <p14:creationId xmlns:p14="http://schemas.microsoft.com/office/powerpoint/2010/main" val="1467112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 marL="0" indent="0"/>
            <a:r>
              <a:rPr lang="en-US" i="1" dirty="0"/>
              <a:t>The Long Road…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EA61D-C65C-42B5-9AA0-E3AA2B9B1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54"/>
          <a:stretch/>
        </p:blipFill>
        <p:spPr>
          <a:xfrm>
            <a:off x="151415" y="2340429"/>
            <a:ext cx="8869271" cy="40208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B07B2B4-594A-4BD3-A5ED-CF1E5D0EC3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2389" r="2952" b="1768"/>
          <a:stretch/>
        </p:blipFill>
        <p:spPr>
          <a:xfrm>
            <a:off x="3319701" y="792026"/>
            <a:ext cx="2532697" cy="25127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0082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33525"/>
            <a:ext cx="8861273" cy="5638879"/>
          </a:xfrm>
        </p:spPr>
        <p:txBody>
          <a:bodyPr/>
          <a:lstStyle/>
          <a:p>
            <a:pPr marL="7938" indent="-7938"/>
            <a:r>
              <a:rPr lang="en-US" dirty="0"/>
              <a:t>Today’s Computers are Based on a General-Purpose Processor</a:t>
            </a:r>
          </a:p>
          <a:p>
            <a:pPr lvl="1"/>
            <a:r>
              <a:rPr lang="en-US" dirty="0"/>
              <a:t>The GP CPU is designed to do many things. </a:t>
            </a:r>
          </a:p>
          <a:p>
            <a:pPr lvl="1"/>
            <a:r>
              <a:rPr lang="en-US" dirty="0"/>
              <a:t>This is the </a:t>
            </a:r>
            <a:r>
              <a:rPr lang="en-US" i="1" dirty="0"/>
              <a:t>“Jack of All Trades, Master of None”</a:t>
            </a:r>
            <a:r>
              <a:rPr lang="en-US" dirty="0"/>
              <a:t> approach.</a:t>
            </a:r>
            <a:br>
              <a:rPr lang="en-US" dirty="0"/>
            </a:br>
            <a:endParaRPr lang="en-US" dirty="0"/>
          </a:p>
        </p:txBody>
      </p:sp>
      <p:pic>
        <p:nvPicPr>
          <p:cNvPr id="16386" name="Picture 2" descr="C:\Users\k91h784\Dropbox\02_Research\007_Invited_Talks\018_COE_Seminar_Reconfig_Computing_Sept_2014\figures\Animated_GP_Mode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97" y="3589286"/>
            <a:ext cx="2715578" cy="271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ttp://static.bootic.com/_pictures/1595239/intel-core-i7-2617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95" y="2309588"/>
            <a:ext cx="1297622" cy="111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endCxn id="19" idx="2"/>
          </p:cNvCxnSpPr>
          <p:nvPr/>
        </p:nvCxnSpPr>
        <p:spPr bwMode="auto">
          <a:xfrm flipV="1">
            <a:off x="1880528" y="3049330"/>
            <a:ext cx="917667" cy="539958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Arrow Connector 12"/>
          <p:cNvCxnSpPr>
            <a:endCxn id="19" idx="2"/>
          </p:cNvCxnSpPr>
          <p:nvPr/>
        </p:nvCxnSpPr>
        <p:spPr bwMode="auto">
          <a:xfrm flipH="1" flipV="1">
            <a:off x="2798195" y="3049330"/>
            <a:ext cx="1208655" cy="53995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458593" y="3589286"/>
            <a:ext cx="2710181" cy="2715578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889645">
            <a:off x="2765965" y="2951032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20022" y="1972193"/>
            <a:ext cx="29563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Purpose CPU Model</a:t>
            </a:r>
          </a:p>
        </p:txBody>
      </p:sp>
    </p:spTree>
    <p:extLst>
      <p:ext uri="{BB962C8B-B14F-4D97-AF65-F5344CB8AC3E}">
        <p14:creationId xmlns:p14="http://schemas.microsoft.com/office/powerpoint/2010/main" val="1436700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33525"/>
            <a:ext cx="8861273" cy="5638879"/>
          </a:xfrm>
        </p:spPr>
        <p:txBody>
          <a:bodyPr/>
          <a:lstStyle/>
          <a:p>
            <a:pPr marL="7938" indent="-7938"/>
            <a:r>
              <a:rPr lang="en-US" dirty="0"/>
              <a:t>Today’s Computers are Based on a General-Purpose Processor</a:t>
            </a:r>
          </a:p>
          <a:p>
            <a:pPr lvl="1"/>
            <a:r>
              <a:rPr lang="en-US" dirty="0"/>
              <a:t>The GP CPU is designed to do many things. </a:t>
            </a:r>
          </a:p>
          <a:p>
            <a:pPr lvl="1"/>
            <a:r>
              <a:rPr lang="en-US" dirty="0"/>
              <a:t>This is the </a:t>
            </a:r>
            <a:r>
              <a:rPr lang="en-US" i="1" dirty="0"/>
              <a:t>“Jack of All Trades, Master of None”</a:t>
            </a:r>
            <a:r>
              <a:rPr lang="en-US" dirty="0"/>
              <a:t> approach.</a:t>
            </a:r>
            <a:br>
              <a:rPr lang="en-US" dirty="0"/>
            </a:br>
            <a:endParaRPr lang="en-US" dirty="0"/>
          </a:p>
        </p:txBody>
      </p:sp>
      <p:pic>
        <p:nvPicPr>
          <p:cNvPr id="16386" name="Picture 2" descr="C:\Users\k91h784\Dropbox\02_Research\007_Invited_Talks\018_COE_Seminar_Reconfig_Computing_Sept_2014\figures\Animated_GP_Mode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97" y="3589286"/>
            <a:ext cx="2715578" cy="271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91h784\Dropbox\02_Research\007_Invited_Talks\018_COE_Seminar_Reconfig_Computing_Sept_2014\figures\Animated_RC_Mode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805" y="4288135"/>
            <a:ext cx="1336675" cy="8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ttp://static.bootic.com/_pictures/1595239/intel-core-i7-2617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95" y="2309588"/>
            <a:ext cx="1297622" cy="111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http://editerupload.eepw.com.cn/200809/ce6c3565c4f270867d9f0d1ee02fb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792" y="2269828"/>
            <a:ext cx="1558925" cy="118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endCxn id="19" idx="2"/>
          </p:cNvCxnSpPr>
          <p:nvPr/>
        </p:nvCxnSpPr>
        <p:spPr bwMode="auto">
          <a:xfrm flipV="1">
            <a:off x="1880528" y="3049330"/>
            <a:ext cx="917667" cy="539958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Arrow Connector 12"/>
          <p:cNvCxnSpPr>
            <a:endCxn id="19" idx="2"/>
          </p:cNvCxnSpPr>
          <p:nvPr/>
        </p:nvCxnSpPr>
        <p:spPr bwMode="auto">
          <a:xfrm flipH="1" flipV="1">
            <a:off x="2798195" y="3049330"/>
            <a:ext cx="1208655" cy="53995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458593" y="3589286"/>
            <a:ext cx="2710181" cy="2715578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889645">
            <a:off x="2765965" y="2951032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805805" y="4288135"/>
            <a:ext cx="1336676" cy="86159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19674640">
            <a:off x="6311647" y="2924894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1" name="Straight Arrow Connector 30"/>
          <p:cNvCxnSpPr>
            <a:endCxn id="26" idx="2"/>
          </p:cNvCxnSpPr>
          <p:nvPr/>
        </p:nvCxnSpPr>
        <p:spPr bwMode="auto">
          <a:xfrm flipH="1" flipV="1">
            <a:off x="6383220" y="3017220"/>
            <a:ext cx="627497" cy="127091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5921375" y="3017221"/>
            <a:ext cx="461845" cy="1270914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320022" y="1972193"/>
            <a:ext cx="29563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Purpose CPU Model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78495" y="1940869"/>
            <a:ext cx="29563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Reconfigurable Computing Model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4E0469-2AB3-4F6F-A426-A7462FD49936}"/>
              </a:ext>
            </a:extLst>
          </p:cNvPr>
          <p:cNvSpPr txBox="1"/>
          <p:nvPr/>
        </p:nvSpPr>
        <p:spPr>
          <a:xfrm>
            <a:off x="4794040" y="5342890"/>
            <a:ext cx="348414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can be faster because the hardware is smaller and consumes less power.</a:t>
            </a:r>
          </a:p>
        </p:txBody>
      </p:sp>
    </p:spTree>
    <p:extLst>
      <p:ext uri="{BB962C8B-B14F-4D97-AF65-F5344CB8AC3E}">
        <p14:creationId xmlns:p14="http://schemas.microsoft.com/office/powerpoint/2010/main" val="1499675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off to work…</a:t>
            </a:r>
          </a:p>
          <a:p>
            <a:pPr lvl="1"/>
            <a:r>
              <a:rPr lang="en-US" dirty="0"/>
              <a:t>We started investigating computational speedup by swapping in HW in real-time.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7CF1F-6D33-422E-97E2-4B0BFA1C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97" y="2184082"/>
            <a:ext cx="1989701" cy="4262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E6CC6-6B11-4532-9502-7E69BEA48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298" y="2364581"/>
            <a:ext cx="3159240" cy="3868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AA4E74-DB05-42FB-9D7C-F575AAAEBA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312"/>
          <a:stretch/>
        </p:blipFill>
        <p:spPr>
          <a:xfrm>
            <a:off x="5349685" y="1590198"/>
            <a:ext cx="3253261" cy="3147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37F24-710C-4DC5-A91D-EDB74F2D7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949" y="4743450"/>
            <a:ext cx="3828293" cy="173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80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then…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7CF1F-6D33-422E-97E2-4B0BFA1C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97" y="2184082"/>
            <a:ext cx="1989701" cy="4262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E6CC6-6B11-4532-9502-7E69BEA48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298" y="2364581"/>
            <a:ext cx="3159240" cy="3868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AA4E74-DB05-42FB-9D7C-F575AAAEBA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312"/>
          <a:stretch/>
        </p:blipFill>
        <p:spPr>
          <a:xfrm>
            <a:off x="5349685" y="1590198"/>
            <a:ext cx="3253261" cy="3147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37F24-710C-4DC5-A91D-EDB74F2D7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949" y="4743450"/>
            <a:ext cx="3828293" cy="173863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07BA43-C270-4916-9EC0-7B59F63B5136}"/>
              </a:ext>
            </a:extLst>
          </p:cNvPr>
          <p:cNvSpPr/>
          <p:nvPr/>
        </p:nvSpPr>
        <p:spPr bwMode="auto">
          <a:xfrm>
            <a:off x="662209" y="1274540"/>
            <a:ext cx="7608698" cy="5138960"/>
          </a:xfrm>
          <a:prstGeom prst="roundRect">
            <a:avLst/>
          </a:prstGeom>
          <a:solidFill>
            <a:schemeClr val="bg1">
              <a:lumMod val="65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098" name="Picture 2" descr="Image result for robonaut 1">
            <a:extLst>
              <a:ext uri="{FF2B5EF4-FFF2-40B4-BE49-F238E27FC236}">
                <a16:creationId xmlns:a16="http://schemas.microsoft.com/office/drawing/2014/main" id="{0827E640-3ECE-48AB-913F-94F804865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68" y="3155087"/>
            <a:ext cx="4445842" cy="295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nasa meatball png">
            <a:extLst>
              <a:ext uri="{FF2B5EF4-FFF2-40B4-BE49-F238E27FC236}">
                <a16:creationId xmlns:a16="http://schemas.microsoft.com/office/drawing/2014/main" id="{B3F711A2-FE46-46C3-A876-D3E55B8AB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2" t="5446" r="24984" b="6711"/>
          <a:stretch/>
        </p:blipFill>
        <p:spPr bwMode="auto">
          <a:xfrm>
            <a:off x="868173" y="1281135"/>
            <a:ext cx="2013729" cy="175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789AD86-0537-418C-B32F-49385B534808}"/>
              </a:ext>
            </a:extLst>
          </p:cNvPr>
          <p:cNvSpPr/>
          <p:nvPr/>
        </p:nvSpPr>
        <p:spPr bwMode="auto">
          <a:xfrm>
            <a:off x="3392694" y="1410944"/>
            <a:ext cx="4129897" cy="1094049"/>
          </a:xfrm>
          <a:prstGeom prst="wedgeEllipseCallout">
            <a:avLst>
              <a:gd name="adj1" fmla="val -32093"/>
              <a:gd name="adj2" fmla="val 167897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Hey, tha</a:t>
            </a:r>
            <a:r>
              <a:rPr lang="en-US" sz="1800" b="1" dirty="0">
                <a:solidFill>
                  <a:srgbClr val="003366"/>
                </a:solidFill>
              </a:rPr>
              <a:t>t’s pretty cool.  That might help our space computers.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33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4007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4065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marL="465137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624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420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140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have </a:t>
            </a:r>
            <a:r>
              <a:rPr lang="en-US" b="1" u="sng" dirty="0"/>
              <a:t>high computation</a:t>
            </a:r>
            <a:r>
              <a:rPr lang="en-US" dirty="0"/>
              <a:t>.  RC can do that.</a:t>
            </a:r>
            <a:br>
              <a:rPr lang="en-US" dirty="0"/>
            </a:br>
            <a:endParaRPr lang="en-US" dirty="0"/>
          </a:p>
          <a:p>
            <a:pPr marL="465137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691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have </a:t>
            </a:r>
            <a:r>
              <a:rPr lang="en-US" b="1" u="sng" dirty="0"/>
              <a:t>high computation</a:t>
            </a:r>
            <a:r>
              <a:rPr lang="en-US" dirty="0"/>
              <a:t>.  RC can do that.</a:t>
            </a:r>
            <a:br>
              <a:rPr lang="en-US" dirty="0"/>
            </a:br>
            <a:endParaRPr lang="en-US" dirty="0"/>
          </a:p>
          <a:p>
            <a:pPr marL="465137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5383488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025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about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 marL="0" indent="0"/>
            <a:br>
              <a:rPr lang="en-US" dirty="0"/>
            </a:b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BB75360-1808-4BDB-97BD-0C9EE1EA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537" y="1011281"/>
            <a:ext cx="4586778" cy="258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914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have </a:t>
            </a:r>
            <a:r>
              <a:rPr lang="en-US" b="1" u="sng" dirty="0"/>
              <a:t>high computation</a:t>
            </a:r>
            <a:r>
              <a:rPr lang="en-US" dirty="0"/>
              <a:t>.  RC can do that.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operate in the presence of </a:t>
            </a:r>
            <a:r>
              <a:rPr lang="en-US" b="1" u="sng" dirty="0"/>
              <a:t>harsh radiation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5383488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652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have </a:t>
            </a:r>
            <a:r>
              <a:rPr lang="en-US" b="1" u="sng" dirty="0"/>
              <a:t>high computation</a:t>
            </a:r>
            <a:r>
              <a:rPr lang="en-US" dirty="0"/>
              <a:t>.  RC can do that.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operate in the presence of </a:t>
            </a:r>
            <a:r>
              <a:rPr lang="en-US" b="1" u="sng" dirty="0"/>
              <a:t>harsh radiation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5383488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E83E2A-E42D-43BB-911E-2C3076CE33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69" r="12588" b="33058"/>
          <a:stretch/>
        </p:blipFill>
        <p:spPr>
          <a:xfrm>
            <a:off x="6369269" y="3671210"/>
            <a:ext cx="2503564" cy="2682098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924BEBA-28C2-4E6D-90E6-5B99889D0ABD}"/>
              </a:ext>
            </a:extLst>
          </p:cNvPr>
          <p:cNvSpPr/>
          <p:nvPr/>
        </p:nvSpPr>
        <p:spPr bwMode="auto">
          <a:xfrm>
            <a:off x="6545842" y="2484645"/>
            <a:ext cx="2384073" cy="805079"/>
          </a:xfrm>
          <a:prstGeom prst="wedgeRoundRectCallout">
            <a:avLst>
              <a:gd name="adj1" fmla="val -10266"/>
              <a:gd name="adj2" fmla="val 134400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repeat the question???</a:t>
            </a:r>
          </a:p>
        </p:txBody>
      </p:sp>
    </p:spTree>
    <p:extLst>
      <p:ext uri="{BB962C8B-B14F-4D97-AF65-F5344CB8AC3E}">
        <p14:creationId xmlns:p14="http://schemas.microsoft.com/office/powerpoint/2010/main" val="3204583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A0EFB-2603-4183-A36B-EA829967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7527-CBC3-4648-852C-AFD5DCBC5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Space Radiation Environment</a:t>
            </a:r>
          </a:p>
        </p:txBody>
      </p:sp>
      <p:pic>
        <p:nvPicPr>
          <p:cNvPr id="1026" name="Picture 2" descr="Image result for nuclear fusion">
            <a:extLst>
              <a:ext uri="{FF2B5EF4-FFF2-40B4-BE49-F238E27FC236}">
                <a16:creationId xmlns:a16="http://schemas.microsoft.com/office/drawing/2014/main" id="{70C4541F-4EC8-4AAB-8CDF-1034650AE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65" y="1721362"/>
            <a:ext cx="4281035" cy="368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nuclear fusion">
            <a:extLst>
              <a:ext uri="{FF2B5EF4-FFF2-40B4-BE49-F238E27FC236}">
                <a16:creationId xmlns:a16="http://schemas.microsoft.com/office/drawing/2014/main" id="{FF3CE7CC-98F8-4A80-8BA1-35AECC72F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17" y="1654969"/>
            <a:ext cx="3286855" cy="464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FC54EA-80D7-4A7D-BB34-0BA3C7E1F015}"/>
              </a:ext>
            </a:extLst>
          </p:cNvPr>
          <p:cNvSpPr txBox="1"/>
          <p:nvPr/>
        </p:nvSpPr>
        <p:spPr>
          <a:xfrm>
            <a:off x="4938172" y="1408748"/>
            <a:ext cx="34841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Fusion</a:t>
            </a:r>
          </a:p>
        </p:txBody>
      </p:sp>
    </p:spTree>
    <p:extLst>
      <p:ext uri="{BB962C8B-B14F-4D97-AF65-F5344CB8AC3E}">
        <p14:creationId xmlns:p14="http://schemas.microsoft.com/office/powerpoint/2010/main" val="2613561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neutron radiation">
            <a:extLst>
              <a:ext uri="{FF2B5EF4-FFF2-40B4-BE49-F238E27FC236}">
                <a16:creationId xmlns:a16="http://schemas.microsoft.com/office/drawing/2014/main" id="{106511D3-CA08-4809-9C48-8A7A80B86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8"/>
          <a:stretch/>
        </p:blipFill>
        <p:spPr bwMode="auto">
          <a:xfrm>
            <a:off x="3963502" y="1116671"/>
            <a:ext cx="5085460" cy="332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8A0EFB-2603-4183-A36B-EA829967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7527-CBC3-4648-852C-AFD5DCBC5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Space Radiation Environment</a:t>
            </a:r>
          </a:p>
        </p:txBody>
      </p:sp>
      <p:pic>
        <p:nvPicPr>
          <p:cNvPr id="1026" name="Picture 2" descr="Image result for nuclear fusion">
            <a:extLst>
              <a:ext uri="{FF2B5EF4-FFF2-40B4-BE49-F238E27FC236}">
                <a16:creationId xmlns:a16="http://schemas.microsoft.com/office/drawing/2014/main" id="{70C4541F-4EC8-4AAB-8CDF-1034650AE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1" y="2371615"/>
            <a:ext cx="3223535" cy="277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eavy ion">
            <a:extLst>
              <a:ext uri="{FF2B5EF4-FFF2-40B4-BE49-F238E27FC236}">
                <a16:creationId xmlns:a16="http://schemas.microsoft.com/office/drawing/2014/main" id="{8236D795-4EDD-4A16-B7BA-D23006A4D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169" y="4442777"/>
            <a:ext cx="4518260" cy="182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237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Radiation do to our Computers?</a:t>
            </a:r>
          </a:p>
        </p:txBody>
      </p:sp>
      <p:pic>
        <p:nvPicPr>
          <p:cNvPr id="5" name="Picture 4" descr="A picture containing text, device, meter, gauge&#10;&#10;Description automatically generated">
            <a:extLst>
              <a:ext uri="{FF2B5EF4-FFF2-40B4-BE49-F238E27FC236}">
                <a16:creationId xmlns:a16="http://schemas.microsoft.com/office/drawing/2014/main" id="{701D372C-751E-DC02-6CA2-3420D0492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7" y="1628404"/>
            <a:ext cx="8465071" cy="2519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C47624-B707-6B1E-9F64-15D2B33865C6}"/>
              </a:ext>
            </a:extLst>
          </p:cNvPr>
          <p:cNvSpPr txBox="1"/>
          <p:nvPr/>
        </p:nvSpPr>
        <p:spPr>
          <a:xfrm>
            <a:off x="4289851" y="4252609"/>
            <a:ext cx="4076688" cy="1446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Ionizing Dose (TID)</a:t>
            </a:r>
          </a:p>
          <a:p>
            <a:pPr marL="684213" indent="-227013" algn="l">
              <a:buFontTx/>
              <a:buChar char="-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Doping of insulators.</a:t>
            </a:r>
          </a:p>
          <a:p>
            <a:pPr marL="684213" indent="-227013" algn="l">
              <a:buFontTx/>
              <a:buChar char="-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Causes leakage current</a:t>
            </a:r>
          </a:p>
          <a:p>
            <a:pPr marL="684213" indent="-227013" algn="l">
              <a:buFontTx/>
              <a:buChar char="-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Causes transistors to be stuck on/off.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C5496A-17D2-4362-C3B4-20340A7BE97D}"/>
              </a:ext>
            </a:extLst>
          </p:cNvPr>
          <p:cNvSpPr txBox="1"/>
          <p:nvPr/>
        </p:nvSpPr>
        <p:spPr>
          <a:xfrm>
            <a:off x="349517" y="4252609"/>
            <a:ext cx="407668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Event Effects</a:t>
            </a:r>
          </a:p>
          <a:p>
            <a:pPr marL="684213" indent="-227013" algn="l">
              <a:buFontTx/>
              <a:buChar char="-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flips (1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0, 0  1)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4213" indent="-227013" algn="l">
              <a:buFontTx/>
              <a:buChar char="-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Erroneous performance.</a:t>
            </a:r>
          </a:p>
          <a:p>
            <a:pPr marL="684213" indent="-227013" algn="l">
              <a:buFontTx/>
              <a:buChar char="-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system crashes.</a:t>
            </a:r>
          </a:p>
        </p:txBody>
      </p:sp>
    </p:spTree>
    <p:extLst>
      <p:ext uri="{BB962C8B-B14F-4D97-AF65-F5344CB8AC3E}">
        <p14:creationId xmlns:p14="http://schemas.microsoft.com/office/powerpoint/2010/main" val="1140795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5" y="182917"/>
            <a:ext cx="6384138" cy="387676"/>
          </a:xfrm>
        </p:spPr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47651"/>
            <a:r>
              <a:rPr lang="en-US" sz="2200" dirty="0"/>
              <a:t>If this radiation is a problem, how do our computers work now?</a:t>
            </a:r>
          </a:p>
          <a:p>
            <a:pPr marL="465138" lvl="1"/>
            <a:endParaRPr lang="en-US" sz="1800" dirty="0"/>
          </a:p>
          <a:p>
            <a:pPr lvl="1"/>
            <a:endParaRPr lang="en-US" dirty="0"/>
          </a:p>
        </p:txBody>
      </p:sp>
      <p:pic>
        <p:nvPicPr>
          <p:cNvPr id="2050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C5D7768E-AC4C-49BE-9487-3D50D4E6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8" y="1309729"/>
            <a:ext cx="4004364" cy="22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728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5" y="182917"/>
            <a:ext cx="6384138" cy="387676"/>
          </a:xfrm>
        </p:spPr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Earth’s Magnetic Field Deflects Much of the Radiation </a:t>
            </a:r>
          </a:p>
        </p:txBody>
      </p:sp>
      <p:pic>
        <p:nvPicPr>
          <p:cNvPr id="7" name="Picture 2" descr="http://www.nasa.gov/images/content/412284main_NAIRAS-magfield.jpg">
            <a:extLst>
              <a:ext uri="{FF2B5EF4-FFF2-40B4-BE49-F238E27FC236}">
                <a16:creationId xmlns:a16="http://schemas.microsoft.com/office/drawing/2014/main" id="{DB235C4F-DF25-47DB-9F20-269C52256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9" b="7054"/>
          <a:stretch/>
        </p:blipFill>
        <p:spPr bwMode="auto">
          <a:xfrm>
            <a:off x="165105" y="1488265"/>
            <a:ext cx="7114578" cy="4872028"/>
          </a:xfrm>
          <a:prstGeom prst="rect">
            <a:avLst/>
          </a:prstGeom>
          <a:noFill/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827444-5F57-48B1-BE66-82DE93A010E1}"/>
              </a:ext>
            </a:extLst>
          </p:cNvPr>
          <p:cNvCxnSpPr>
            <a:cxnSpLocks/>
          </p:cNvCxnSpPr>
          <p:nvPr/>
        </p:nvCxnSpPr>
        <p:spPr bwMode="auto">
          <a:xfrm flipH="1">
            <a:off x="5763873" y="2876419"/>
            <a:ext cx="1977300" cy="98339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ACFE75-83E3-443A-BCD6-B33D104BB5B7}"/>
              </a:ext>
            </a:extLst>
          </p:cNvPr>
          <p:cNvSpPr txBox="1"/>
          <p:nvPr/>
        </p:nvSpPr>
        <p:spPr>
          <a:xfrm>
            <a:off x="7693034" y="2136736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  <p:pic>
        <p:nvPicPr>
          <p:cNvPr id="16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90982252-1F68-4B04-87AA-5F1834EA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64" y="2572086"/>
            <a:ext cx="983294" cy="55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656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Atmosphere Attenuates the Rest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A7C199E-4C51-418C-82F1-352984253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5" y="1464945"/>
            <a:ext cx="8731158" cy="432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D73E64-EC45-4EE4-A9F7-84FDB46841A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55180" y="5477811"/>
            <a:ext cx="709658" cy="770947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7CC08AD-2950-4D24-A58E-9B4E82BD552F}"/>
              </a:ext>
            </a:extLst>
          </p:cNvPr>
          <p:cNvSpPr txBox="1"/>
          <p:nvPr/>
        </p:nvSpPr>
        <p:spPr>
          <a:xfrm>
            <a:off x="6746795" y="5918007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64856016-8E91-4722-BF68-46A1B137D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542" y="5917624"/>
            <a:ext cx="983294" cy="55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529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There are Computers in Space Now?</a:t>
            </a:r>
          </a:p>
        </p:txBody>
      </p:sp>
      <p:pic>
        <p:nvPicPr>
          <p:cNvPr id="10" name="Picture 3" descr="C:\Users\k91h784\Dropbox\02_Research\007_Invited_Talks\022_MOR_Conducting_Research_in_Space_Jan2015\Figures\ISS_Small.jpg">
            <a:extLst>
              <a:ext uri="{FF2B5EF4-FFF2-40B4-BE49-F238E27FC236}">
                <a16:creationId xmlns:a16="http://schemas.microsoft.com/office/drawing/2014/main" id="{B5BA2245-5418-4746-AA69-AE0D950D5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07" y="1429878"/>
            <a:ext cx="7367421" cy="469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920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NASA and the Military have Devised “Hardening Techniques”</a:t>
            </a:r>
          </a:p>
          <a:p>
            <a:pPr marL="458788" lvl="1"/>
            <a:r>
              <a:rPr lang="en-US" sz="1800" b="1" dirty="0"/>
              <a:t>The goal:</a:t>
            </a:r>
            <a:r>
              <a:rPr lang="en-US" sz="1800" dirty="0"/>
              <a:t> reduce the amount of electrical charge generated when struck by radiation.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A8330C-CE7E-7E14-8838-D24940447E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91" y="1869270"/>
            <a:ext cx="7063408" cy="205670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48BD3A7-B50B-81BD-46F6-416AF5B46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5475" y="4269743"/>
            <a:ext cx="3856142" cy="207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8B3B3EA-09AE-4523-CF75-13BB11394106}"/>
              </a:ext>
            </a:extLst>
          </p:cNvPr>
          <p:cNvSpPr/>
          <p:nvPr/>
        </p:nvSpPr>
        <p:spPr>
          <a:xfrm>
            <a:off x="131310" y="2897623"/>
            <a:ext cx="1407837" cy="637209"/>
          </a:xfrm>
          <a:prstGeom prst="wedgeRoundRectCallout">
            <a:avLst>
              <a:gd name="adj1" fmla="val 65200"/>
              <a:gd name="adj2" fmla="val 24278"/>
              <a:gd name="adj3" fmla="val 16667"/>
            </a:avLst>
          </a:prstGeom>
          <a:solidFill>
            <a:srgbClr val="003366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Change the Materials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EB1638C-62F9-40BA-8EE2-AB00C4B66FA2}"/>
              </a:ext>
            </a:extLst>
          </p:cNvPr>
          <p:cNvSpPr/>
          <p:nvPr/>
        </p:nvSpPr>
        <p:spPr>
          <a:xfrm>
            <a:off x="1136267" y="4935373"/>
            <a:ext cx="1407837" cy="637209"/>
          </a:xfrm>
          <a:prstGeom prst="wedgeRoundRectCallout">
            <a:avLst>
              <a:gd name="adj1" fmla="val 65200"/>
              <a:gd name="adj2" fmla="val 24278"/>
              <a:gd name="adj3" fmla="val 16667"/>
            </a:avLst>
          </a:prstGeom>
          <a:solidFill>
            <a:srgbClr val="003366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Change the Layout</a:t>
            </a:r>
          </a:p>
        </p:txBody>
      </p:sp>
    </p:spTree>
    <p:extLst>
      <p:ext uri="{BB962C8B-B14F-4D97-AF65-F5344CB8AC3E}">
        <p14:creationId xmlns:p14="http://schemas.microsoft.com/office/powerpoint/2010/main" val="2446400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about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 marL="0" indent="0"/>
            <a:br>
              <a:rPr lang="en-US" dirty="0"/>
            </a:b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BB75360-1808-4BDB-97BD-0C9EE1EA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537" y="1011281"/>
            <a:ext cx="4586778" cy="258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2070C-4D69-4E22-A217-F66E1F47E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4" y="4305263"/>
            <a:ext cx="2982685" cy="1895248"/>
          </a:xfrm>
          <a:prstGeom prst="rect">
            <a:avLst/>
          </a:prstGeom>
        </p:spPr>
      </p:pic>
      <p:pic>
        <p:nvPicPr>
          <p:cNvPr id="1026" name="Picture 2" descr="West High students seeking names of graduates killed in battle | Local  Education | billingsgazette.com">
            <a:extLst>
              <a:ext uri="{FF2B5EF4-FFF2-40B4-BE49-F238E27FC236}">
                <a16:creationId xmlns:a16="http://schemas.microsoft.com/office/drawing/2014/main" id="{8BD9D74B-1557-43F3-BDDE-FE817D0DB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51" y="3348972"/>
            <a:ext cx="1243492" cy="8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B89B647-5603-4184-9178-59EBCF86505E}"/>
              </a:ext>
            </a:extLst>
          </p:cNvPr>
          <p:cNvSpPr/>
          <p:nvPr/>
        </p:nvSpPr>
        <p:spPr bwMode="auto">
          <a:xfrm>
            <a:off x="1605643" y="5448806"/>
            <a:ext cx="892629" cy="621582"/>
          </a:xfrm>
          <a:prstGeom prst="ellipse">
            <a:avLst/>
          </a:prstGeom>
          <a:noFill/>
          <a:ln w="1143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10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97A3D65-280B-8193-493D-DCFD2CB11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7580" y="1766139"/>
            <a:ext cx="3519557" cy="392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8B3B3EA-09AE-4523-CF75-13BB11394106}"/>
              </a:ext>
            </a:extLst>
          </p:cNvPr>
          <p:cNvSpPr/>
          <p:nvPr/>
        </p:nvSpPr>
        <p:spPr>
          <a:xfrm>
            <a:off x="856111" y="2232546"/>
            <a:ext cx="4039783" cy="392266"/>
          </a:xfrm>
          <a:prstGeom prst="wedgeRoundRectCallout">
            <a:avLst>
              <a:gd name="adj1" fmla="val 65200"/>
              <a:gd name="adj2" fmla="val 24278"/>
              <a:gd name="adj3" fmla="val 16667"/>
            </a:avLst>
          </a:prstGeom>
          <a:solidFill>
            <a:srgbClr val="003366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It is expensive to get mass into space.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70FC358-643F-DF94-2725-24BB235BEEA5}"/>
              </a:ext>
            </a:extLst>
          </p:cNvPr>
          <p:cNvSpPr/>
          <p:nvPr/>
        </p:nvSpPr>
        <p:spPr>
          <a:xfrm>
            <a:off x="481782" y="2904111"/>
            <a:ext cx="4414112" cy="598609"/>
          </a:xfrm>
          <a:prstGeom prst="wedgeRoundRectCallout">
            <a:avLst>
              <a:gd name="adj1" fmla="val 65200"/>
              <a:gd name="adj2" fmla="val 24278"/>
              <a:gd name="adj3" fmla="val 16667"/>
            </a:avLst>
          </a:prstGeom>
          <a:solidFill>
            <a:srgbClr val="003366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It would take a meter of aluminum to stop all radiation energies!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NASA and the Military have Devised “Hardening Techniques”</a:t>
            </a:r>
          </a:p>
          <a:p>
            <a:pPr marL="458788" lvl="1"/>
            <a:r>
              <a:rPr lang="en-US" sz="1800" b="1" dirty="0"/>
              <a:t>The goal:</a:t>
            </a:r>
            <a:r>
              <a:rPr lang="en-US" sz="1800" dirty="0"/>
              <a:t> reduce the amount of electrical charge generated when struck by radiation.</a:t>
            </a:r>
          </a:p>
          <a:p>
            <a:pPr marL="458788" lvl="1"/>
            <a:r>
              <a:rPr lang="en-US" sz="1800" dirty="0"/>
              <a:t>What about just </a:t>
            </a:r>
            <a:r>
              <a:rPr lang="en-US" sz="1800" b="1" dirty="0"/>
              <a:t>shielding </a:t>
            </a:r>
            <a:r>
              <a:rPr lang="en-US" sz="1800" dirty="0"/>
              <a:t>them?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EB1638C-62F9-40BA-8EE2-AB00C4B66FA2}"/>
              </a:ext>
            </a:extLst>
          </p:cNvPr>
          <p:cNvSpPr/>
          <p:nvPr/>
        </p:nvSpPr>
        <p:spPr>
          <a:xfrm>
            <a:off x="5401302" y="5741442"/>
            <a:ext cx="3182259" cy="672057"/>
          </a:xfrm>
          <a:prstGeom prst="wedgeRoundRectCallout">
            <a:avLst>
              <a:gd name="adj1" fmla="val 1861"/>
              <a:gd name="adj2" fmla="val -70818"/>
              <a:gd name="adj3" fmla="val 16667"/>
            </a:avLst>
          </a:prstGeom>
          <a:solidFill>
            <a:srgbClr val="003366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It can sometimes make things worse due to scattering.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9748D3-45C6-71A4-4D7B-B0AED5811D0E}"/>
              </a:ext>
            </a:extLst>
          </p:cNvPr>
          <p:cNvSpPr txBox="1"/>
          <p:nvPr/>
        </p:nvSpPr>
        <p:spPr>
          <a:xfrm>
            <a:off x="5420965" y="1612250"/>
            <a:ext cx="3519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Shield Thickness vs. Dose Rate (LEO)</a:t>
            </a:r>
          </a:p>
        </p:txBody>
      </p:sp>
      <p:pic>
        <p:nvPicPr>
          <p:cNvPr id="7" name="Picture 6" descr="Image result for neutron radiation">
            <a:extLst>
              <a:ext uri="{FF2B5EF4-FFF2-40B4-BE49-F238E27FC236}">
                <a16:creationId xmlns:a16="http://schemas.microsoft.com/office/drawing/2014/main" id="{2C4458BA-DA6B-9328-FF34-421E992AA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8"/>
          <a:stretch/>
        </p:blipFill>
        <p:spPr bwMode="auto">
          <a:xfrm>
            <a:off x="699607" y="3629025"/>
            <a:ext cx="4039783" cy="264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718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Existing Space Processors are “Radiation Hardened”</a:t>
            </a:r>
          </a:p>
          <a:p>
            <a:pPr marL="341313" lvl="1"/>
            <a:r>
              <a:rPr lang="en-US" sz="1800" dirty="0"/>
              <a:t>But they are expensive ($200,000).</a:t>
            </a:r>
          </a:p>
          <a:p>
            <a:pPr marL="341313" lvl="1"/>
            <a:r>
              <a:rPr lang="en-US" dirty="0"/>
              <a:t>And they are slow (20 years behind Earth computers)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125412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103A05-DE09-4F7B-88A2-007FAF5353C6}"/>
              </a:ext>
            </a:extLst>
          </p:cNvPr>
          <p:cNvCxnSpPr>
            <a:cxnSpLocks/>
          </p:cNvCxnSpPr>
          <p:nvPr/>
        </p:nvCxnSpPr>
        <p:spPr bwMode="auto">
          <a:xfrm flipH="1">
            <a:off x="4967452" y="2660712"/>
            <a:ext cx="899159" cy="39814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7" name="Picture 2" descr="RAD750 - Wikipedia">
            <a:extLst>
              <a:ext uri="{FF2B5EF4-FFF2-40B4-BE49-F238E27FC236}">
                <a16:creationId xmlns:a16="http://schemas.microsoft.com/office/drawing/2014/main" id="{E13CD429-BA40-4EB5-95E4-9DFA7DC5C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337" y="1946989"/>
            <a:ext cx="1608416" cy="160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verything You Need to Know About NASA's Perseverance Rover Landing on Mars  - IEEE Spectrum">
            <a:extLst>
              <a:ext uri="{FF2B5EF4-FFF2-40B4-BE49-F238E27FC236}">
                <a16:creationId xmlns:a16="http://schemas.microsoft.com/office/drawing/2014/main" id="{C74ADDD3-9260-43D2-822B-123A5AE60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50" y="3164891"/>
            <a:ext cx="3573038" cy="200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n oval with a red and black border encloses an image of a spacecraft and it's trajectory from Earth, depicting a deployed impactor before and after its impact with a comet.">
            <a:extLst>
              <a:ext uri="{FF2B5EF4-FFF2-40B4-BE49-F238E27FC236}">
                <a16:creationId xmlns:a16="http://schemas.microsoft.com/office/drawing/2014/main" id="{35AC5A9C-B5DB-428C-8985-8DD8FCEB7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3" y="5243215"/>
            <a:ext cx="1257892" cy="92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Mars 2020 Mission Identifier">
            <a:extLst>
              <a:ext uri="{FF2B5EF4-FFF2-40B4-BE49-F238E27FC236}">
                <a16:creationId xmlns:a16="http://schemas.microsoft.com/office/drawing/2014/main" id="{47C49129-BF4D-439C-8457-2C3545571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276" y="3180321"/>
            <a:ext cx="1151031" cy="50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A620C5-1DC0-4BAC-86D6-4F29B7759E48}"/>
              </a:ext>
            </a:extLst>
          </p:cNvPr>
          <p:cNvCxnSpPr>
            <a:cxnSpLocks/>
          </p:cNvCxnSpPr>
          <p:nvPr/>
        </p:nvCxnSpPr>
        <p:spPr>
          <a:xfrm>
            <a:off x="591630" y="6260044"/>
            <a:ext cx="8088994" cy="0"/>
          </a:xfrm>
          <a:prstGeom prst="straightConnector1">
            <a:avLst/>
          </a:prstGeom>
          <a:ln w="31750">
            <a:solidFill>
              <a:schemeClr val="accent6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210795-C29C-4029-9FE4-9A10823DED07}"/>
              </a:ext>
            </a:extLst>
          </p:cNvPr>
          <p:cNvSpPr txBox="1"/>
          <p:nvPr/>
        </p:nvSpPr>
        <p:spPr>
          <a:xfrm>
            <a:off x="1009619" y="6227187"/>
            <a:ext cx="71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29A62B-17BC-4A1B-94FF-53224FEF29AD}"/>
              </a:ext>
            </a:extLst>
          </p:cNvPr>
          <p:cNvSpPr txBox="1"/>
          <p:nvPr/>
        </p:nvSpPr>
        <p:spPr>
          <a:xfrm>
            <a:off x="7378701" y="6227186"/>
            <a:ext cx="71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652B5E5-58D1-486F-88A0-2944CF445204}"/>
              </a:ext>
            </a:extLst>
          </p:cNvPr>
          <p:cNvSpPr/>
          <p:nvPr/>
        </p:nvSpPr>
        <p:spPr>
          <a:xfrm>
            <a:off x="5417032" y="1283388"/>
            <a:ext cx="3651294" cy="1171394"/>
          </a:xfrm>
          <a:prstGeom prst="wedgeRoundRectCallout">
            <a:avLst>
              <a:gd name="adj1" fmla="val -6967"/>
              <a:gd name="adj2" fmla="val 137410"/>
              <a:gd name="adj3" fmla="val 16667"/>
            </a:avLst>
          </a:prstGeom>
          <a:solidFill>
            <a:srgbClr val="003366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1. The most advanced space mission ever attempted uses a BAE RAD750 radiation-hardened computer.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($200,000 USD, 200 MHz)</a:t>
            </a:r>
          </a:p>
        </p:txBody>
      </p:sp>
      <p:pic>
        <p:nvPicPr>
          <p:cNvPr id="18" name="Picture 2" descr="How NASA's Curiosity rover could settle the debate over methane on Mars -  The Verge">
            <a:extLst>
              <a:ext uri="{FF2B5EF4-FFF2-40B4-BE49-F238E27FC236}">
                <a16:creationId xmlns:a16="http://schemas.microsoft.com/office/drawing/2014/main" id="{C5F8B3D7-81B4-4829-BF18-86E18194D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79" y="4037066"/>
            <a:ext cx="3104278" cy="206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15C22C-69FE-41F1-BD8D-E7302F6948BD}"/>
              </a:ext>
            </a:extLst>
          </p:cNvPr>
          <p:cNvSpPr/>
          <p:nvPr/>
        </p:nvSpPr>
        <p:spPr>
          <a:xfrm>
            <a:off x="3027499" y="3180321"/>
            <a:ext cx="2198505" cy="783175"/>
          </a:xfrm>
          <a:prstGeom prst="wedgeRoundRectCallout">
            <a:avLst>
              <a:gd name="adj1" fmla="val -33410"/>
              <a:gd name="adj2" fmla="val 129952"/>
              <a:gd name="adj3" fmla="val 16667"/>
            </a:avLst>
          </a:prstGeom>
          <a:solidFill>
            <a:srgbClr val="003366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2. This was also used on Mars Curiosity 11 years earlier.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E72A070-ECCA-44F5-9449-5B72F4931BEA}"/>
              </a:ext>
            </a:extLst>
          </p:cNvPr>
          <p:cNvSpPr/>
          <p:nvPr/>
        </p:nvSpPr>
        <p:spPr>
          <a:xfrm>
            <a:off x="188212" y="4470665"/>
            <a:ext cx="1690362" cy="437059"/>
          </a:xfrm>
          <a:prstGeom prst="wedgeRoundRectCallout">
            <a:avLst>
              <a:gd name="adj1" fmla="val 12475"/>
              <a:gd name="adj2" fmla="val 123166"/>
              <a:gd name="adj3" fmla="val 16667"/>
            </a:avLst>
          </a:prstGeom>
          <a:solidFill>
            <a:srgbClr val="003366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3. And started being used in 2002.</a:t>
            </a:r>
          </a:p>
        </p:txBody>
      </p:sp>
      <p:pic>
        <p:nvPicPr>
          <p:cNvPr id="11" name="Picture 10" descr="Amazon.com: NASA Mars Science Lab Curiosity Rover Mission Logo 4.5&quot; Sticker  - Full Color: Automotive">
            <a:extLst>
              <a:ext uri="{FF2B5EF4-FFF2-40B4-BE49-F238E27FC236}">
                <a16:creationId xmlns:a16="http://schemas.microsoft.com/office/drawing/2014/main" id="{1AE7C598-4B0A-43A4-B6CB-F8ABBF586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366" y="5317510"/>
            <a:ext cx="797876" cy="77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B298E1-0A88-40C3-82CA-E3B0DE89CB76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0397" y="3884049"/>
            <a:ext cx="899159" cy="39814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164777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90" y="182917"/>
            <a:ext cx="6384138" cy="387676"/>
          </a:xfrm>
        </p:spPr>
        <p:txBody>
          <a:bodyPr/>
          <a:lstStyle/>
          <a:p>
            <a:r>
              <a:rPr lang="en-US" dirty="0"/>
              <a:t>NASA’s Computing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Space Computing Needs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NASA Technology Area 11 – Flight Computing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/>
              <a:t>Increased Computation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/>
              <a:t>Radiation hardened technologies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/>
              <a:t>Low power requirements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>
                <a:highlight>
                  <a:srgbClr val="FFFF00"/>
                </a:highlight>
              </a:rPr>
              <a:t>Cost Feasible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1102A-9E1C-4C12-9717-DD04FE254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40" y="1446754"/>
            <a:ext cx="3616563" cy="468025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16DCA2-ED99-421A-AD6A-D00A45BA567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458016" y="2886075"/>
            <a:ext cx="460444" cy="685364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21F44F4-153D-4D3A-8566-8B369FF7F038}"/>
              </a:ext>
            </a:extLst>
          </p:cNvPr>
          <p:cNvSpPr txBox="1"/>
          <p:nvPr/>
        </p:nvSpPr>
        <p:spPr>
          <a:xfrm>
            <a:off x="1487225" y="3587546"/>
            <a:ext cx="286247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new variable for NASA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4BCE5C1-449A-600D-DCCB-5E68B53A0E25}"/>
              </a:ext>
            </a:extLst>
          </p:cNvPr>
          <p:cNvSpPr/>
          <p:nvPr/>
        </p:nvSpPr>
        <p:spPr bwMode="auto">
          <a:xfrm>
            <a:off x="383990" y="4670271"/>
            <a:ext cx="4608496" cy="1337612"/>
          </a:xfrm>
          <a:prstGeom prst="wedgeRoundRectCallout">
            <a:avLst>
              <a:gd name="adj1" fmla="val 49245"/>
              <a:gd name="adj2" fmla="val -85571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that it the problem statement: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Fast, Low-Power, Cheap, Reliable</a:t>
            </a:r>
            <a:b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luck…</a:t>
            </a: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53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37C12E-086A-4321-8DF6-AE4215931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6" t="4764" r="8274" b="73253"/>
          <a:stretch/>
        </p:blipFill>
        <p:spPr>
          <a:xfrm>
            <a:off x="2181666" y="769100"/>
            <a:ext cx="4684415" cy="13134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17BF4-7C44-6362-CAE2-DA04B1230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" y="2034456"/>
            <a:ext cx="7010400" cy="429810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DCC6F7-D67E-1351-1CD7-D4D163932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56951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37C12E-086A-4321-8DF6-AE4215931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6" t="4764" r="8274" b="73253"/>
          <a:stretch/>
        </p:blipFill>
        <p:spPr>
          <a:xfrm>
            <a:off x="74421" y="724464"/>
            <a:ext cx="4684415" cy="13134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9438" y="1322115"/>
            <a:ext cx="3884979" cy="4213769"/>
          </a:xfrm>
        </p:spPr>
        <p:txBody>
          <a:bodyPr/>
          <a:lstStyle/>
          <a:p>
            <a:pPr marL="471487" lvl="1" indent="-342900"/>
            <a:r>
              <a:rPr lang="en-US" sz="1800" dirty="0"/>
              <a:t>Instead of preventing crashes, expect them to happen and elegantly recover from them.</a:t>
            </a:r>
            <a:endParaRPr lang="en-US" sz="600" i="0" dirty="0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D720479-9FF3-4122-8333-B10F222B48A3}"/>
              </a:ext>
            </a:extLst>
          </p:cNvPr>
          <p:cNvSpPr/>
          <p:nvPr/>
        </p:nvSpPr>
        <p:spPr bwMode="auto">
          <a:xfrm>
            <a:off x="5282814" y="4721952"/>
            <a:ext cx="3700138" cy="1092405"/>
          </a:xfrm>
          <a:prstGeom prst="wedgeRoundRectCallout">
            <a:avLst>
              <a:gd name="adj1" fmla="val -55690"/>
              <a:gd name="adj2" fmla="val -42329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“Fix” Errors in the Background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Reprogram the damaged region.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Kind of like “Reconfigurable Computing”.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17BF4-7C44-6362-CAE2-DA04B1230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12" y="2097240"/>
            <a:ext cx="4837100" cy="296564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978238E-D41D-4801-BB44-C5BD27C638BA}"/>
              </a:ext>
            </a:extLst>
          </p:cNvPr>
          <p:cNvSpPr/>
          <p:nvPr/>
        </p:nvSpPr>
        <p:spPr bwMode="auto">
          <a:xfrm>
            <a:off x="5094772" y="2406320"/>
            <a:ext cx="3888180" cy="910649"/>
          </a:xfrm>
          <a:prstGeom prst="wedgeRoundRectCallout">
            <a:avLst>
              <a:gd name="adj1" fmla="val -59804"/>
              <a:gd name="adj2" fmla="val -37133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Off-the-Shelf Programmable Part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 us lower cost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 us higher performance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A51D6295-BE8F-4BF3-9B7B-34A1681BC9D2}"/>
              </a:ext>
            </a:extLst>
          </p:cNvPr>
          <p:cNvSpPr/>
          <p:nvPr/>
        </p:nvSpPr>
        <p:spPr bwMode="auto">
          <a:xfrm>
            <a:off x="5094772" y="3615850"/>
            <a:ext cx="3931657" cy="843426"/>
          </a:xfrm>
          <a:prstGeom prst="wedgeRoundRectCallout">
            <a:avLst>
              <a:gd name="adj1" fmla="val -56200"/>
              <a:gd name="adj2" fmla="val -34355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Multiple Computers on Single Chip</a:t>
            </a:r>
          </a:p>
          <a:p>
            <a:pPr marL="169863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on the outputs.</a:t>
            </a:r>
          </a:p>
          <a:p>
            <a:pPr marL="169863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majority is the right answer.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646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37C12E-086A-4321-8DF6-AE4215931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6" t="4764" r="8274" b="73253"/>
          <a:stretch/>
        </p:blipFill>
        <p:spPr>
          <a:xfrm>
            <a:off x="74421" y="724464"/>
            <a:ext cx="4684415" cy="13134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9438" y="1322115"/>
            <a:ext cx="3884979" cy="4213769"/>
          </a:xfrm>
        </p:spPr>
        <p:txBody>
          <a:bodyPr/>
          <a:lstStyle/>
          <a:p>
            <a:pPr marL="471487" lvl="1" indent="-342900"/>
            <a:r>
              <a:rPr lang="en-US" sz="1800" dirty="0"/>
              <a:t>Instead of preventing crashes, expect them to happen and elegantly recover from them.</a:t>
            </a:r>
            <a:endParaRPr lang="en-US" sz="600" i="0" dirty="0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D720479-9FF3-4122-8333-B10F222B48A3}"/>
              </a:ext>
            </a:extLst>
          </p:cNvPr>
          <p:cNvSpPr/>
          <p:nvPr/>
        </p:nvSpPr>
        <p:spPr bwMode="auto">
          <a:xfrm>
            <a:off x="5282814" y="4721952"/>
            <a:ext cx="3700138" cy="1092405"/>
          </a:xfrm>
          <a:prstGeom prst="wedgeRoundRectCallout">
            <a:avLst>
              <a:gd name="adj1" fmla="val -55690"/>
              <a:gd name="adj2" fmla="val -42329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“Fix” Errors in the Background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Reprogram the damaged region.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Kind of like “Reconfigurable Computing”.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17BF4-7C44-6362-CAE2-DA04B1230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12" y="2097240"/>
            <a:ext cx="4837100" cy="296564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978238E-D41D-4801-BB44-C5BD27C638BA}"/>
              </a:ext>
            </a:extLst>
          </p:cNvPr>
          <p:cNvSpPr/>
          <p:nvPr/>
        </p:nvSpPr>
        <p:spPr bwMode="auto">
          <a:xfrm>
            <a:off x="5094772" y="2406320"/>
            <a:ext cx="3888180" cy="910649"/>
          </a:xfrm>
          <a:prstGeom prst="wedgeRoundRectCallout">
            <a:avLst>
              <a:gd name="adj1" fmla="val -59804"/>
              <a:gd name="adj2" fmla="val -37133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Off-the-Shelf Programmable Part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 us lower cost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 us higher performance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A51D6295-BE8F-4BF3-9B7B-34A1681BC9D2}"/>
              </a:ext>
            </a:extLst>
          </p:cNvPr>
          <p:cNvSpPr/>
          <p:nvPr/>
        </p:nvSpPr>
        <p:spPr bwMode="auto">
          <a:xfrm>
            <a:off x="5094772" y="3615850"/>
            <a:ext cx="3931657" cy="843426"/>
          </a:xfrm>
          <a:prstGeom prst="wedgeRoundRectCallout">
            <a:avLst>
              <a:gd name="adj1" fmla="val -56200"/>
              <a:gd name="adj2" fmla="val -34355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Multiple Computers on Single Chip</a:t>
            </a:r>
          </a:p>
          <a:p>
            <a:pPr marL="169863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on the outputs.</a:t>
            </a:r>
          </a:p>
          <a:p>
            <a:pPr marL="169863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majority is the right answer.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3FD21F-0CFC-E102-35CE-BB742E35B7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18"/>
          <a:stretch/>
        </p:blipFill>
        <p:spPr>
          <a:xfrm>
            <a:off x="374133" y="5062888"/>
            <a:ext cx="1880622" cy="141919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694263E-2776-6E61-A080-F90F07D8DDD5}"/>
              </a:ext>
            </a:extLst>
          </p:cNvPr>
          <p:cNvSpPr/>
          <p:nvPr/>
        </p:nvSpPr>
        <p:spPr>
          <a:xfrm>
            <a:off x="2381455" y="5427733"/>
            <a:ext cx="2800145" cy="624840"/>
          </a:xfrm>
          <a:prstGeom prst="wedgeRoundRectCallout">
            <a:avLst>
              <a:gd name="adj1" fmla="val -55162"/>
              <a:gd name="adj2" fmla="val -12675"/>
              <a:gd name="adj3" fmla="val 16667"/>
            </a:avLst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75" algn="ctr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It sounds like you are only dealing with SEEs?</a:t>
            </a:r>
          </a:p>
        </p:txBody>
      </p:sp>
    </p:spTree>
    <p:extLst>
      <p:ext uri="{BB962C8B-B14F-4D97-AF65-F5344CB8AC3E}">
        <p14:creationId xmlns:p14="http://schemas.microsoft.com/office/powerpoint/2010/main" val="4204676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0BA0BD-AD1B-94D3-B1D3-C73825C76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458318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F8F05269-5C60-AAB5-90B3-9A46D14A2611}"/>
              </a:ext>
            </a:extLst>
          </p:cNvPr>
          <p:cNvSpPr/>
          <p:nvPr/>
        </p:nvSpPr>
        <p:spPr bwMode="auto">
          <a:xfrm>
            <a:off x="2143760" y="1186449"/>
            <a:ext cx="3252184" cy="838772"/>
          </a:xfrm>
          <a:prstGeom prst="wedgeRoundRectCallout">
            <a:avLst>
              <a:gd name="adj1" fmla="val 64237"/>
              <a:gd name="adj2" fmla="val -9521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transistors get smaller, the probability of charge getting trapped in the insulators goes down.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C8F84CEA-0B68-8715-4ADC-ADC75376D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3276"/>
            <a:ext cx="8494743" cy="34978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E0B919-5F83-6D6E-EB5A-B92C50B4CD19}"/>
              </a:ext>
            </a:extLst>
          </p:cNvPr>
          <p:cNvSpPr txBox="1"/>
          <p:nvPr/>
        </p:nvSpPr>
        <p:spPr>
          <a:xfrm rot="16200000">
            <a:off x="7521814" y="4307125"/>
            <a:ext cx="200247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Courtesy of the Boeing Company</a:t>
            </a:r>
          </a:p>
        </p:txBody>
      </p:sp>
      <p:pic>
        <p:nvPicPr>
          <p:cNvPr id="25" name="Picture 24" descr="A picture containing text, device, meter, gauge&#10;&#10;Description automatically generated">
            <a:extLst>
              <a:ext uri="{FF2B5EF4-FFF2-40B4-BE49-F238E27FC236}">
                <a16:creationId xmlns:a16="http://schemas.microsoft.com/office/drawing/2014/main" id="{5B2E52BB-118F-123A-FFE2-2FED6945B6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2"/>
          <a:stretch/>
        </p:blipFill>
        <p:spPr>
          <a:xfrm>
            <a:off x="5802236" y="861954"/>
            <a:ext cx="3062273" cy="158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165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0BA0BD-AD1B-94D3-B1D3-C73825C76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458318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F8F05269-5C60-AAB5-90B3-9A46D14A2611}"/>
              </a:ext>
            </a:extLst>
          </p:cNvPr>
          <p:cNvSpPr/>
          <p:nvPr/>
        </p:nvSpPr>
        <p:spPr bwMode="auto">
          <a:xfrm>
            <a:off x="2143760" y="1186449"/>
            <a:ext cx="3252184" cy="838772"/>
          </a:xfrm>
          <a:prstGeom prst="wedgeRoundRectCallout">
            <a:avLst>
              <a:gd name="adj1" fmla="val 64237"/>
              <a:gd name="adj2" fmla="val -9521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transistors get smaller, the probability of charge getting trapped in the insulators goes down.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C8F84CEA-0B68-8715-4ADC-ADC75376D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3276"/>
            <a:ext cx="8494743" cy="34978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E0B919-5F83-6D6E-EB5A-B92C50B4CD19}"/>
              </a:ext>
            </a:extLst>
          </p:cNvPr>
          <p:cNvSpPr txBox="1"/>
          <p:nvPr/>
        </p:nvSpPr>
        <p:spPr>
          <a:xfrm rot="16200000">
            <a:off x="7521814" y="4307125"/>
            <a:ext cx="200247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Courtesy of the Boeing Company</a:t>
            </a:r>
          </a:p>
        </p:txBody>
      </p:sp>
      <p:pic>
        <p:nvPicPr>
          <p:cNvPr id="25" name="Picture 24" descr="A picture containing text, device, meter, gauge&#10;&#10;Description automatically generated">
            <a:extLst>
              <a:ext uri="{FF2B5EF4-FFF2-40B4-BE49-F238E27FC236}">
                <a16:creationId xmlns:a16="http://schemas.microsoft.com/office/drawing/2014/main" id="{5B2E52BB-118F-123A-FFE2-2FED6945B6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2"/>
          <a:stretch/>
        </p:blipFill>
        <p:spPr>
          <a:xfrm>
            <a:off x="5802236" y="861954"/>
            <a:ext cx="3062273" cy="15807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A5D66-C919-A3B0-C6F5-5019AB426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18"/>
          <a:stretch/>
        </p:blipFill>
        <p:spPr>
          <a:xfrm>
            <a:off x="374133" y="5062888"/>
            <a:ext cx="1880622" cy="1419192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7CA1A18-8F2A-CFF0-0871-7BD988A84192}"/>
              </a:ext>
            </a:extLst>
          </p:cNvPr>
          <p:cNvSpPr/>
          <p:nvPr/>
        </p:nvSpPr>
        <p:spPr>
          <a:xfrm>
            <a:off x="2381455" y="5427733"/>
            <a:ext cx="849425" cy="341899"/>
          </a:xfrm>
          <a:prstGeom prst="wedgeRoundRectCallout">
            <a:avLst>
              <a:gd name="adj1" fmla="val -63535"/>
              <a:gd name="adj2" fmla="val -12675"/>
              <a:gd name="adj3" fmla="val 16667"/>
            </a:avLst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75" algn="ctr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4203475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69071" y="2082862"/>
            <a:ext cx="4084099" cy="2448498"/>
            <a:chOff x="0" y="0"/>
            <a:chExt cx="4094329" cy="2538484"/>
          </a:xfrm>
        </p:grpSpPr>
        <p:pic>
          <p:nvPicPr>
            <p:cNvPr id="10" name="Picture 9" descr="MarkovChains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214651" cy="11464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MarkovChains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49"/>
            <a:stretch/>
          </p:blipFill>
          <p:spPr bwMode="auto">
            <a:xfrm>
              <a:off x="0" y="1392072"/>
              <a:ext cx="1187355" cy="11464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 descr="MarkovChains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537" y="0"/>
              <a:ext cx="2797792" cy="252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Simulate it and See if it is Better.</a:t>
            </a:r>
            <a:br>
              <a:rPr lang="en-US" dirty="0"/>
            </a:br>
            <a:endParaRPr lang="en-US" sz="600" dirty="0"/>
          </a:p>
          <a:p>
            <a:pPr marL="214313" lvl="1" indent="-214313"/>
            <a:r>
              <a:rPr lang="en-US" sz="1800" dirty="0"/>
              <a:t>So, we did.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1700" y="4692269"/>
            <a:ext cx="4071267" cy="1765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192" y="4678414"/>
            <a:ext cx="2018508" cy="1765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Word template Figur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8270" y="2234198"/>
            <a:ext cx="3908530" cy="233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049900" y="2303255"/>
            <a:ext cx="76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ISS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HEO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HRBE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</a:t>
            </a:r>
          </a:p>
          <a:p>
            <a:pPr algn="l"/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E9175C15-7A74-47C2-8CC0-37E37937FB28}"/>
              </a:ext>
            </a:extLst>
          </p:cNvPr>
          <p:cNvSpPr/>
          <p:nvPr/>
        </p:nvSpPr>
        <p:spPr bwMode="auto">
          <a:xfrm>
            <a:off x="6762907" y="4972930"/>
            <a:ext cx="2229676" cy="848743"/>
          </a:xfrm>
          <a:prstGeom prst="wedgeEllipseCallout">
            <a:avLst>
              <a:gd name="adj1" fmla="val -56283"/>
              <a:gd name="adj2" fmla="val 44212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And it looked promising.</a:t>
            </a:r>
          </a:p>
        </p:txBody>
      </p:sp>
    </p:spTree>
    <p:extLst>
      <p:ext uri="{BB962C8B-B14F-4D97-AF65-F5344CB8AC3E}">
        <p14:creationId xmlns:p14="http://schemas.microsoft.com/office/powerpoint/2010/main" val="3592358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47" y="182917"/>
            <a:ext cx="6255653" cy="387676"/>
          </a:xfrm>
        </p:spPr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Technical Readiness Level (TRL)</a:t>
            </a:r>
            <a:endParaRPr lang="en-US" sz="1200" dirty="0"/>
          </a:p>
          <a:p>
            <a:pPr marL="471487" lvl="1" indent="-342900">
              <a:buNone/>
            </a:pPr>
            <a:r>
              <a:rPr lang="en-US" dirty="0"/>
              <a:t>If you want to fly on a NASA mission, you need to prove it works.</a:t>
            </a:r>
          </a:p>
        </p:txBody>
      </p:sp>
      <p:pic>
        <p:nvPicPr>
          <p:cNvPr id="8" name="Picture 7" descr="M:\02_Research\004_Funded_Budgets\020_NASA_ESPCoR_RadTolerantComputing_June10\Stack_Jan2013\Single_Battery\DSC_059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685" y="2355369"/>
            <a:ext cx="2951182" cy="305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B9B85A7-6964-46A6-A378-A18313C08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61" y="1541955"/>
            <a:ext cx="4414838" cy="487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454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about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 marL="0" indent="0"/>
            <a:br>
              <a:rPr lang="en-US" dirty="0"/>
            </a:b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BB75360-1808-4BDB-97BD-0C9EE1EA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537" y="1011281"/>
            <a:ext cx="4586778" cy="258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2070C-4D69-4E22-A217-F66E1F47E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4" y="4305263"/>
            <a:ext cx="2982685" cy="1895248"/>
          </a:xfrm>
          <a:prstGeom prst="rect">
            <a:avLst/>
          </a:prstGeom>
        </p:spPr>
      </p:pic>
      <p:pic>
        <p:nvPicPr>
          <p:cNvPr id="1026" name="Picture 2" descr="West High students seeking names of graduates killed in battle | Local  Education | billingsgazette.com">
            <a:extLst>
              <a:ext uri="{FF2B5EF4-FFF2-40B4-BE49-F238E27FC236}">
                <a16:creationId xmlns:a16="http://schemas.microsoft.com/office/drawing/2014/main" id="{8BD9D74B-1557-43F3-BDDE-FE817D0DB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51" y="3348972"/>
            <a:ext cx="1243492" cy="8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tana State Bobcats (@MSUBobcats) | Twitter">
            <a:extLst>
              <a:ext uri="{FF2B5EF4-FFF2-40B4-BE49-F238E27FC236}">
                <a16:creationId xmlns:a16="http://schemas.microsoft.com/office/drawing/2014/main" id="{4B9342DB-A32C-4C27-AE80-CF1CEB0B7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427" y="4562910"/>
            <a:ext cx="1557331" cy="155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own: Cap and Gown (for Grad Hand Fee)">
            <a:extLst>
              <a:ext uri="{FF2B5EF4-FFF2-40B4-BE49-F238E27FC236}">
                <a16:creationId xmlns:a16="http://schemas.microsoft.com/office/drawing/2014/main" id="{26B0D049-4D0B-4E0C-965F-0F70DBD5F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24920" r="3333" b="21984"/>
          <a:stretch/>
        </p:blipFill>
        <p:spPr bwMode="auto">
          <a:xfrm>
            <a:off x="3118114" y="3665295"/>
            <a:ext cx="1433935" cy="83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B8D345-2E11-491C-9067-C90BAECAFF87}"/>
              </a:ext>
            </a:extLst>
          </p:cNvPr>
          <p:cNvSpPr txBox="1"/>
          <p:nvPr/>
        </p:nvSpPr>
        <p:spPr>
          <a:xfrm>
            <a:off x="2588659" y="6167858"/>
            <a:ext cx="24928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Class of 98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351A594-E256-4D76-8D1C-B86B499132B9}"/>
              </a:ext>
            </a:extLst>
          </p:cNvPr>
          <p:cNvSpPr/>
          <p:nvPr/>
        </p:nvSpPr>
        <p:spPr bwMode="auto">
          <a:xfrm>
            <a:off x="1605643" y="5448806"/>
            <a:ext cx="892629" cy="621582"/>
          </a:xfrm>
          <a:prstGeom prst="ellipse">
            <a:avLst/>
          </a:prstGeom>
          <a:noFill/>
          <a:ln w="1143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186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/>
              <a:t>Step 1 – Build a Prototype to See if it is Possible</a:t>
            </a:r>
            <a:endParaRPr lang="en-US" i="1" dirty="0"/>
          </a:p>
          <a:p>
            <a:pPr lvl="1"/>
            <a:r>
              <a:rPr lang="en-US" dirty="0"/>
              <a:t>The </a:t>
            </a:r>
            <a:r>
              <a:rPr lang="en-US" b="1" u="sng" dirty="0"/>
              <a:t>Montana Space Grant Consortium </a:t>
            </a:r>
            <a:r>
              <a:rPr lang="en-US" dirty="0"/>
              <a:t>funds an investigation into conducting radiation tolerant computing research at MSU.  The goal is to understand the problem, propose a solution, and build relationships with scientists at NASA.</a:t>
            </a:r>
          </a:p>
          <a:p>
            <a:pPr lvl="1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/>
          <a:srcRect l="4693" t="16918" b="22178"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112" name="Picture 111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394" y="1929047"/>
            <a:ext cx="275471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112" descr="Sensor_Proto_Setup 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0160" y="1929047"/>
            <a:ext cx="2752620" cy="2057400"/>
          </a:xfrm>
          <a:prstGeom prst="rect">
            <a:avLst/>
          </a:prstGeom>
        </p:spPr>
      </p:pic>
      <p:pic>
        <p:nvPicPr>
          <p:cNvPr id="115" name="Picture 114" descr="MSFC_Demo_ClintGauer_giving_AndrewKeys_DynamicIO_Demo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4290" y="1929047"/>
            <a:ext cx="2743200" cy="205740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16701" y="4034343"/>
            <a:ext cx="61213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(MSEE from MSU 2009) demo’s computer to MSFC Chief of Technology Andrew Keys</a:t>
            </a:r>
          </a:p>
        </p:txBody>
      </p:sp>
      <p:cxnSp>
        <p:nvCxnSpPr>
          <p:cNvPr id="117" name="Straight Arrow Connector 116"/>
          <p:cNvCxnSpPr/>
          <p:nvPr/>
        </p:nvCxnSpPr>
        <p:spPr bwMode="auto">
          <a:xfrm flipV="1">
            <a:off x="7433867" y="4034343"/>
            <a:ext cx="262292" cy="10913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38" name="Group 37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39" name="Straight Arrow Connector 38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35759736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/>
              <a:t>Step 2 –Test in a Cyclotron 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b="1" dirty="0"/>
              <a:t> </a:t>
            </a:r>
            <a:r>
              <a:rPr lang="en-US" dirty="0"/>
              <a:t>funds the development of a more functional prototype and testing </a:t>
            </a:r>
            <a:br>
              <a:rPr lang="en-US" dirty="0"/>
            </a:br>
            <a:r>
              <a:rPr lang="en-US" dirty="0"/>
              <a:t>under bombardment by radiation at the Texas A&amp;M Radiation Effects Facility.</a:t>
            </a:r>
          </a:p>
          <a:p>
            <a:pPr lvl="1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/>
          <a:srcRect l="4693" t="16918" b="22178"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 r="12484" b="7064"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r="6157"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60" name="Picture 59" descr="M:\02_Research\004_Funded_Budgets\020_NASA_ESPCoR_RadTolerantComputing_June10\Stack_Jan2013\Single_Battery\DSC_059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4092" y="1809913"/>
            <a:ext cx="1990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r="11392"/>
          <a:stretch/>
        </p:blipFill>
        <p:spPr>
          <a:xfrm>
            <a:off x="3998357" y="1809913"/>
            <a:ext cx="2076252" cy="2057400"/>
          </a:xfrm>
          <a:prstGeom prst="rect">
            <a:avLst/>
          </a:prstGeom>
        </p:spPr>
      </p:pic>
      <p:pic>
        <p:nvPicPr>
          <p:cNvPr id="65" name="Picture 4" descr="C:\Users\lameres\Desktop\DSCN1315.JPG"/>
          <p:cNvPicPr>
            <a:picLocks noChangeAspect="1" noChangeArrowheads="1"/>
          </p:cNvPicPr>
          <p:nvPr/>
        </p:nvPicPr>
        <p:blipFill>
          <a:blip r:embed="rId9" cstate="print"/>
          <a:srcRect l="23853" r="21980"/>
          <a:stretch>
            <a:fillRect/>
          </a:stretch>
        </p:blipFill>
        <p:spPr bwMode="auto">
          <a:xfrm>
            <a:off x="2327124" y="1809914"/>
            <a:ext cx="1485992" cy="2057400"/>
          </a:xfrm>
          <a:prstGeom prst="rect">
            <a:avLst/>
          </a:prstGeom>
          <a:noFill/>
        </p:spPr>
      </p:pic>
      <p:pic>
        <p:nvPicPr>
          <p:cNvPr id="66" name="Picture 2" descr="C:\Users\lameres\Desktop\DSCN1336.JPG"/>
          <p:cNvPicPr>
            <a:picLocks noChangeAspect="1" noChangeArrowheads="1"/>
          </p:cNvPicPr>
          <p:nvPr/>
        </p:nvPicPr>
        <p:blipFill>
          <a:blip r:embed="rId10" cstate="print"/>
          <a:srcRect t="2466" r="12484" b="7064"/>
          <a:stretch>
            <a:fillRect/>
          </a:stretch>
        </p:blipFill>
        <p:spPr bwMode="auto">
          <a:xfrm>
            <a:off x="6206768" y="1809914"/>
            <a:ext cx="2653789" cy="2057400"/>
          </a:xfrm>
          <a:prstGeom prst="rect">
            <a:avLst/>
          </a:prstGeom>
          <a:noFill/>
        </p:spPr>
      </p:pic>
      <p:sp>
        <p:nvSpPr>
          <p:cNvPr id="68" name="TextBox 67"/>
          <p:cNvSpPr txBox="1"/>
          <p:nvPr/>
        </p:nvSpPr>
        <p:spPr>
          <a:xfrm>
            <a:off x="3526264" y="3989043"/>
            <a:ext cx="3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 Weber (Ph.D., EE from MSU, 2014) prepares experiment.</a:t>
            </a:r>
          </a:p>
        </p:txBody>
      </p:sp>
      <p:cxnSp>
        <p:nvCxnSpPr>
          <p:cNvPr id="72" name="Straight Arrow Connector 71"/>
          <p:cNvCxnSpPr/>
          <p:nvPr/>
        </p:nvCxnSpPr>
        <p:spPr bwMode="auto">
          <a:xfrm flipH="1" flipV="1">
            <a:off x="3194459" y="3948236"/>
            <a:ext cx="208062" cy="161818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45" name="Group 44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46" name="Straight Arrow Connector 45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55" name="TextBox 54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76" name="AutoShape 5"/>
          <p:cNvSpPr>
            <a:spLocks noChangeShapeType="1"/>
          </p:cNvSpPr>
          <p:nvPr/>
        </p:nvSpPr>
        <p:spPr bwMode="auto">
          <a:xfrm>
            <a:off x="7520855" y="2107042"/>
            <a:ext cx="47625" cy="32543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6606787" y="1781339"/>
            <a:ext cx="138081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7729CF9-2203-4695-A799-43C98237EDEE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</p:spTree>
    <p:extLst>
      <p:ext uri="{BB962C8B-B14F-4D97-AF65-F5344CB8AC3E}">
        <p14:creationId xmlns:p14="http://schemas.microsoft.com/office/powerpoint/2010/main" val="360527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/>
              <a:t>Step 3 – Demonstrate as Flight Hardware on High Altitude Balloons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dirty="0"/>
              <a:t> funds the development of the computer into flight hardware for demonstration on high altitude balloon systems, both in Montana and at NASA.</a:t>
            </a:r>
          </a:p>
          <a:p>
            <a:pPr lvl="1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/>
          <a:srcRect l="4693" t="16918" b="22178"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 r="12484" b="7064"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r="6157"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60" name="Picture 59" descr="M:\02_Research\004_Funded_Budgets\020_NASA_ESPCoR_RadTolerantComputing_June10\HASP\Flight\DSC_080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3953181" y="2082603"/>
            <a:ext cx="2357631" cy="156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9" b="14004"/>
          <a:stretch/>
        </p:blipFill>
        <p:spPr bwMode="auto">
          <a:xfrm>
            <a:off x="103272" y="1676238"/>
            <a:ext cx="3088659" cy="2357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" name="Picture 61" descr="http://www.coe.montana.edu/ee/lameres/figures/HASP_view_from_To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20" y="1701639"/>
            <a:ext cx="3057454" cy="23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"/>
          <p:cNvSpPr>
            <a:spLocks noChangeShapeType="1"/>
          </p:cNvSpPr>
          <p:nvPr/>
        </p:nvSpPr>
        <p:spPr bwMode="auto">
          <a:xfrm>
            <a:off x="6406670" y="2318803"/>
            <a:ext cx="47625" cy="325438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44720" y="1849431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</a:t>
            </a:r>
            <a:b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65" descr="G:\DCIM\101MSDCF\DSC00001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r="18959" b="4924"/>
          <a:stretch/>
        </p:blipFill>
        <p:spPr bwMode="auto">
          <a:xfrm>
            <a:off x="3280367" y="1676238"/>
            <a:ext cx="990067" cy="1010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2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6200000">
            <a:off x="3106050" y="2865998"/>
            <a:ext cx="1330530" cy="99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" name="TextBox 72"/>
          <p:cNvSpPr txBox="1"/>
          <p:nvPr/>
        </p:nvSpPr>
        <p:spPr>
          <a:xfrm>
            <a:off x="4070367" y="4070941"/>
            <a:ext cx="3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(Ph.D., EE from MSU, 2014) prepares payload.</a:t>
            </a:r>
          </a:p>
        </p:txBody>
      </p:sp>
      <p:cxnSp>
        <p:nvCxnSpPr>
          <p:cNvPr id="76" name="Straight Arrow Connector 75"/>
          <p:cNvCxnSpPr/>
          <p:nvPr/>
        </p:nvCxnSpPr>
        <p:spPr bwMode="auto">
          <a:xfrm flipH="1" flipV="1">
            <a:off x="3848633" y="4047068"/>
            <a:ext cx="274639" cy="117751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4" name="Group 53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55" name="Straight Arrow Connector 54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7" name="Straight Arrow Connector 76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78" name="TextBox 7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E7A7909-701F-4C49-8F26-7652CDEC13CA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</p:spTree>
    <p:extLst>
      <p:ext uri="{BB962C8B-B14F-4D97-AF65-F5344CB8AC3E}">
        <p14:creationId xmlns:p14="http://schemas.microsoft.com/office/powerpoint/2010/main" val="35388531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C:\Users\k91h784\Desktop\SL9_Best_of_Best\04_Team_w_Rocket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3"/>
          <a:stretch/>
        </p:blipFill>
        <p:spPr bwMode="auto">
          <a:xfrm>
            <a:off x="2619497" y="1805361"/>
            <a:ext cx="1141983" cy="2313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0467"/>
            <a:ext cx="8861273" cy="5643033"/>
          </a:xfrm>
        </p:spPr>
        <p:txBody>
          <a:bodyPr/>
          <a:lstStyle/>
          <a:p>
            <a:r>
              <a:rPr lang="en-US" dirty="0"/>
              <a:t>Step 4 – Demonstrate as Flight Hardware on a Research Rockets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dirty="0"/>
              <a:t> fund the demonstration of the computer system on sounding rocket.</a:t>
            </a:r>
          </a:p>
          <a:p>
            <a:pPr lvl="1"/>
            <a:r>
              <a:rPr lang="en-US" dirty="0"/>
              <a:t>Flew on two rockets (2014 and 2016)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3" cstate="print"/>
          <a:srcRect l="4693" t="16918" b="22178"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 r="12484" b="7064"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r="6157"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9" t="32611" r="26600" b="20900"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(2012-2016)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cxnSp>
        <p:nvCxnSpPr>
          <p:cNvPr id="72" name="Straight Arrow Connector 71"/>
          <p:cNvCxnSpPr/>
          <p:nvPr/>
        </p:nvCxnSpPr>
        <p:spPr bwMode="auto">
          <a:xfrm>
            <a:off x="5386076" y="3003277"/>
            <a:ext cx="37138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6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7" t="17147" r="17854" b="7152"/>
          <a:stretch/>
        </p:blipFill>
        <p:spPr bwMode="auto">
          <a:xfrm>
            <a:off x="3888565" y="1805362"/>
            <a:ext cx="1884923" cy="228368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4" name="Straight Connector 63"/>
          <p:cNvCxnSpPr>
            <a:stCxn id="62" idx="1"/>
          </p:cNvCxnSpPr>
          <p:nvPr/>
        </p:nvCxnSpPr>
        <p:spPr bwMode="auto">
          <a:xfrm flipH="1" flipV="1">
            <a:off x="3402521" y="2265351"/>
            <a:ext cx="486044" cy="681852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Rectangle 64"/>
          <p:cNvSpPr/>
          <p:nvPr/>
        </p:nvSpPr>
        <p:spPr bwMode="auto">
          <a:xfrm>
            <a:off x="3266688" y="2119301"/>
            <a:ext cx="140251" cy="1460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" name="Picture 75" descr="C:\Users\k91h784\Desktop\SL9_Best_of_Best\05_Launch2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5" r="43655"/>
          <a:stretch/>
        </p:blipFill>
        <p:spPr bwMode="auto">
          <a:xfrm>
            <a:off x="5904439" y="1770949"/>
            <a:ext cx="1087631" cy="23434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Picture 78" descr="C:\Users\k91h784\Desktop\SL9_Best_of_Best\Rocket_Camera\SL-9 Space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2"/>
          <a:stretch/>
        </p:blipFill>
        <p:spPr bwMode="auto">
          <a:xfrm rot="16200000">
            <a:off x="6716600" y="2137007"/>
            <a:ext cx="2354005" cy="1621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C:\Users\k91h784\Dropbox\02_Research\004_Funded_Budgets\029_NASA_OCT_GCT_SoundingRocketPayload_July2012\08-Flight_Pictures_SL9_Best_of_Best\01_Payload_Assembly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r="27804"/>
          <a:stretch/>
        </p:blipFill>
        <p:spPr bwMode="auto">
          <a:xfrm>
            <a:off x="271548" y="1791327"/>
            <a:ext cx="2171700" cy="231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Arrow Connector 60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63" name="Group 62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66" name="Straight Arrow Connector 65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8" name="Straight Arrow Connector 7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87" name="Straight Arrow Connector 86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3" name="Straight Arrow Connector 92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4" name="Straight Arrow Connector 93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95" name="TextBox 94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13" name="AutoShape 5"/>
          <p:cNvSpPr>
            <a:spLocks noChangeShapeType="1"/>
          </p:cNvSpPr>
          <p:nvPr/>
        </p:nvSpPr>
        <p:spPr bwMode="auto">
          <a:xfrm flipV="1">
            <a:off x="7238240" y="2682403"/>
            <a:ext cx="216431" cy="36307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Text Box 6"/>
          <p:cNvSpPr txBox="1">
            <a:spLocks noChangeArrowheads="1"/>
          </p:cNvSpPr>
          <p:nvPr/>
        </p:nvSpPr>
        <p:spPr bwMode="auto">
          <a:xfrm>
            <a:off x="7130391" y="3045476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MSU</a:t>
            </a:r>
            <a:b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AutoShape 5"/>
          <p:cNvSpPr>
            <a:spLocks noChangeShapeType="1"/>
          </p:cNvSpPr>
          <p:nvPr/>
        </p:nvSpPr>
        <p:spPr bwMode="auto">
          <a:xfrm flipH="1" flipV="1">
            <a:off x="6562725" y="2343150"/>
            <a:ext cx="676443" cy="702326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C9B059D-227C-4DC3-8A54-B68C5688C1A4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</p:spTree>
    <p:extLst>
      <p:ext uri="{BB962C8B-B14F-4D97-AF65-F5344CB8AC3E}">
        <p14:creationId xmlns:p14="http://schemas.microsoft.com/office/powerpoint/2010/main" val="10118342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8933"/>
            <a:ext cx="8861273" cy="5626100"/>
          </a:xfrm>
        </p:spPr>
        <p:txBody>
          <a:bodyPr/>
          <a:lstStyle/>
          <a:p>
            <a:r>
              <a:rPr lang="en-US" dirty="0"/>
              <a:t>Step 5 – Demonstrate on the International Space Station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dirty="0"/>
              <a:t> funds the demonstration of RadPC on ISS</a:t>
            </a:r>
          </a:p>
        </p:txBody>
      </p:sp>
    </p:spTree>
    <p:extLst>
      <p:ext uri="{BB962C8B-B14F-4D97-AF65-F5344CB8AC3E}">
        <p14:creationId xmlns:p14="http://schemas.microsoft.com/office/powerpoint/2010/main" val="24114191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8933"/>
            <a:ext cx="8861273" cy="5626100"/>
          </a:xfrm>
        </p:spPr>
        <p:txBody>
          <a:bodyPr/>
          <a:lstStyle/>
          <a:p>
            <a:r>
              <a:rPr lang="en-US" dirty="0"/>
              <a:t>Step 5 – Demonstrate on the International Space Station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dirty="0"/>
              <a:t> funds the demonstration of RadPC on ISS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9947D75-08EC-4BE7-8476-246BF0521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9" r="12588" b="33058"/>
          <a:stretch/>
        </p:blipFill>
        <p:spPr>
          <a:xfrm>
            <a:off x="2635994" y="1847337"/>
            <a:ext cx="3663906" cy="392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689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DFE8E-0D7C-4B42-9652-30EC15BA3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6D23E-A719-4EA6-A946-B49D32077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8" y="844550"/>
            <a:ext cx="3480958" cy="5568950"/>
          </a:xfrm>
        </p:spPr>
        <p:txBody>
          <a:bodyPr/>
          <a:lstStyle/>
          <a:p>
            <a:r>
              <a:rPr lang="en-US" dirty="0"/>
              <a:t>A little help please</a:t>
            </a:r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1313" lvl="1" indent="-225425"/>
            <a:r>
              <a:rPr lang="en-US" sz="1400" b="1" dirty="0"/>
              <a:t>Larry Springer</a:t>
            </a:r>
            <a:r>
              <a:rPr lang="en-US" sz="1400" dirty="0"/>
              <a:t>, Project Manager</a:t>
            </a:r>
            <a:br>
              <a:rPr lang="en-US" sz="1400" dirty="0"/>
            </a:br>
            <a:r>
              <a:rPr lang="en-US" sz="1400" dirty="0"/>
              <a:t>Space Science &amp; Engineering Lab</a:t>
            </a:r>
            <a:br>
              <a:rPr lang="en-US" sz="1400" dirty="0"/>
            </a:br>
            <a:r>
              <a:rPr lang="en-US" sz="1400" dirty="0"/>
              <a:t>Montana State University (14 years)</a:t>
            </a:r>
            <a:br>
              <a:rPr lang="en-US" sz="1400" dirty="0"/>
            </a:br>
            <a:r>
              <a:rPr lang="en-US" sz="1400" dirty="0"/>
              <a:t>Expertise:</a:t>
            </a:r>
            <a:r>
              <a:rPr lang="en-US" sz="1400" i="1" dirty="0">
                <a:solidFill>
                  <a:srgbClr val="003366"/>
                </a:solidFill>
              </a:rPr>
              <a:t> Spacecraft Development</a:t>
            </a:r>
            <a:br>
              <a:rPr lang="en-US" sz="1400" dirty="0"/>
            </a:br>
            <a:endParaRPr lang="en-US" sz="1400" dirty="0"/>
          </a:p>
          <a:p>
            <a:pPr marL="341313" lvl="1" indent="-225425"/>
            <a:r>
              <a:rPr lang="en-US" sz="1400" b="1" dirty="0"/>
              <a:t>Dr. David Klumpar</a:t>
            </a:r>
            <a:r>
              <a:rPr lang="en-US" sz="1400" dirty="0"/>
              <a:t>, Science-I</a:t>
            </a:r>
            <a:br>
              <a:rPr lang="en-US" sz="1400" dirty="0"/>
            </a:br>
            <a:r>
              <a:rPr lang="en-US" sz="1400" dirty="0"/>
              <a:t>Director, Space Science &amp; Engineering Lab</a:t>
            </a:r>
            <a:br>
              <a:rPr lang="en-US" sz="1400" dirty="0"/>
            </a:br>
            <a:r>
              <a:rPr lang="en-US" sz="1400" dirty="0"/>
              <a:t>Montana State University (21 years)</a:t>
            </a:r>
            <a:br>
              <a:rPr lang="en-US" sz="1400" dirty="0"/>
            </a:br>
            <a:r>
              <a:rPr lang="en-US" sz="1400" dirty="0"/>
              <a:t>Expertise:</a:t>
            </a:r>
            <a:r>
              <a:rPr lang="en-US" sz="1400" i="1" dirty="0">
                <a:solidFill>
                  <a:srgbClr val="003366"/>
                </a:solidFill>
              </a:rPr>
              <a:t> Spacecraft Development &amp; </a:t>
            </a:r>
            <a:br>
              <a:rPr lang="en-US" sz="1400" i="1" dirty="0">
                <a:solidFill>
                  <a:srgbClr val="003366"/>
                </a:solidFill>
              </a:rPr>
            </a:br>
            <a:r>
              <a:rPr lang="en-US" sz="1400" i="1" dirty="0">
                <a:solidFill>
                  <a:srgbClr val="003366"/>
                </a:solidFill>
              </a:rPr>
              <a:t>Space Radiation</a:t>
            </a:r>
            <a:endParaRPr lang="en-US" dirty="0"/>
          </a:p>
        </p:txBody>
      </p:sp>
      <p:pic>
        <p:nvPicPr>
          <p:cNvPr id="4" name="Picture 2" descr="105x130">
            <a:extLst>
              <a:ext uri="{FF2B5EF4-FFF2-40B4-BE49-F238E27FC236}">
                <a16:creationId xmlns:a16="http://schemas.microsoft.com/office/drawing/2014/main" id="{BC909E52-E610-4ACA-AFE7-9C1B0BAAA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9047" y="4781525"/>
            <a:ext cx="1111097" cy="138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hoto of Larry Springer">
            <a:extLst>
              <a:ext uri="{FF2B5EF4-FFF2-40B4-BE49-F238E27FC236}">
                <a16:creationId xmlns:a16="http://schemas.microsoft.com/office/drawing/2014/main" id="{7159B295-EFCA-4011-93A5-17BC77ED7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2485" y="3424166"/>
            <a:ext cx="1111097" cy="127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Lockheed Martin Future Submarine Program Call- DIN">
            <a:extLst>
              <a:ext uri="{FF2B5EF4-FFF2-40B4-BE49-F238E27FC236}">
                <a16:creationId xmlns:a16="http://schemas.microsoft.com/office/drawing/2014/main" id="{0F2DD15D-2A89-4926-B87F-1A1CA2425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362" y="3477435"/>
            <a:ext cx="1424523" cy="78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Lockheed Martin Future Submarine Program Call- DIN">
            <a:extLst>
              <a:ext uri="{FF2B5EF4-FFF2-40B4-BE49-F238E27FC236}">
                <a16:creationId xmlns:a16="http://schemas.microsoft.com/office/drawing/2014/main" id="{F13A3C5A-6E0B-4F99-97FD-D41A17616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6564" y="4969256"/>
            <a:ext cx="1424523" cy="78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E5467B-478F-4428-97DF-2FDE185672F5}"/>
              </a:ext>
            </a:extLst>
          </p:cNvPr>
          <p:cNvSpPr txBox="1"/>
          <p:nvPr/>
        </p:nvSpPr>
        <p:spPr>
          <a:xfrm>
            <a:off x="5566280" y="4096090"/>
            <a:ext cx="1172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(35 Years)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15B61E-5F82-4FF1-AE59-ABF0BA1F07A9}"/>
              </a:ext>
            </a:extLst>
          </p:cNvPr>
          <p:cNvSpPr txBox="1"/>
          <p:nvPr/>
        </p:nvSpPr>
        <p:spPr>
          <a:xfrm>
            <a:off x="5582670" y="5575609"/>
            <a:ext cx="1172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(16 Years)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748DD-8587-45E1-8559-C0B889C09853}"/>
              </a:ext>
            </a:extLst>
          </p:cNvPr>
          <p:cNvSpPr txBox="1"/>
          <p:nvPr/>
        </p:nvSpPr>
        <p:spPr>
          <a:xfrm>
            <a:off x="6990803" y="3695535"/>
            <a:ext cx="2086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Program Manager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Spacecraft instrument development.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Solar &amp; atmospheric instrumentation.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8E4189-9A03-4CCE-BB67-1272B5CDDF7D}"/>
              </a:ext>
            </a:extLst>
          </p:cNvPr>
          <p:cNvSpPr txBox="1"/>
          <p:nvPr/>
        </p:nvSpPr>
        <p:spPr>
          <a:xfrm>
            <a:off x="6983713" y="5156252"/>
            <a:ext cx="2086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Staff Physicist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Spacecraft instrument development.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Space radiation research.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C0B217-CB97-4D87-AED9-354870504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09" y="892350"/>
            <a:ext cx="3480958" cy="232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551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DFE8E-0D7C-4B42-9652-30EC15BA3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6D23E-A719-4EA6-A946-B49D32077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8" y="844550"/>
            <a:ext cx="2619164" cy="5568950"/>
          </a:xfrm>
        </p:spPr>
        <p:txBody>
          <a:bodyPr/>
          <a:lstStyle/>
          <a:p>
            <a:r>
              <a:rPr lang="en-US" dirty="0"/>
              <a:t>SSEL Track Record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13" name="Picture 2" descr="C:\Users\ssel\Pictures\Glory-ELaNa 1 Launch\E1P_DSCN5914edit_big.JPG">
            <a:extLst>
              <a:ext uri="{FF2B5EF4-FFF2-40B4-BE49-F238E27FC236}">
                <a16:creationId xmlns:a16="http://schemas.microsoft.com/office/drawing/2014/main" id="{7FF08A2C-5641-4745-A245-7D7E6295E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8" y="3385118"/>
            <a:ext cx="959101" cy="92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C87FDD-82B7-4F72-AF47-7DBE77E25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311" y="3214582"/>
            <a:ext cx="1048006" cy="12317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75E3F5-9FEA-456A-B160-A437A7D0821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904" y="4758207"/>
            <a:ext cx="980995" cy="1147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8245A0-477A-40B3-BC37-19E5B0FC0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261" y="4758208"/>
            <a:ext cx="1039747" cy="12287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A7CC46-59F4-4938-8195-495198C3E3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806" y="3180895"/>
            <a:ext cx="963744" cy="11278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AEE608-E7D2-48A8-BCD1-46AFACA52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8412" y="1577560"/>
            <a:ext cx="1107672" cy="1304928"/>
          </a:xfrm>
          <a:prstGeom prst="rect">
            <a:avLst/>
          </a:prstGeom>
        </p:spPr>
      </p:pic>
      <p:pic>
        <p:nvPicPr>
          <p:cNvPr id="21" name="Picture 2" descr="Rendering of E1P in space.">
            <a:extLst>
              <a:ext uri="{FF2B5EF4-FFF2-40B4-BE49-F238E27FC236}">
                <a16:creationId xmlns:a16="http://schemas.microsoft.com/office/drawing/2014/main" id="{9F5AFDA5-35E9-478F-9B3A-1C19435E6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051" y="4983876"/>
            <a:ext cx="1312552" cy="9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F51B5879-5263-4C30-9737-9E9402102077}"/>
              </a:ext>
            </a:extLst>
          </p:cNvPr>
          <p:cNvSpPr/>
          <p:nvPr/>
        </p:nvSpPr>
        <p:spPr>
          <a:xfrm>
            <a:off x="200685" y="6085738"/>
            <a:ext cx="8742630" cy="253812"/>
          </a:xfrm>
          <a:prstGeom prst="rightArrow">
            <a:avLst/>
          </a:prstGeom>
          <a:solidFill>
            <a:srgbClr val="0033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FEB745-DC51-4A12-8E5D-636A9689F2D0}"/>
              </a:ext>
            </a:extLst>
          </p:cNvPr>
          <p:cNvSpPr txBox="1"/>
          <p:nvPr/>
        </p:nvSpPr>
        <p:spPr>
          <a:xfrm>
            <a:off x="51055" y="6249024"/>
            <a:ext cx="1100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2006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AC3742-2A49-46B4-BB48-39AFD1A2CC0D}"/>
              </a:ext>
            </a:extLst>
          </p:cNvPr>
          <p:cNvSpPr txBox="1"/>
          <p:nvPr/>
        </p:nvSpPr>
        <p:spPr>
          <a:xfrm>
            <a:off x="7899328" y="6249024"/>
            <a:ext cx="1111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2021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6CC45C0-1EA1-4863-A58E-D3F29EA3EA4B}"/>
              </a:ext>
            </a:extLst>
          </p:cNvPr>
          <p:cNvSpPr/>
          <p:nvPr/>
        </p:nvSpPr>
        <p:spPr>
          <a:xfrm>
            <a:off x="1062948" y="3100875"/>
            <a:ext cx="2042014" cy="1336697"/>
          </a:xfrm>
          <a:prstGeom prst="roundRect">
            <a:avLst>
              <a:gd name="adj" fmla="val 5795"/>
            </a:avLst>
          </a:pr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E26E35-F0E7-4597-B977-9E5A3FB1A61D}"/>
              </a:ext>
            </a:extLst>
          </p:cNvPr>
          <p:cNvSpPr txBox="1"/>
          <p:nvPr/>
        </p:nvSpPr>
        <p:spPr>
          <a:xfrm>
            <a:off x="1084482" y="3066064"/>
            <a:ext cx="102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Explorer 1’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F057B1-46A3-4599-9EE3-3D236F2C7092}"/>
              </a:ext>
            </a:extLst>
          </p:cNvPr>
          <p:cNvSpPr txBox="1"/>
          <p:nvPr/>
        </p:nvSpPr>
        <p:spPr>
          <a:xfrm>
            <a:off x="4892151" y="3101313"/>
            <a:ext cx="1528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FIREBIRD 1 &amp; 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7B0CB14-30E7-4F43-8F0D-62E238B7CEB9}"/>
              </a:ext>
            </a:extLst>
          </p:cNvPr>
          <p:cNvSpPr/>
          <p:nvPr/>
        </p:nvSpPr>
        <p:spPr>
          <a:xfrm>
            <a:off x="4877715" y="3103340"/>
            <a:ext cx="2812254" cy="1405802"/>
          </a:xfrm>
          <a:prstGeom prst="roundRect">
            <a:avLst>
              <a:gd name="adj" fmla="val 5505"/>
            </a:avLst>
          </a:pr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C32941-BA83-4A4B-83FB-70B80F215BB2}"/>
              </a:ext>
            </a:extLst>
          </p:cNvPr>
          <p:cNvSpPr txBox="1"/>
          <p:nvPr/>
        </p:nvSpPr>
        <p:spPr>
          <a:xfrm>
            <a:off x="3830823" y="1410581"/>
            <a:ext cx="1254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003366"/>
                </a:solidFill>
              </a:rPr>
              <a:t>PrintSat</a:t>
            </a:r>
            <a:endParaRPr lang="en-US" sz="1200" b="1" dirty="0">
              <a:solidFill>
                <a:srgbClr val="003366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DF251E2-55CB-469A-A1C1-7B6154ED0A84}"/>
              </a:ext>
            </a:extLst>
          </p:cNvPr>
          <p:cNvSpPr/>
          <p:nvPr/>
        </p:nvSpPr>
        <p:spPr>
          <a:xfrm>
            <a:off x="6003235" y="4612132"/>
            <a:ext cx="2975113" cy="1443764"/>
          </a:xfrm>
          <a:prstGeom prst="roundRect">
            <a:avLst>
              <a:gd name="adj" fmla="val 7839"/>
            </a:avLst>
          </a:pr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639274-7D61-40DA-8EC7-AEFF063B3F62}"/>
              </a:ext>
            </a:extLst>
          </p:cNvPr>
          <p:cNvSpPr txBox="1"/>
          <p:nvPr/>
        </p:nvSpPr>
        <p:spPr>
          <a:xfrm>
            <a:off x="6133658" y="4598624"/>
            <a:ext cx="1254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IT-SPINS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EE507A-93FA-4F82-8C76-6BFAB8A4FCBD}"/>
              </a:ext>
            </a:extLst>
          </p:cNvPr>
          <p:cNvSpPr txBox="1"/>
          <p:nvPr/>
        </p:nvSpPr>
        <p:spPr>
          <a:xfrm>
            <a:off x="4133956" y="6249024"/>
            <a:ext cx="1111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2016</a:t>
            </a:r>
          </a:p>
        </p:txBody>
      </p:sp>
      <p:pic>
        <p:nvPicPr>
          <p:cNvPr id="41" name="Picture 4" descr="C:\Users\ssel\Pictures\h_merope_cube_02.jpg">
            <a:extLst>
              <a:ext uri="{FF2B5EF4-FFF2-40B4-BE49-F238E27FC236}">
                <a16:creationId xmlns:a16="http://schemas.microsoft.com/office/drawing/2014/main" id="{2A8FCD8E-1EB8-4735-B4E0-ACF198F2B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807" y="1677054"/>
            <a:ext cx="845277" cy="1127617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5227C87-4A51-4266-99ED-097999CB9D84}"/>
              </a:ext>
            </a:extLst>
          </p:cNvPr>
          <p:cNvSpPr/>
          <p:nvPr/>
        </p:nvSpPr>
        <p:spPr>
          <a:xfrm>
            <a:off x="122929" y="1417899"/>
            <a:ext cx="2156446" cy="1538290"/>
          </a:xfrm>
          <a:prstGeom prst="roundRect">
            <a:avLst>
              <a:gd name="adj" fmla="val 7839"/>
            </a:avLst>
          </a:pr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93D4D6-E1E1-4530-9296-F19763F9EBA1}"/>
              </a:ext>
            </a:extLst>
          </p:cNvPr>
          <p:cNvSpPr txBox="1"/>
          <p:nvPr/>
        </p:nvSpPr>
        <p:spPr>
          <a:xfrm>
            <a:off x="116837" y="1417898"/>
            <a:ext cx="1215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MEROPE</a:t>
            </a:r>
          </a:p>
        </p:txBody>
      </p:sp>
      <p:pic>
        <p:nvPicPr>
          <p:cNvPr id="44" name="Picture 43" descr="7M4A4398 - Version 2_FIREBIRD-II warm.jpg">
            <a:extLst>
              <a:ext uri="{FF2B5EF4-FFF2-40B4-BE49-F238E27FC236}">
                <a16:creationId xmlns:a16="http://schemas.microsoft.com/office/drawing/2014/main" id="{6BC06E64-BA64-41C8-8342-28B80451F3D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9189" y="4864291"/>
            <a:ext cx="1586565" cy="111449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45" name="Picture 44" descr="IMG_1957_SSEL_FireBirdTwins_0413.JPG">
            <a:extLst>
              <a:ext uri="{FF2B5EF4-FFF2-40B4-BE49-F238E27FC236}">
                <a16:creationId xmlns:a16="http://schemas.microsoft.com/office/drawing/2014/main" id="{0D0BC428-3A52-440B-B229-C2B36E9795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096" y="3382212"/>
            <a:ext cx="1555155" cy="105582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4F49CBA-6DFC-4749-B3D2-4E921D6836F8}"/>
              </a:ext>
            </a:extLst>
          </p:cNvPr>
          <p:cNvSpPr/>
          <p:nvPr/>
        </p:nvSpPr>
        <p:spPr>
          <a:xfrm>
            <a:off x="3902113" y="1414103"/>
            <a:ext cx="2398538" cy="1584683"/>
          </a:xfrm>
          <a:prstGeom prst="roundRect">
            <a:avLst>
              <a:gd name="adj" fmla="val 7839"/>
            </a:avLst>
          </a:pr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DSC_0650_PrintSat_.JPG">
            <a:extLst>
              <a:ext uri="{FF2B5EF4-FFF2-40B4-BE49-F238E27FC236}">
                <a16:creationId xmlns:a16="http://schemas.microsoft.com/office/drawing/2014/main" id="{DA4CE587-1167-4049-8506-91EE13EA917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4830" y="1709356"/>
            <a:ext cx="1008524" cy="11731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E9F73F9-5252-4C72-BBD5-062125EAA36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3588" y="4818998"/>
            <a:ext cx="1264976" cy="114134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E95700C-0F27-463B-A7BD-B29AE1BF956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172" y="4685909"/>
            <a:ext cx="1157037" cy="1302158"/>
          </a:xfrm>
          <a:prstGeom prst="rect">
            <a:avLst/>
          </a:prstGeom>
        </p:spPr>
      </p:pic>
      <p:pic>
        <p:nvPicPr>
          <p:cNvPr id="50" name="Picture 2" descr="Report: Dnepr Rocket Crashes Shortly After Launch">
            <a:extLst>
              <a:ext uri="{FF2B5EF4-FFF2-40B4-BE49-F238E27FC236}">
                <a16:creationId xmlns:a16="http://schemas.microsoft.com/office/drawing/2014/main" id="{DD7CBF0B-4104-4547-90C5-3A4F6778D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412" y="1499661"/>
            <a:ext cx="988981" cy="140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09F1436-4943-4FC5-B839-106D42DB50F8}"/>
              </a:ext>
            </a:extLst>
          </p:cNvPr>
          <p:cNvSpPr txBox="1"/>
          <p:nvPr/>
        </p:nvSpPr>
        <p:spPr>
          <a:xfrm>
            <a:off x="2878383" y="4634176"/>
            <a:ext cx="1528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FIREBIRD 3 &amp; 4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8126E0A-1FEA-454E-9C3A-1A17A0E38215}"/>
              </a:ext>
            </a:extLst>
          </p:cNvPr>
          <p:cNvSpPr/>
          <p:nvPr/>
        </p:nvSpPr>
        <p:spPr>
          <a:xfrm>
            <a:off x="2944176" y="4664385"/>
            <a:ext cx="2812254" cy="1405802"/>
          </a:xfrm>
          <a:prstGeom prst="roundRect">
            <a:avLst>
              <a:gd name="adj" fmla="val 5505"/>
            </a:avLst>
          </a:pr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66B2BEF-424F-48F5-92BC-5B46804D82B0}"/>
              </a:ext>
            </a:extLst>
          </p:cNvPr>
          <p:cNvSpPr/>
          <p:nvPr/>
        </p:nvSpPr>
        <p:spPr>
          <a:xfrm>
            <a:off x="253343" y="4664385"/>
            <a:ext cx="2498115" cy="1336697"/>
          </a:xfrm>
          <a:prstGeom prst="roundRect">
            <a:avLst>
              <a:gd name="adj" fmla="val 5795"/>
            </a:avLst>
          </a:pr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E922B7-60E8-42DA-8EA7-C065C46D01B3}"/>
              </a:ext>
            </a:extLst>
          </p:cNvPr>
          <p:cNvSpPr txBox="1"/>
          <p:nvPr/>
        </p:nvSpPr>
        <p:spPr>
          <a:xfrm>
            <a:off x="332744" y="4664385"/>
            <a:ext cx="102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HRBE</a:t>
            </a:r>
          </a:p>
        </p:txBody>
      </p:sp>
    </p:spTree>
    <p:extLst>
      <p:ext uri="{BB962C8B-B14F-4D97-AF65-F5344CB8AC3E}">
        <p14:creationId xmlns:p14="http://schemas.microsoft.com/office/powerpoint/2010/main" val="8118381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8933"/>
            <a:ext cx="8861273" cy="5626100"/>
          </a:xfrm>
        </p:spPr>
        <p:txBody>
          <a:bodyPr/>
          <a:lstStyle/>
          <a:p>
            <a:r>
              <a:rPr lang="en-US" dirty="0"/>
              <a:t>Step 5 – Demonstrate on the International Space Station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dirty="0"/>
              <a:t> funds the demonstration of RadPC on ISS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65137" lvl="1" indent="0">
              <a:buNone/>
            </a:pPr>
            <a:endParaRPr lang="en-US" dirty="0"/>
          </a:p>
        </p:txBody>
      </p:sp>
      <p:pic>
        <p:nvPicPr>
          <p:cNvPr id="4" name="ISS_Install_SHORT">
            <a:hlinkClick r:id="" action="ppaction://media"/>
            <a:extLst>
              <a:ext uri="{FF2B5EF4-FFF2-40B4-BE49-F238E27FC236}">
                <a16:creationId xmlns:a16="http://schemas.microsoft.com/office/drawing/2014/main" id="{34F6A6F7-0EC9-4D7F-AA88-816B8DC947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112" y="1507067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3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8933"/>
            <a:ext cx="8861273" cy="5626100"/>
          </a:xfrm>
        </p:spPr>
        <p:txBody>
          <a:bodyPr/>
          <a:lstStyle/>
          <a:p>
            <a:r>
              <a:rPr lang="en-US" dirty="0"/>
              <a:t>Step 5 – Demonstrate on the International Space Station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dirty="0"/>
              <a:t> funds the demonstration of RadPC on ISS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65137" lvl="1" indent="0">
              <a:buNone/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E1109D-FE4C-4017-9639-D258E52B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8" y="1490997"/>
            <a:ext cx="8722604" cy="491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807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about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 marL="0" indent="0"/>
            <a:br>
              <a:rPr lang="en-US" dirty="0"/>
            </a:b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BB75360-1808-4BDB-97BD-0C9EE1EA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537" y="1011281"/>
            <a:ext cx="4586778" cy="258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2070C-4D69-4E22-A217-F66E1F47E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4" y="4305263"/>
            <a:ext cx="2982685" cy="1895248"/>
          </a:xfrm>
          <a:prstGeom prst="rect">
            <a:avLst/>
          </a:prstGeom>
        </p:spPr>
      </p:pic>
      <p:pic>
        <p:nvPicPr>
          <p:cNvPr id="1026" name="Picture 2" descr="West High students seeking names of graduates killed in battle | Local  Education | billingsgazette.com">
            <a:extLst>
              <a:ext uri="{FF2B5EF4-FFF2-40B4-BE49-F238E27FC236}">
                <a16:creationId xmlns:a16="http://schemas.microsoft.com/office/drawing/2014/main" id="{8BD9D74B-1557-43F3-BDDE-FE817D0DB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51" y="3348972"/>
            <a:ext cx="1243492" cy="8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tana State Bobcats (@MSUBobcats) | Twitter">
            <a:extLst>
              <a:ext uri="{FF2B5EF4-FFF2-40B4-BE49-F238E27FC236}">
                <a16:creationId xmlns:a16="http://schemas.microsoft.com/office/drawing/2014/main" id="{4B9342DB-A32C-4C27-AE80-CF1CEB0B7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427" y="4562910"/>
            <a:ext cx="1557331" cy="155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E8D860BD-BE9E-414E-9401-C0E8868BF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159" y="3591344"/>
            <a:ext cx="2720849" cy="80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uide to Garden Of The Gods Park - Visit Colorado Springs">
            <a:extLst>
              <a:ext uri="{FF2B5EF4-FFF2-40B4-BE49-F238E27FC236}">
                <a16:creationId xmlns:a16="http://schemas.microsoft.com/office/drawing/2014/main" id="{2611D16D-8D51-4B38-9F01-A7078712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82" y="4327287"/>
            <a:ext cx="2297075" cy="12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own: Cap and Gown (for Grad Hand Fee)">
            <a:extLst>
              <a:ext uri="{FF2B5EF4-FFF2-40B4-BE49-F238E27FC236}">
                <a16:creationId xmlns:a16="http://schemas.microsoft.com/office/drawing/2014/main" id="{26B0D049-4D0B-4E0C-965F-0F70DBD5F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24920" r="3333" b="21984"/>
          <a:stretch/>
        </p:blipFill>
        <p:spPr bwMode="auto">
          <a:xfrm>
            <a:off x="3118114" y="3665295"/>
            <a:ext cx="1433935" cy="83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orado Buffaloes Logo | College football logos, Buffalo logo, Colorado  buffaloes">
            <a:extLst>
              <a:ext uri="{FF2B5EF4-FFF2-40B4-BE49-F238E27FC236}">
                <a16:creationId xmlns:a16="http://schemas.microsoft.com/office/drawing/2014/main" id="{908B5CEB-1DB7-415B-9BE3-39C1D7C0C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238" y="5688346"/>
            <a:ext cx="992605" cy="72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61ED1F-B1A3-419A-8B69-FE1356DE6479}"/>
              </a:ext>
            </a:extLst>
          </p:cNvPr>
          <p:cNvSpPr txBox="1"/>
          <p:nvPr/>
        </p:nvSpPr>
        <p:spPr>
          <a:xfrm>
            <a:off x="2588659" y="6167858"/>
            <a:ext cx="24928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Class of 98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95DDAF0-89EB-46DA-961E-2D89A2C2D303}"/>
              </a:ext>
            </a:extLst>
          </p:cNvPr>
          <p:cNvSpPr/>
          <p:nvPr/>
        </p:nvSpPr>
        <p:spPr bwMode="auto">
          <a:xfrm>
            <a:off x="1605643" y="5448806"/>
            <a:ext cx="892629" cy="621582"/>
          </a:xfrm>
          <a:prstGeom prst="ellipse">
            <a:avLst/>
          </a:prstGeom>
          <a:noFill/>
          <a:ln w="1143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2259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8933"/>
            <a:ext cx="8861273" cy="5626100"/>
          </a:xfrm>
        </p:spPr>
        <p:txBody>
          <a:bodyPr/>
          <a:lstStyle/>
          <a:p>
            <a:r>
              <a:rPr lang="en-US" dirty="0"/>
              <a:t>Step 5 – Demonstrate on the International Space Station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dirty="0"/>
              <a:t> funds the demonstration of RadPC on ISS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65137" lvl="1" indent="0">
              <a:buNone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08920D-1B1E-4E6D-A6E5-21F4BC1AC2AA}"/>
              </a:ext>
            </a:extLst>
          </p:cNvPr>
          <p:cNvGrpSpPr/>
          <p:nvPr/>
        </p:nvGrpSpPr>
        <p:grpSpPr>
          <a:xfrm>
            <a:off x="131310" y="2005374"/>
            <a:ext cx="6296459" cy="4298760"/>
            <a:chOff x="772799" y="1052341"/>
            <a:chExt cx="7625113" cy="53526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DC3C91-D14E-40D3-AF0A-DACD96761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2799" y="2371891"/>
              <a:ext cx="7598402" cy="40331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58CB2D-915B-4D1D-8D10-416DDEF97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799" y="1052341"/>
              <a:ext cx="7625113" cy="131955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6ED2146-4E78-4674-BEF7-72E34DE2AD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798"/>
          <a:stretch/>
        </p:blipFill>
        <p:spPr>
          <a:xfrm>
            <a:off x="7129708" y="850817"/>
            <a:ext cx="1952723" cy="1405594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BF46DA3-CE75-425D-9B22-34B2D834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t="8345" r="18414" b="4361"/>
          <a:stretch/>
        </p:blipFill>
        <p:spPr>
          <a:xfrm>
            <a:off x="6497594" y="2328294"/>
            <a:ext cx="2584837" cy="2017987"/>
          </a:xfrm>
          <a:prstGeom prst="rect">
            <a:avLst/>
          </a:pr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2F077BE-D9C5-4FFB-8855-BD347E7F15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7" t="17854" r="17034"/>
          <a:stretch/>
        </p:blipFill>
        <p:spPr>
          <a:xfrm>
            <a:off x="6497594" y="4371506"/>
            <a:ext cx="2584837" cy="205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325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8" y="771525"/>
            <a:ext cx="6130954" cy="5641975"/>
          </a:xfrm>
        </p:spPr>
        <p:txBody>
          <a:bodyPr/>
          <a:lstStyle/>
          <a:p>
            <a:r>
              <a:rPr lang="en-US" dirty="0"/>
              <a:t>Step 6 – Demonstrate as a Stand-Alone Satellite </a:t>
            </a:r>
            <a:endParaRPr lang="en-US" i="1" dirty="0"/>
          </a:p>
          <a:p>
            <a:pPr marL="341313" lvl="1"/>
            <a:r>
              <a:rPr lang="en-US" b="1" u="sng" dirty="0"/>
              <a:t>NASA</a:t>
            </a:r>
            <a:r>
              <a:rPr lang="en-US" dirty="0"/>
              <a:t> funds the development of satellites to carry RadPC.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/>
          <a:srcRect l="4693" t="16918" b="22178"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 r="12484" b="7064"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r="6157"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9" t="32611" r="26600" b="20900"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42" y="4909566"/>
            <a:ext cx="990289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7100675" y="4470083"/>
            <a:ext cx="810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</a:t>
            </a:r>
          </a:p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94" name="Rounded Rectangle 93"/>
          <p:cNvSpPr/>
          <p:nvPr/>
        </p:nvSpPr>
        <p:spPr bwMode="auto">
          <a:xfrm>
            <a:off x="6797830" y="4451619"/>
            <a:ext cx="1113480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12" y="4493281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8324668" y="4472464"/>
            <a:ext cx="700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</a:t>
            </a:r>
          </a:p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98" name="Rounded Rectangle 97"/>
          <p:cNvSpPr/>
          <p:nvPr/>
        </p:nvSpPr>
        <p:spPr bwMode="auto">
          <a:xfrm>
            <a:off x="7978965" y="4454000"/>
            <a:ext cx="1045977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97" y="4495662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(2012-2016)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824453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(2014-2016)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938085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(2015-2020)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7E2434F-2492-434C-8924-AF07BF347F99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053D5B-C8D5-46FC-A8A4-ADD9CA3ED2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6" r="26909" b="3323"/>
          <a:stretch/>
        </p:blipFill>
        <p:spPr>
          <a:xfrm>
            <a:off x="8091534" y="4887574"/>
            <a:ext cx="820838" cy="73496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E70119D-108D-4B5F-B049-28B20200FA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96" y="1417706"/>
            <a:ext cx="2700269" cy="2690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825DA1-5094-4167-BFC8-C736F7944E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10" y="1502042"/>
            <a:ext cx="2571442" cy="25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155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RadSat-g</a:t>
            </a:r>
            <a:endParaRPr lang="en-US" dirty="0"/>
          </a:p>
          <a:p>
            <a:pPr>
              <a:buAutoNum type="arabicParenR"/>
            </a:pPr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1" name="Picture 10" descr="A picture containing indoor, wall, blue, sitting&#10;&#10;Description automatically generated">
            <a:extLst>
              <a:ext uri="{FF2B5EF4-FFF2-40B4-BE49-F238E27FC236}">
                <a16:creationId xmlns:a16="http://schemas.microsoft.com/office/drawing/2014/main" id="{BFCBB17B-B694-46F6-8744-107600F46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r="15315"/>
          <a:stretch/>
        </p:blipFill>
        <p:spPr>
          <a:xfrm>
            <a:off x="330098" y="1297400"/>
            <a:ext cx="5138531" cy="5116099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32EDE49-C9E6-4BCD-9179-EC0CBBCB5B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2" r="8302"/>
          <a:stretch/>
        </p:blipFill>
        <p:spPr>
          <a:xfrm rot="5400000">
            <a:off x="4829575" y="1650595"/>
            <a:ext cx="5042641" cy="3461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9DF8CE-0A2B-4CCA-9C78-90B48AA35FE3}"/>
              </a:ext>
            </a:extLst>
          </p:cNvPr>
          <p:cNvSpPr txBox="1"/>
          <p:nvPr/>
        </p:nvSpPr>
        <p:spPr>
          <a:xfrm>
            <a:off x="5498498" y="5965045"/>
            <a:ext cx="358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Arial" pitchFamily="34" charset="0"/>
                <a:cs typeface="Arial" pitchFamily="34" charset="0"/>
              </a:rPr>
              <a:t>Brock &amp; Skylar Tamke (MSEE 2019) at Integration</a:t>
            </a:r>
          </a:p>
          <a:p>
            <a:pPr algn="ctr"/>
            <a:r>
              <a:rPr lang="en-US" sz="1200" dirty="0">
                <a:latin typeface="Arial" pitchFamily="34" charset="0"/>
                <a:cs typeface="Arial" pitchFamily="34" charset="0"/>
              </a:rPr>
              <a:t>Houston, TX. 2018.</a:t>
            </a:r>
          </a:p>
        </p:txBody>
      </p:sp>
    </p:spTree>
    <p:extLst>
      <p:ext uri="{BB962C8B-B14F-4D97-AF65-F5344CB8AC3E}">
        <p14:creationId xmlns:p14="http://schemas.microsoft.com/office/powerpoint/2010/main" val="2738523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RadSat-g</a:t>
            </a:r>
            <a:endParaRPr lang="en-US" dirty="0"/>
          </a:p>
          <a:p>
            <a:pPr>
              <a:buAutoNum type="arabicParenR"/>
            </a:pPr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5" name="Picture 14" descr="A picture containing outdoor, sky, smoke&#10;&#10;Description automatically generated">
            <a:extLst>
              <a:ext uri="{FF2B5EF4-FFF2-40B4-BE49-F238E27FC236}">
                <a16:creationId xmlns:a16="http://schemas.microsoft.com/office/drawing/2014/main" id="{761DE704-6F98-4759-8827-2F32CDF11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80" y="882936"/>
            <a:ext cx="4360385" cy="5451810"/>
          </a:xfrm>
          <a:prstGeom prst="rect">
            <a:avLst/>
          </a:prstGeom>
        </p:spPr>
      </p:pic>
      <p:pic>
        <p:nvPicPr>
          <p:cNvPr id="6" name="Picture 5" descr="A picture containing person, outdoor, man&#10;&#10;Description automatically generated">
            <a:extLst>
              <a:ext uri="{FF2B5EF4-FFF2-40B4-BE49-F238E27FC236}">
                <a16:creationId xmlns:a16="http://schemas.microsoft.com/office/drawing/2014/main" id="{1452E14C-6D61-47D7-93E8-41811A3C02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7"/>
          <a:stretch/>
        </p:blipFill>
        <p:spPr>
          <a:xfrm rot="5400000">
            <a:off x="-108171" y="1873076"/>
            <a:ext cx="5135699" cy="3832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B1246A-F8E2-47F9-AF44-03A2C42DC1B9}"/>
              </a:ext>
            </a:extLst>
          </p:cNvPr>
          <p:cNvSpPr txBox="1"/>
          <p:nvPr/>
        </p:nvSpPr>
        <p:spPr>
          <a:xfrm>
            <a:off x="792960" y="6057747"/>
            <a:ext cx="3583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Brock &amp; Skylar Tamke (MSEE 2000) at Launch.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A471B-5E22-4043-BA2B-3F4A8BE3F4F4}"/>
              </a:ext>
            </a:extLst>
          </p:cNvPr>
          <p:cNvSpPr txBox="1"/>
          <p:nvPr/>
        </p:nvSpPr>
        <p:spPr>
          <a:xfrm>
            <a:off x="5017604" y="5845617"/>
            <a:ext cx="358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 ATK OA9 ISS Resupply Mission.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Wallops Flight Facility, 5/22/18.</a:t>
            </a:r>
          </a:p>
        </p:txBody>
      </p:sp>
    </p:spTree>
    <p:extLst>
      <p:ext uri="{BB962C8B-B14F-4D97-AF65-F5344CB8AC3E}">
        <p14:creationId xmlns:p14="http://schemas.microsoft.com/office/powerpoint/2010/main" val="1189014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 Mission Concept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Students Build It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Launch it to the International Space Station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Push into orbit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Operate from Ground Station at MSU</a:t>
            </a:r>
          </a:p>
          <a:p>
            <a:pPr marL="0" indent="0"/>
            <a:endParaRPr lang="en-US" dirty="0"/>
          </a:p>
        </p:txBody>
      </p:sp>
      <p:pic>
        <p:nvPicPr>
          <p:cNvPr id="14" name="Picture 13" descr="A picture containing indoor, wall, blue, sitting&#10;&#10;Description automatically generated">
            <a:extLst>
              <a:ext uri="{FF2B5EF4-FFF2-40B4-BE49-F238E27FC236}">
                <a16:creationId xmlns:a16="http://schemas.microsoft.com/office/drawing/2014/main" id="{C0103375-BC99-4AD7-9A0A-D6C30AD6B5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r="15315"/>
          <a:stretch/>
        </p:blipFill>
        <p:spPr>
          <a:xfrm>
            <a:off x="6738257" y="818431"/>
            <a:ext cx="2177113" cy="2167608"/>
          </a:xfrm>
          <a:prstGeom prst="rect">
            <a:avLst/>
          </a:prstGeom>
        </p:spPr>
      </p:pic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7FF68F9-3E29-4574-BEA2-B9F1C49E5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2" y="3088119"/>
            <a:ext cx="2912088" cy="29153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E25E60-272C-4EB6-BC50-111E83E365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06" y="3088119"/>
            <a:ext cx="2912087" cy="2918694"/>
          </a:xfrm>
          <a:prstGeom prst="rect">
            <a:avLst/>
          </a:prstGeom>
        </p:spPr>
      </p:pic>
      <p:pic>
        <p:nvPicPr>
          <p:cNvPr id="20" name="Picture 19" descr="A close up of a device&#10;&#10;Description automatically generated">
            <a:extLst>
              <a:ext uri="{FF2B5EF4-FFF2-40B4-BE49-F238E27FC236}">
                <a16:creationId xmlns:a16="http://schemas.microsoft.com/office/drawing/2014/main" id="{F9BEC100-7C9E-4C1C-A02F-4EF2D5BDE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94" y="3088119"/>
            <a:ext cx="2912087" cy="29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060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949A65-2C04-4BD8-903A-58714F8C4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47" y="864108"/>
            <a:ext cx="7133955" cy="52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255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</a:t>
            </a:r>
          </a:p>
        </p:txBody>
      </p:sp>
      <p:pic>
        <p:nvPicPr>
          <p:cNvPr id="11" name="Picture 10" descr="A picture containing indoor, sitting&#10;&#10;Description automatically generated">
            <a:extLst>
              <a:ext uri="{FF2B5EF4-FFF2-40B4-BE49-F238E27FC236}">
                <a16:creationId xmlns:a16="http://schemas.microsoft.com/office/drawing/2014/main" id="{202C94E8-716E-4BF3-B08C-D76BFF698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76" y="858012"/>
            <a:ext cx="6989064" cy="54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877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</a:t>
            </a:r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39045D50-86B8-4343-9B19-07FE93903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32" y="771525"/>
            <a:ext cx="6952842" cy="56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96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 </a:t>
            </a:r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D166FD05-B21E-4DD2-ABFC-ABFCC62CA1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8" y="865954"/>
            <a:ext cx="8151483" cy="543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476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63BBD-A621-4C73-B8E1-3BDF3038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93" y="2850406"/>
            <a:ext cx="8695414" cy="3389229"/>
          </a:xfrm>
          <a:prstGeom prst="rect">
            <a:avLst/>
          </a:prstGeom>
        </p:spPr>
      </p:pic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5B851AC-88D8-4D0E-8581-8DC82ADE2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68" y="891259"/>
            <a:ext cx="1901636" cy="1919236"/>
          </a:xfrm>
          <a:prstGeom prst="rect">
            <a:avLst/>
          </a:prstGeom>
        </p:spPr>
      </p:pic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657E820C-CB76-4A8A-AE3D-7EA79B797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767" y="891259"/>
            <a:ext cx="3411975" cy="1919236"/>
          </a:xfrm>
          <a:prstGeom prst="rect">
            <a:avLst/>
          </a:prstGeom>
        </p:spPr>
      </p:pic>
      <p:pic>
        <p:nvPicPr>
          <p:cNvPr id="2050" name="Picture 2" descr="College of Letters and Science highlighted in April as MSU's 125th  anniversary celebration continues">
            <a:extLst>
              <a:ext uri="{FF2B5EF4-FFF2-40B4-BE49-F238E27FC236}">
                <a16:creationId xmlns:a16="http://schemas.microsoft.com/office/drawing/2014/main" id="{A1DF9E38-826F-4E45-8759-9E96F61FE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8" t="53980" r="32858"/>
          <a:stretch/>
        </p:blipFill>
        <p:spPr bwMode="auto">
          <a:xfrm>
            <a:off x="830316" y="808456"/>
            <a:ext cx="1904474" cy="184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019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about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 marL="0" indent="0"/>
            <a:br>
              <a:rPr lang="en-US" dirty="0"/>
            </a:b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BB75360-1808-4BDB-97BD-0C9EE1EA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537" y="1011281"/>
            <a:ext cx="4586778" cy="258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2070C-4D69-4E22-A217-F66E1F47E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4" y="4305263"/>
            <a:ext cx="2982685" cy="1895248"/>
          </a:xfrm>
          <a:prstGeom prst="rect">
            <a:avLst/>
          </a:prstGeom>
        </p:spPr>
      </p:pic>
      <p:pic>
        <p:nvPicPr>
          <p:cNvPr id="1026" name="Picture 2" descr="West High students seeking names of graduates killed in battle | Local  Education | billingsgazette.com">
            <a:extLst>
              <a:ext uri="{FF2B5EF4-FFF2-40B4-BE49-F238E27FC236}">
                <a16:creationId xmlns:a16="http://schemas.microsoft.com/office/drawing/2014/main" id="{8BD9D74B-1557-43F3-BDDE-FE817D0DB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51" y="3348972"/>
            <a:ext cx="1243492" cy="8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tana State Bobcats (@MSUBobcats) | Twitter">
            <a:extLst>
              <a:ext uri="{FF2B5EF4-FFF2-40B4-BE49-F238E27FC236}">
                <a16:creationId xmlns:a16="http://schemas.microsoft.com/office/drawing/2014/main" id="{4B9342DB-A32C-4C27-AE80-CF1CEB0B7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427" y="4562910"/>
            <a:ext cx="1557331" cy="155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E8D860BD-BE9E-414E-9401-C0E8868BF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159" y="3591344"/>
            <a:ext cx="2720849" cy="80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uide to Garden Of The Gods Park - Visit Colorado Springs">
            <a:extLst>
              <a:ext uri="{FF2B5EF4-FFF2-40B4-BE49-F238E27FC236}">
                <a16:creationId xmlns:a16="http://schemas.microsoft.com/office/drawing/2014/main" id="{2611D16D-8D51-4B38-9F01-A7078712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82" y="4327287"/>
            <a:ext cx="2297075" cy="12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ontana State University Logo Download Page - Creative Services | Montana  State University">
            <a:extLst>
              <a:ext uri="{FF2B5EF4-FFF2-40B4-BE49-F238E27FC236}">
                <a16:creationId xmlns:a16="http://schemas.microsoft.com/office/drawing/2014/main" id="{85B96A0B-92AC-47D7-B76A-69FF11A05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66" y="2590420"/>
            <a:ext cx="1652320" cy="115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own: Cap and Gown (for Grad Hand Fee)">
            <a:extLst>
              <a:ext uri="{FF2B5EF4-FFF2-40B4-BE49-F238E27FC236}">
                <a16:creationId xmlns:a16="http://schemas.microsoft.com/office/drawing/2014/main" id="{26B0D049-4D0B-4E0C-965F-0F70DBD5F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24920" r="3333" b="21984"/>
          <a:stretch/>
        </p:blipFill>
        <p:spPr bwMode="auto">
          <a:xfrm>
            <a:off x="3118114" y="3665295"/>
            <a:ext cx="1433935" cy="83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orado Buffaloes Logo | College football logos, Buffalo logo, Colorado  buffaloes">
            <a:extLst>
              <a:ext uri="{FF2B5EF4-FFF2-40B4-BE49-F238E27FC236}">
                <a16:creationId xmlns:a16="http://schemas.microsoft.com/office/drawing/2014/main" id="{908B5CEB-1DB7-415B-9BE3-39C1D7C0C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238" y="5688346"/>
            <a:ext cx="992605" cy="72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ewis Skolnick | Revenge of the Nerds Wiki | Fandom">
            <a:extLst>
              <a:ext uri="{FF2B5EF4-FFF2-40B4-BE49-F238E27FC236}">
                <a16:creationId xmlns:a16="http://schemas.microsoft.com/office/drawing/2014/main" id="{B18CDCFF-CD89-4308-B044-A19066C43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271" y="3915733"/>
            <a:ext cx="1643712" cy="22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609DB9-1B8D-4B42-A665-A42C93A49DB5}"/>
              </a:ext>
            </a:extLst>
          </p:cNvPr>
          <p:cNvSpPr txBox="1"/>
          <p:nvPr/>
        </p:nvSpPr>
        <p:spPr>
          <a:xfrm>
            <a:off x="7257557" y="6208539"/>
            <a:ext cx="18864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17 years later…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BA1111-FE9C-4B71-8FB4-43F06929F18B}"/>
              </a:ext>
            </a:extLst>
          </p:cNvPr>
          <p:cNvSpPr txBox="1"/>
          <p:nvPr/>
        </p:nvSpPr>
        <p:spPr>
          <a:xfrm>
            <a:off x="2588659" y="6167858"/>
            <a:ext cx="24928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Class of 98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79FDAD-E11F-413A-807C-251A12F8A478}"/>
              </a:ext>
            </a:extLst>
          </p:cNvPr>
          <p:cNvSpPr/>
          <p:nvPr/>
        </p:nvSpPr>
        <p:spPr bwMode="auto">
          <a:xfrm>
            <a:off x="1605643" y="5448806"/>
            <a:ext cx="892629" cy="621582"/>
          </a:xfrm>
          <a:prstGeom prst="ellipse">
            <a:avLst/>
          </a:prstGeom>
          <a:noFill/>
          <a:ln w="1143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471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RadSat-u</a:t>
            </a:r>
            <a:endParaRPr lang="en-US" dirty="0"/>
          </a:p>
          <a:p>
            <a:pPr>
              <a:buAutoNum type="arabicParenR"/>
            </a:pPr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9BFFD37-ABA0-4BD1-AFB5-86D673D02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r="18377"/>
          <a:stretch/>
        </p:blipFill>
        <p:spPr>
          <a:xfrm>
            <a:off x="208646" y="1872246"/>
            <a:ext cx="4624611" cy="446868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2D5B84E-E7B1-4323-98D2-112CEFD236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r="4961"/>
          <a:stretch/>
        </p:blipFill>
        <p:spPr>
          <a:xfrm rot="5400000">
            <a:off x="4316269" y="1627890"/>
            <a:ext cx="5054987" cy="3595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F77958-FD95-4D6F-A62C-530AD3176C3F}"/>
              </a:ext>
            </a:extLst>
          </p:cNvPr>
          <p:cNvSpPr txBox="1"/>
          <p:nvPr/>
        </p:nvSpPr>
        <p:spPr>
          <a:xfrm>
            <a:off x="5131426" y="5959928"/>
            <a:ext cx="358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itchFamily="34" charset="0"/>
                <a:cs typeface="Arial" pitchFamily="34" charset="0"/>
              </a:rPr>
              <a:t>Chris Major (MSEE 2000) at Integration</a:t>
            </a:r>
          </a:p>
          <a:p>
            <a:pPr algn="ctr"/>
            <a:r>
              <a:rPr lang="en-US" sz="1200" dirty="0">
                <a:latin typeface="Arial" pitchFamily="34" charset="0"/>
                <a:cs typeface="Arial" pitchFamily="34" charset="0"/>
              </a:rPr>
              <a:t>Houston, TX. 2018.</a:t>
            </a:r>
          </a:p>
        </p:txBody>
      </p:sp>
    </p:spTree>
    <p:extLst>
      <p:ext uri="{BB962C8B-B14F-4D97-AF65-F5344CB8AC3E}">
        <p14:creationId xmlns:p14="http://schemas.microsoft.com/office/powerpoint/2010/main" val="16129368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RadSat-u</a:t>
            </a:r>
            <a:endParaRPr lang="en-US" dirty="0"/>
          </a:p>
          <a:p>
            <a:pPr>
              <a:buAutoNum type="arabicParenR"/>
            </a:pPr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5" name="Picture 4" descr="A picture containing sky, outdoor, standing, person&#10;&#10;Description automatically generated">
            <a:extLst>
              <a:ext uri="{FF2B5EF4-FFF2-40B4-BE49-F238E27FC236}">
                <a16:creationId xmlns:a16="http://schemas.microsoft.com/office/drawing/2014/main" id="{9DD6A832-BD2D-4AFF-BAF0-E7D1FA4AC4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r="10082"/>
          <a:stretch/>
        </p:blipFill>
        <p:spPr>
          <a:xfrm>
            <a:off x="306618" y="2006757"/>
            <a:ext cx="3943100" cy="2750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C2263A-F77F-492D-8384-6D0AB1FFE1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5" r="22850"/>
          <a:stretch/>
        </p:blipFill>
        <p:spPr>
          <a:xfrm>
            <a:off x="4393515" y="894443"/>
            <a:ext cx="4679728" cy="515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817352-71A1-4589-9478-E6015FB25F2F}"/>
              </a:ext>
            </a:extLst>
          </p:cNvPr>
          <p:cNvSpPr txBox="1"/>
          <p:nvPr/>
        </p:nvSpPr>
        <p:spPr>
          <a:xfrm>
            <a:off x="401771" y="4861337"/>
            <a:ext cx="358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itchFamily="34" charset="0"/>
                <a:cs typeface="Arial" pitchFamily="34" charset="0"/>
              </a:rPr>
              <a:t>Chris Major (MSEE 2000), Brock, &amp; Colter Barney (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BSCpE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2021) at Launch.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08BD3D-01EC-4102-B9C3-09288E20AEE4}"/>
              </a:ext>
            </a:extLst>
          </p:cNvPr>
          <p:cNvSpPr txBox="1"/>
          <p:nvPr/>
        </p:nvSpPr>
        <p:spPr>
          <a:xfrm>
            <a:off x="4960749" y="6050643"/>
            <a:ext cx="358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Northrop Grumman NG-12 ISS Resupply Mission.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NASA Wallops Flight Facility, 11/2/19.</a:t>
            </a:r>
          </a:p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845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RadSat-u</a:t>
            </a:r>
            <a:endParaRPr lang="en-US" dirty="0"/>
          </a:p>
          <a:p>
            <a:pPr>
              <a:buAutoNum type="arabicParenR"/>
            </a:pPr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9" name="Picture 8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703316BF-BD0A-4C01-BD24-E4114DB6A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0" y="1376990"/>
            <a:ext cx="8861273" cy="488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995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 Mission Concept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Students Build It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Launch it to the International Space Station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Put into Orbit using NanoRacks CubeSat Deployer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Operate from Ground Station at MSU</a:t>
            </a:r>
          </a:p>
          <a:p>
            <a:pPr marL="0" indent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796AF-E6A1-4705-BA0A-86FA60964E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0" r="7711"/>
          <a:stretch/>
        </p:blipFill>
        <p:spPr>
          <a:xfrm>
            <a:off x="6099403" y="3352279"/>
            <a:ext cx="2945862" cy="2912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46AC9D-CF3C-40A6-9695-53FA9E050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7" t="335" r="13869"/>
          <a:stretch/>
        </p:blipFill>
        <p:spPr>
          <a:xfrm>
            <a:off x="3115956" y="3339276"/>
            <a:ext cx="2912088" cy="29120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444CBC-B866-49FF-A917-A0EABC1D0B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0" r="12395"/>
          <a:stretch/>
        </p:blipFill>
        <p:spPr>
          <a:xfrm>
            <a:off x="109386" y="3329624"/>
            <a:ext cx="2912088" cy="2918694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F5846F9-FC06-47BD-BF56-D8BCB17722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r="26822"/>
          <a:stretch/>
        </p:blipFill>
        <p:spPr>
          <a:xfrm>
            <a:off x="6802120" y="813949"/>
            <a:ext cx="2210570" cy="24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505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3EE722-ACD9-4A53-8779-6067A0D4D4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4" t="28084" r="42163" b="61476"/>
          <a:stretch/>
        </p:blipFill>
        <p:spPr>
          <a:xfrm>
            <a:off x="1866900" y="771526"/>
            <a:ext cx="7211785" cy="558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311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3129B-6D40-40C1-85C7-09CBD676D0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5" t="26451" r="38090" b="51949"/>
          <a:stretch/>
        </p:blipFill>
        <p:spPr>
          <a:xfrm>
            <a:off x="2333210" y="809787"/>
            <a:ext cx="6642065" cy="553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930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CB8ED0-34F0-4EC6-ABF7-75B1B3A660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b="8839"/>
          <a:stretch/>
        </p:blipFill>
        <p:spPr>
          <a:xfrm>
            <a:off x="1698171" y="810986"/>
            <a:ext cx="7364186" cy="555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184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2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4A46A-510B-4F8B-997A-F00FD10C7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7" y="2453660"/>
            <a:ext cx="1880622" cy="3868914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8A93E276-2778-4731-9628-943F36CBA1E5}"/>
              </a:ext>
            </a:extLst>
          </p:cNvPr>
          <p:cNvSpPr/>
          <p:nvPr/>
        </p:nvSpPr>
        <p:spPr bwMode="auto">
          <a:xfrm>
            <a:off x="88014" y="1191873"/>
            <a:ext cx="1349802" cy="920498"/>
          </a:xfrm>
          <a:prstGeom prst="wedgeEllipseCallout">
            <a:avLst>
              <a:gd name="adj1" fmla="val 37662"/>
              <a:gd name="adj2" fmla="val 93592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27365272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2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4A46A-510B-4F8B-997A-F00FD10C7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7" y="2453660"/>
            <a:ext cx="1880622" cy="3868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05847-47CE-428C-9D1D-9D1BC7299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175" y="1652225"/>
            <a:ext cx="6757408" cy="1165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0CD022-E40B-4D7D-B1BB-077CAA9A0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174" y="2817298"/>
            <a:ext cx="6748099" cy="2922293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D8DED822-F778-4F8D-8712-3527CF0342FD}"/>
              </a:ext>
            </a:extLst>
          </p:cNvPr>
          <p:cNvSpPr/>
          <p:nvPr/>
        </p:nvSpPr>
        <p:spPr bwMode="auto">
          <a:xfrm>
            <a:off x="88014" y="1191873"/>
            <a:ext cx="1349802" cy="920498"/>
          </a:xfrm>
          <a:prstGeom prst="wedgeEllipseCallout">
            <a:avLst>
              <a:gd name="adj1" fmla="val 37662"/>
              <a:gd name="adj2" fmla="val 93592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8038616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2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4A46A-510B-4F8B-997A-F00FD10C7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7" y="2453660"/>
            <a:ext cx="1880622" cy="3868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05847-47CE-428C-9D1D-9D1BC7299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175" y="1652225"/>
            <a:ext cx="6757408" cy="1165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0CD022-E40B-4D7D-B1BB-077CAA9A0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174" y="2817298"/>
            <a:ext cx="6748099" cy="2922293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BE52851C-2B4B-4F53-A53E-A06D80A4F76C}"/>
              </a:ext>
            </a:extLst>
          </p:cNvPr>
          <p:cNvSpPr/>
          <p:nvPr/>
        </p:nvSpPr>
        <p:spPr bwMode="auto">
          <a:xfrm>
            <a:off x="131310" y="1925568"/>
            <a:ext cx="1349802" cy="460146"/>
          </a:xfrm>
          <a:prstGeom prst="wedgeEllipseCallout">
            <a:avLst>
              <a:gd name="adj1" fmla="val 37662"/>
              <a:gd name="adj2" fmla="val 93592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Nice!</a:t>
            </a:r>
          </a:p>
        </p:txBody>
      </p:sp>
    </p:spTree>
    <p:extLst>
      <p:ext uri="{BB962C8B-B14F-4D97-AF65-F5344CB8AC3E}">
        <p14:creationId xmlns:p14="http://schemas.microsoft.com/office/powerpoint/2010/main" val="157330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9"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051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9571-45E4-3EFF-D8F3-6CEA6FDA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2E0AA-C7F1-B79A-5218-0F089AAE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7" y="693530"/>
            <a:ext cx="8861273" cy="5719970"/>
          </a:xfrm>
        </p:spPr>
        <p:txBody>
          <a:bodyPr/>
          <a:lstStyle/>
          <a:p>
            <a:r>
              <a:rPr lang="en-US" dirty="0"/>
              <a:t>Let’s step back and see and look at the Space Exploration Roadmap</a:t>
            </a:r>
          </a:p>
        </p:txBody>
      </p:sp>
      <p:pic>
        <p:nvPicPr>
          <p:cNvPr id="1026" name="Picture 2" descr="Infographic for NASa's Future of Exploration">
            <a:extLst>
              <a:ext uri="{FF2B5EF4-FFF2-40B4-BE49-F238E27FC236}">
                <a16:creationId xmlns:a16="http://schemas.microsoft.com/office/drawing/2014/main" id="{6E42A47E-8D61-C129-3404-E879CC5E8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44" y="1110344"/>
            <a:ext cx="7145523" cy="535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9076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9571-45E4-3EFF-D8F3-6CEA6FDA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2E0AA-C7F1-B79A-5218-0F089AAE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7" y="789272"/>
            <a:ext cx="8861273" cy="5624228"/>
          </a:xfrm>
        </p:spPr>
        <p:txBody>
          <a:bodyPr/>
          <a:lstStyle/>
          <a:p>
            <a:r>
              <a:rPr lang="en-US" dirty="0"/>
              <a:t>Let’s Talk Moon Rockets – NASA’s Artemis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97C15A08-A2FE-A8EC-9D4D-004E43CBA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3"/>
          <a:stretch/>
        </p:blipFill>
        <p:spPr bwMode="auto">
          <a:xfrm>
            <a:off x="127081" y="1199357"/>
            <a:ext cx="3688106" cy="513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675CD11-93CF-76CA-D2EF-62C3F8238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/>
          <a:stretch/>
        </p:blipFill>
        <p:spPr bwMode="auto">
          <a:xfrm>
            <a:off x="3936894" y="1208203"/>
            <a:ext cx="5106489" cy="495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1363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9571-45E4-3EFF-D8F3-6CEA6FDA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2E0AA-C7F1-B79A-5218-0F089AAE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7" y="789272"/>
            <a:ext cx="8861273" cy="5624228"/>
          </a:xfrm>
        </p:spPr>
        <p:txBody>
          <a:bodyPr/>
          <a:lstStyle/>
          <a:p>
            <a:r>
              <a:rPr lang="en-US" dirty="0"/>
              <a:t>Let’s Talk Moon Rockets – NASA’s Artemis</a:t>
            </a:r>
          </a:p>
        </p:txBody>
      </p:sp>
      <p:pic>
        <p:nvPicPr>
          <p:cNvPr id="5" name="Picture 18" descr="Artemis 3 Mission infographic showing planned route of Artemis 3 by NASA">
            <a:extLst>
              <a:ext uri="{FF2B5EF4-FFF2-40B4-BE49-F238E27FC236}">
                <a16:creationId xmlns:a16="http://schemas.microsoft.com/office/drawing/2014/main" id="{8AF455A1-AC0B-FD65-9563-515946F5F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6" y="1270000"/>
            <a:ext cx="8760178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044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9571-45E4-3EFF-D8F3-6CEA6FDA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2E0AA-C7F1-B79A-5218-0F089AAE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7" y="789272"/>
            <a:ext cx="8861273" cy="5624228"/>
          </a:xfrm>
        </p:spPr>
        <p:txBody>
          <a:bodyPr/>
          <a:lstStyle/>
          <a:p>
            <a:r>
              <a:rPr lang="en-US" dirty="0"/>
              <a:t>Let’s Talk Moon Rockets – NASA’s Artemis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E0906-D81C-0B50-81BE-E48287824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1398937"/>
            <a:ext cx="8394700" cy="424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622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9571-45E4-3EFF-D8F3-6CEA6FDA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2E0AA-C7F1-B79A-5218-0F089AAE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7" y="789272"/>
            <a:ext cx="8861273" cy="5624228"/>
          </a:xfrm>
        </p:spPr>
        <p:txBody>
          <a:bodyPr/>
          <a:lstStyle/>
          <a:p>
            <a:r>
              <a:rPr lang="en-US" dirty="0"/>
              <a:t>Let’s Talk Moon Rockets – NASA’s Artemis</a:t>
            </a:r>
          </a:p>
        </p:txBody>
      </p:sp>
      <p:pic>
        <p:nvPicPr>
          <p:cNvPr id="3086" name="Picture 14" descr="Graphic showing components of the Orion spacecraft">
            <a:extLst>
              <a:ext uri="{FF2B5EF4-FFF2-40B4-BE49-F238E27FC236}">
                <a16:creationId xmlns:a16="http://schemas.microsoft.com/office/drawing/2014/main" id="{38C04BDF-1529-A37A-0BFA-2C6472AB4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53" y="1281731"/>
            <a:ext cx="4210893" cy="32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mage of interior of Orion capsule, lots of screens and panels and wires inside small confined circular capsule, with mannequin sitting in chair in orange space suit and white helmet">
            <a:extLst>
              <a:ext uri="{FF2B5EF4-FFF2-40B4-BE49-F238E27FC236}">
                <a16:creationId xmlns:a16="http://schemas.microsoft.com/office/drawing/2014/main" id="{75A6CA62-5D9C-6557-DEED-3BF5C6A68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692" y="3210560"/>
            <a:ext cx="4101253" cy="30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81CFB11-1003-7089-1F5F-1DDBC5C8FDD1}"/>
              </a:ext>
            </a:extLst>
          </p:cNvPr>
          <p:cNvSpPr/>
          <p:nvPr/>
        </p:nvSpPr>
        <p:spPr bwMode="auto">
          <a:xfrm>
            <a:off x="4891288" y="1373399"/>
            <a:ext cx="3931657" cy="626517"/>
          </a:xfrm>
          <a:prstGeom prst="wedgeRoundRectCallout">
            <a:avLst>
              <a:gd name="adj1" fmla="val -56200"/>
              <a:gd name="adj2" fmla="val -34355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Orion capsule is a little cramped.  But it is only for a 3-day trip.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487E3A7-FB7C-80CD-A488-08351CE78CCA}"/>
              </a:ext>
            </a:extLst>
          </p:cNvPr>
          <p:cNvSpPr/>
          <p:nvPr/>
        </p:nvSpPr>
        <p:spPr bwMode="auto">
          <a:xfrm>
            <a:off x="5702304" y="2218595"/>
            <a:ext cx="2423910" cy="626517"/>
          </a:xfrm>
          <a:prstGeom prst="wedgeRoundRectCallout">
            <a:avLst>
              <a:gd name="adj1" fmla="val -33985"/>
              <a:gd name="adj2" fmla="val 95378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only for Lunar and low Earth Orbit.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0C44ECA-B683-DABA-EB2C-155427C7B824}"/>
              </a:ext>
            </a:extLst>
          </p:cNvPr>
          <p:cNvSpPr/>
          <p:nvPr/>
        </p:nvSpPr>
        <p:spPr bwMode="auto">
          <a:xfrm>
            <a:off x="847362" y="5262746"/>
            <a:ext cx="3178385" cy="627046"/>
          </a:xfrm>
          <a:prstGeom prst="wedgeRoundRectCallout">
            <a:avLst>
              <a:gd name="adj1" fmla="val 10446"/>
              <a:gd name="adj2" fmla="val 20564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 will be a </a:t>
            </a:r>
            <a:r>
              <a:rPr lang="en-US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DEAL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it isn’t used in Artemis III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9476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9571-45E4-3EFF-D8F3-6CEA6FDA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2E0AA-C7F1-B79A-5218-0F089AAE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7" y="789272"/>
            <a:ext cx="8861273" cy="5624228"/>
          </a:xfrm>
        </p:spPr>
        <p:txBody>
          <a:bodyPr/>
          <a:lstStyle/>
          <a:p>
            <a:r>
              <a:rPr lang="en-US" dirty="0"/>
              <a:t>Let’s Talk Moon Rockets - Starship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0BA903E-66FA-9BAC-0DFF-FD3CF6360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3"/>
          <a:stretch/>
        </p:blipFill>
        <p:spPr bwMode="auto">
          <a:xfrm>
            <a:off x="4381376" y="1413549"/>
            <a:ext cx="4649374" cy="448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7C15A08-A2FE-A8EC-9D4D-004E43CB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6" y="1413549"/>
            <a:ext cx="4098067" cy="465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5553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9571-45E4-3EFF-D8F3-6CEA6FDA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2E0AA-C7F1-B79A-5218-0F089AAE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7" y="789272"/>
            <a:ext cx="8861273" cy="5624228"/>
          </a:xfrm>
        </p:spPr>
        <p:txBody>
          <a:bodyPr/>
          <a:lstStyle/>
          <a:p>
            <a:r>
              <a:rPr lang="en-US" dirty="0"/>
              <a:t>Let’s Talk Moon Rockets - Starship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90D8943-3F16-E049-5715-52C41A37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75" y="1181305"/>
            <a:ext cx="3199156" cy="179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E006142-0EE6-7099-6DE3-67D7D4C07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71" y="3077399"/>
            <a:ext cx="3161860" cy="19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C201054-F229-5DA7-9091-6C5981A61FFF}"/>
              </a:ext>
            </a:extLst>
          </p:cNvPr>
          <p:cNvSpPr/>
          <p:nvPr/>
        </p:nvSpPr>
        <p:spPr bwMode="auto">
          <a:xfrm>
            <a:off x="131310" y="1234850"/>
            <a:ext cx="2733675" cy="1230960"/>
          </a:xfrm>
          <a:prstGeom prst="wedgeRoundRectCallout">
            <a:avLst>
              <a:gd name="adj1" fmla="val 53181"/>
              <a:gd name="adj2" fmla="val 16516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Different Approach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Roomy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Reusable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Refuel it over and over.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CFC8B7-5EBF-47AE-238B-3F1370846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03"/>
          <a:stretch/>
        </p:blipFill>
        <p:spPr>
          <a:xfrm>
            <a:off x="3019771" y="5114954"/>
            <a:ext cx="3172191" cy="1298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1E98B0-6871-56D5-5337-6E7B0878E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945136" y="2367918"/>
            <a:ext cx="5497560" cy="26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593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9571-45E4-3EFF-D8F3-6CEA6FDA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2E0AA-C7F1-B79A-5218-0F089AAE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7" y="789272"/>
            <a:ext cx="8861273" cy="5624228"/>
          </a:xfrm>
        </p:spPr>
        <p:txBody>
          <a:bodyPr/>
          <a:lstStyle/>
          <a:p>
            <a:r>
              <a:rPr lang="en-US" dirty="0"/>
              <a:t>Let’s Talk Moon Rockets - Starship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6967B7-54EE-A0F0-63F3-20CB9A15F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46" y="1426076"/>
            <a:ext cx="8804043" cy="495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C201054-F229-5DA7-9091-6C5981A61FFF}"/>
              </a:ext>
            </a:extLst>
          </p:cNvPr>
          <p:cNvSpPr/>
          <p:nvPr/>
        </p:nvSpPr>
        <p:spPr bwMode="auto">
          <a:xfrm>
            <a:off x="6766774" y="789272"/>
            <a:ext cx="2225809" cy="981844"/>
          </a:xfrm>
          <a:prstGeom prst="wedgeRoundRectCallout">
            <a:avLst>
              <a:gd name="adj1" fmla="val -51349"/>
              <a:gd name="adj2" fmla="val 73429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That’s because it is being designed for Mars!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3160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1600" dirty="0"/>
              <a:t>Lunar Exploration in the Next 10 Years</a:t>
            </a:r>
            <a:endParaRPr lang="en-US" sz="2400" dirty="0"/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DC500130-23EB-4C25-B0E9-ABB617A3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6" y="1192381"/>
            <a:ext cx="8817317" cy="433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1481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1600" dirty="0"/>
              <a:t>Lunar Exploration in the Next 10 Years</a:t>
            </a:r>
            <a:endParaRPr lang="en-US" sz="2400" dirty="0"/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DC500130-23EB-4C25-B0E9-ABB617A3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6" y="1192381"/>
            <a:ext cx="8817317" cy="433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91h784\Desktop\header_logo.png">
            <a:extLst>
              <a:ext uri="{FF2B5EF4-FFF2-40B4-BE49-F238E27FC236}">
                <a16:creationId xmlns:a16="http://schemas.microsoft.com/office/drawing/2014/main" id="{8DA66533-EB23-4572-97AB-AA554866E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35" y="5769312"/>
            <a:ext cx="883634" cy="66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10DF0BA-F8F3-4DA8-983D-DA3FE113C49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644900" y="4787900"/>
            <a:ext cx="1093815" cy="1114823"/>
          </a:xfrm>
          <a:prstGeom prst="straightConnector1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35E8D4-D8ED-4108-86A0-00D15F3637EC}"/>
              </a:ext>
            </a:extLst>
          </p:cNvPr>
          <p:cNvSpPr txBox="1"/>
          <p:nvPr/>
        </p:nvSpPr>
        <p:spPr>
          <a:xfrm>
            <a:off x="5468990" y="6013450"/>
            <a:ext cx="34802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RadPC is going to be part of this.</a:t>
            </a:r>
            <a:endParaRPr lang="en-US" b="1" i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82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There were ~400M personal computers sold in 2018.</a:t>
            </a:r>
          </a:p>
          <a:p>
            <a:pPr lvl="1"/>
            <a:r>
              <a:rPr lang="en-US" dirty="0"/>
              <a:t>There were ~1.5B smart phones sold in 2018 </a:t>
            </a:r>
            <a:r>
              <a:rPr lang="en-US" sz="800" dirty="0"/>
              <a:t>(1.3B Android, 0.2B iOS)</a:t>
            </a:r>
            <a:br>
              <a:rPr lang="en-US" dirty="0"/>
            </a:br>
            <a:endParaRPr lang="en-US" sz="600" dirty="0"/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9"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1441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1600" dirty="0"/>
              <a:t>What does MSU’s Moon Mission Look Like?</a:t>
            </a: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C19CA7-B253-44D1-AD40-7EDBF22DC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12" y="1212202"/>
            <a:ext cx="5622744" cy="5099698"/>
          </a:xfrm>
          <a:prstGeom prst="rect">
            <a:avLst/>
          </a:prstGeom>
        </p:spPr>
      </p:pic>
      <p:pic>
        <p:nvPicPr>
          <p:cNvPr id="3074" name="Picture 2" descr="SpaceX Logo | Heroic Technical Writing: Advice and Insights on the Business  of Technical Communication">
            <a:extLst>
              <a:ext uri="{FF2B5EF4-FFF2-40B4-BE49-F238E27FC236}">
                <a16:creationId xmlns:a16="http://schemas.microsoft.com/office/drawing/2014/main" id="{47E674A4-3444-4E64-8FC6-9C9FE5411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16" y="889914"/>
            <a:ext cx="3005667" cy="3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5E96530-1C73-4DA3-8D0C-D0C40C52C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3" y="1574800"/>
            <a:ext cx="3158067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3158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1600" dirty="0"/>
              <a:t>What does MSU’s Moon Mission Look Like?</a:t>
            </a:r>
            <a:endParaRPr lang="en-US" sz="2400" dirty="0"/>
          </a:p>
        </p:txBody>
      </p:sp>
      <p:pic>
        <p:nvPicPr>
          <p:cNvPr id="15" name="Picture 4" descr="Image preview">
            <a:extLst>
              <a:ext uri="{FF2B5EF4-FFF2-40B4-BE49-F238E27FC236}">
                <a16:creationId xmlns:a16="http://schemas.microsoft.com/office/drawing/2014/main" id="{7769C68F-DA54-4566-846F-AA3C6BC8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0239" y="929221"/>
            <a:ext cx="2679195" cy="269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B13C81-1EC8-463A-A612-B20CE5952E5F}"/>
              </a:ext>
            </a:extLst>
          </p:cNvPr>
          <p:cNvCxnSpPr>
            <a:cxnSpLocks/>
          </p:cNvCxnSpPr>
          <p:nvPr/>
        </p:nvCxnSpPr>
        <p:spPr>
          <a:xfrm flipV="1">
            <a:off x="6266383" y="2379804"/>
            <a:ext cx="979604" cy="1333017"/>
          </a:xfrm>
          <a:prstGeom prst="straightConnector1">
            <a:avLst/>
          </a:prstGeom>
          <a:ln w="95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FC62C45-B7F8-4604-B88D-741FAB465E08}"/>
              </a:ext>
            </a:extLst>
          </p:cNvPr>
          <p:cNvSpPr/>
          <p:nvPr/>
        </p:nvSpPr>
        <p:spPr>
          <a:xfrm>
            <a:off x="7245987" y="2181822"/>
            <a:ext cx="276837" cy="218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5BE30B-E96B-4947-9F82-787E7DFF2F18}"/>
              </a:ext>
            </a:extLst>
          </p:cNvPr>
          <p:cNvCxnSpPr>
            <a:cxnSpLocks/>
          </p:cNvCxnSpPr>
          <p:nvPr/>
        </p:nvCxnSpPr>
        <p:spPr>
          <a:xfrm>
            <a:off x="7479836" y="2313264"/>
            <a:ext cx="1192132" cy="1399557"/>
          </a:xfrm>
          <a:prstGeom prst="straightConnector1">
            <a:avLst/>
          </a:prstGeom>
          <a:ln w="95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18215-A7FA-4A4E-9ED8-1D244E93E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12" y="1212202"/>
            <a:ext cx="5622744" cy="5099698"/>
          </a:xfrm>
          <a:prstGeom prst="rect">
            <a:avLst/>
          </a:prstGeom>
        </p:spPr>
      </p:pic>
      <p:pic>
        <p:nvPicPr>
          <p:cNvPr id="5" name="Picture 4" descr="A picture containing blue&#10;&#10;Description automatically generated">
            <a:extLst>
              <a:ext uri="{FF2B5EF4-FFF2-40B4-BE49-F238E27FC236}">
                <a16:creationId xmlns:a16="http://schemas.microsoft.com/office/drawing/2014/main" id="{44C824D7-08A8-BC5E-8679-D338F05F66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4" t="8926" r="31470" b="22247"/>
          <a:stretch/>
        </p:blipFill>
        <p:spPr>
          <a:xfrm>
            <a:off x="5873446" y="3712821"/>
            <a:ext cx="3139244" cy="22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007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1600" dirty="0"/>
              <a:t>What does MSU’s Moon Mission Look Like?</a:t>
            </a:r>
            <a:endParaRPr lang="en-US" sz="2400" dirty="0"/>
          </a:p>
        </p:txBody>
      </p:sp>
      <p:pic>
        <p:nvPicPr>
          <p:cNvPr id="5" name="Picture 4" descr="A picture containing blue&#10;&#10;Description automatically generated">
            <a:extLst>
              <a:ext uri="{FF2B5EF4-FFF2-40B4-BE49-F238E27FC236}">
                <a16:creationId xmlns:a16="http://schemas.microsoft.com/office/drawing/2014/main" id="{44C824D7-08A8-BC5E-8679-D338F05F66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4" t="8926" r="31470" b="22247"/>
          <a:stretch/>
        </p:blipFill>
        <p:spPr>
          <a:xfrm>
            <a:off x="5963920" y="844550"/>
            <a:ext cx="2970734" cy="2137440"/>
          </a:xfrm>
          <a:prstGeom prst="rect">
            <a:avLst/>
          </a:prstGeom>
        </p:spPr>
      </p:pic>
      <p:pic>
        <p:nvPicPr>
          <p:cNvPr id="2050" name="Picture 2" descr="FireFly Blue Ghost 1 Lunar Lander">
            <a:extLst>
              <a:ext uri="{FF2B5EF4-FFF2-40B4-BE49-F238E27FC236}">
                <a16:creationId xmlns:a16="http://schemas.microsoft.com/office/drawing/2014/main" id="{E0B377BF-5145-C6FB-A45A-66053CDD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07" y="3145876"/>
            <a:ext cx="3379139" cy="31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1415EFB-049D-4BCC-3162-98EA07B414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1532" y="3145876"/>
            <a:ext cx="4924263" cy="315976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CC0D228-12FA-110F-7292-5D2DD4EE4C14}"/>
              </a:ext>
            </a:extLst>
          </p:cNvPr>
          <p:cNvSpPr/>
          <p:nvPr/>
        </p:nvSpPr>
        <p:spPr bwMode="auto">
          <a:xfrm>
            <a:off x="2305550" y="1463895"/>
            <a:ext cx="3140210" cy="898750"/>
          </a:xfrm>
          <a:prstGeom prst="wedgeRoundRectCallout">
            <a:avLst>
              <a:gd name="adj1" fmla="val 66770"/>
              <a:gd name="adj2" fmla="val -14006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RadPC-Lunar payload isn’t huge. 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little larger than a Rubik’s cube.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1600" dirty="0"/>
              <a:t>What does MSU’s Moon Mission Look Like?</a:t>
            </a:r>
            <a:endParaRPr lang="en-US" sz="2400" dirty="0"/>
          </a:p>
        </p:txBody>
      </p:sp>
      <p:pic>
        <p:nvPicPr>
          <p:cNvPr id="11" name="Picture 2" descr="FireFly Blue Ghost 1 Lunar Lander">
            <a:extLst>
              <a:ext uri="{FF2B5EF4-FFF2-40B4-BE49-F238E27FC236}">
                <a16:creationId xmlns:a16="http://schemas.microsoft.com/office/drawing/2014/main" id="{43CF048F-6CED-2D7A-8C6D-9F987B326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47" y="1280160"/>
            <a:ext cx="3379139" cy="31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79394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1600" dirty="0"/>
              <a:t>What does MSU’s Moon Mission Look Like?</a:t>
            </a:r>
            <a:endParaRPr lang="en-US" sz="2400" dirty="0"/>
          </a:p>
        </p:txBody>
      </p:sp>
      <p:pic>
        <p:nvPicPr>
          <p:cNvPr id="8" name="Picture 7" descr="A close-up of a bug&#10;&#10;Description automatically generated with low confidence">
            <a:extLst>
              <a:ext uri="{FF2B5EF4-FFF2-40B4-BE49-F238E27FC236}">
                <a16:creationId xmlns:a16="http://schemas.microsoft.com/office/drawing/2014/main" id="{E7E625A9-B07F-2522-3A03-D0AD660B7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0706" y="2441303"/>
            <a:ext cx="3167257" cy="2375443"/>
          </a:xfrm>
          <a:prstGeom prst="rect">
            <a:avLst/>
          </a:prstGeom>
        </p:spPr>
      </p:pic>
      <p:pic>
        <p:nvPicPr>
          <p:cNvPr id="11" name="Picture 2" descr="FireFly Blue Ghost 1 Lunar Lander">
            <a:extLst>
              <a:ext uri="{FF2B5EF4-FFF2-40B4-BE49-F238E27FC236}">
                <a16:creationId xmlns:a16="http://schemas.microsoft.com/office/drawing/2014/main" id="{43CF048F-6CED-2D7A-8C6D-9F987B326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47" y="1280160"/>
            <a:ext cx="3379139" cy="31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268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1600" dirty="0"/>
              <a:t>What does MSU’s Moon Mission Look Like?</a:t>
            </a:r>
            <a:endParaRPr lang="en-US" sz="2400" dirty="0"/>
          </a:p>
        </p:txBody>
      </p:sp>
      <p:pic>
        <p:nvPicPr>
          <p:cNvPr id="8" name="Picture 7" descr="A close-up of a bug&#10;&#10;Description automatically generated with low confidence">
            <a:extLst>
              <a:ext uri="{FF2B5EF4-FFF2-40B4-BE49-F238E27FC236}">
                <a16:creationId xmlns:a16="http://schemas.microsoft.com/office/drawing/2014/main" id="{E7E625A9-B07F-2522-3A03-D0AD660B7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0706" y="2441303"/>
            <a:ext cx="3167257" cy="237544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F76F13C-6628-0380-66E6-4140B75892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7" b="14174"/>
          <a:stretch/>
        </p:blipFill>
        <p:spPr>
          <a:xfrm>
            <a:off x="6262949" y="2939970"/>
            <a:ext cx="2729634" cy="3473530"/>
          </a:xfrm>
          <a:prstGeom prst="rect">
            <a:avLst/>
          </a:prstGeom>
        </p:spPr>
      </p:pic>
      <p:pic>
        <p:nvPicPr>
          <p:cNvPr id="11" name="Picture 2" descr="FireFly Blue Ghost 1 Lunar Lander">
            <a:extLst>
              <a:ext uri="{FF2B5EF4-FFF2-40B4-BE49-F238E27FC236}">
                <a16:creationId xmlns:a16="http://schemas.microsoft.com/office/drawing/2014/main" id="{43CF048F-6CED-2D7A-8C6D-9F987B326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47" y="1280160"/>
            <a:ext cx="3379139" cy="31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3631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49300"/>
            <a:ext cx="8861273" cy="5664200"/>
          </a:xfrm>
        </p:spPr>
        <p:txBody>
          <a:bodyPr/>
          <a:lstStyle/>
          <a:p>
            <a:pPr marL="7938" indent="-7938"/>
            <a:r>
              <a:rPr lang="en-US" sz="1600" dirty="0"/>
              <a:t> </a:t>
            </a:r>
            <a:endParaRPr lang="en-US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653A03-FA30-4FF4-98C1-E5DC2BD8BC2F}"/>
              </a:ext>
            </a:extLst>
          </p:cNvPr>
          <p:cNvGrpSpPr>
            <a:grpSpLocks noChangeAspect="1"/>
          </p:cNvGrpSpPr>
          <p:nvPr/>
        </p:nvGrpSpPr>
        <p:grpSpPr>
          <a:xfrm>
            <a:off x="183433" y="792596"/>
            <a:ext cx="5518871" cy="5545234"/>
            <a:chOff x="-5181926" y="656170"/>
            <a:chExt cx="4996528" cy="5020396"/>
          </a:xfrm>
        </p:grpSpPr>
        <p:pic>
          <p:nvPicPr>
            <p:cNvPr id="19" name="Picture 18" descr="A picture containing text, newspaper&#10;&#10;Description automatically generated">
              <a:extLst>
                <a:ext uri="{FF2B5EF4-FFF2-40B4-BE49-F238E27FC236}">
                  <a16:creationId xmlns:a16="http://schemas.microsoft.com/office/drawing/2014/main" id="{2408C579-2B4E-46EC-8CD2-67342342D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161"/>
            <a:stretch/>
          </p:blipFill>
          <p:spPr>
            <a:xfrm>
              <a:off x="-5181926" y="656170"/>
              <a:ext cx="4929151" cy="502039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C2C8C0-D280-4BD8-BB42-B02EEA3FD4AD}"/>
                </a:ext>
              </a:extLst>
            </p:cNvPr>
            <p:cNvSpPr/>
            <p:nvPr/>
          </p:nvSpPr>
          <p:spPr bwMode="auto">
            <a:xfrm>
              <a:off x="-1291752" y="1746304"/>
              <a:ext cx="1106354" cy="39302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86B97355-320F-4BB4-A85B-8FEECEB1D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290" y="2051421"/>
            <a:ext cx="4262494" cy="426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4AB7F25-98CD-AFE5-212F-A43129D8BCBA}"/>
              </a:ext>
            </a:extLst>
          </p:cNvPr>
          <p:cNvSpPr/>
          <p:nvPr/>
        </p:nvSpPr>
        <p:spPr bwMode="auto">
          <a:xfrm>
            <a:off x="5917558" y="880849"/>
            <a:ext cx="2609972" cy="1115845"/>
          </a:xfrm>
          <a:prstGeom prst="wedgeRoundRectCallout">
            <a:avLst>
              <a:gd name="adj1" fmla="val 37171"/>
              <a:gd name="adj2" fmla="val 158627"/>
              <a:gd name="adj3" fmla="val 16667"/>
            </a:avLst>
          </a:prstGeom>
          <a:solidFill>
            <a:srgbClr val="FFFF00"/>
          </a:solidFill>
          <a:ln w="444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Landing Site:</a:t>
            </a:r>
          </a:p>
          <a:p>
            <a:pPr algn="ctr"/>
            <a:r>
              <a:rPr lang="en-US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Mare </a:t>
            </a:r>
            <a:r>
              <a:rPr lang="en-US" sz="20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Crisium</a:t>
            </a:r>
            <a:br>
              <a:rPr lang="en-US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sea of crisis”</a:t>
            </a:r>
          </a:p>
        </p:txBody>
      </p:sp>
    </p:spTree>
    <p:extLst>
      <p:ext uri="{BB962C8B-B14F-4D97-AF65-F5344CB8AC3E}">
        <p14:creationId xmlns:p14="http://schemas.microsoft.com/office/powerpoint/2010/main" val="2177275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24443"/>
            <a:ext cx="8861273" cy="5589057"/>
          </a:xfrm>
        </p:spPr>
        <p:txBody>
          <a:bodyPr/>
          <a:lstStyle/>
          <a:p>
            <a:pPr marL="7938" indent="-7938"/>
            <a:r>
              <a:rPr lang="en-US" sz="1600" dirty="0"/>
              <a:t>Are you coming back?  Nope…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A82F89-95B8-4D7D-B57E-2A8580431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3" t="4398" b="2402"/>
          <a:stretch/>
        </p:blipFill>
        <p:spPr>
          <a:xfrm>
            <a:off x="5184514" y="824443"/>
            <a:ext cx="3643630" cy="2610907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D863C96-4013-4EA7-8AEA-EE8FBADE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" y="1313394"/>
            <a:ext cx="4808006" cy="480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DC99D0A5-415E-479B-B4CB-9C6CD00305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5" t="8553" r="7831" b="3901"/>
          <a:stretch/>
        </p:blipFill>
        <p:spPr>
          <a:xfrm>
            <a:off x="5184514" y="3523192"/>
            <a:ext cx="3643629" cy="2890307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51E414F-558D-446E-B9AB-DFE5D8B9A41E}"/>
              </a:ext>
            </a:extLst>
          </p:cNvPr>
          <p:cNvSpPr/>
          <p:nvPr/>
        </p:nvSpPr>
        <p:spPr bwMode="auto">
          <a:xfrm>
            <a:off x="151417" y="1396472"/>
            <a:ext cx="2609972" cy="796313"/>
          </a:xfrm>
          <a:prstGeom prst="wedgeRoundRectCallout">
            <a:avLst>
              <a:gd name="adj1" fmla="val 88651"/>
              <a:gd name="adj2" fmla="val 143837"/>
              <a:gd name="adj3" fmla="val 16667"/>
            </a:avLst>
          </a:prstGeom>
          <a:solidFill>
            <a:srgbClr val="FFFF00"/>
          </a:solidFill>
          <a:ln w="444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Mare Crisium</a:t>
            </a:r>
            <a:br>
              <a:rPr lang="en-US" sz="20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sea of crisis”</a:t>
            </a:r>
            <a:endParaRPr lang="en-US" i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6DE1E0B-7819-4F43-9802-5C26013A56C6}"/>
              </a:ext>
            </a:extLst>
          </p:cNvPr>
          <p:cNvSpPr/>
          <p:nvPr/>
        </p:nvSpPr>
        <p:spPr bwMode="auto">
          <a:xfrm>
            <a:off x="151417" y="5146449"/>
            <a:ext cx="2363183" cy="727301"/>
          </a:xfrm>
          <a:prstGeom prst="wedgeRoundRectCallout">
            <a:avLst>
              <a:gd name="adj1" fmla="val 97410"/>
              <a:gd name="adj2" fmla="val -267634"/>
              <a:gd name="adj3" fmla="val 16667"/>
            </a:avLst>
          </a:prstGeom>
          <a:solidFill>
            <a:srgbClr val="FFFF00"/>
          </a:solidFill>
          <a:ln w="444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from Earth with the Naked Eye</a:t>
            </a:r>
            <a:endParaRPr lang="en-US" sz="1800" i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F148015-F927-4CB1-B676-27F36367B0D4}"/>
              </a:ext>
            </a:extLst>
          </p:cNvPr>
          <p:cNvSpPr/>
          <p:nvPr/>
        </p:nvSpPr>
        <p:spPr bwMode="auto">
          <a:xfrm>
            <a:off x="2818258" y="5204127"/>
            <a:ext cx="2767066" cy="727301"/>
          </a:xfrm>
          <a:prstGeom prst="wedgeRoundRectCallout">
            <a:avLst>
              <a:gd name="adj1" fmla="val 3428"/>
              <a:gd name="adj2" fmla="val -285969"/>
              <a:gd name="adj3" fmla="val 16667"/>
            </a:avLst>
          </a:prstGeom>
          <a:solidFill>
            <a:srgbClr val="FFFF00"/>
          </a:solidFill>
          <a:ln w="444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i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Bobcats on the Moon for the next 1000 years!</a:t>
            </a:r>
          </a:p>
        </p:txBody>
      </p:sp>
    </p:spTree>
    <p:extLst>
      <p:ext uri="{BB962C8B-B14F-4D97-AF65-F5344CB8AC3E}">
        <p14:creationId xmlns:p14="http://schemas.microsoft.com/office/powerpoint/2010/main" val="7981497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24443"/>
            <a:ext cx="8861273" cy="5589057"/>
          </a:xfrm>
        </p:spPr>
        <p:txBody>
          <a:bodyPr/>
          <a:lstStyle/>
          <a:p>
            <a:pPr marL="7938" indent="-7938"/>
            <a:r>
              <a:rPr lang="en-US" sz="1600" dirty="0"/>
              <a:t>We Decided to Send Messages to the Moon Too</a:t>
            </a:r>
            <a:endParaRPr lang="en-US" sz="2400" dirty="0"/>
          </a:p>
        </p:txBody>
      </p:sp>
      <p:pic>
        <p:nvPicPr>
          <p:cNvPr id="5" name="Picture 2" descr="MSUexponent">
            <a:extLst>
              <a:ext uri="{FF2B5EF4-FFF2-40B4-BE49-F238E27FC236}">
                <a16:creationId xmlns:a16="http://schemas.microsoft.com/office/drawing/2014/main" id="{35826737-E64D-C268-E219-2E1BDC625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94" y="2571213"/>
            <a:ext cx="3074907" cy="37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nd Message to the Moon">
            <a:extLst>
              <a:ext uri="{FF2B5EF4-FFF2-40B4-BE49-F238E27FC236}">
                <a16:creationId xmlns:a16="http://schemas.microsoft.com/office/drawing/2014/main" id="{5EB247B8-202B-3CA1-3864-86ED6A1A3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3" y="1157467"/>
            <a:ext cx="5760623" cy="361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793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24443"/>
            <a:ext cx="8348771" cy="5589057"/>
          </a:xfrm>
        </p:spPr>
        <p:txBody>
          <a:bodyPr/>
          <a:lstStyle/>
          <a:p>
            <a:pPr marL="7938" indent="-7938"/>
            <a:r>
              <a:rPr lang="en-US" sz="1600" dirty="0"/>
              <a:t>We Decided to Send Messages to the Moon Too</a:t>
            </a:r>
          </a:p>
          <a:p>
            <a:pPr marL="503237" lvl="1" indent="-285750"/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1000 inspirational messages (well, mostly…)</a:t>
            </a:r>
          </a:p>
          <a:p>
            <a:pPr marL="503237" lvl="1" indent="-285750"/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700+ pictures</a:t>
            </a:r>
          </a:p>
          <a:p>
            <a:pPr marL="503237" lvl="1" indent="-285750"/>
            <a:r>
              <a:rPr lang="en-US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ributes from MSU departments, colleges, &amp; President Cruzado.</a:t>
            </a:r>
          </a:p>
          <a:p>
            <a:pPr marL="503237" lvl="1" indent="-285750"/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Videos from the Governor, our two US Senators, and our US Representative.</a:t>
            </a:r>
          </a:p>
          <a:p>
            <a:pPr marL="503237" lvl="1" indent="-285750"/>
            <a:r>
              <a:rPr lang="en-US" sz="1800" b="0" dirty="0">
                <a:solidFill>
                  <a:srgbClr val="000000"/>
                </a:solidFill>
              </a:rPr>
              <a:t>Every </a:t>
            </a:r>
            <a:r>
              <a:rPr lang="en-US" sz="1800" dirty="0">
                <a:solidFill>
                  <a:srgbClr val="000000"/>
                </a:solidFill>
              </a:rPr>
              <a:t>Edition of the MSU Student News Paper the Exponent (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</a:rPr>
              <a:t>since 1895!)</a:t>
            </a:r>
            <a:endParaRPr lang="en-US" sz="1800" b="0" dirty="0">
              <a:highlight>
                <a:srgbClr val="FFFF00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D9FE3-BEDA-3714-794A-BF54A7304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128" y="4081511"/>
            <a:ext cx="3974841" cy="2104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AF58C7-B65C-2D1B-7F03-DA23A9CC4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17" y="3417623"/>
            <a:ext cx="4630991" cy="2939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A9FC93-9A80-65B3-FB1C-2251365BE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765"/>
          <a:stretch/>
        </p:blipFill>
        <p:spPr>
          <a:xfrm>
            <a:off x="4910128" y="3417623"/>
            <a:ext cx="3974841" cy="474410"/>
          </a:xfrm>
          <a:prstGeom prst="rect">
            <a:avLst/>
          </a:prstGeom>
        </p:spPr>
      </p:pic>
      <p:pic>
        <p:nvPicPr>
          <p:cNvPr id="10" name="Picture 6" descr="RadPC Lunar Memorabelia Board">
            <a:extLst>
              <a:ext uri="{FF2B5EF4-FFF2-40B4-BE49-F238E27FC236}">
                <a16:creationId xmlns:a16="http://schemas.microsoft.com/office/drawing/2014/main" id="{13EF7773-4260-1A4F-E18F-FE4780097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058" y="893571"/>
            <a:ext cx="1562525" cy="148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245287"/>
      </p:ext>
    </p:extLst>
  </p:cSld>
  <p:clrMapOvr>
    <a:masterClrMapping/>
  </p:clrMapOvr>
</p:sld>
</file>

<file path=ppt/theme/theme1.xml><?xml version="1.0" encoding="utf-8"?>
<a:theme xmlns:a="http://schemas.openxmlformats.org/drawingml/2006/main" name="LaMeres_MSU_Slide_Master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50731</TotalTime>
  <Words>3563</Words>
  <Application>Microsoft Office PowerPoint</Application>
  <PresentationFormat>On-screen Show (4:3)</PresentationFormat>
  <Paragraphs>613</Paragraphs>
  <Slides>103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9" baseType="lpstr">
      <vt:lpstr>Arial</vt:lpstr>
      <vt:lpstr>Calibri</vt:lpstr>
      <vt:lpstr>Courier New</vt:lpstr>
      <vt:lpstr>Times New Roman</vt:lpstr>
      <vt:lpstr>Wingdings</vt:lpstr>
      <vt:lpstr>LaMeres_MSU_Slide_Master</vt:lpstr>
      <vt:lpstr>Building Computers for the Moon and Beyond…</vt:lpstr>
      <vt:lpstr>Tonight</vt:lpstr>
      <vt:lpstr>A little bit about me…</vt:lpstr>
      <vt:lpstr>A little bit about me…</vt:lpstr>
      <vt:lpstr>A little bit about me…</vt:lpstr>
      <vt:lpstr>A little bit about me…</vt:lpstr>
      <vt:lpstr>A little bit about me…</vt:lpstr>
      <vt:lpstr>Brock’s Computer Research </vt:lpstr>
      <vt:lpstr>Brock’s Computer Research </vt:lpstr>
      <vt:lpstr>Brock’s Computer Research </vt:lpstr>
      <vt:lpstr>Brock’s Computer Research </vt:lpstr>
      <vt:lpstr>Brock’s Computer Research</vt:lpstr>
      <vt:lpstr>Brock’s Computer Research</vt:lpstr>
      <vt:lpstr>Brock’s Computer Research </vt:lpstr>
      <vt:lpstr>Brock’s Computer Research </vt:lpstr>
      <vt:lpstr>Brock’s Computer Research </vt:lpstr>
      <vt:lpstr>Brock’s Computer Research </vt:lpstr>
      <vt:lpstr>Brock’s Computer Research</vt:lpstr>
      <vt:lpstr>Brock’s Computer Research</vt:lpstr>
      <vt:lpstr>Brock’s Computer Research</vt:lpstr>
      <vt:lpstr>Brock’s Computer Research</vt:lpstr>
      <vt:lpstr>Brock’s Computer Research </vt:lpstr>
      <vt:lpstr>Brock’s Computer Research </vt:lpstr>
      <vt:lpstr>NASA’s Computing Needs</vt:lpstr>
      <vt:lpstr>NASA’s Computing Needs</vt:lpstr>
      <vt:lpstr>NASA’s Computing Needs</vt:lpstr>
      <vt:lpstr>NASA’s Computing Needs</vt:lpstr>
      <vt:lpstr>NASA’s Computing Needs</vt:lpstr>
      <vt:lpstr>NASA’s Computing Needs</vt:lpstr>
      <vt:lpstr>NASA’s Computing Needs</vt:lpstr>
      <vt:lpstr>NASA’s Computing Needs</vt:lpstr>
      <vt:lpstr>NASA’s Computing Needs</vt:lpstr>
      <vt:lpstr>NASA’s Computing Needs</vt:lpstr>
      <vt:lpstr>NASA’s Computing Needs</vt:lpstr>
      <vt:lpstr>NASA’s Computing Needs</vt:lpstr>
      <vt:lpstr>NASA’s Computing Needs</vt:lpstr>
      <vt:lpstr>NASA’s Computing Needs</vt:lpstr>
      <vt:lpstr>NASA’s Computing Needs</vt:lpstr>
      <vt:lpstr>NASA’s Computing Needs</vt:lpstr>
      <vt:lpstr>NASA’s Computing Needs</vt:lpstr>
      <vt:lpstr>NASA’s Computing Needs</vt:lpstr>
      <vt:lpstr>NASA’s Computing Needs</vt:lpstr>
      <vt:lpstr>MSU’s Approach</vt:lpstr>
      <vt:lpstr>MSU’s Approach</vt:lpstr>
      <vt:lpstr>MSU’s Approach</vt:lpstr>
      <vt:lpstr>MSU’s Approach</vt:lpstr>
      <vt:lpstr>MSU’s Approach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MSU’s Approach - RadPC</vt:lpstr>
      <vt:lpstr> Questions</vt:lpstr>
    </vt:vector>
  </TitlesOfParts>
  <Company>Montana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Comparison of Student Learning in an Introductory Logic Circuits Course: Traditional Face-to-Face vs. Fully Online</dc:title>
  <dc:creator>Brock J. LaMeres</dc:creator>
  <cp:lastModifiedBy>LaMeres, Brock</cp:lastModifiedBy>
  <cp:revision>1974</cp:revision>
  <dcterms:created xsi:type="dcterms:W3CDTF">2004-02-21T02:56:01Z</dcterms:created>
  <dcterms:modified xsi:type="dcterms:W3CDTF">2023-04-19T18:55:08Z</dcterms:modified>
</cp:coreProperties>
</file>