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4" r:id="rId9"/>
    <p:sldId id="263"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C250"/>
    <a:srgbClr val="339966"/>
    <a:srgbClr val="37414A"/>
    <a:srgbClr val="FAF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showGuides="1">
      <p:cViewPr varScale="1">
        <p:scale>
          <a:sx n="97" d="100"/>
          <a:sy n="97" d="100"/>
        </p:scale>
        <p:origin x="108" y="4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31FE65-AF32-48A6-B804-ADCF53B5F0BB}"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7FA46-8022-4EC9-B795-05AF8231B4FD}" type="slidenum">
              <a:rPr lang="en-US" smtClean="0"/>
              <a:t>‹#›</a:t>
            </a:fld>
            <a:endParaRPr lang="en-US"/>
          </a:p>
        </p:txBody>
      </p:sp>
    </p:spTree>
    <p:extLst>
      <p:ext uri="{BB962C8B-B14F-4D97-AF65-F5344CB8AC3E}">
        <p14:creationId xmlns:p14="http://schemas.microsoft.com/office/powerpoint/2010/main" val="3128288746"/>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1FE65-AF32-48A6-B804-ADCF53B5F0BB}"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7FA46-8022-4EC9-B795-05AF8231B4FD}" type="slidenum">
              <a:rPr lang="en-US" smtClean="0"/>
              <a:t>‹#›</a:t>
            </a:fld>
            <a:endParaRPr lang="en-US"/>
          </a:p>
        </p:txBody>
      </p:sp>
    </p:spTree>
    <p:extLst>
      <p:ext uri="{BB962C8B-B14F-4D97-AF65-F5344CB8AC3E}">
        <p14:creationId xmlns:p14="http://schemas.microsoft.com/office/powerpoint/2010/main" val="1576529342"/>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1FE65-AF32-48A6-B804-ADCF53B5F0BB}"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7FA46-8022-4EC9-B795-05AF8231B4FD}" type="slidenum">
              <a:rPr lang="en-US" smtClean="0"/>
              <a:t>‹#›</a:t>
            </a:fld>
            <a:endParaRPr lang="en-US"/>
          </a:p>
        </p:txBody>
      </p:sp>
    </p:spTree>
    <p:extLst>
      <p:ext uri="{BB962C8B-B14F-4D97-AF65-F5344CB8AC3E}">
        <p14:creationId xmlns:p14="http://schemas.microsoft.com/office/powerpoint/2010/main" val="2294770636"/>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1FE65-AF32-48A6-B804-ADCF53B5F0BB}"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7FA46-8022-4EC9-B795-05AF8231B4FD}" type="slidenum">
              <a:rPr lang="en-US" smtClean="0"/>
              <a:t>‹#›</a:t>
            </a:fld>
            <a:endParaRPr lang="en-US"/>
          </a:p>
        </p:txBody>
      </p:sp>
    </p:spTree>
    <p:extLst>
      <p:ext uri="{BB962C8B-B14F-4D97-AF65-F5344CB8AC3E}">
        <p14:creationId xmlns:p14="http://schemas.microsoft.com/office/powerpoint/2010/main" val="2583235475"/>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31FE65-AF32-48A6-B804-ADCF53B5F0BB}"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7FA46-8022-4EC9-B795-05AF8231B4FD}" type="slidenum">
              <a:rPr lang="en-US" smtClean="0"/>
              <a:t>‹#›</a:t>
            </a:fld>
            <a:endParaRPr lang="en-US"/>
          </a:p>
        </p:txBody>
      </p:sp>
    </p:spTree>
    <p:extLst>
      <p:ext uri="{BB962C8B-B14F-4D97-AF65-F5344CB8AC3E}">
        <p14:creationId xmlns:p14="http://schemas.microsoft.com/office/powerpoint/2010/main" val="3645982580"/>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31FE65-AF32-48A6-B804-ADCF53B5F0BB}"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7FA46-8022-4EC9-B795-05AF8231B4FD}" type="slidenum">
              <a:rPr lang="en-US" smtClean="0"/>
              <a:t>‹#›</a:t>
            </a:fld>
            <a:endParaRPr lang="en-US"/>
          </a:p>
        </p:txBody>
      </p:sp>
    </p:spTree>
    <p:extLst>
      <p:ext uri="{BB962C8B-B14F-4D97-AF65-F5344CB8AC3E}">
        <p14:creationId xmlns:p14="http://schemas.microsoft.com/office/powerpoint/2010/main" val="3710806755"/>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31FE65-AF32-48A6-B804-ADCF53B5F0BB}" type="datetimeFigureOut">
              <a:rPr lang="en-US" smtClean="0"/>
              <a:t>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97FA46-8022-4EC9-B795-05AF8231B4FD}" type="slidenum">
              <a:rPr lang="en-US" smtClean="0"/>
              <a:t>‹#›</a:t>
            </a:fld>
            <a:endParaRPr lang="en-US"/>
          </a:p>
        </p:txBody>
      </p:sp>
    </p:spTree>
    <p:extLst>
      <p:ext uri="{BB962C8B-B14F-4D97-AF65-F5344CB8AC3E}">
        <p14:creationId xmlns:p14="http://schemas.microsoft.com/office/powerpoint/2010/main" val="238168075"/>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31FE65-AF32-48A6-B804-ADCF53B5F0BB}" type="datetimeFigureOut">
              <a:rPr lang="en-US" smtClean="0"/>
              <a:t>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97FA46-8022-4EC9-B795-05AF8231B4FD}" type="slidenum">
              <a:rPr lang="en-US" smtClean="0"/>
              <a:t>‹#›</a:t>
            </a:fld>
            <a:endParaRPr lang="en-US"/>
          </a:p>
        </p:txBody>
      </p:sp>
    </p:spTree>
    <p:extLst>
      <p:ext uri="{BB962C8B-B14F-4D97-AF65-F5344CB8AC3E}">
        <p14:creationId xmlns:p14="http://schemas.microsoft.com/office/powerpoint/2010/main" val="310567780"/>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1FE65-AF32-48A6-B804-ADCF53B5F0BB}" type="datetimeFigureOut">
              <a:rPr lang="en-US" smtClean="0"/>
              <a:t>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97FA46-8022-4EC9-B795-05AF8231B4FD}" type="slidenum">
              <a:rPr lang="en-US" smtClean="0"/>
              <a:t>‹#›</a:t>
            </a:fld>
            <a:endParaRPr lang="en-US"/>
          </a:p>
        </p:txBody>
      </p:sp>
    </p:spTree>
    <p:extLst>
      <p:ext uri="{BB962C8B-B14F-4D97-AF65-F5344CB8AC3E}">
        <p14:creationId xmlns:p14="http://schemas.microsoft.com/office/powerpoint/2010/main" val="1859942209"/>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1FE65-AF32-48A6-B804-ADCF53B5F0BB}"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7FA46-8022-4EC9-B795-05AF8231B4FD}" type="slidenum">
              <a:rPr lang="en-US" smtClean="0"/>
              <a:t>‹#›</a:t>
            </a:fld>
            <a:endParaRPr lang="en-US"/>
          </a:p>
        </p:txBody>
      </p:sp>
    </p:spTree>
    <p:extLst>
      <p:ext uri="{BB962C8B-B14F-4D97-AF65-F5344CB8AC3E}">
        <p14:creationId xmlns:p14="http://schemas.microsoft.com/office/powerpoint/2010/main" val="1790595783"/>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1FE65-AF32-48A6-B804-ADCF53B5F0BB}"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7FA46-8022-4EC9-B795-05AF8231B4FD}" type="slidenum">
              <a:rPr lang="en-US" smtClean="0"/>
              <a:t>‹#›</a:t>
            </a:fld>
            <a:endParaRPr lang="en-US"/>
          </a:p>
        </p:txBody>
      </p:sp>
    </p:spTree>
    <p:extLst>
      <p:ext uri="{BB962C8B-B14F-4D97-AF65-F5344CB8AC3E}">
        <p14:creationId xmlns:p14="http://schemas.microsoft.com/office/powerpoint/2010/main" val="2126400190"/>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1FE65-AF32-48A6-B804-ADCF53B5F0BB}" type="datetimeFigureOut">
              <a:rPr lang="en-US" smtClean="0"/>
              <a:t>2/16/2017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7FA46-8022-4EC9-B795-05AF8231B4FD}" type="slidenum">
              <a:rPr lang="en-US" smtClean="0"/>
              <a:t>‹#›</a:t>
            </a:fld>
            <a:endParaRPr lang="en-US"/>
          </a:p>
        </p:txBody>
      </p:sp>
    </p:spTree>
    <p:extLst>
      <p:ext uri="{BB962C8B-B14F-4D97-AF65-F5344CB8AC3E}">
        <p14:creationId xmlns:p14="http://schemas.microsoft.com/office/powerpoint/2010/main" val="331604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montana4h.org/programs/events/mt-contests.html"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0103"/>
            <a:ext cx="12192000" cy="8127189"/>
          </a:xfrm>
          <a:prstGeom prst="rect">
            <a:avLst/>
          </a:prstGeom>
        </p:spPr>
      </p:pic>
      <p:sp>
        <p:nvSpPr>
          <p:cNvPr id="5" name="TextBox 4"/>
          <p:cNvSpPr txBox="1"/>
          <p:nvPr/>
        </p:nvSpPr>
        <p:spPr>
          <a:xfrm>
            <a:off x="201386" y="368568"/>
            <a:ext cx="6008914" cy="1323439"/>
          </a:xfrm>
          <a:prstGeom prst="rect">
            <a:avLst/>
          </a:prstGeom>
          <a:noFill/>
        </p:spPr>
        <p:txBody>
          <a:bodyPr wrap="square" rtlCol="0">
            <a:spAutoFit/>
          </a:bodyPr>
          <a:lstStyle/>
          <a:p>
            <a:r>
              <a:rPr lang="en-US" sz="4400" dirty="0" smtClean="0">
                <a:solidFill>
                  <a:schemeClr val="bg1"/>
                </a:solidFill>
                <a:latin typeface="Knockout HTF51-Middleweight" pitchFamily="50" charset="0"/>
              </a:rPr>
              <a:t>MONTANA 4-H </a:t>
            </a:r>
          </a:p>
          <a:p>
            <a:r>
              <a:rPr lang="en-US" sz="3600" dirty="0" smtClean="0">
                <a:solidFill>
                  <a:srgbClr val="92D050"/>
                </a:solidFill>
                <a:latin typeface="Knockout HTF51-Middleweight" pitchFamily="50" charset="0"/>
              </a:rPr>
              <a:t>STATE CONTESTS</a:t>
            </a:r>
            <a:endParaRPr lang="en-US" sz="3600" dirty="0">
              <a:solidFill>
                <a:srgbClr val="92D050"/>
              </a:solidFill>
              <a:latin typeface="Knockout HTF51-Middleweight" pitchFamily="50"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8915" y="368568"/>
            <a:ext cx="1978169" cy="1184189"/>
          </a:xfrm>
          <a:prstGeom prst="rect">
            <a:avLst/>
          </a:prstGeom>
        </p:spPr>
      </p:pic>
      <p:sp>
        <p:nvSpPr>
          <p:cNvPr id="7" name="Rectangle 6"/>
          <p:cNvSpPr/>
          <p:nvPr/>
        </p:nvSpPr>
        <p:spPr>
          <a:xfrm rot="190796">
            <a:off x="3385457" y="5834743"/>
            <a:ext cx="1850572" cy="370114"/>
          </a:xfrm>
          <a:prstGeom prst="rect">
            <a:avLst/>
          </a:prstGeom>
          <a:solidFill>
            <a:srgbClr val="FAF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90796">
            <a:off x="3537857" y="5987143"/>
            <a:ext cx="1850572" cy="370114"/>
          </a:xfrm>
          <a:prstGeom prst="rect">
            <a:avLst/>
          </a:prstGeom>
          <a:solidFill>
            <a:srgbClr val="FAF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0266034">
            <a:off x="7219159" y="5466329"/>
            <a:ext cx="1850572" cy="369507"/>
          </a:xfrm>
          <a:prstGeom prst="rect">
            <a:avLst/>
          </a:prstGeom>
          <a:solidFill>
            <a:srgbClr val="FAF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836696"/>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741" y="172435"/>
            <a:ext cx="10515600" cy="1325563"/>
          </a:xfrm>
        </p:spPr>
        <p:txBody>
          <a:bodyPr/>
          <a:lstStyle/>
          <a:p>
            <a:r>
              <a:rPr lang="en-US" dirty="0" smtClean="0">
                <a:solidFill>
                  <a:srgbClr val="339966"/>
                </a:solidFill>
                <a:latin typeface="Knockout HTF51-Middleweight" pitchFamily="50" charset="0"/>
              </a:rPr>
              <a:t>4-H HORSE JUDGING CONTEST</a:t>
            </a:r>
            <a:endParaRPr lang="en-US" dirty="0">
              <a:solidFill>
                <a:srgbClr val="339966"/>
              </a:solidFill>
              <a:latin typeface="Knockout HTF51-Middleweight" pitchFamily="50"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497" b="9085"/>
          <a:stretch/>
        </p:blipFill>
        <p:spPr>
          <a:xfrm>
            <a:off x="8313858" y="2362627"/>
            <a:ext cx="3050483" cy="3908536"/>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0335"/>
          <a:stretch/>
        </p:blipFill>
        <p:spPr>
          <a:xfrm>
            <a:off x="848741" y="2357957"/>
            <a:ext cx="6545117" cy="3913206"/>
          </a:xfrm>
          <a:prstGeom prst="rect">
            <a:avLst/>
          </a:prstGeom>
        </p:spPr>
      </p:pic>
      <p:sp>
        <p:nvSpPr>
          <p:cNvPr id="6" name="Rectangle 5"/>
          <p:cNvSpPr/>
          <p:nvPr/>
        </p:nvSpPr>
        <p:spPr>
          <a:xfrm>
            <a:off x="848741" y="1189710"/>
            <a:ext cx="10515600" cy="923330"/>
          </a:xfrm>
          <a:prstGeom prst="rect">
            <a:avLst/>
          </a:prstGeom>
        </p:spPr>
        <p:txBody>
          <a:bodyPr wrap="square">
            <a:spAutoFit/>
          </a:bodyPr>
          <a:lstStyle/>
          <a:p>
            <a:r>
              <a:rPr lang="en-US" dirty="0">
                <a:solidFill>
                  <a:srgbClr val="37414A"/>
                </a:solidFill>
                <a:latin typeface="Franklin Gothic Book" panose="020B0503020102020204" pitchFamily="34" charset="0"/>
              </a:rPr>
              <a:t>To provide an opportunity for all youth enrolled in 4‐H horse projects to demonstrate the </a:t>
            </a:r>
            <a:r>
              <a:rPr lang="en-US" dirty="0" smtClean="0">
                <a:solidFill>
                  <a:srgbClr val="37414A"/>
                </a:solidFill>
                <a:latin typeface="Franklin Gothic Book" panose="020B0503020102020204" pitchFamily="34" charset="0"/>
              </a:rPr>
              <a:t>skills they </a:t>
            </a:r>
            <a:r>
              <a:rPr lang="en-US" dirty="0">
                <a:solidFill>
                  <a:srgbClr val="37414A"/>
                </a:solidFill>
                <a:latin typeface="Franklin Gothic Book" panose="020B0503020102020204" pitchFamily="34" charset="0"/>
              </a:rPr>
              <a:t>have developed in visually evaluating horses at halter and in performance classes. </a:t>
            </a:r>
            <a:r>
              <a:rPr lang="en-US" dirty="0" smtClean="0">
                <a:solidFill>
                  <a:srgbClr val="37414A"/>
                </a:solidFill>
                <a:latin typeface="Franklin Gothic Book" panose="020B0503020102020204" pitchFamily="34" charset="0"/>
              </a:rPr>
              <a:t>In addition</a:t>
            </a:r>
            <a:r>
              <a:rPr lang="en-US" dirty="0">
                <a:solidFill>
                  <a:srgbClr val="37414A"/>
                </a:solidFill>
                <a:latin typeface="Franklin Gothic Book" panose="020B0503020102020204" pitchFamily="34" charset="0"/>
              </a:rPr>
              <a:t>, youth will demonstrate their knowledge of equine‐related equipment and </a:t>
            </a:r>
            <a:r>
              <a:rPr lang="en-US" dirty="0" smtClean="0">
                <a:solidFill>
                  <a:srgbClr val="37414A"/>
                </a:solidFill>
                <a:latin typeface="Franklin Gothic Book" panose="020B0503020102020204" pitchFamily="34" charset="0"/>
              </a:rPr>
              <a:t>subject matter </a:t>
            </a:r>
            <a:r>
              <a:rPr lang="en-US" dirty="0">
                <a:solidFill>
                  <a:srgbClr val="37414A"/>
                </a:solidFill>
                <a:latin typeface="Franklin Gothic Book" panose="020B0503020102020204" pitchFamily="34" charset="0"/>
              </a:rPr>
              <a:t>in a competitive </a:t>
            </a:r>
            <a:r>
              <a:rPr lang="en-US" dirty="0" smtClean="0">
                <a:solidFill>
                  <a:srgbClr val="37414A"/>
                </a:solidFill>
                <a:latin typeface="Franklin Gothic Book" panose="020B0503020102020204" pitchFamily="34" charset="0"/>
              </a:rPr>
              <a:t>setting.</a:t>
            </a:r>
            <a:endParaRPr lang="en-US" dirty="0">
              <a:solidFill>
                <a:srgbClr val="37414A"/>
              </a:solidFill>
              <a:latin typeface="Franklin Gothic Book" panose="020B0503020102020204" pitchFamily="34" charset="0"/>
            </a:endParaRPr>
          </a:p>
        </p:txBody>
      </p:sp>
    </p:spTree>
    <p:extLst>
      <p:ext uri="{BB962C8B-B14F-4D97-AF65-F5344CB8AC3E}">
        <p14:creationId xmlns:p14="http://schemas.microsoft.com/office/powerpoint/2010/main" val="2935500697"/>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095" y="168480"/>
            <a:ext cx="10515600" cy="1325563"/>
          </a:xfrm>
        </p:spPr>
        <p:txBody>
          <a:bodyPr/>
          <a:lstStyle/>
          <a:p>
            <a:r>
              <a:rPr lang="en-US" dirty="0" smtClean="0">
                <a:solidFill>
                  <a:srgbClr val="339966"/>
                </a:solidFill>
                <a:latin typeface="Knockout HTF51-Middleweight" pitchFamily="50" charset="0"/>
              </a:rPr>
              <a:t>4-H PUBLIC SPEAKING: </a:t>
            </a:r>
            <a:r>
              <a:rPr lang="en-US" sz="3600" dirty="0" smtClean="0">
                <a:solidFill>
                  <a:srgbClr val="61C250"/>
                </a:solidFill>
                <a:latin typeface="Knockout HTF51-Middleweight" pitchFamily="50" charset="0"/>
              </a:rPr>
              <a:t>Prepared Speech</a:t>
            </a:r>
            <a:endParaRPr lang="en-US" sz="3600" dirty="0">
              <a:solidFill>
                <a:srgbClr val="61C250"/>
              </a:solidFill>
              <a:latin typeface="Knockout HTF51-Middleweight" pitchFamily="50"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314" b="9091"/>
          <a:stretch/>
        </p:blipFill>
        <p:spPr>
          <a:xfrm>
            <a:off x="6096000" y="1284853"/>
            <a:ext cx="5397415" cy="3955742"/>
          </a:xfrm>
        </p:spPr>
      </p:pic>
      <p:sp>
        <p:nvSpPr>
          <p:cNvPr id="5" name="Rectangle 4"/>
          <p:cNvSpPr/>
          <p:nvPr/>
        </p:nvSpPr>
        <p:spPr>
          <a:xfrm>
            <a:off x="558971" y="1494043"/>
            <a:ext cx="5035584" cy="1200329"/>
          </a:xfrm>
          <a:prstGeom prst="rect">
            <a:avLst/>
          </a:prstGeom>
        </p:spPr>
        <p:txBody>
          <a:bodyPr wrap="square">
            <a:spAutoFit/>
          </a:bodyPr>
          <a:lstStyle/>
          <a:p>
            <a:r>
              <a:rPr lang="en-US" dirty="0" smtClean="0">
                <a:solidFill>
                  <a:srgbClr val="37414A"/>
                </a:solidFill>
                <a:latin typeface="Franklin Gothic Book" panose="020B0503020102020204" pitchFamily="34" charset="0"/>
              </a:rPr>
              <a:t>Participants present </a:t>
            </a:r>
            <a:r>
              <a:rPr lang="en-US" dirty="0">
                <a:solidFill>
                  <a:srgbClr val="37414A"/>
                </a:solidFill>
                <a:latin typeface="Franklin Gothic Book" panose="020B0503020102020204" pitchFamily="34" charset="0"/>
              </a:rPr>
              <a:t>a </a:t>
            </a:r>
            <a:r>
              <a:rPr lang="en-US" dirty="0" smtClean="0">
                <a:solidFill>
                  <a:srgbClr val="37414A"/>
                </a:solidFill>
                <a:latin typeface="Franklin Gothic Book" panose="020B0503020102020204" pitchFamily="34" charset="0"/>
              </a:rPr>
              <a:t>5-7 prepared speech. Talks are original </a:t>
            </a:r>
            <a:r>
              <a:rPr lang="en-US" dirty="0">
                <a:solidFill>
                  <a:srgbClr val="37414A"/>
                </a:solidFill>
                <a:latin typeface="Franklin Gothic Book" panose="020B0503020102020204" pitchFamily="34" charset="0"/>
              </a:rPr>
              <a:t>material prepared by the contestant. </a:t>
            </a:r>
            <a:r>
              <a:rPr lang="en-US" dirty="0" smtClean="0">
                <a:solidFill>
                  <a:srgbClr val="37414A"/>
                </a:solidFill>
                <a:latin typeface="Franklin Gothic Book" panose="020B0503020102020204" pitchFamily="34" charset="0"/>
              </a:rPr>
              <a:t>The </a:t>
            </a:r>
            <a:r>
              <a:rPr lang="en-US" dirty="0">
                <a:solidFill>
                  <a:srgbClr val="37414A"/>
                </a:solidFill>
                <a:latin typeface="Franklin Gothic Book" panose="020B0503020102020204" pitchFamily="34" charset="0"/>
              </a:rPr>
              <a:t>speaker will inform or educate the audience on a single issue or </a:t>
            </a:r>
            <a:r>
              <a:rPr lang="en-US" dirty="0" smtClean="0">
                <a:solidFill>
                  <a:srgbClr val="37414A"/>
                </a:solidFill>
                <a:latin typeface="Franklin Gothic Book" panose="020B0503020102020204" pitchFamily="34" charset="0"/>
              </a:rPr>
              <a:t>topic of their choosing. </a:t>
            </a:r>
            <a:endParaRPr lang="en-US" dirty="0">
              <a:solidFill>
                <a:srgbClr val="37414A"/>
              </a:solidFill>
              <a:latin typeface="Franklin Gothic Book" panose="020B05030201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832" r="373" b="9677"/>
          <a:stretch/>
        </p:blipFill>
        <p:spPr>
          <a:xfrm>
            <a:off x="610095" y="3057082"/>
            <a:ext cx="4752596" cy="3117576"/>
          </a:xfrm>
          <a:prstGeom prst="rect">
            <a:avLst/>
          </a:prstGeom>
        </p:spPr>
      </p:pic>
      <p:sp>
        <p:nvSpPr>
          <p:cNvPr id="7" name="Rectangle 6"/>
          <p:cNvSpPr/>
          <p:nvPr/>
        </p:nvSpPr>
        <p:spPr>
          <a:xfrm>
            <a:off x="6007510" y="5365558"/>
            <a:ext cx="5594555" cy="1200329"/>
          </a:xfrm>
          <a:prstGeom prst="rect">
            <a:avLst/>
          </a:prstGeom>
        </p:spPr>
        <p:txBody>
          <a:bodyPr wrap="square">
            <a:spAutoFit/>
          </a:bodyPr>
          <a:lstStyle/>
          <a:p>
            <a:r>
              <a:rPr lang="en-US" dirty="0">
                <a:solidFill>
                  <a:srgbClr val="37414A"/>
                </a:solidFill>
                <a:latin typeface="Franklin Gothic Book" panose="020B0503020102020204" pitchFamily="34" charset="0"/>
              </a:rPr>
              <a:t>The purpose of this contest is to encourage participants to give a speech in which they seek out accurate information, organize it into a useful format, and competently present the information. </a:t>
            </a:r>
          </a:p>
        </p:txBody>
      </p:sp>
    </p:spTree>
    <p:extLst>
      <p:ext uri="{BB962C8B-B14F-4D97-AF65-F5344CB8AC3E}">
        <p14:creationId xmlns:p14="http://schemas.microsoft.com/office/powerpoint/2010/main" val="3457776842"/>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226" y="365125"/>
            <a:ext cx="10515600" cy="1325563"/>
          </a:xfrm>
        </p:spPr>
        <p:txBody>
          <a:bodyPr/>
          <a:lstStyle/>
          <a:p>
            <a:r>
              <a:rPr lang="en-US" dirty="0" smtClean="0">
                <a:solidFill>
                  <a:srgbClr val="339966"/>
                </a:solidFill>
                <a:latin typeface="Knockout HTF51-Middleweight" pitchFamily="50" charset="0"/>
              </a:rPr>
              <a:t>4-H LIVESTOCK EVALUATION CONTSET</a:t>
            </a:r>
            <a:endParaRPr lang="en-US" dirty="0">
              <a:solidFill>
                <a:srgbClr val="339966"/>
              </a:solidFill>
              <a:latin typeface="Knockout HTF51-Middleweight" pitchFamily="50"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2226" y="1690688"/>
            <a:ext cx="6527007" cy="4351338"/>
          </a:xfrm>
        </p:spPr>
      </p:pic>
      <p:sp>
        <p:nvSpPr>
          <p:cNvPr id="6" name="Rectangle 5"/>
          <p:cNvSpPr/>
          <p:nvPr/>
        </p:nvSpPr>
        <p:spPr>
          <a:xfrm>
            <a:off x="7354528" y="1690688"/>
            <a:ext cx="4542503" cy="3970318"/>
          </a:xfrm>
          <a:prstGeom prst="rect">
            <a:avLst/>
          </a:prstGeom>
        </p:spPr>
        <p:txBody>
          <a:bodyPr wrap="square">
            <a:spAutoFit/>
          </a:bodyPr>
          <a:lstStyle/>
          <a:p>
            <a:r>
              <a:rPr lang="en-US" dirty="0" smtClean="0">
                <a:solidFill>
                  <a:srgbClr val="37414A"/>
                </a:solidFill>
                <a:latin typeface="Franklin Gothic Book" panose="020B0503020102020204" pitchFamily="34" charset="0"/>
              </a:rPr>
              <a:t>Participants are provided an opportunity to </a:t>
            </a:r>
            <a:r>
              <a:rPr lang="en-US" dirty="0">
                <a:solidFill>
                  <a:srgbClr val="37414A"/>
                </a:solidFill>
                <a:latin typeface="Franklin Gothic Book" panose="020B0503020102020204" pitchFamily="34" charset="0"/>
              </a:rPr>
              <a:t>evaluate </a:t>
            </a:r>
            <a:r>
              <a:rPr lang="en-US" dirty="0" smtClean="0">
                <a:solidFill>
                  <a:srgbClr val="37414A"/>
                </a:solidFill>
                <a:latin typeface="Franklin Gothic Book" panose="020B0503020102020204" pitchFamily="34" charset="0"/>
              </a:rPr>
              <a:t>livestock, determine placings and deliver oral reasons. </a:t>
            </a:r>
          </a:p>
          <a:p>
            <a:endParaRPr lang="en-US" dirty="0">
              <a:solidFill>
                <a:srgbClr val="37414A"/>
              </a:solidFill>
              <a:latin typeface="Franklin Gothic Book" panose="020B0503020102020204" pitchFamily="34" charset="0"/>
            </a:endParaRPr>
          </a:p>
          <a:p>
            <a:r>
              <a:rPr lang="en-US" dirty="0" smtClean="0">
                <a:solidFill>
                  <a:srgbClr val="37414A"/>
                </a:solidFill>
                <a:latin typeface="Franklin Gothic Book" panose="020B0503020102020204" pitchFamily="34" charset="0"/>
              </a:rPr>
              <a:t>Classes </a:t>
            </a:r>
            <a:r>
              <a:rPr lang="en-US" dirty="0">
                <a:solidFill>
                  <a:srgbClr val="37414A"/>
                </a:solidFill>
                <a:latin typeface="Franklin Gothic Book" panose="020B0503020102020204" pitchFamily="34" charset="0"/>
              </a:rPr>
              <a:t>may include: </a:t>
            </a:r>
            <a:endParaRPr lang="en-US" dirty="0" smtClean="0">
              <a:solidFill>
                <a:srgbClr val="37414A"/>
              </a:solidFill>
              <a:latin typeface="Franklin Gothic Book" panose="020B0503020102020204" pitchFamily="34" charset="0"/>
            </a:endParaRPr>
          </a:p>
          <a:p>
            <a:pPr marL="285750" indent="-285750">
              <a:buFont typeface="Arial" panose="020B0604020202020204" pitchFamily="34" charset="0"/>
              <a:buChar char="•"/>
            </a:pPr>
            <a:r>
              <a:rPr lang="en-US" dirty="0" smtClean="0">
                <a:solidFill>
                  <a:srgbClr val="37414A"/>
                </a:solidFill>
                <a:latin typeface="Franklin Gothic Book" panose="020B0503020102020204" pitchFamily="34" charset="0"/>
              </a:rPr>
              <a:t>Up </a:t>
            </a:r>
            <a:r>
              <a:rPr lang="en-US" dirty="0">
                <a:solidFill>
                  <a:srgbClr val="37414A"/>
                </a:solidFill>
                <a:latin typeface="Franklin Gothic Book" panose="020B0503020102020204" pitchFamily="34" charset="0"/>
              </a:rPr>
              <a:t>to 4 Beef </a:t>
            </a:r>
            <a:r>
              <a:rPr lang="en-US" dirty="0" smtClean="0">
                <a:solidFill>
                  <a:srgbClr val="37414A"/>
                </a:solidFill>
                <a:latin typeface="Franklin Gothic Book" panose="020B0503020102020204" pitchFamily="34" charset="0"/>
              </a:rPr>
              <a:t>Classes</a:t>
            </a:r>
          </a:p>
          <a:p>
            <a:pPr marL="285750" indent="-285750">
              <a:buFont typeface="Arial" panose="020B0604020202020204" pitchFamily="34" charset="0"/>
              <a:buChar char="•"/>
            </a:pPr>
            <a:r>
              <a:rPr lang="en-US" dirty="0" smtClean="0">
                <a:solidFill>
                  <a:srgbClr val="37414A"/>
                </a:solidFill>
                <a:latin typeface="Franklin Gothic Book" panose="020B0503020102020204" pitchFamily="34" charset="0"/>
              </a:rPr>
              <a:t>Up </a:t>
            </a:r>
            <a:r>
              <a:rPr lang="en-US" dirty="0">
                <a:solidFill>
                  <a:srgbClr val="37414A"/>
                </a:solidFill>
                <a:latin typeface="Franklin Gothic Book" panose="020B0503020102020204" pitchFamily="34" charset="0"/>
              </a:rPr>
              <a:t>to 4 Swine </a:t>
            </a:r>
            <a:r>
              <a:rPr lang="en-US" dirty="0" smtClean="0">
                <a:solidFill>
                  <a:srgbClr val="37414A"/>
                </a:solidFill>
                <a:latin typeface="Franklin Gothic Book" panose="020B0503020102020204" pitchFamily="34" charset="0"/>
              </a:rPr>
              <a:t>Classes</a:t>
            </a:r>
          </a:p>
          <a:p>
            <a:pPr marL="285750" indent="-285750">
              <a:buFont typeface="Arial" panose="020B0604020202020204" pitchFamily="34" charset="0"/>
              <a:buChar char="•"/>
            </a:pPr>
            <a:r>
              <a:rPr lang="en-US" dirty="0" smtClean="0">
                <a:solidFill>
                  <a:srgbClr val="37414A"/>
                </a:solidFill>
                <a:latin typeface="Franklin Gothic Book" panose="020B0503020102020204" pitchFamily="34" charset="0"/>
              </a:rPr>
              <a:t>Up </a:t>
            </a:r>
            <a:r>
              <a:rPr lang="en-US" dirty="0">
                <a:solidFill>
                  <a:srgbClr val="37414A"/>
                </a:solidFill>
                <a:latin typeface="Franklin Gothic Book" panose="020B0503020102020204" pitchFamily="34" charset="0"/>
              </a:rPr>
              <a:t>to 4 Sheep </a:t>
            </a:r>
            <a:r>
              <a:rPr lang="en-US" dirty="0" smtClean="0">
                <a:solidFill>
                  <a:srgbClr val="37414A"/>
                </a:solidFill>
                <a:latin typeface="Franklin Gothic Book" panose="020B0503020102020204" pitchFamily="34" charset="0"/>
              </a:rPr>
              <a:t>Classes</a:t>
            </a:r>
          </a:p>
          <a:p>
            <a:pPr marL="285750" indent="-285750">
              <a:buFont typeface="Arial" panose="020B0604020202020204" pitchFamily="34" charset="0"/>
              <a:buChar char="•"/>
            </a:pPr>
            <a:r>
              <a:rPr lang="en-US" dirty="0" smtClean="0">
                <a:solidFill>
                  <a:srgbClr val="37414A"/>
                </a:solidFill>
                <a:latin typeface="Franklin Gothic Book" panose="020B0503020102020204" pitchFamily="34" charset="0"/>
              </a:rPr>
              <a:t>2 classes of </a:t>
            </a:r>
            <a:r>
              <a:rPr lang="en-US" dirty="0">
                <a:solidFill>
                  <a:srgbClr val="37414A"/>
                </a:solidFill>
                <a:latin typeface="Franklin Gothic Book" panose="020B0503020102020204" pitchFamily="34" charset="0"/>
              </a:rPr>
              <a:t>market/breeding meat goats </a:t>
            </a:r>
            <a:endParaRPr lang="en-US" dirty="0">
              <a:solidFill>
                <a:srgbClr val="37414A"/>
              </a:solidFill>
              <a:latin typeface="Franklin Gothic Book" panose="020B0503020102020204" pitchFamily="34" charset="0"/>
            </a:endParaRPr>
          </a:p>
          <a:p>
            <a:pPr marL="285750" indent="-285750">
              <a:buFont typeface="Arial" panose="020B0604020202020204" pitchFamily="34" charset="0"/>
              <a:buChar char="•"/>
            </a:pPr>
            <a:r>
              <a:rPr lang="en-US" dirty="0" smtClean="0">
                <a:solidFill>
                  <a:srgbClr val="37414A"/>
                </a:solidFill>
                <a:latin typeface="Franklin Gothic Book" panose="020B0503020102020204" pitchFamily="34" charset="0"/>
              </a:rPr>
              <a:t>6 </a:t>
            </a:r>
            <a:r>
              <a:rPr lang="en-US" dirty="0">
                <a:solidFill>
                  <a:srgbClr val="37414A"/>
                </a:solidFill>
                <a:latin typeface="Franklin Gothic Book" panose="020B0503020102020204" pitchFamily="34" charset="0"/>
              </a:rPr>
              <a:t>Reasons </a:t>
            </a:r>
            <a:r>
              <a:rPr lang="en-US" dirty="0" smtClean="0">
                <a:solidFill>
                  <a:srgbClr val="37414A"/>
                </a:solidFill>
                <a:latin typeface="Franklin Gothic Book" panose="020B0503020102020204" pitchFamily="34" charset="0"/>
              </a:rPr>
              <a:t>Classes</a:t>
            </a:r>
          </a:p>
          <a:p>
            <a:endParaRPr lang="en-US" dirty="0" smtClean="0">
              <a:solidFill>
                <a:srgbClr val="37414A"/>
              </a:solidFill>
              <a:latin typeface="Franklin Gothic Book" panose="020B0503020102020204" pitchFamily="34" charset="0"/>
            </a:endParaRPr>
          </a:p>
          <a:p>
            <a:r>
              <a:rPr lang="en-US" dirty="0" smtClean="0">
                <a:solidFill>
                  <a:srgbClr val="37414A"/>
                </a:solidFill>
                <a:latin typeface="Franklin Gothic Book" panose="020B0503020102020204" pitchFamily="34" charset="0"/>
              </a:rPr>
              <a:t>The contest maximizes the youth </a:t>
            </a:r>
            <a:r>
              <a:rPr lang="en-US" dirty="0">
                <a:solidFill>
                  <a:srgbClr val="37414A"/>
                </a:solidFill>
                <a:latin typeface="Franklin Gothic Book" panose="020B0503020102020204" pitchFamily="34" charset="0"/>
              </a:rPr>
              <a:t>livestock</a:t>
            </a:r>
          </a:p>
          <a:p>
            <a:r>
              <a:rPr lang="en-US" dirty="0">
                <a:solidFill>
                  <a:srgbClr val="37414A"/>
                </a:solidFill>
                <a:latin typeface="Franklin Gothic Book" panose="020B0503020102020204" pitchFamily="34" charset="0"/>
              </a:rPr>
              <a:t>learning </a:t>
            </a:r>
            <a:r>
              <a:rPr lang="en-US" dirty="0" smtClean="0">
                <a:solidFill>
                  <a:srgbClr val="37414A"/>
                </a:solidFill>
                <a:latin typeface="Franklin Gothic Book" panose="020B0503020102020204" pitchFamily="34" charset="0"/>
              </a:rPr>
              <a:t>experience as well as public speaking skills. </a:t>
            </a:r>
            <a:endParaRPr lang="en-US" dirty="0">
              <a:solidFill>
                <a:srgbClr val="37414A"/>
              </a:solidFill>
              <a:latin typeface="Franklin Gothic Book" panose="020B0503020102020204" pitchFamily="34" charset="0"/>
            </a:endParaRPr>
          </a:p>
        </p:txBody>
      </p:sp>
    </p:spTree>
    <p:extLst>
      <p:ext uri="{BB962C8B-B14F-4D97-AF65-F5344CB8AC3E}">
        <p14:creationId xmlns:p14="http://schemas.microsoft.com/office/powerpoint/2010/main" val="1700265804"/>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19" y="704749"/>
            <a:ext cx="10515600" cy="1325563"/>
          </a:xfrm>
        </p:spPr>
        <p:txBody>
          <a:bodyPr/>
          <a:lstStyle/>
          <a:p>
            <a:r>
              <a:rPr lang="en-US" dirty="0" smtClean="0">
                <a:solidFill>
                  <a:srgbClr val="339966"/>
                </a:solidFill>
                <a:latin typeface="Knockout HTF51-Middleweight" pitchFamily="50" charset="0"/>
              </a:rPr>
              <a:t>4-H QUILTING </a:t>
            </a:r>
            <a:br>
              <a:rPr lang="en-US" dirty="0" smtClean="0">
                <a:solidFill>
                  <a:srgbClr val="339966"/>
                </a:solidFill>
                <a:latin typeface="Knockout HTF51-Middleweight" pitchFamily="50" charset="0"/>
              </a:rPr>
            </a:br>
            <a:r>
              <a:rPr lang="en-US" dirty="0" smtClean="0">
                <a:solidFill>
                  <a:srgbClr val="339966"/>
                </a:solidFill>
                <a:latin typeface="Knockout HTF51-Middleweight" pitchFamily="50" charset="0"/>
              </a:rPr>
              <a:t>CONTEST</a:t>
            </a:r>
            <a:endParaRPr lang="en-US" dirty="0">
              <a:solidFill>
                <a:srgbClr val="339966"/>
              </a:solidFill>
              <a:latin typeface="Knockout HTF51-Middleweight" pitchFamily="50"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19019" y="704749"/>
            <a:ext cx="5652742" cy="3768494"/>
          </a:xfrm>
        </p:spPr>
      </p:pic>
      <p:sp>
        <p:nvSpPr>
          <p:cNvPr id="5" name="Rectangle 4"/>
          <p:cNvSpPr/>
          <p:nvPr/>
        </p:nvSpPr>
        <p:spPr>
          <a:xfrm>
            <a:off x="5919019" y="4808697"/>
            <a:ext cx="5872316" cy="1477328"/>
          </a:xfrm>
          <a:prstGeom prst="rect">
            <a:avLst/>
          </a:prstGeom>
        </p:spPr>
        <p:txBody>
          <a:bodyPr wrap="square">
            <a:spAutoFit/>
          </a:bodyPr>
          <a:lstStyle/>
          <a:p>
            <a:r>
              <a:rPr lang="en-US" dirty="0">
                <a:solidFill>
                  <a:srgbClr val="37414A"/>
                </a:solidFill>
                <a:latin typeface="Franklin Gothic Book" panose="020B0503020102020204" pitchFamily="34" charset="0"/>
              </a:rPr>
              <a:t>The Quilt Contest is an educational component of the 4‐H Clothing and Textiles program. </a:t>
            </a:r>
            <a:r>
              <a:rPr lang="en-US" dirty="0" smtClean="0">
                <a:solidFill>
                  <a:srgbClr val="37414A"/>
                </a:solidFill>
                <a:latin typeface="Franklin Gothic Book" panose="020B0503020102020204" pitchFamily="34" charset="0"/>
              </a:rPr>
              <a:t>It demonstrates </a:t>
            </a:r>
            <a:r>
              <a:rPr lang="en-US" dirty="0">
                <a:solidFill>
                  <a:srgbClr val="37414A"/>
                </a:solidFill>
                <a:latin typeface="Franklin Gothic Book" panose="020B0503020102020204" pitchFamily="34" charset="0"/>
              </a:rPr>
              <a:t>the application of the principles of design and an understanding of the </a:t>
            </a:r>
            <a:r>
              <a:rPr lang="en-US" dirty="0" smtClean="0">
                <a:solidFill>
                  <a:srgbClr val="37414A"/>
                </a:solidFill>
                <a:latin typeface="Franklin Gothic Book" panose="020B0503020102020204" pitchFamily="34" charset="0"/>
              </a:rPr>
              <a:t> techniques required </a:t>
            </a:r>
            <a:r>
              <a:rPr lang="en-US" dirty="0">
                <a:solidFill>
                  <a:srgbClr val="37414A"/>
                </a:solidFill>
                <a:latin typeface="Franklin Gothic Book" panose="020B0503020102020204" pitchFamily="34" charset="0"/>
              </a:rPr>
              <a:t>to construct a quilt or other quilted item.</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16992" b="10695"/>
          <a:stretch/>
        </p:blipFill>
        <p:spPr>
          <a:xfrm>
            <a:off x="662141" y="2329569"/>
            <a:ext cx="4607180" cy="3304121"/>
          </a:xfrm>
          <a:prstGeom prst="rect">
            <a:avLst/>
          </a:prstGeom>
        </p:spPr>
      </p:pic>
    </p:spTree>
    <p:extLst>
      <p:ext uri="{BB962C8B-B14F-4D97-AF65-F5344CB8AC3E}">
        <p14:creationId xmlns:p14="http://schemas.microsoft.com/office/powerpoint/2010/main" val="771288161"/>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5277"/>
            <a:ext cx="10515600" cy="1325563"/>
          </a:xfrm>
        </p:spPr>
        <p:txBody>
          <a:bodyPr/>
          <a:lstStyle/>
          <a:p>
            <a:r>
              <a:rPr lang="en-US" dirty="0" smtClean="0">
                <a:solidFill>
                  <a:srgbClr val="61C250"/>
                </a:solidFill>
                <a:latin typeface="Knockout HTF51-Middleweight" pitchFamily="50" charset="0"/>
              </a:rPr>
              <a:t>New in 2016</a:t>
            </a:r>
            <a:r>
              <a:rPr lang="en-US" dirty="0" smtClean="0">
                <a:solidFill>
                  <a:srgbClr val="339966"/>
                </a:solidFill>
                <a:latin typeface="Knockout HTF51-Middleweight" pitchFamily="50" charset="0"/>
              </a:rPr>
              <a:t/>
            </a:r>
            <a:br>
              <a:rPr lang="en-US" dirty="0" smtClean="0">
                <a:solidFill>
                  <a:srgbClr val="339966"/>
                </a:solidFill>
                <a:latin typeface="Knockout HTF51-Middleweight" pitchFamily="50" charset="0"/>
              </a:rPr>
            </a:br>
            <a:r>
              <a:rPr lang="en-US" dirty="0" smtClean="0">
                <a:solidFill>
                  <a:srgbClr val="339966"/>
                </a:solidFill>
                <a:latin typeface="Knockout HTF51-Middleweight" pitchFamily="50" charset="0"/>
              </a:rPr>
              <a:t>CAREER COMMUNICATIONS CONTEST</a:t>
            </a:r>
            <a:endParaRPr lang="en-US" dirty="0">
              <a:solidFill>
                <a:srgbClr val="339966"/>
              </a:solidFill>
              <a:latin typeface="Knockout HTF51-Middleweight" pitchFamily="50" charset="0"/>
            </a:endParaRPr>
          </a:p>
        </p:txBody>
      </p:sp>
      <p:sp>
        <p:nvSpPr>
          <p:cNvPr id="3" name="Content Placeholder 2"/>
          <p:cNvSpPr>
            <a:spLocks noGrp="1"/>
          </p:cNvSpPr>
          <p:nvPr>
            <p:ph idx="1"/>
          </p:nvPr>
        </p:nvSpPr>
        <p:spPr>
          <a:xfrm>
            <a:off x="838200" y="1825625"/>
            <a:ext cx="10515600" cy="1979459"/>
          </a:xfrm>
        </p:spPr>
        <p:txBody>
          <a:bodyPr>
            <a:normAutofit/>
          </a:bodyPr>
          <a:lstStyle/>
          <a:p>
            <a:pPr marL="0" indent="0">
              <a:buNone/>
            </a:pPr>
            <a:r>
              <a:rPr lang="en-US" sz="1800" dirty="0">
                <a:solidFill>
                  <a:srgbClr val="37414A"/>
                </a:solidFill>
                <a:latin typeface="Franklin Gothic Book" panose="020B0503020102020204" pitchFamily="34" charset="0"/>
              </a:rPr>
              <a:t>To allow 4-H members to learn skills related to careers, including research, application, resume writing and interviewing.  </a:t>
            </a:r>
          </a:p>
          <a:p>
            <a:pPr lvl="1">
              <a:buFont typeface="Wingdings" panose="05000000000000000000" pitchFamily="2" charset="2"/>
              <a:buChar char="ü"/>
            </a:pPr>
            <a:endParaRPr lang="en-US" sz="1800" dirty="0" smtClean="0">
              <a:solidFill>
                <a:srgbClr val="37414A"/>
              </a:solidFill>
              <a:latin typeface="Franklin Gothic Book" panose="020B0503020102020204" pitchFamily="34" charset="0"/>
            </a:endParaRPr>
          </a:p>
          <a:p>
            <a:pPr marL="228600" lvl="1">
              <a:buFont typeface="Wingdings" panose="05000000000000000000" pitchFamily="2" charset="2"/>
              <a:buChar char="ü"/>
            </a:pPr>
            <a:r>
              <a:rPr lang="en-US" sz="1800" dirty="0" smtClean="0">
                <a:solidFill>
                  <a:srgbClr val="37414A"/>
                </a:solidFill>
                <a:latin typeface="Franklin Gothic Book" panose="020B0503020102020204" pitchFamily="34" charset="0"/>
              </a:rPr>
              <a:t>Complete </a:t>
            </a:r>
            <a:r>
              <a:rPr lang="en-US" sz="1800" dirty="0">
                <a:solidFill>
                  <a:srgbClr val="37414A"/>
                </a:solidFill>
                <a:latin typeface="Franklin Gothic Book" panose="020B0503020102020204" pitchFamily="34" charset="0"/>
              </a:rPr>
              <a:t>the provided job application</a:t>
            </a:r>
          </a:p>
          <a:p>
            <a:pPr marL="228600" lvl="1">
              <a:buFont typeface="Wingdings" panose="05000000000000000000" pitchFamily="2" charset="2"/>
              <a:buChar char="ü"/>
            </a:pPr>
            <a:r>
              <a:rPr lang="en-US" sz="1800" dirty="0">
                <a:solidFill>
                  <a:srgbClr val="37414A"/>
                </a:solidFill>
                <a:latin typeface="Franklin Gothic Book" panose="020B0503020102020204" pitchFamily="34" charset="0"/>
              </a:rPr>
              <a:t>Develop a cover letter and résumé</a:t>
            </a:r>
          </a:p>
          <a:p>
            <a:pPr marL="228600" lvl="1">
              <a:buFont typeface="Wingdings" panose="05000000000000000000" pitchFamily="2" charset="2"/>
              <a:buChar char="ü"/>
            </a:pPr>
            <a:r>
              <a:rPr lang="en-US" sz="1800" dirty="0">
                <a:solidFill>
                  <a:srgbClr val="37414A"/>
                </a:solidFill>
                <a:latin typeface="Franklin Gothic Book" panose="020B0503020102020204" pitchFamily="34" charset="0"/>
              </a:rPr>
              <a:t>Participate in a job </a:t>
            </a:r>
            <a:r>
              <a:rPr lang="en-US" sz="1800" dirty="0" smtClean="0">
                <a:solidFill>
                  <a:srgbClr val="37414A"/>
                </a:solidFill>
                <a:latin typeface="Franklin Gothic Book" panose="020B0503020102020204" pitchFamily="34" charset="0"/>
              </a:rPr>
              <a:t>interview</a:t>
            </a:r>
            <a:endParaRPr lang="en-US" sz="1800" dirty="0">
              <a:solidFill>
                <a:srgbClr val="37414A"/>
              </a:solidFill>
              <a:latin typeface="Franklin Gothic Book" panose="020B0503020102020204" pitchFamily="34" charset="0"/>
            </a:endParaRPr>
          </a:p>
        </p:txBody>
      </p:sp>
      <p:sp>
        <p:nvSpPr>
          <p:cNvPr id="5" name="Rectangle 4"/>
          <p:cNvSpPr/>
          <p:nvPr/>
        </p:nvSpPr>
        <p:spPr>
          <a:xfrm>
            <a:off x="926691" y="3726541"/>
            <a:ext cx="9271819" cy="707886"/>
          </a:xfrm>
          <a:prstGeom prst="rect">
            <a:avLst/>
          </a:prstGeom>
        </p:spPr>
        <p:txBody>
          <a:bodyPr wrap="square">
            <a:spAutoFit/>
          </a:bodyPr>
          <a:lstStyle/>
          <a:p>
            <a:r>
              <a:rPr lang="en-US" sz="4000" dirty="0" smtClean="0">
                <a:solidFill>
                  <a:srgbClr val="339966"/>
                </a:solidFill>
                <a:latin typeface="Knockout HTF51-Middleweight" pitchFamily="50" charset="0"/>
              </a:rPr>
              <a:t>VIDEO CONTEST</a:t>
            </a:r>
            <a:endParaRPr lang="en-US" sz="4000" dirty="0">
              <a:latin typeface="Knockout HTF51-Middleweight" pitchFamily="50" charset="0"/>
            </a:endParaRPr>
          </a:p>
        </p:txBody>
      </p:sp>
      <p:sp>
        <p:nvSpPr>
          <p:cNvPr id="6" name="Rectangle 5"/>
          <p:cNvSpPr/>
          <p:nvPr/>
        </p:nvSpPr>
        <p:spPr>
          <a:xfrm>
            <a:off x="838200" y="4434427"/>
            <a:ext cx="10754032" cy="2031325"/>
          </a:xfrm>
          <a:prstGeom prst="rect">
            <a:avLst/>
          </a:prstGeom>
        </p:spPr>
        <p:txBody>
          <a:bodyPr wrap="square">
            <a:spAutoFit/>
          </a:bodyPr>
          <a:lstStyle/>
          <a:p>
            <a:r>
              <a:rPr lang="en-US" dirty="0">
                <a:solidFill>
                  <a:srgbClr val="37414A"/>
                </a:solidFill>
                <a:latin typeface="Franklin Gothic Book" panose="020B0503020102020204" pitchFamily="34" charset="0"/>
              </a:rPr>
              <a:t>To allow 4-H members to learn communication skills through preparing and presenting a video, as well as answering questions from the audience.</a:t>
            </a:r>
          </a:p>
          <a:p>
            <a:endParaRPr lang="en-US" dirty="0">
              <a:solidFill>
                <a:srgbClr val="37414A"/>
              </a:solidFill>
              <a:latin typeface="Franklin Gothic Book" panose="020B0503020102020204" pitchFamily="34" charset="0"/>
            </a:endParaRPr>
          </a:p>
          <a:p>
            <a:pPr marL="285750" indent="-285750">
              <a:buFont typeface="Wingdings" panose="05000000000000000000" pitchFamily="2" charset="2"/>
              <a:buChar char="ü"/>
            </a:pPr>
            <a:r>
              <a:rPr lang="en-US" dirty="0" smtClean="0">
                <a:solidFill>
                  <a:srgbClr val="37414A"/>
                </a:solidFill>
                <a:latin typeface="Franklin Gothic Book" panose="020B0503020102020204" pitchFamily="34" charset="0"/>
              </a:rPr>
              <a:t>All </a:t>
            </a:r>
            <a:r>
              <a:rPr lang="en-US" dirty="0">
                <a:solidFill>
                  <a:srgbClr val="37414A"/>
                </a:solidFill>
                <a:latin typeface="Franklin Gothic Book" panose="020B0503020102020204" pitchFamily="34" charset="0"/>
              </a:rPr>
              <a:t>videography and editing done by contestants.</a:t>
            </a:r>
          </a:p>
          <a:p>
            <a:pPr marL="285750" indent="-285750">
              <a:buFont typeface="Wingdings" panose="05000000000000000000" pitchFamily="2" charset="2"/>
              <a:buChar char="ü"/>
            </a:pPr>
            <a:r>
              <a:rPr lang="en-US" dirty="0" smtClean="0">
                <a:solidFill>
                  <a:srgbClr val="37414A"/>
                </a:solidFill>
                <a:latin typeface="Franklin Gothic Book" panose="020B0503020102020204" pitchFamily="34" charset="0"/>
              </a:rPr>
              <a:t>Follows </a:t>
            </a:r>
            <a:r>
              <a:rPr lang="en-US" dirty="0">
                <a:solidFill>
                  <a:srgbClr val="37414A"/>
                </a:solidFill>
                <a:latin typeface="Franklin Gothic Book" panose="020B0503020102020204" pitchFamily="34" charset="0"/>
              </a:rPr>
              <a:t>copyright laws regarding music, still images, clip art, etc.</a:t>
            </a:r>
          </a:p>
          <a:p>
            <a:pPr marL="285750" indent="-285750">
              <a:buFont typeface="Wingdings" panose="05000000000000000000" pitchFamily="2" charset="2"/>
              <a:buChar char="ü"/>
            </a:pPr>
            <a:r>
              <a:rPr lang="en-US" dirty="0" smtClean="0">
                <a:solidFill>
                  <a:srgbClr val="37414A"/>
                </a:solidFill>
                <a:latin typeface="Franklin Gothic Book" panose="020B0503020102020204" pitchFamily="34" charset="0"/>
              </a:rPr>
              <a:t>Includes </a:t>
            </a:r>
            <a:r>
              <a:rPr lang="en-US" dirty="0">
                <a:solidFill>
                  <a:srgbClr val="37414A"/>
                </a:solidFill>
                <a:latin typeface="Franklin Gothic Book" panose="020B0503020102020204" pitchFamily="34" charset="0"/>
              </a:rPr>
              <a:t>contestant’s choice of music and video production techniques.</a:t>
            </a:r>
          </a:p>
          <a:p>
            <a:pPr marL="285750" indent="-285750">
              <a:buFont typeface="Wingdings" panose="05000000000000000000" pitchFamily="2" charset="2"/>
              <a:buChar char="ü"/>
            </a:pPr>
            <a:r>
              <a:rPr lang="en-US" dirty="0" smtClean="0">
                <a:solidFill>
                  <a:srgbClr val="37414A"/>
                </a:solidFill>
                <a:latin typeface="Franklin Gothic Book" panose="020B0503020102020204" pitchFamily="34" charset="0"/>
              </a:rPr>
              <a:t>Format </a:t>
            </a:r>
            <a:r>
              <a:rPr lang="en-US" dirty="0">
                <a:solidFill>
                  <a:srgbClr val="37414A"/>
                </a:solidFill>
                <a:latin typeface="Franklin Gothic Book" panose="020B0503020102020204" pitchFamily="34" charset="0"/>
              </a:rPr>
              <a:t>may include video footage, still photography, computer animation, stop motion, etc.</a:t>
            </a:r>
          </a:p>
        </p:txBody>
      </p:sp>
    </p:spTree>
    <p:extLst>
      <p:ext uri="{BB962C8B-B14F-4D97-AF65-F5344CB8AC3E}">
        <p14:creationId xmlns:p14="http://schemas.microsoft.com/office/powerpoint/2010/main" val="2885695658"/>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9966"/>
          </a:solidFill>
        </p:spPr>
        <p:txBody>
          <a:bodyPr>
            <a:normAutofit/>
          </a:bodyPr>
          <a:lstStyle/>
          <a:p>
            <a:r>
              <a:rPr lang="en-US" sz="4000" dirty="0" smtClean="0">
                <a:solidFill>
                  <a:schemeClr val="bg1"/>
                </a:solidFill>
                <a:latin typeface="Knockout HTF51-Middleweight" pitchFamily="50" charset="0"/>
              </a:rPr>
              <a:t>Complete contest guidelines, scoresheets and award details are available </a:t>
            </a:r>
            <a:r>
              <a:rPr lang="en-US" sz="4000" dirty="0" smtClean="0">
                <a:solidFill>
                  <a:srgbClr val="61C250"/>
                </a:solidFill>
                <a:latin typeface="Knockout HTF51-Middleweight" pitchFamily="50" charset="0"/>
                <a:hlinkClick r:id="rId2"/>
              </a:rPr>
              <a:t>HERE</a:t>
            </a:r>
            <a:r>
              <a:rPr lang="en-US" sz="4000" dirty="0" smtClean="0">
                <a:solidFill>
                  <a:srgbClr val="61C250"/>
                </a:solidFill>
                <a:latin typeface="Knockout HTF51-Middleweight" pitchFamily="50" charset="0"/>
              </a:rPr>
              <a:t>.</a:t>
            </a:r>
            <a:endParaRPr lang="en-US" sz="4000" dirty="0">
              <a:solidFill>
                <a:srgbClr val="61C250"/>
              </a:solidFill>
              <a:latin typeface="Knockout HTF51-Middleweight" pitchFamily="50"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2182300"/>
            <a:ext cx="5808406" cy="3872271"/>
          </a:xfrm>
        </p:spPr>
      </p:pic>
      <p:sp>
        <p:nvSpPr>
          <p:cNvPr id="5" name="TextBox 4"/>
          <p:cNvSpPr txBox="1"/>
          <p:nvPr/>
        </p:nvSpPr>
        <p:spPr>
          <a:xfrm>
            <a:off x="7167716" y="2182300"/>
            <a:ext cx="4424516" cy="2554545"/>
          </a:xfrm>
          <a:prstGeom prst="rect">
            <a:avLst/>
          </a:prstGeom>
          <a:noFill/>
        </p:spPr>
        <p:txBody>
          <a:bodyPr wrap="square" rtlCol="0">
            <a:spAutoFit/>
          </a:bodyPr>
          <a:lstStyle/>
          <a:p>
            <a:r>
              <a:rPr lang="en-US" sz="2000" dirty="0" smtClean="0">
                <a:solidFill>
                  <a:srgbClr val="37414A"/>
                </a:solidFill>
                <a:latin typeface="Franklin Gothic Medium" panose="020B0603020102020204" pitchFamily="34" charset="0"/>
              </a:rPr>
              <a:t>Don’t miss your chance to compete in state contests. </a:t>
            </a:r>
            <a:r>
              <a:rPr lang="en-US" sz="2000" b="1" dirty="0" smtClean="0">
                <a:solidFill>
                  <a:srgbClr val="37414A"/>
                </a:solidFill>
                <a:latin typeface="Franklin Gothic Medium" panose="020B0603020102020204" pitchFamily="34" charset="0"/>
              </a:rPr>
              <a:t>Make sure you know your county contest deadlines in order to earn your eligibility.</a:t>
            </a:r>
          </a:p>
          <a:p>
            <a:endParaRPr lang="en-US" sz="2000" b="1" dirty="0">
              <a:solidFill>
                <a:srgbClr val="37414A"/>
              </a:solidFill>
              <a:latin typeface="Franklin Gothic Medium" panose="020B0603020102020204" pitchFamily="34" charset="0"/>
            </a:endParaRPr>
          </a:p>
          <a:p>
            <a:r>
              <a:rPr lang="en-US" sz="2000" b="1" dirty="0" smtClean="0">
                <a:solidFill>
                  <a:srgbClr val="339966"/>
                </a:solidFill>
                <a:latin typeface="Franklin Gothic Medium" panose="020B0603020102020204" pitchFamily="34" charset="0"/>
              </a:rPr>
              <a:t>2017 State Contests held during Montana 4-H Congress will be Thursday July 13</a:t>
            </a:r>
            <a:r>
              <a:rPr lang="en-US" sz="2000" b="1" baseline="30000" dirty="0" smtClean="0">
                <a:solidFill>
                  <a:srgbClr val="339966"/>
                </a:solidFill>
                <a:latin typeface="Franklin Gothic Medium" panose="020B0603020102020204" pitchFamily="34" charset="0"/>
              </a:rPr>
              <a:t>th</a:t>
            </a:r>
            <a:r>
              <a:rPr lang="en-US" sz="2000" b="1" dirty="0" smtClean="0">
                <a:solidFill>
                  <a:srgbClr val="339966"/>
                </a:solidFill>
                <a:latin typeface="Franklin Gothic Medium" panose="020B0603020102020204" pitchFamily="34" charset="0"/>
              </a:rPr>
              <a:t>.  </a:t>
            </a:r>
            <a:endParaRPr lang="en-US" sz="2000" b="1" dirty="0">
              <a:solidFill>
                <a:srgbClr val="339966"/>
              </a:solidFill>
              <a:latin typeface="Franklin Gothic Medium" panose="020B06030201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760" y="5115684"/>
            <a:ext cx="1161162" cy="101056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7716" y="5115684"/>
            <a:ext cx="1568396" cy="938887"/>
          </a:xfrm>
          <a:prstGeom prst="rect">
            <a:avLst/>
          </a:prstGeom>
        </p:spPr>
      </p:pic>
      <p:cxnSp>
        <p:nvCxnSpPr>
          <p:cNvPr id="9" name="Straight Connector 8"/>
          <p:cNvCxnSpPr/>
          <p:nvPr/>
        </p:nvCxnSpPr>
        <p:spPr>
          <a:xfrm>
            <a:off x="7000568" y="4896464"/>
            <a:ext cx="4591664" cy="0"/>
          </a:xfrm>
          <a:prstGeom prst="line">
            <a:avLst/>
          </a:prstGeom>
          <a:ln w="12700">
            <a:solidFill>
              <a:srgbClr val="61C25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872460"/>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61C250"/>
            </a:gs>
            <a:gs pos="74000">
              <a:srgbClr val="339966"/>
            </a:gs>
            <a:gs pos="83000">
              <a:srgbClr val="339966"/>
            </a:gs>
            <a:gs pos="100000">
              <a:srgbClr val="339966"/>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6301" y="365125"/>
            <a:ext cx="10960273" cy="1325563"/>
          </a:xfrm>
        </p:spPr>
        <p:txBody>
          <a:bodyPr/>
          <a:lstStyle/>
          <a:p>
            <a:r>
              <a:rPr lang="en-US" spc="300" dirty="0" smtClean="0">
                <a:solidFill>
                  <a:schemeClr val="bg1"/>
                </a:solidFill>
                <a:latin typeface="Knockout HTF51-Middleweight" pitchFamily="50" charset="0"/>
              </a:rPr>
              <a:t>MONTANA 4-H CONGRESS CONTESTS</a:t>
            </a:r>
            <a:endParaRPr lang="en-US" spc="300" dirty="0">
              <a:solidFill>
                <a:schemeClr val="bg1"/>
              </a:solidFill>
              <a:latin typeface="Knockout HTF51-Middleweight" pitchFamily="50" charset="0"/>
            </a:endParaRPr>
          </a:p>
        </p:txBody>
      </p:sp>
      <p:sp>
        <p:nvSpPr>
          <p:cNvPr id="3" name="Content Placeholder 2"/>
          <p:cNvSpPr>
            <a:spLocks noGrp="1"/>
          </p:cNvSpPr>
          <p:nvPr>
            <p:ph idx="1"/>
          </p:nvPr>
        </p:nvSpPr>
        <p:spPr>
          <a:xfrm>
            <a:off x="626301" y="1449844"/>
            <a:ext cx="10960273" cy="4351338"/>
          </a:xfrm>
        </p:spPr>
        <p:txBody>
          <a:bodyPr>
            <a:normAutofit/>
          </a:bodyPr>
          <a:lstStyle/>
          <a:p>
            <a:pPr marL="0" indent="0">
              <a:lnSpc>
                <a:spcPct val="120000"/>
              </a:lnSpc>
              <a:spcBef>
                <a:spcPts val="300"/>
              </a:spcBef>
              <a:buNone/>
            </a:pPr>
            <a:r>
              <a:rPr lang="en-US" sz="2300" dirty="0" smtClean="0">
                <a:solidFill>
                  <a:schemeClr val="bg1"/>
                </a:solidFill>
                <a:latin typeface="Franklin Gothic Book" panose="020B0503020102020204" pitchFamily="34" charset="0"/>
              </a:rPr>
              <a:t>State contests are designed to provide educational and state level competitive events to Montana 4-H'ers age 14 years and older. Most state contests take place and are recognized at Montana 4-H Congress each year. The following contest will take place </a:t>
            </a:r>
            <a:r>
              <a:rPr lang="en-US" sz="2300" dirty="0" smtClean="0">
                <a:solidFill>
                  <a:srgbClr val="37414A"/>
                </a:solidFill>
                <a:latin typeface="Franklin Gothic Book" panose="020B0503020102020204" pitchFamily="34" charset="0"/>
              </a:rPr>
              <a:t>Thursday July 13, 2017</a:t>
            </a:r>
            <a:r>
              <a:rPr lang="en-US" sz="2300" dirty="0" smtClean="0">
                <a:solidFill>
                  <a:schemeClr val="bg1"/>
                </a:solidFill>
                <a:latin typeface="Franklin Gothic Book" panose="020B0503020102020204" pitchFamily="34" charset="0"/>
              </a:rPr>
              <a:t> in conjunction with Montana 4-H Congress. Please review the contest guidelines for individual contest scoring and information. </a:t>
            </a:r>
          </a:p>
          <a:p>
            <a:endParaRPr lang="en-US" dirty="0"/>
          </a:p>
        </p:txBody>
      </p:sp>
      <p:sp>
        <p:nvSpPr>
          <p:cNvPr id="4" name="Rectangle 3"/>
          <p:cNvSpPr/>
          <p:nvPr/>
        </p:nvSpPr>
        <p:spPr>
          <a:xfrm>
            <a:off x="615863" y="4443267"/>
            <a:ext cx="10960273" cy="1908215"/>
          </a:xfrm>
          <a:prstGeom prst="rect">
            <a:avLst/>
          </a:prstGeom>
        </p:spPr>
        <p:txBody>
          <a:bodyPr wrap="square">
            <a:spAutoFit/>
          </a:bodyPr>
          <a:lstStyle/>
          <a:p>
            <a:r>
              <a:rPr lang="en-US" sz="2800" b="1" spc="300" dirty="0" smtClean="0">
                <a:solidFill>
                  <a:srgbClr val="37414A"/>
                </a:solidFill>
                <a:latin typeface="Knockout HTF51-Middleweight" pitchFamily="50" charset="0"/>
              </a:rPr>
              <a:t>OTHER STATE LEVEL CONTESTS</a:t>
            </a:r>
          </a:p>
          <a:p>
            <a:r>
              <a:rPr lang="en-US" b="1" dirty="0" smtClean="0">
                <a:solidFill>
                  <a:schemeClr val="bg1"/>
                </a:solidFill>
              </a:rPr>
              <a:t>Meats Judging Contest </a:t>
            </a:r>
            <a:r>
              <a:rPr lang="en-US" dirty="0" smtClean="0">
                <a:solidFill>
                  <a:schemeClr val="bg1"/>
                </a:solidFill>
              </a:rPr>
              <a:t>takes place each year during KMON Events in Great falls each January. Contact MSU Cascade County Extension Office for details. </a:t>
            </a:r>
          </a:p>
          <a:p>
            <a:endParaRPr lang="en-US" b="1" dirty="0" smtClean="0">
              <a:solidFill>
                <a:schemeClr val="bg1"/>
              </a:solidFill>
            </a:endParaRPr>
          </a:p>
          <a:p>
            <a:r>
              <a:rPr lang="en-US" b="1" dirty="0" smtClean="0">
                <a:solidFill>
                  <a:schemeClr val="bg1"/>
                </a:solidFill>
              </a:rPr>
              <a:t>The Montana 4-H State Shoot</a:t>
            </a:r>
            <a:r>
              <a:rPr lang="en-US" dirty="0" smtClean="0">
                <a:solidFill>
                  <a:schemeClr val="bg1"/>
                </a:solidFill>
              </a:rPr>
              <a:t> (early March) serves as the state level competition and qualifying events for the National 4-H Shooting Sports Tournament. </a:t>
            </a:r>
            <a:endParaRPr lang="en-US" dirty="0">
              <a:solidFill>
                <a:schemeClr val="bg1"/>
              </a:solidFill>
            </a:endParaRPr>
          </a:p>
        </p:txBody>
      </p:sp>
      <p:cxnSp>
        <p:nvCxnSpPr>
          <p:cNvPr id="6" name="Straight Connector 5"/>
          <p:cNvCxnSpPr/>
          <p:nvPr/>
        </p:nvCxnSpPr>
        <p:spPr>
          <a:xfrm flipV="1">
            <a:off x="626301" y="4183693"/>
            <a:ext cx="10989502" cy="12526"/>
          </a:xfrm>
          <a:prstGeom prst="line">
            <a:avLst/>
          </a:prstGeom>
          <a:ln w="25400">
            <a:solidFill>
              <a:srgbClr val="61C250"/>
            </a:solidFill>
            <a:prstDash val="dash"/>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35409102"/>
      </p:ext>
    </p:extLst>
  </p:cSld>
  <p:clrMapOvr>
    <a:masterClrMapping/>
  </p:clrMapOvr>
  <mc:AlternateContent xmlns:mc="http://schemas.openxmlformats.org/markup-compatibility/2006" xmlns:p14="http://schemas.microsoft.com/office/powerpoint/2010/main">
    <mc:Choice Requires="p14">
      <p:transition spd="slow" p14:dur="3400" advClick="0" advTm="6000">
        <p14:reveal/>
      </p:transition>
    </mc:Choice>
    <mc:Fallback xmlns="">
      <p:transition spd="slow" advClick="0" advTm="6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789" y="166472"/>
            <a:ext cx="10515600" cy="1325563"/>
          </a:xfrm>
        </p:spPr>
        <p:txBody>
          <a:bodyPr>
            <a:normAutofit fontScale="90000"/>
          </a:bodyPr>
          <a:lstStyle/>
          <a:p>
            <a:pPr algn="ctr"/>
            <a:r>
              <a:rPr lang="en-US" sz="3100" spc="300" dirty="0" smtClean="0">
                <a:solidFill>
                  <a:srgbClr val="339966"/>
                </a:solidFill>
                <a:latin typeface="Knockout HTF51-Middleweight" pitchFamily="50" charset="0"/>
              </a:rPr>
              <a:t>4-H DEMONSTRATED OR ILLUSTRATED TALK CONTEST</a:t>
            </a:r>
            <a:r>
              <a:rPr lang="en-US" dirty="0">
                <a:solidFill>
                  <a:srgbClr val="339966"/>
                </a:solidFill>
              </a:rPr>
              <a:t/>
            </a:r>
            <a:br>
              <a:rPr lang="en-US" dirty="0">
                <a:solidFill>
                  <a:srgbClr val="339966"/>
                </a:solidFill>
              </a:rPr>
            </a:br>
            <a:endParaRPr lang="en-US" dirty="0">
              <a:solidFill>
                <a:srgbClr val="339966"/>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19561" y="2927915"/>
            <a:ext cx="2275947" cy="341392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7388" y="1144935"/>
            <a:ext cx="3587045" cy="53805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975" y="1965189"/>
            <a:ext cx="6840471" cy="4560314"/>
          </a:xfrm>
          <a:prstGeom prst="rect">
            <a:avLst/>
          </a:prstGeom>
        </p:spPr>
      </p:pic>
      <p:sp>
        <p:nvSpPr>
          <p:cNvPr id="7" name="Rectangle 6"/>
          <p:cNvSpPr/>
          <p:nvPr/>
        </p:nvSpPr>
        <p:spPr>
          <a:xfrm>
            <a:off x="590976" y="829254"/>
            <a:ext cx="6840471" cy="1047979"/>
          </a:xfrm>
          <a:prstGeom prst="rect">
            <a:avLst/>
          </a:prstGeom>
        </p:spPr>
        <p:txBody>
          <a:bodyPr wrap="square">
            <a:spAutoFit/>
          </a:bodyPr>
          <a:lstStyle/>
          <a:p>
            <a:pPr>
              <a:lnSpc>
                <a:spcPct val="115000"/>
              </a:lnSpc>
              <a:spcBef>
                <a:spcPts val="5"/>
              </a:spcBef>
              <a:tabLst>
                <a:tab pos="6343650" algn="l"/>
              </a:tabLst>
            </a:pPr>
            <a:r>
              <a:rPr lang="en-US"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Through a demonstration or illustrated</a:t>
            </a:r>
            <a:r>
              <a:rPr lang="en-US" spc="-5"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 </a:t>
            </a:r>
            <a:r>
              <a:rPr lang="en-US"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talk,</a:t>
            </a:r>
            <a:r>
              <a:rPr lang="en-US" spc="-20"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 </a:t>
            </a:r>
            <a:r>
              <a:rPr lang="en-US"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Montana 4‐H</a:t>
            </a:r>
            <a:r>
              <a:rPr lang="en-US" spc="-5"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 </a:t>
            </a:r>
            <a:r>
              <a:rPr lang="en-US"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members</a:t>
            </a:r>
            <a:r>
              <a:rPr lang="en-US" spc="-50"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 </a:t>
            </a:r>
            <a:r>
              <a:rPr lang="en-US"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will present</a:t>
            </a:r>
            <a:r>
              <a:rPr lang="en-US" spc="-35"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 </a:t>
            </a:r>
            <a:r>
              <a:rPr lang="en-US"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previously gained knowledge</a:t>
            </a:r>
            <a:r>
              <a:rPr lang="en-US" spc="-55"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 </a:t>
            </a:r>
            <a:r>
              <a:rPr lang="en-US"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by using the</a:t>
            </a:r>
            <a:r>
              <a:rPr lang="en-US" spc="-15"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 </a:t>
            </a:r>
            <a:r>
              <a:rPr lang="en-US"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“show and</a:t>
            </a:r>
            <a:r>
              <a:rPr lang="en-US" spc="5"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 </a:t>
            </a:r>
            <a:r>
              <a:rPr lang="en-US"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tell” </a:t>
            </a:r>
            <a:r>
              <a:rPr lang="en-US" spc="-5"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m</a:t>
            </a:r>
            <a:r>
              <a:rPr lang="en-US" spc="5"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e</a:t>
            </a:r>
            <a:r>
              <a:rPr lang="en-US" spc="-5"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tho</a:t>
            </a:r>
            <a:r>
              <a:rPr lang="en-US"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d</a:t>
            </a:r>
            <a:r>
              <a:rPr lang="en-US" spc="-15"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 </a:t>
            </a:r>
            <a:r>
              <a:rPr lang="en-US"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to</a:t>
            </a:r>
            <a:r>
              <a:rPr lang="en-US" spc="-5"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 </a:t>
            </a:r>
            <a:r>
              <a:rPr lang="en-US"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teach</a:t>
            </a:r>
            <a:r>
              <a:rPr lang="en-US" spc="-25"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 </a:t>
            </a:r>
            <a:r>
              <a:rPr lang="en-US"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skills</a:t>
            </a:r>
            <a:r>
              <a:rPr lang="en-US" spc="-5"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 </a:t>
            </a:r>
            <a:r>
              <a:rPr lang="en-US"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they</a:t>
            </a:r>
            <a:r>
              <a:rPr lang="en-US" spc="-20"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 </a:t>
            </a:r>
            <a:r>
              <a:rPr lang="en-US"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possess to</a:t>
            </a:r>
            <a:r>
              <a:rPr lang="en-US" spc="-5"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 </a:t>
            </a:r>
            <a:r>
              <a:rPr lang="en-US"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an </a:t>
            </a:r>
            <a:r>
              <a:rPr lang="en-US" spc="5"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a</a:t>
            </a:r>
            <a:r>
              <a:rPr lang="en-US" dirty="0" smtClean="0">
                <a:solidFill>
                  <a:srgbClr val="37414A"/>
                </a:solidFill>
                <a:effectLst/>
                <a:latin typeface="Franklin Gothic Book" panose="020B0503020102020204" pitchFamily="34" charset="0"/>
                <a:ea typeface="Calibri" panose="020F0502020204030204" pitchFamily="34" charset="0"/>
                <a:cs typeface="Calibri" panose="020F0502020204030204" pitchFamily="34" charset="0"/>
              </a:rPr>
              <a:t>udience.</a:t>
            </a:r>
            <a:endParaRPr lang="en-US" sz="1600" dirty="0">
              <a:solidFill>
                <a:srgbClr val="37414A"/>
              </a:solidFill>
              <a:effectLst/>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471730"/>
      </p:ext>
    </p:extLst>
  </p:cSld>
  <p:clrMapOvr>
    <a:masterClrMapping/>
  </p:clrMapOvr>
  <mc:AlternateContent xmlns:mc="http://schemas.openxmlformats.org/markup-compatibility/2006" xmlns:p14="http://schemas.microsoft.com/office/powerpoint/2010/main">
    <mc:Choice Requires="p14">
      <p:transition spd="slow" p14:dur="3400" advClick="0" advTm="4000">
        <p14:reveal/>
      </p:transition>
    </mc:Choice>
    <mc:Fallback xmlns="">
      <p:transition spd="slow" advClick="0" advTm="4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4816"/>
            <a:ext cx="10515600" cy="575872"/>
          </a:xfrm>
        </p:spPr>
        <p:txBody>
          <a:bodyPr>
            <a:normAutofit fontScale="90000"/>
          </a:bodyPr>
          <a:lstStyle/>
          <a:p>
            <a:r>
              <a:rPr lang="en-US" dirty="0" smtClean="0">
                <a:solidFill>
                  <a:srgbClr val="339966"/>
                </a:solidFill>
                <a:effectLst/>
                <a:latin typeface="Knockout HTF51-Middleweight" pitchFamily="50" charset="0"/>
                <a:ea typeface="Times New Roman" panose="02020603050405020304" pitchFamily="18" charset="0"/>
                <a:cs typeface="Times New Roman" panose="02020603050405020304" pitchFamily="18" charset="0"/>
              </a:rPr>
              <a:t>An Illustrated Talk:</a:t>
            </a:r>
            <a:r>
              <a:rPr lang="en-US" sz="4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0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79078" y="782484"/>
            <a:ext cx="3525033" cy="5287550"/>
          </a:xfrm>
        </p:spPr>
      </p:pic>
      <p:sp>
        <p:nvSpPr>
          <p:cNvPr id="7" name="Rectangle 6"/>
          <p:cNvSpPr/>
          <p:nvPr/>
        </p:nvSpPr>
        <p:spPr>
          <a:xfrm>
            <a:off x="838199" y="1871988"/>
            <a:ext cx="7140879" cy="4001095"/>
          </a:xfrm>
          <a:prstGeom prst="rect">
            <a:avLst/>
          </a:prstGeom>
        </p:spPr>
        <p:txBody>
          <a:bodyPr wrap="square">
            <a:spAutoFit/>
          </a:bodyPr>
          <a:lstStyle/>
          <a:p>
            <a:pPr marL="342900" lvl="0" indent="-342900">
              <a:spcBef>
                <a:spcPts val="450"/>
              </a:spcBef>
              <a:spcAft>
                <a:spcPts val="0"/>
              </a:spcAft>
              <a:buFont typeface="Wingdings" panose="05000000000000000000" pitchFamily="2" charset="2"/>
              <a:buChar char=""/>
            </a:pPr>
            <a:r>
              <a:rPr lang="en-US" sz="2800" dirty="0" smtClean="0">
                <a:solidFill>
                  <a:srgbClr val="37414A"/>
                </a:solidFill>
                <a:effectLst/>
                <a:latin typeface="Franklin Gothic Book" panose="020B0503020102020204" pitchFamily="34" charset="0"/>
                <a:ea typeface="Times New Roman" panose="02020603050405020304" pitchFamily="18" charset="0"/>
                <a:cs typeface="Times New Roman" panose="02020603050405020304" pitchFamily="18" charset="0"/>
              </a:rPr>
              <a:t>Is talking.</a:t>
            </a:r>
            <a:endParaRPr lang="en-US" sz="2800" dirty="0" smtClean="0">
              <a:solidFill>
                <a:srgbClr val="37414A"/>
              </a:solidFill>
              <a:effectLst/>
              <a:latin typeface="Franklin Gothic Book" panose="020B0503020102020204" pitchFamily="34" charset="0"/>
            </a:endParaRPr>
          </a:p>
          <a:p>
            <a:pPr marL="342900" lvl="0" indent="-342900">
              <a:spcBef>
                <a:spcPts val="1200"/>
              </a:spcBef>
              <a:spcAft>
                <a:spcPts val="0"/>
              </a:spcAft>
              <a:buFont typeface="Wingdings" panose="05000000000000000000" pitchFamily="2" charset="2"/>
              <a:buChar char=""/>
            </a:pPr>
            <a:r>
              <a:rPr lang="en-US" sz="2800" dirty="0" smtClean="0">
                <a:solidFill>
                  <a:srgbClr val="37414A"/>
                </a:solidFill>
                <a:effectLst/>
                <a:latin typeface="Franklin Gothic Book" panose="020B0503020102020204" pitchFamily="34" charset="0"/>
                <a:ea typeface="Times New Roman" panose="02020603050405020304" pitchFamily="18" charset="0"/>
                <a:cs typeface="Times New Roman" panose="02020603050405020304" pitchFamily="18" charset="0"/>
              </a:rPr>
              <a:t>Is telling “how,” using visual aids.</a:t>
            </a:r>
            <a:endParaRPr lang="en-US" sz="2800" dirty="0" smtClean="0">
              <a:solidFill>
                <a:srgbClr val="37414A"/>
              </a:solidFill>
              <a:effectLst/>
              <a:latin typeface="Franklin Gothic Book" panose="020B0503020102020204" pitchFamily="34" charset="0"/>
            </a:endParaRPr>
          </a:p>
          <a:p>
            <a:pPr marL="342900" lvl="0" indent="-342900">
              <a:spcBef>
                <a:spcPts val="1200"/>
              </a:spcBef>
              <a:spcAft>
                <a:spcPts val="0"/>
              </a:spcAft>
              <a:buFont typeface="Wingdings" panose="05000000000000000000" pitchFamily="2" charset="2"/>
              <a:buChar char=""/>
            </a:pPr>
            <a:r>
              <a:rPr lang="en-US" sz="2800" dirty="0" smtClean="0">
                <a:solidFill>
                  <a:srgbClr val="37414A"/>
                </a:solidFill>
                <a:effectLst/>
                <a:latin typeface="Franklin Gothic Book" panose="020B0503020102020204" pitchFamily="34" charset="0"/>
                <a:ea typeface="Times New Roman" panose="02020603050405020304" pitchFamily="18" charset="0"/>
                <a:cs typeface="Times New Roman" panose="02020603050405020304" pitchFamily="18" charset="0"/>
              </a:rPr>
              <a:t>Uses charts, posters, photos, computer programs, slides, pictures, models or cut-outs </a:t>
            </a:r>
            <a:endParaRPr lang="en-US" sz="2800" dirty="0" smtClean="0">
              <a:solidFill>
                <a:srgbClr val="37414A"/>
              </a:solidFill>
              <a:effectLst/>
              <a:latin typeface="Franklin Gothic Book" panose="020B0503020102020204" pitchFamily="34" charset="0"/>
            </a:endParaRPr>
          </a:p>
          <a:p>
            <a:pPr marL="342900" lvl="0" indent="-342900">
              <a:spcBef>
                <a:spcPts val="1200"/>
              </a:spcBef>
              <a:spcAft>
                <a:spcPts val="0"/>
              </a:spcAft>
              <a:buFont typeface="Wingdings" panose="05000000000000000000" pitchFamily="2" charset="2"/>
              <a:buChar char=""/>
              <a:tabLst>
                <a:tab pos="342900" algn="l"/>
              </a:tabLst>
            </a:pPr>
            <a:r>
              <a:rPr lang="en-US" sz="2800" dirty="0" smtClean="0">
                <a:solidFill>
                  <a:srgbClr val="37414A"/>
                </a:solidFill>
                <a:effectLst/>
                <a:latin typeface="Franklin Gothic Book" panose="020B0503020102020204" pitchFamily="34" charset="0"/>
                <a:ea typeface="Times New Roman" panose="02020603050405020304" pitchFamily="18" charset="0"/>
                <a:cs typeface="Times New Roman" panose="02020603050405020304" pitchFamily="18" charset="0"/>
              </a:rPr>
              <a:t>Each presentation should have clearly identifiable sections including an introduction, main body, and conclusion. </a:t>
            </a:r>
            <a:endParaRPr lang="en-US" sz="2800" dirty="0">
              <a:solidFill>
                <a:srgbClr val="37414A"/>
              </a:solidFill>
              <a:effectLst/>
              <a:latin typeface="Franklin Gothic Book" panose="020B0503020102020204" pitchFamily="34" charset="0"/>
            </a:endParaRPr>
          </a:p>
        </p:txBody>
      </p:sp>
    </p:spTree>
    <p:extLst>
      <p:ext uri="{BB962C8B-B14F-4D97-AF65-F5344CB8AC3E}">
        <p14:creationId xmlns:p14="http://schemas.microsoft.com/office/powerpoint/2010/main" val="1553046565"/>
      </p:ext>
    </p:extLst>
  </p:cSld>
  <p:clrMapOvr>
    <a:masterClrMapping/>
  </p:clrMapOvr>
  <mc:AlternateContent xmlns:mc="http://schemas.openxmlformats.org/markup-compatibility/2006" xmlns:p14="http://schemas.microsoft.com/office/powerpoint/2010/main">
    <mc:Choice Requires="p14">
      <p:transition spd="slow" p14:dur="3400" advClick="0" advTm="4000">
        <p14:reveal/>
      </p:transition>
    </mc:Choice>
    <mc:Fallback xmlns="">
      <p:transition spd="slow" advClick="0" advTm="4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3414" y="873528"/>
            <a:ext cx="10515600" cy="1325563"/>
          </a:xfrm>
        </p:spPr>
        <p:txBody>
          <a:bodyPr/>
          <a:lstStyle/>
          <a:p>
            <a:r>
              <a:rPr lang="en-US" dirty="0" smtClean="0">
                <a:solidFill>
                  <a:srgbClr val="339966"/>
                </a:solidFill>
                <a:effectLst/>
                <a:latin typeface="Knockout HTF51-Middleweight" pitchFamily="50" charset="0"/>
                <a:ea typeface="Times New Roman" panose="02020603050405020304" pitchFamily="18" charset="0"/>
                <a:cs typeface="Times New Roman" panose="02020603050405020304" pitchFamily="18" charset="0"/>
              </a:rPr>
              <a:t>A Demonstration:</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a:r>
            <a:br>
              <a:rPr lang="en-US"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3814" y="741384"/>
            <a:ext cx="3583487" cy="5375231"/>
          </a:xfrm>
        </p:spPr>
      </p:pic>
      <p:sp>
        <p:nvSpPr>
          <p:cNvPr id="7" name="Rectangle 6"/>
          <p:cNvSpPr/>
          <p:nvPr/>
        </p:nvSpPr>
        <p:spPr>
          <a:xfrm>
            <a:off x="5653414" y="2199091"/>
            <a:ext cx="6096000" cy="3139321"/>
          </a:xfrm>
          <a:prstGeom prst="rect">
            <a:avLst/>
          </a:prstGeom>
        </p:spPr>
        <p:txBody>
          <a:bodyPr>
            <a:spAutoFit/>
          </a:bodyPr>
          <a:lstStyle/>
          <a:p>
            <a:pPr marL="457200" lvl="0" indent="-457200">
              <a:spcBef>
                <a:spcPts val="450"/>
              </a:spcBef>
              <a:spcAft>
                <a:spcPts val="0"/>
              </a:spcAft>
              <a:buFont typeface="Wingdings" panose="05000000000000000000" pitchFamily="2" charset="2"/>
              <a:buChar char="ü"/>
            </a:pPr>
            <a:r>
              <a:rPr lang="en-US" sz="2800" dirty="0" smtClean="0">
                <a:solidFill>
                  <a:srgbClr val="37414A"/>
                </a:solidFill>
                <a:effectLst/>
                <a:latin typeface="Franklin Gothic Book" panose="020B0503020102020204" pitchFamily="34" charset="0"/>
                <a:ea typeface="Times New Roman" panose="02020603050405020304" pitchFamily="18" charset="0"/>
                <a:cs typeface="Times New Roman" panose="02020603050405020304" pitchFamily="18" charset="0"/>
              </a:rPr>
              <a:t>Is doing.</a:t>
            </a:r>
            <a:endParaRPr lang="en-US" sz="2800" dirty="0" smtClean="0">
              <a:solidFill>
                <a:srgbClr val="37414A"/>
              </a:solidFill>
              <a:effectLst/>
              <a:latin typeface="Franklin Gothic Book" panose="020B0503020102020204" pitchFamily="34" charset="0"/>
            </a:endParaRPr>
          </a:p>
          <a:p>
            <a:pPr marL="457200" lvl="0" indent="-457200">
              <a:spcBef>
                <a:spcPts val="1200"/>
              </a:spcBef>
              <a:spcAft>
                <a:spcPts val="0"/>
              </a:spcAft>
              <a:buFont typeface="Wingdings" panose="05000000000000000000" pitchFamily="2" charset="2"/>
              <a:buChar char="ü"/>
            </a:pPr>
            <a:r>
              <a:rPr lang="en-US" sz="2800" dirty="0" smtClean="0">
                <a:solidFill>
                  <a:srgbClr val="37414A"/>
                </a:solidFill>
                <a:effectLst/>
                <a:latin typeface="Franklin Gothic Book" panose="020B0503020102020204" pitchFamily="34" charset="0"/>
                <a:ea typeface="Times New Roman" panose="02020603050405020304" pitchFamily="18" charset="0"/>
                <a:cs typeface="Times New Roman" panose="02020603050405020304" pitchFamily="18" charset="0"/>
              </a:rPr>
              <a:t>Is showing how. As you show how, you tell how.</a:t>
            </a:r>
            <a:endParaRPr lang="en-US" sz="2800" dirty="0" smtClean="0">
              <a:solidFill>
                <a:srgbClr val="37414A"/>
              </a:solidFill>
              <a:effectLst/>
              <a:latin typeface="Franklin Gothic Book" panose="020B0503020102020204" pitchFamily="34" charset="0"/>
            </a:endParaRPr>
          </a:p>
          <a:p>
            <a:pPr marL="457200" lvl="0" indent="-457200">
              <a:spcBef>
                <a:spcPts val="1200"/>
              </a:spcBef>
              <a:spcAft>
                <a:spcPts val="0"/>
              </a:spcAft>
              <a:buFont typeface="Wingdings" panose="05000000000000000000" pitchFamily="2" charset="2"/>
              <a:buChar char="ü"/>
            </a:pPr>
            <a:r>
              <a:rPr lang="en-US" sz="2800" dirty="0" smtClean="0">
                <a:solidFill>
                  <a:srgbClr val="37414A"/>
                </a:solidFill>
                <a:effectLst/>
                <a:latin typeface="Franklin Gothic Book" panose="020B0503020102020204" pitchFamily="34" charset="0"/>
                <a:ea typeface="Times New Roman" panose="02020603050405020304" pitchFamily="18" charset="0"/>
                <a:cs typeface="Times New Roman" panose="02020603050405020304" pitchFamily="18" charset="0"/>
              </a:rPr>
              <a:t>Is where you make something or do something.</a:t>
            </a:r>
            <a:endParaRPr lang="en-US" sz="2800" dirty="0" smtClean="0">
              <a:solidFill>
                <a:srgbClr val="37414A"/>
              </a:solidFill>
              <a:effectLst/>
              <a:latin typeface="Franklin Gothic Book" panose="020B0503020102020204" pitchFamily="34" charset="0"/>
            </a:endParaRPr>
          </a:p>
          <a:p>
            <a:pPr marL="457200" indent="-457200">
              <a:spcBef>
                <a:spcPts val="1200"/>
              </a:spcBef>
              <a:buFont typeface="Wingdings" panose="05000000000000000000" pitchFamily="2" charset="2"/>
              <a:buChar char="ü"/>
            </a:pPr>
            <a:r>
              <a:rPr lang="en-US" sz="2800" dirty="0" smtClean="0">
                <a:solidFill>
                  <a:srgbClr val="37414A"/>
                </a:solidFill>
                <a:effectLst/>
                <a:latin typeface="Franklin Gothic Book" panose="020B0503020102020204" pitchFamily="34" charset="0"/>
                <a:ea typeface="Times New Roman" panose="02020603050405020304" pitchFamily="18" charset="0"/>
                <a:cs typeface="Times New Roman" panose="02020603050405020304" pitchFamily="18" charset="0"/>
              </a:rPr>
              <a:t>Is creating a final product.</a:t>
            </a:r>
            <a:endParaRPr lang="en-US" sz="2800" dirty="0">
              <a:solidFill>
                <a:srgbClr val="37414A"/>
              </a:solidFill>
              <a:latin typeface="Franklin Gothic Book" panose="020B0503020102020204" pitchFamily="34" charset="0"/>
            </a:endParaRPr>
          </a:p>
        </p:txBody>
      </p:sp>
    </p:spTree>
    <p:extLst>
      <p:ext uri="{BB962C8B-B14F-4D97-AF65-F5344CB8AC3E}">
        <p14:creationId xmlns:p14="http://schemas.microsoft.com/office/powerpoint/2010/main" val="3069351390"/>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9966"/>
                </a:solidFill>
                <a:latin typeface="Knockout HTF51-Middleweight" pitchFamily="50" charset="0"/>
              </a:rPr>
              <a:t>4-H STIR-UPS: </a:t>
            </a:r>
            <a:r>
              <a:rPr lang="en-US" sz="3600" b="1" dirty="0" smtClean="0">
                <a:solidFill>
                  <a:srgbClr val="61C250"/>
                </a:solidFill>
                <a:latin typeface="Knockout HTF51-Middleweight" pitchFamily="50" charset="0"/>
              </a:rPr>
              <a:t>Food </a:t>
            </a:r>
            <a:r>
              <a:rPr lang="en-US" sz="3600" b="1" dirty="0">
                <a:solidFill>
                  <a:srgbClr val="61C250"/>
                </a:solidFill>
                <a:latin typeface="Knockout HTF51-Middleweight" pitchFamily="50" charset="0"/>
              </a:rPr>
              <a:t>&amp; Nutrition Contest</a:t>
            </a:r>
            <a:endParaRPr lang="en-US" sz="3600" dirty="0">
              <a:solidFill>
                <a:srgbClr val="61C250"/>
              </a:solidFill>
              <a:latin typeface="Knockout HTF51-Middleweight" pitchFamily="50"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7783" y="1552901"/>
            <a:ext cx="6524928" cy="4351338"/>
          </a:xfrm>
        </p:spPr>
      </p:pic>
      <p:sp>
        <p:nvSpPr>
          <p:cNvPr id="5" name="Rectangle 4"/>
          <p:cNvSpPr/>
          <p:nvPr/>
        </p:nvSpPr>
        <p:spPr>
          <a:xfrm>
            <a:off x="7478037" y="1503034"/>
            <a:ext cx="4171169" cy="4377352"/>
          </a:xfrm>
          <a:prstGeom prst="rect">
            <a:avLst/>
          </a:prstGeom>
        </p:spPr>
        <p:txBody>
          <a:bodyPr wrap="square">
            <a:spAutoFit/>
          </a:bodyPr>
          <a:lstStyle/>
          <a:p>
            <a:pPr>
              <a:lnSpc>
                <a:spcPts val="2400"/>
              </a:lnSpc>
              <a:spcBef>
                <a:spcPts val="400"/>
              </a:spcBef>
            </a:pPr>
            <a:r>
              <a:rPr lang="en-US" dirty="0" smtClean="0">
                <a:solidFill>
                  <a:srgbClr val="37414A"/>
                </a:solidFill>
                <a:latin typeface="Franklin Gothic Book" panose="020B0503020102020204" pitchFamily="34" charset="0"/>
              </a:rPr>
              <a:t>Contest participants prepare an appealing, nutritious meal that can be prepared easily by using common ingredients available in many homes. Each year the contest highlights a theme such as pizza or soup, requiring participants to prepare a dish using a pre-set list of ingredients.  Dishes should be prepared using food safe techniques and reflect creative use of ingredients.  The presentation should exhibit knowledge of the foods prepared and excellent public speaking and use of visual aid skills.</a:t>
            </a:r>
            <a:endParaRPr lang="en-US" dirty="0">
              <a:solidFill>
                <a:srgbClr val="37414A"/>
              </a:solidFill>
              <a:latin typeface="Franklin Gothic Book" panose="020B0503020102020204" pitchFamily="34" charset="0"/>
            </a:endParaRPr>
          </a:p>
        </p:txBody>
      </p:sp>
    </p:spTree>
    <p:extLst>
      <p:ext uri="{BB962C8B-B14F-4D97-AF65-F5344CB8AC3E}">
        <p14:creationId xmlns:p14="http://schemas.microsoft.com/office/powerpoint/2010/main" val="3118468398"/>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6" y="206148"/>
            <a:ext cx="10980733" cy="1325563"/>
          </a:xfrm>
        </p:spPr>
        <p:txBody>
          <a:bodyPr>
            <a:normAutofit/>
          </a:bodyPr>
          <a:lstStyle/>
          <a:p>
            <a:r>
              <a:rPr lang="en-US" sz="4200" dirty="0" smtClean="0">
                <a:solidFill>
                  <a:srgbClr val="339966"/>
                </a:solidFill>
                <a:latin typeface="Knockout HTF51-Middleweight" pitchFamily="50" charset="0"/>
              </a:rPr>
              <a:t>4-H GAVEL GAMES: </a:t>
            </a:r>
            <a:r>
              <a:rPr lang="en-US" sz="3600" dirty="0" smtClean="0">
                <a:solidFill>
                  <a:srgbClr val="61C250"/>
                </a:solidFill>
                <a:latin typeface="Knockout HTF51-Middleweight" pitchFamily="50" charset="0"/>
              </a:rPr>
              <a:t>Parliamentary </a:t>
            </a:r>
            <a:r>
              <a:rPr lang="en-US" sz="3600" dirty="0">
                <a:solidFill>
                  <a:srgbClr val="61C250"/>
                </a:solidFill>
                <a:latin typeface="Knockout HTF51-Middleweight" pitchFamily="50" charset="0"/>
              </a:rPr>
              <a:t>Procedure Contest</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31191" y="1531711"/>
            <a:ext cx="6991799" cy="4662260"/>
          </a:xfrm>
        </p:spPr>
      </p:pic>
      <p:sp>
        <p:nvSpPr>
          <p:cNvPr id="7" name="Rectangle 6"/>
          <p:cNvSpPr/>
          <p:nvPr/>
        </p:nvSpPr>
        <p:spPr>
          <a:xfrm>
            <a:off x="642255" y="1531711"/>
            <a:ext cx="3614057" cy="1754326"/>
          </a:xfrm>
          <a:prstGeom prst="rect">
            <a:avLst/>
          </a:prstGeom>
        </p:spPr>
        <p:txBody>
          <a:bodyPr wrap="square">
            <a:spAutoFit/>
          </a:bodyPr>
          <a:lstStyle/>
          <a:p>
            <a:pPr>
              <a:spcBef>
                <a:spcPts val="600"/>
              </a:spcBef>
            </a:pP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Through</a:t>
            </a:r>
            <a:r>
              <a:rPr lang="en-US" spc="-60"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Ga</a:t>
            </a:r>
            <a:r>
              <a:rPr lang="en-US" spc="20"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v</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el</a:t>
            </a:r>
            <a:r>
              <a:rPr lang="en-US" spc="-60"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G</a:t>
            </a:r>
            <a:r>
              <a:rPr lang="en-US" spc="1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a</a:t>
            </a:r>
            <a:r>
              <a:rPr lang="en-US" spc="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m</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es,</a:t>
            </a:r>
            <a:r>
              <a:rPr lang="en-US" spc="-70"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M</a:t>
            </a:r>
            <a:r>
              <a:rPr lang="en-US" spc="10"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o</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ntana</a:t>
            </a:r>
            <a:r>
              <a:rPr lang="en-US" spc="-80"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4</a:t>
            </a:r>
            <a:r>
              <a:rPr lang="en-US" spc="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H</a:t>
            </a:r>
            <a:r>
              <a:rPr lang="en-US" spc="-2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m</a:t>
            </a:r>
            <a:r>
              <a:rPr lang="en-US" spc="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e</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mbers</a:t>
            </a:r>
            <a:r>
              <a:rPr lang="en-US" spc="-8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spc="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show their </a:t>
            </a:r>
            <a:r>
              <a:rPr lang="en-US" spc="10"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k</a:t>
            </a:r>
            <a:r>
              <a:rPr lang="en-US" spc="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n</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owledge</a:t>
            </a:r>
            <a:r>
              <a:rPr lang="en-US" spc="-9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spc="10"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o</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f parliamenta</a:t>
            </a:r>
            <a:r>
              <a:rPr lang="en-US" spc="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r</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y proce</a:t>
            </a:r>
            <a:r>
              <a:rPr lang="en-US" spc="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d</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ure</a:t>
            </a:r>
            <a:r>
              <a:rPr lang="en-US" spc="-8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by</a:t>
            </a:r>
            <a:r>
              <a:rPr lang="en-US" spc="-1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acting</a:t>
            </a:r>
            <a:r>
              <a:rPr lang="en-US" spc="-4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as</a:t>
            </a:r>
            <a:r>
              <a:rPr lang="en-US" spc="-1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officers</a:t>
            </a:r>
            <a:r>
              <a:rPr lang="en-US" spc="-70"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and</a:t>
            </a:r>
            <a:r>
              <a:rPr lang="en-US" spc="-2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m</a:t>
            </a:r>
            <a:r>
              <a:rPr lang="en-US" spc="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e</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mbers</a:t>
            </a:r>
            <a:r>
              <a:rPr lang="en-US" spc="-8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for</a:t>
            </a:r>
            <a:r>
              <a:rPr lang="en-US" spc="-30"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a model</a:t>
            </a:r>
            <a:r>
              <a:rPr lang="en-US" spc="-70"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4</a:t>
            </a:r>
            <a:r>
              <a:rPr lang="en-US" spc="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H</a:t>
            </a:r>
            <a:r>
              <a:rPr lang="en-US" spc="-2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busi</a:t>
            </a:r>
            <a:r>
              <a:rPr lang="en-US" spc="-10"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n</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ess</a:t>
            </a:r>
            <a:r>
              <a:rPr lang="en-US" spc="-7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 </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me</a:t>
            </a:r>
            <a:r>
              <a:rPr lang="en-US" spc="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e</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ti</a:t>
            </a:r>
            <a:r>
              <a:rPr lang="en-US" spc="5"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n</a:t>
            </a:r>
            <a:r>
              <a:rPr lang="en-US" dirty="0">
                <a:solidFill>
                  <a:srgbClr val="37414A"/>
                </a:solidFill>
                <a:latin typeface="Franklin Gothic Book" panose="020B0503020102020204" pitchFamily="34" charset="0"/>
                <a:ea typeface="Calibri" panose="020F0502020204030204" pitchFamily="34" charset="0"/>
                <a:cs typeface="Calibri" panose="020F0502020204030204" pitchFamily="34" charset="0"/>
              </a:rPr>
              <a:t>g.</a:t>
            </a:r>
            <a:endParaRPr lang="en-US" dirty="0">
              <a:solidFill>
                <a:srgbClr val="37414A"/>
              </a:solidFill>
              <a:effectLst/>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5476347"/>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5467" y="534458"/>
            <a:ext cx="10515600" cy="1325563"/>
          </a:xfrm>
        </p:spPr>
        <p:txBody>
          <a:bodyPr>
            <a:normAutofit/>
          </a:bodyPr>
          <a:lstStyle/>
          <a:p>
            <a:r>
              <a:rPr lang="en-US" sz="4000" dirty="0" smtClean="0">
                <a:solidFill>
                  <a:srgbClr val="339966"/>
                </a:solidFill>
                <a:latin typeface="Knockout HTF51-Middleweight" pitchFamily="50" charset="0"/>
              </a:rPr>
              <a:t>4-H HORSE SKILL-A-THON CONTEST</a:t>
            </a:r>
            <a:endParaRPr lang="en-US" sz="4000" dirty="0">
              <a:solidFill>
                <a:srgbClr val="339966"/>
              </a:solidFill>
              <a:latin typeface="Knockout HTF51-Middleweight" pitchFamily="50"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6516" y="974700"/>
            <a:ext cx="3497268" cy="524589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9801" y="2878666"/>
            <a:ext cx="5012900" cy="3341933"/>
          </a:xfrm>
          <a:prstGeom prst="rect">
            <a:avLst/>
          </a:prstGeom>
        </p:spPr>
      </p:pic>
      <p:sp>
        <p:nvSpPr>
          <p:cNvPr id="6" name="Rectangle 5"/>
          <p:cNvSpPr/>
          <p:nvPr/>
        </p:nvSpPr>
        <p:spPr>
          <a:xfrm>
            <a:off x="4073668" y="2878666"/>
            <a:ext cx="2506133" cy="1713418"/>
          </a:xfrm>
          <a:prstGeom prst="rect">
            <a:avLst/>
          </a:prstGeom>
        </p:spPr>
        <p:txBody>
          <a:bodyPr wrap="square">
            <a:spAutoFit/>
          </a:bodyPr>
          <a:lstStyle/>
          <a:p>
            <a:pPr marL="342900" indent="-342900">
              <a:lnSpc>
                <a:spcPct val="150000"/>
              </a:lnSpc>
              <a:buFont typeface="+mj-lt"/>
              <a:buAutoNum type="arabicPeriod"/>
            </a:pPr>
            <a:r>
              <a:rPr lang="en-US" dirty="0">
                <a:solidFill>
                  <a:srgbClr val="339966"/>
                </a:solidFill>
                <a:latin typeface="Knockout HTF51-Middleweight" pitchFamily="50" charset="0"/>
              </a:rPr>
              <a:t>Examination </a:t>
            </a:r>
            <a:r>
              <a:rPr lang="en-US" dirty="0" smtClean="0">
                <a:solidFill>
                  <a:srgbClr val="339966"/>
                </a:solidFill>
                <a:latin typeface="Knockout HTF51-Middleweight" pitchFamily="50" charset="0"/>
              </a:rPr>
              <a:t>phase</a:t>
            </a:r>
            <a:endParaRPr lang="en-US" dirty="0">
              <a:solidFill>
                <a:srgbClr val="339966"/>
              </a:solidFill>
              <a:latin typeface="Knockout HTF51-Middleweight" pitchFamily="50" charset="0"/>
            </a:endParaRPr>
          </a:p>
          <a:p>
            <a:pPr marL="342900" indent="-342900">
              <a:lnSpc>
                <a:spcPct val="150000"/>
              </a:lnSpc>
              <a:buFont typeface="+mj-lt"/>
              <a:buAutoNum type="arabicPeriod"/>
            </a:pPr>
            <a:r>
              <a:rPr lang="en-US" dirty="0" smtClean="0">
                <a:solidFill>
                  <a:srgbClr val="339966"/>
                </a:solidFill>
                <a:latin typeface="Knockout HTF51-Middleweight" pitchFamily="50" charset="0"/>
              </a:rPr>
              <a:t>Station </a:t>
            </a:r>
            <a:r>
              <a:rPr lang="en-US" dirty="0">
                <a:solidFill>
                  <a:srgbClr val="339966"/>
                </a:solidFill>
                <a:latin typeface="Knockout HTF51-Middleweight" pitchFamily="50" charset="0"/>
              </a:rPr>
              <a:t>phase </a:t>
            </a:r>
            <a:endParaRPr lang="en-US" dirty="0" smtClean="0">
              <a:solidFill>
                <a:srgbClr val="339966"/>
              </a:solidFill>
              <a:latin typeface="Knockout HTF51-Middleweight" pitchFamily="50" charset="0"/>
            </a:endParaRPr>
          </a:p>
          <a:p>
            <a:pPr marL="342900" indent="-342900">
              <a:lnSpc>
                <a:spcPct val="150000"/>
              </a:lnSpc>
              <a:buFont typeface="+mj-lt"/>
              <a:buAutoNum type="arabicPeriod"/>
            </a:pPr>
            <a:r>
              <a:rPr lang="en-US" dirty="0" smtClean="0">
                <a:solidFill>
                  <a:srgbClr val="339966"/>
                </a:solidFill>
                <a:latin typeface="Knockout HTF51-Middleweight" pitchFamily="50" charset="0"/>
              </a:rPr>
              <a:t>Judging </a:t>
            </a:r>
            <a:r>
              <a:rPr lang="en-US" dirty="0">
                <a:solidFill>
                  <a:srgbClr val="339966"/>
                </a:solidFill>
                <a:latin typeface="Knockout HTF51-Middleweight" pitchFamily="50" charset="0"/>
              </a:rPr>
              <a:t>phase </a:t>
            </a:r>
            <a:endParaRPr lang="en-US" dirty="0" smtClean="0">
              <a:solidFill>
                <a:srgbClr val="339966"/>
              </a:solidFill>
              <a:latin typeface="Knockout HTF51-Middleweight" pitchFamily="50" charset="0"/>
            </a:endParaRPr>
          </a:p>
          <a:p>
            <a:pPr marL="342900" indent="-342900">
              <a:lnSpc>
                <a:spcPct val="150000"/>
              </a:lnSpc>
              <a:buFont typeface="+mj-lt"/>
              <a:buAutoNum type="arabicPeriod"/>
            </a:pPr>
            <a:r>
              <a:rPr lang="en-US" dirty="0" smtClean="0">
                <a:solidFill>
                  <a:srgbClr val="339966"/>
                </a:solidFill>
                <a:latin typeface="Knockout HTF51-Middleweight" pitchFamily="50" charset="0"/>
              </a:rPr>
              <a:t>Team problem</a:t>
            </a:r>
            <a:endParaRPr lang="en-US" dirty="0">
              <a:solidFill>
                <a:srgbClr val="339966"/>
              </a:solidFill>
              <a:latin typeface="Knockout HTF51-Middleweight" pitchFamily="50" charset="0"/>
            </a:endParaRPr>
          </a:p>
        </p:txBody>
      </p:sp>
      <p:sp>
        <p:nvSpPr>
          <p:cNvPr id="7" name="Rectangle 6"/>
          <p:cNvSpPr/>
          <p:nvPr/>
        </p:nvSpPr>
        <p:spPr>
          <a:xfrm>
            <a:off x="4073668" y="1534401"/>
            <a:ext cx="7519033" cy="1200329"/>
          </a:xfrm>
          <a:prstGeom prst="rect">
            <a:avLst/>
          </a:prstGeom>
        </p:spPr>
        <p:txBody>
          <a:bodyPr wrap="square">
            <a:spAutoFit/>
          </a:bodyPr>
          <a:lstStyle/>
          <a:p>
            <a:r>
              <a:rPr lang="en-US" dirty="0">
                <a:latin typeface="Franklin Gothic Book" panose="020B0503020102020204" pitchFamily="34" charset="0"/>
              </a:rPr>
              <a:t>Horse Skill‐A‐Thon is an activity that can make learning fun </a:t>
            </a:r>
            <a:r>
              <a:rPr lang="en-US" dirty="0" smtClean="0">
                <a:latin typeface="Franklin Gothic Book" panose="020B0503020102020204" pitchFamily="34" charset="0"/>
              </a:rPr>
              <a:t>for 4‐H </a:t>
            </a:r>
            <a:r>
              <a:rPr lang="en-US" dirty="0">
                <a:latin typeface="Franklin Gothic Book" panose="020B0503020102020204" pitchFamily="34" charset="0"/>
              </a:rPr>
              <a:t>members, by letting them </a:t>
            </a:r>
            <a:r>
              <a:rPr lang="en-US" dirty="0" smtClean="0">
                <a:latin typeface="Franklin Gothic Book" panose="020B0503020102020204" pitchFamily="34" charset="0"/>
              </a:rPr>
              <a:t>exhibit their </a:t>
            </a:r>
            <a:r>
              <a:rPr lang="en-US" dirty="0">
                <a:latin typeface="Franklin Gothic Book" panose="020B0503020102020204" pitchFamily="34" charset="0"/>
              </a:rPr>
              <a:t>horse knowledge in a friendly but competitive setting. You can use Horse Skill‐A‐ Thon at </a:t>
            </a:r>
            <a:r>
              <a:rPr lang="en-US" dirty="0" smtClean="0">
                <a:latin typeface="Franklin Gothic Book" panose="020B0503020102020204" pitchFamily="34" charset="0"/>
              </a:rPr>
              <a:t>your regular </a:t>
            </a:r>
            <a:r>
              <a:rPr lang="en-US" dirty="0">
                <a:latin typeface="Franklin Gothic Book" panose="020B0503020102020204" pitchFamily="34" charset="0"/>
              </a:rPr>
              <a:t>4‐H meetings as a great learning tool.</a:t>
            </a:r>
          </a:p>
        </p:txBody>
      </p:sp>
    </p:spTree>
    <p:extLst>
      <p:ext uri="{BB962C8B-B14F-4D97-AF65-F5344CB8AC3E}">
        <p14:creationId xmlns:p14="http://schemas.microsoft.com/office/powerpoint/2010/main" val="1000077768"/>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937" y="552493"/>
            <a:ext cx="9144000" cy="657906"/>
          </a:xfrm>
        </p:spPr>
        <p:txBody>
          <a:bodyPr>
            <a:noAutofit/>
          </a:bodyPr>
          <a:lstStyle/>
          <a:p>
            <a:pPr algn="l"/>
            <a:r>
              <a:rPr lang="en-ZW" sz="4200" b="1" dirty="0" smtClean="0">
                <a:solidFill>
                  <a:srgbClr val="339966"/>
                </a:solidFill>
                <a:latin typeface="Knockout HTF51-Middleweight" pitchFamily="50" charset="0"/>
              </a:rPr>
              <a:t>4-H FASHION REVUE CONTEST</a:t>
            </a:r>
            <a:endParaRPr lang="en-US" sz="4200" dirty="0">
              <a:solidFill>
                <a:srgbClr val="339966"/>
              </a:solidFill>
              <a:latin typeface="Knockout HTF51-Middleweight" pitchFamily="50"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3888"/>
          <a:stretch/>
        </p:blipFill>
        <p:spPr>
          <a:xfrm flipH="1">
            <a:off x="616735" y="541858"/>
            <a:ext cx="2943497" cy="3496733"/>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5839" b="9224"/>
          <a:stretch/>
        </p:blipFill>
        <p:spPr>
          <a:xfrm>
            <a:off x="4281230" y="2969111"/>
            <a:ext cx="6999357" cy="3496733"/>
          </a:xfrm>
          <a:prstGeom prst="rect">
            <a:avLst/>
          </a:prstGeom>
        </p:spPr>
      </p:pic>
      <p:sp>
        <p:nvSpPr>
          <p:cNvPr id="5" name="Rectangle 2"/>
          <p:cNvSpPr>
            <a:spLocks noChangeArrowheads="1"/>
          </p:cNvSpPr>
          <p:nvPr/>
        </p:nvSpPr>
        <p:spPr bwMode="auto">
          <a:xfrm>
            <a:off x="592483" y="4526852"/>
            <a:ext cx="3328248" cy="1938992"/>
          </a:xfrm>
          <a:prstGeom prst="rect">
            <a:avLst/>
          </a:prstGeom>
          <a:solidFill>
            <a:srgbClr val="61C25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W" altLang="en-US" sz="1200" b="1" i="0" u="none" strike="noStrike" cap="none" normalizeH="0" baseline="0" dirty="0" smtClean="0">
                <a:ln>
                  <a:noFill/>
                </a:ln>
                <a:solidFill>
                  <a:srgbClr val="37414A"/>
                </a:solidFill>
                <a:effectLst/>
                <a:latin typeface="Franklin Gothic Book" panose="020B0503020102020204" pitchFamily="34" charset="0"/>
                <a:ea typeface="Calibri" panose="020F0502020204030204" pitchFamily="34" charset="0"/>
                <a:cs typeface="Times New Roman" panose="02020603050405020304" pitchFamily="18" charset="0"/>
              </a:rPr>
              <a:t>TRADITIONAL</a:t>
            </a:r>
            <a:r>
              <a:rPr kumimoji="0" lang="en-ZW" altLang="en-US" sz="1200" b="0" i="0" u="none" strike="noStrike" cap="none" normalizeH="0" baseline="0" dirty="0" smtClean="0">
                <a:ln>
                  <a:noFill/>
                </a:ln>
                <a:solidFill>
                  <a:srgbClr val="37414A"/>
                </a:solidFill>
                <a:effectLst/>
                <a:latin typeface="Franklin Gothic Book" panose="020B0503020102020204" pitchFamily="34" charset="0"/>
                <a:ea typeface="Calibri" panose="020F0502020204030204" pitchFamily="34" charset="0"/>
                <a:cs typeface="Times New Roman" panose="02020603050405020304" pitchFamily="18" charset="0"/>
              </a:rPr>
              <a:t>:  </a:t>
            </a:r>
            <a:r>
              <a:rPr kumimoji="0" lang="en-ZW" altLang="en-US" sz="1200" b="0" i="0" u="none" strike="noStrike" cap="none" normalizeH="0" baseline="0" dirty="0" smtClean="0">
                <a:ln>
                  <a:noFill/>
                </a:ln>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least one clothing item newly constructed and worn by contestant.  Multiple clothing items constructed to make a complete outfit are encouraged.</a:t>
            </a:r>
          </a:p>
          <a:p>
            <a:pPr eaLnBrk="0" fontAlgn="base" hangingPunct="0">
              <a:spcBef>
                <a:spcPct val="0"/>
              </a:spcBef>
              <a:spcAft>
                <a:spcPct val="0"/>
              </a:spcAft>
            </a:pPr>
            <a:endParaRPr lang="en-ZW" altLang="en-US" sz="1200" b="1" dirty="0" smtClean="0">
              <a:solidFill>
                <a:srgbClr val="37414A"/>
              </a:solidFill>
              <a:latin typeface="Franklin Gothic Book" panose="020B050302010202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ZW" altLang="en-US" sz="1200" b="1" dirty="0" smtClean="0">
                <a:solidFill>
                  <a:srgbClr val="37414A"/>
                </a:solidFill>
                <a:latin typeface="Franklin Gothic Book" panose="020B0503020102020204" pitchFamily="34" charset="0"/>
                <a:ea typeface="Calibri" panose="020F0502020204030204" pitchFamily="34" charset="0"/>
                <a:cs typeface="Times New Roman" panose="02020603050405020304" pitchFamily="18" charset="0"/>
              </a:rPr>
              <a:t>REFASHIONED</a:t>
            </a:r>
            <a:r>
              <a:rPr lang="en-ZW" altLang="en-US" sz="1200" dirty="0" smtClean="0">
                <a:solidFill>
                  <a:srgbClr val="37414A"/>
                </a:solidFill>
                <a:latin typeface="Franklin Gothic Book" panose="020B0503020102020204" pitchFamily="34" charset="0"/>
                <a:ea typeface="Calibri" panose="020F0502020204030204" pitchFamily="34" charset="0"/>
                <a:cs typeface="Times New Roman" panose="02020603050405020304" pitchFamily="18" charset="0"/>
              </a:rPr>
              <a:t>:  </a:t>
            </a:r>
            <a:r>
              <a:rPr lang="en-ZW" altLang="en-US" sz="1200" dirty="0" smtClean="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At </a:t>
            </a:r>
            <a:r>
              <a:rPr lang="en-ZW" altLang="en-US" sz="12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least one clothing item that has been repurposed into a significantly different wearable garment or look.  A photograph of the original clothing item is required to be brought to the judging. </a:t>
            </a:r>
            <a:endParaRPr kumimoji="0" lang="en-US" altLang="en-US" sz="1200" b="0" i="0" u="none" strike="noStrike" cap="none" normalizeH="0" baseline="0" dirty="0" smtClean="0">
              <a:ln>
                <a:noFill/>
              </a:ln>
              <a:solidFill>
                <a:schemeClr val="bg1"/>
              </a:solidFill>
              <a:effectLst/>
              <a:latin typeface="Franklin Gothic Book" panose="020B0503020102020204" pitchFamily="34" charset="0"/>
            </a:endParaRPr>
          </a:p>
        </p:txBody>
      </p:sp>
      <p:sp>
        <p:nvSpPr>
          <p:cNvPr id="7" name="Rectangle 6"/>
          <p:cNvSpPr/>
          <p:nvPr/>
        </p:nvSpPr>
        <p:spPr>
          <a:xfrm>
            <a:off x="4162937" y="1251952"/>
            <a:ext cx="7358743" cy="1477328"/>
          </a:xfrm>
          <a:prstGeom prst="rect">
            <a:avLst/>
          </a:prstGeom>
        </p:spPr>
        <p:txBody>
          <a:bodyPr wrap="square">
            <a:spAutoFit/>
          </a:bodyPr>
          <a:lstStyle/>
          <a:p>
            <a:r>
              <a:rPr lang="en-US" dirty="0">
                <a:solidFill>
                  <a:srgbClr val="37414A"/>
                </a:solidFill>
                <a:latin typeface="Franklin Gothic Book" panose="020B0503020102020204" pitchFamily="34" charset="0"/>
              </a:rPr>
              <a:t>The State Fashion Revue is an educational component of the 4‐H sewing and textiles program. It emphasizes skill development in selecting, constructing, accessorizing, and modelling of a garment or garments. Additional skills developed through the Fashion Revue are leadership, self‐confidence, poise, good posture, good grooming, and planning.</a:t>
            </a:r>
          </a:p>
        </p:txBody>
      </p:sp>
    </p:spTree>
    <p:extLst>
      <p:ext uri="{BB962C8B-B14F-4D97-AF65-F5344CB8AC3E}">
        <p14:creationId xmlns:p14="http://schemas.microsoft.com/office/powerpoint/2010/main" val="1109516216"/>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955</Words>
  <Application>Microsoft Office PowerPoint</Application>
  <PresentationFormat>Widescreen</PresentationFormat>
  <Paragraphs>71</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Franklin Gothic Book</vt:lpstr>
      <vt:lpstr>Franklin Gothic Medium</vt:lpstr>
      <vt:lpstr>Knockout HTF51-Middleweight</vt:lpstr>
      <vt:lpstr>Times New Roman</vt:lpstr>
      <vt:lpstr>Wingdings</vt:lpstr>
      <vt:lpstr>Office Theme</vt:lpstr>
      <vt:lpstr>PowerPoint Presentation</vt:lpstr>
      <vt:lpstr>MONTANA 4-H CONGRESS CONTESTS</vt:lpstr>
      <vt:lpstr>4-H DEMONSTRATED OR ILLUSTRATED TALK CONTEST </vt:lpstr>
      <vt:lpstr>An Illustrated Talk: </vt:lpstr>
      <vt:lpstr>A Demonstration: </vt:lpstr>
      <vt:lpstr>4-H STIR-UPS: Food &amp; Nutrition Contest</vt:lpstr>
      <vt:lpstr>4-H GAVEL GAMES: Parliamentary Procedure Contest</vt:lpstr>
      <vt:lpstr>4-H HORSE SKILL-A-THON CONTEST</vt:lpstr>
      <vt:lpstr>4-H FASHION REVUE CONTEST</vt:lpstr>
      <vt:lpstr>4-H HORSE JUDGING CONTEST</vt:lpstr>
      <vt:lpstr>4-H PUBLIC SPEAKING: Prepared Speech</vt:lpstr>
      <vt:lpstr>4-H LIVESTOCK EVALUATION CONTSET</vt:lpstr>
      <vt:lpstr>4-H QUILTING  CONTEST</vt:lpstr>
      <vt:lpstr>New in 2016 CAREER COMMUNICATIONS CONTEST</vt:lpstr>
      <vt:lpstr>Complete contest guidelines, scoresheets and award details are available HERE.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Schomer</dc:creator>
  <cp:lastModifiedBy>Brett Schomer</cp:lastModifiedBy>
  <cp:revision>19</cp:revision>
  <dcterms:created xsi:type="dcterms:W3CDTF">2017-02-16T04:34:06Z</dcterms:created>
  <dcterms:modified xsi:type="dcterms:W3CDTF">2017-02-16T18:37:05Z</dcterms:modified>
</cp:coreProperties>
</file>