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7.xml"/>
  <Override ContentType="application/vnd.openxmlformats-officedocument.presentationml.notesSlide+xml" PartName="/ppt/notesSlides/notesSlide5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24.xml"/>
  <Override ContentType="application/vnd.openxmlformats-officedocument.presentationml.notesSlide+xml" PartName="/ppt/notesSlides/notesSlide50.xml"/>
  <Override ContentType="application/vnd.openxmlformats-officedocument.presentationml.notesSlide+xml" PartName="/ppt/notesSlides/notesSlide68.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34.xml"/>
  <Override ContentType="application/vnd.openxmlformats-officedocument.presentationml.notesSlide+xml" PartName="/ppt/notesSlides/notesSlide51.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43.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56.xml"/>
  <Override ContentType="application/vnd.openxmlformats-officedocument.presentationml.notesSlide+xml" PartName="/ppt/notesSlides/notesSlide30.xml"/>
  <Override ContentType="application/vnd.openxmlformats-officedocument.presentationml.notesSlide+xml" PartName="/ppt/notesSlides/notesSlide69.xml"/>
  <Override ContentType="application/vnd.openxmlformats-officedocument.presentationml.notesSlide+xml" PartName="/ppt/notesSlides/notesSlide26.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61.xml"/>
  <Override ContentType="application/vnd.openxmlformats-officedocument.presentationml.notesSlide+xml" PartName="/ppt/notesSlides/notesSlide57.xml"/>
  <Override ContentType="application/vnd.openxmlformats-officedocument.presentationml.notesSlide+xml" PartName="/ppt/notesSlides/notesSlide44.xml"/>
  <Override ContentType="application/vnd.openxmlformats-officedocument.presentationml.notesSlide+xml" PartName="/ppt/notesSlides/notesSlide58.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37.xml"/>
  <Override ContentType="application/vnd.openxmlformats-officedocument.presentationml.notesSlide+xml" PartName="/ppt/notesSlides/notesSlide62.xml"/>
  <Override ContentType="application/vnd.openxmlformats-officedocument.presentationml.notesSlide+xml" PartName="/ppt/notesSlides/notesSlide29.xml"/>
  <Override ContentType="application/vnd.openxmlformats-officedocument.presentationml.notesSlide+xml" PartName="/ppt/notesSlides/notesSlide54.xml"/>
  <Override ContentType="application/vnd.openxmlformats-officedocument.presentationml.notesSlide+xml" PartName="/ppt/notesSlides/notesSlide45.xml"/>
  <Override ContentType="application/vnd.openxmlformats-officedocument.presentationml.notesSlide+xml" PartName="/ppt/notesSlides/notesSlide70.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1.xml"/>
  <Override ContentType="application/vnd.openxmlformats-officedocument.presentationml.notesSlide+xml" PartName="/ppt/notesSlides/notesSlide63.xml"/>
  <Override ContentType="application/vnd.openxmlformats-officedocument.presentationml.notesSlide+xml" PartName="/ppt/notesSlides/notesSlide5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60.xml"/>
  <Override ContentType="application/vnd.openxmlformats-officedocument.presentationml.notesSlide+xml" PartName="/ppt/notesSlides/notesSlide38.xml"/>
  <Override ContentType="application/vnd.openxmlformats-officedocument.presentationml.notesSlide+xml" PartName="/ppt/notesSlides/notesSlide64.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48.xml"/>
  <Override ContentType="application/vnd.openxmlformats-officedocument.presentationml.notesSlide+xml" PartName="/ppt/notesSlides/notesSlide22.xml"/>
  <Override ContentType="application/vnd.openxmlformats-officedocument.presentationml.notesSlide+xml" PartName="/ppt/notesSlides/notesSlide52.xml"/>
  <Override ContentType="application/vnd.openxmlformats-officedocument.presentationml.notesSlide+xml" PartName="/ppt/notesSlides/notesSlide7.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65.xml"/>
  <Override ContentType="application/vnd.openxmlformats-officedocument.presentationml.notesSlide+xml" PartName="/ppt/notesSlides/notesSlide36.xml"/>
  <Override ContentType="application/vnd.openxmlformats-officedocument.presentationml.notesSlide+xml" PartName="/ppt/notesSlides/notesSlide49.xml"/>
  <Override ContentType="application/vnd.openxmlformats-officedocument.presentationml.notesSlide+xml" PartName="/ppt/notesSlides/notesSlide19.xml"/>
  <Override ContentType="application/vnd.openxmlformats-officedocument.presentationml.notesSlide+xml" PartName="/ppt/notesSlides/notesSlide71.xml"/>
  <Override ContentType="application/vnd.openxmlformats-officedocument.presentationml.notesSlide+xml" PartName="/ppt/notesSlides/notesSlide53.xml"/>
  <Override ContentType="application/vnd.openxmlformats-officedocument.presentationml.notesSlide+xml" PartName="/ppt/notesSlides/notesSlide40.xml"/>
  <Override ContentType="application/vnd.openxmlformats-officedocument.presentationml.notesSlide+xml" PartName="/ppt/notesSlides/notesSlide23.xml"/>
  <Override ContentType="application/vnd.openxmlformats-officedocument.presentationml.notesSlide+xml" PartName="/ppt/notesSlides/notesSlide66.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5.xml"/>
  <Override ContentType="application/vnd.openxmlformats-officedocument.presentationml.slide+xml" PartName="/ppt/slides/slide60.xml"/>
  <Override ContentType="application/vnd.openxmlformats-officedocument.presentationml.slide+xml" PartName="/ppt/slides/slide5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5.xml"/>
  <Override ContentType="application/vnd.openxmlformats-officedocument.presentationml.slide+xml" PartName="/ppt/slides/slide69.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50.xml"/>
  <Override ContentType="application/vnd.openxmlformats-officedocument.presentationml.slide+xml" PartName="/ppt/slides/slide34.xml"/>
  <Override ContentType="application/vnd.openxmlformats-officedocument.presentationml.slide+xml" PartName="/ppt/slides/slide33.xml"/>
  <Override ContentType="application/vnd.openxmlformats-officedocument.presentationml.slide+xml" PartName="/ppt/slides/slide51.xml"/>
  <Override ContentType="application/vnd.openxmlformats-officedocument.presentationml.slide+xml" PartName="/ppt/slides/slide16.xml"/>
  <Override ContentType="application/vnd.openxmlformats-officedocument.presentationml.slide+xml" PartName="/ppt/slides/slide6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7.xml"/>
  <Override ContentType="application/vnd.openxmlformats-officedocument.presentationml.slide+xml" PartName="/ppt/slides/slide71.xml"/>
  <Override ContentType="application/vnd.openxmlformats-officedocument.presentationml.slide+xml" PartName="/ppt/slides/slide41.xml"/>
  <Override ContentType="application/vnd.openxmlformats-officedocument.presentationml.slide+xml" PartName="/ppt/slides/slide67.xml"/>
  <Override ContentType="application/vnd.openxmlformats-officedocument.presentationml.slide+xml" PartName="/ppt/slides/slide7.xml"/>
  <Override ContentType="application/vnd.openxmlformats-officedocument.presentationml.slide+xml" PartName="/ppt/slides/slide54.xml"/>
  <Override ContentType="application/vnd.openxmlformats-officedocument.presentationml.slide+xml" PartName="/ppt/slides/slide36.xml"/>
  <Override ContentType="application/vnd.openxmlformats-officedocument.presentationml.slide+xml" PartName="/ppt/slides/slide66.xml"/>
  <Override ContentType="application/vnd.openxmlformats-officedocument.presentationml.slide+xml" PartName="/ppt/slides/slide23.xml"/>
  <Override ContentType="application/vnd.openxmlformats-officedocument.presentationml.slide+xml" PartName="/ppt/slides/slide49.xml"/>
  <Override ContentType="application/vnd.openxmlformats-officedocument.presentationml.slide+xml" PartName="/ppt/slides/slide10.xml"/>
  <Override ContentType="application/vnd.openxmlformats-officedocument.presentationml.slide+xml" PartName="/ppt/slides/slide70.xml"/>
  <Override ContentType="application/vnd.openxmlformats-officedocument.presentationml.slide+xml" PartName="/ppt/slides/slide6.xml"/>
  <Override ContentType="application/vnd.openxmlformats-officedocument.presentationml.slide+xml" PartName="/ppt/slides/slide53.xml"/>
  <Override ContentType="application/vnd.openxmlformats-officedocument.presentationml.slide+xml" PartName="/ppt/slides/slide40.xml"/>
  <Override ContentType="application/vnd.openxmlformats-officedocument.presentationml.slide+xml" PartName="/ppt/slides/slide4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9.xml"/>
  <Override ContentType="application/vnd.openxmlformats-officedocument.presentationml.slide+xml" PartName="/ppt/slides/slide65.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6.xml"/>
  <Override ContentType="application/vnd.openxmlformats-officedocument.presentationml.slide+xml" PartName="/ppt/slides/slide12.xml"/>
  <Override ContentType="application/vnd.openxmlformats-officedocument.presentationml.slide+xml" PartName="/ppt/slides/slide4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64.xml"/>
  <Override ContentType="application/vnd.openxmlformats-officedocument.presentationml.slide+xml" PartName="/ppt/slides/slide8.xml"/>
  <Override ContentType="application/vnd.openxmlformats-officedocument.presentationml.slide+xml" PartName="/ppt/slides/slide55.xml"/>
  <Override ContentType="application/vnd.openxmlformats-officedocument.presentationml.slide+xml" PartName="/ppt/slides/slide29.xml"/>
  <Override ContentType="application/vnd.openxmlformats-officedocument.presentationml.slide+xml" PartName="/ppt/slides/slide59.xml"/>
  <Override ContentType="application/vnd.openxmlformats-officedocument.presentationml.slide+xml" PartName="/ppt/slides/slide32.xml"/>
  <Override ContentType="application/vnd.openxmlformats-officedocument.presentationml.slide+xml" PartName="/ppt/slides/slide62.xml"/>
  <Override ContentType="application/vnd.openxmlformats-officedocument.presentationml.slide+xml" PartName="/ppt/slides/slide1.xml"/>
  <Override ContentType="application/vnd.openxmlformats-officedocument.presentationml.slide+xml" PartName="/ppt/slides/slide58.xml"/>
  <Override ContentType="application/vnd.openxmlformats-officedocument.presentationml.slide+xml" PartName="/ppt/slides/slide63.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15.xml"/>
  <Override ContentType="application/vnd.openxmlformats-officedocument.presentationml.slide+xml" PartName="/ppt/slides/slide61.xml"/>
  <Override ContentType="application/vnd.openxmlformats-officedocument.presentationml.slide+xml" PartName="/ppt/slides/slide31.xml"/>
  <Override ContentType="application/vnd.openxmlformats-officedocument.presentationml.slide+xml" PartName="/ppt/slides/slide27.xml"/>
  <Override ContentType="application/vnd.openxmlformats-officedocument.presentationml.slide+xml" PartName="/ppt/slides/slide57.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 id="298" r:id="rId49"/>
    <p:sldId id="299" r:id="rId50"/>
    <p:sldId id="300" r:id="rId51"/>
    <p:sldId id="301" r:id="rId52"/>
    <p:sldId id="302" r:id="rId53"/>
    <p:sldId id="303" r:id="rId54"/>
    <p:sldId id="304" r:id="rId55"/>
    <p:sldId id="305" r:id="rId56"/>
    <p:sldId id="306" r:id="rId57"/>
    <p:sldId id="307" r:id="rId58"/>
    <p:sldId id="308" r:id="rId59"/>
    <p:sldId id="309" r:id="rId60"/>
    <p:sldId id="310" r:id="rId61"/>
    <p:sldId id="311" r:id="rId62"/>
    <p:sldId id="312" r:id="rId63"/>
    <p:sldId id="313" r:id="rId64"/>
    <p:sldId id="314" r:id="rId65"/>
    <p:sldId id="315" r:id="rId66"/>
    <p:sldId id="316" r:id="rId67"/>
    <p:sldId id="317" r:id="rId68"/>
    <p:sldId id="318" r:id="rId69"/>
    <p:sldId id="319" r:id="rId70"/>
    <p:sldId id="320" r:id="rId71"/>
    <p:sldId id="321" r:id="rId72"/>
    <p:sldId id="322" r:id="rId73"/>
    <p:sldId id="323" r:id="rId74"/>
    <p:sldId id="324" r:id="rId75"/>
    <p:sldId id="325" r:id="rId76"/>
    <p:sldId id="326" r:id="rId77"/>
  </p:sldIdLst>
  <p:sldSz cy="5143500" cx="9144000"/>
  <p:notesSz cx="6858000" cy="9144000"/>
  <p:embeddedFontLst>
    <p:embeddedFont>
      <p:font typeface="Old Standard TT"/>
      <p:regular r:id="rId78"/>
      <p:bold r:id="rId79"/>
      <p:italic r:id="rId8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1B38D125-312C-4ED8-A44A-796C4ABDC041}">
  <a:tblStyle styleId="{1B38D125-312C-4ED8-A44A-796C4ABDC041}"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4.xml"/><Relationship Id="rId42" Type="http://schemas.openxmlformats.org/officeDocument/2006/relationships/slide" Target="slides/slide36.xml"/><Relationship Id="rId41" Type="http://schemas.openxmlformats.org/officeDocument/2006/relationships/slide" Target="slides/slide35.xml"/><Relationship Id="rId44" Type="http://schemas.openxmlformats.org/officeDocument/2006/relationships/slide" Target="slides/slide38.xml"/><Relationship Id="rId43" Type="http://schemas.openxmlformats.org/officeDocument/2006/relationships/slide" Target="slides/slide37.xml"/><Relationship Id="rId46" Type="http://schemas.openxmlformats.org/officeDocument/2006/relationships/slide" Target="slides/slide40.xml"/><Relationship Id="rId45" Type="http://schemas.openxmlformats.org/officeDocument/2006/relationships/slide" Target="slides/slide39.xml"/><Relationship Id="rId80" Type="http://schemas.openxmlformats.org/officeDocument/2006/relationships/font" Target="fonts/OldStandardTT-italic.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48" Type="http://schemas.openxmlformats.org/officeDocument/2006/relationships/slide" Target="slides/slide42.xml"/><Relationship Id="rId47" Type="http://schemas.openxmlformats.org/officeDocument/2006/relationships/slide" Target="slides/slide41.xml"/><Relationship Id="rId49" Type="http://schemas.openxmlformats.org/officeDocument/2006/relationships/slide" Target="slides/slide43.xml"/><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73" Type="http://schemas.openxmlformats.org/officeDocument/2006/relationships/slide" Target="slides/slide67.xml"/><Relationship Id="rId72" Type="http://schemas.openxmlformats.org/officeDocument/2006/relationships/slide" Target="slides/slide66.xml"/><Relationship Id="rId31" Type="http://schemas.openxmlformats.org/officeDocument/2006/relationships/slide" Target="slides/slide25.xml"/><Relationship Id="rId75" Type="http://schemas.openxmlformats.org/officeDocument/2006/relationships/slide" Target="slides/slide69.xml"/><Relationship Id="rId30" Type="http://schemas.openxmlformats.org/officeDocument/2006/relationships/slide" Target="slides/slide24.xml"/><Relationship Id="rId74" Type="http://schemas.openxmlformats.org/officeDocument/2006/relationships/slide" Target="slides/slide68.xml"/><Relationship Id="rId33" Type="http://schemas.openxmlformats.org/officeDocument/2006/relationships/slide" Target="slides/slide27.xml"/><Relationship Id="rId77" Type="http://schemas.openxmlformats.org/officeDocument/2006/relationships/slide" Target="slides/slide71.xml"/><Relationship Id="rId32" Type="http://schemas.openxmlformats.org/officeDocument/2006/relationships/slide" Target="slides/slide26.xml"/><Relationship Id="rId76" Type="http://schemas.openxmlformats.org/officeDocument/2006/relationships/slide" Target="slides/slide70.xml"/><Relationship Id="rId35" Type="http://schemas.openxmlformats.org/officeDocument/2006/relationships/slide" Target="slides/slide29.xml"/><Relationship Id="rId79" Type="http://schemas.openxmlformats.org/officeDocument/2006/relationships/font" Target="fonts/OldStandardTT-bold.fntdata"/><Relationship Id="rId34" Type="http://schemas.openxmlformats.org/officeDocument/2006/relationships/slide" Target="slides/slide28.xml"/><Relationship Id="rId78" Type="http://schemas.openxmlformats.org/officeDocument/2006/relationships/font" Target="fonts/OldStandardTT-regular.fntdata"/><Relationship Id="rId71" Type="http://schemas.openxmlformats.org/officeDocument/2006/relationships/slide" Target="slides/slide65.xml"/><Relationship Id="rId70" Type="http://schemas.openxmlformats.org/officeDocument/2006/relationships/slide" Target="slides/slide64.xml"/><Relationship Id="rId37" Type="http://schemas.openxmlformats.org/officeDocument/2006/relationships/slide" Target="slides/slide31.xml"/><Relationship Id="rId36" Type="http://schemas.openxmlformats.org/officeDocument/2006/relationships/slide" Target="slides/slide30.xml"/><Relationship Id="rId39" Type="http://schemas.openxmlformats.org/officeDocument/2006/relationships/slide" Target="slides/slide33.xml"/><Relationship Id="rId38" Type="http://schemas.openxmlformats.org/officeDocument/2006/relationships/slide" Target="slides/slide32.xml"/><Relationship Id="rId62" Type="http://schemas.openxmlformats.org/officeDocument/2006/relationships/slide" Target="slides/slide56.xml"/><Relationship Id="rId61" Type="http://schemas.openxmlformats.org/officeDocument/2006/relationships/slide" Target="slides/slide55.xml"/><Relationship Id="rId20" Type="http://schemas.openxmlformats.org/officeDocument/2006/relationships/slide" Target="slides/slide14.xml"/><Relationship Id="rId64" Type="http://schemas.openxmlformats.org/officeDocument/2006/relationships/slide" Target="slides/slide58.xml"/><Relationship Id="rId63" Type="http://schemas.openxmlformats.org/officeDocument/2006/relationships/slide" Target="slides/slide57.xml"/><Relationship Id="rId22" Type="http://schemas.openxmlformats.org/officeDocument/2006/relationships/slide" Target="slides/slide16.xml"/><Relationship Id="rId66" Type="http://schemas.openxmlformats.org/officeDocument/2006/relationships/slide" Target="slides/slide60.xml"/><Relationship Id="rId21" Type="http://schemas.openxmlformats.org/officeDocument/2006/relationships/slide" Target="slides/slide15.xml"/><Relationship Id="rId65" Type="http://schemas.openxmlformats.org/officeDocument/2006/relationships/slide" Target="slides/slide59.xml"/><Relationship Id="rId24" Type="http://schemas.openxmlformats.org/officeDocument/2006/relationships/slide" Target="slides/slide18.xml"/><Relationship Id="rId68" Type="http://schemas.openxmlformats.org/officeDocument/2006/relationships/slide" Target="slides/slide62.xml"/><Relationship Id="rId23" Type="http://schemas.openxmlformats.org/officeDocument/2006/relationships/slide" Target="slides/slide17.xml"/><Relationship Id="rId67" Type="http://schemas.openxmlformats.org/officeDocument/2006/relationships/slide" Target="slides/slide61.xml"/><Relationship Id="rId60" Type="http://schemas.openxmlformats.org/officeDocument/2006/relationships/slide" Target="slides/slide54.xml"/><Relationship Id="rId26" Type="http://schemas.openxmlformats.org/officeDocument/2006/relationships/slide" Target="slides/slide20.xml"/><Relationship Id="rId25" Type="http://schemas.openxmlformats.org/officeDocument/2006/relationships/slide" Target="slides/slide19.xml"/><Relationship Id="rId69" Type="http://schemas.openxmlformats.org/officeDocument/2006/relationships/slide" Target="slides/slide63.xml"/><Relationship Id="rId28" Type="http://schemas.openxmlformats.org/officeDocument/2006/relationships/slide" Target="slides/slide22.xml"/><Relationship Id="rId27" Type="http://schemas.openxmlformats.org/officeDocument/2006/relationships/slide" Target="slides/slide21.xml"/><Relationship Id="rId29" Type="http://schemas.openxmlformats.org/officeDocument/2006/relationships/slide" Target="slides/slide23.xml"/><Relationship Id="rId51" Type="http://schemas.openxmlformats.org/officeDocument/2006/relationships/slide" Target="slides/slide45.xml"/><Relationship Id="rId50" Type="http://schemas.openxmlformats.org/officeDocument/2006/relationships/slide" Target="slides/slide44.xml"/><Relationship Id="rId53" Type="http://schemas.openxmlformats.org/officeDocument/2006/relationships/slide" Target="slides/slide47.xml"/><Relationship Id="rId52" Type="http://schemas.openxmlformats.org/officeDocument/2006/relationships/slide" Target="slides/slide46.xml"/><Relationship Id="rId11" Type="http://schemas.openxmlformats.org/officeDocument/2006/relationships/slide" Target="slides/slide5.xml"/><Relationship Id="rId55" Type="http://schemas.openxmlformats.org/officeDocument/2006/relationships/slide" Target="slides/slide49.xml"/><Relationship Id="rId10" Type="http://schemas.openxmlformats.org/officeDocument/2006/relationships/slide" Target="slides/slide4.xml"/><Relationship Id="rId54" Type="http://schemas.openxmlformats.org/officeDocument/2006/relationships/slide" Target="slides/slide48.xml"/><Relationship Id="rId13" Type="http://schemas.openxmlformats.org/officeDocument/2006/relationships/slide" Target="slides/slide7.xml"/><Relationship Id="rId57" Type="http://schemas.openxmlformats.org/officeDocument/2006/relationships/slide" Target="slides/slide51.xml"/><Relationship Id="rId12" Type="http://schemas.openxmlformats.org/officeDocument/2006/relationships/slide" Target="slides/slide6.xml"/><Relationship Id="rId56" Type="http://schemas.openxmlformats.org/officeDocument/2006/relationships/slide" Target="slides/slide50.xml"/><Relationship Id="rId15" Type="http://schemas.openxmlformats.org/officeDocument/2006/relationships/slide" Target="slides/slide9.xml"/><Relationship Id="rId59" Type="http://schemas.openxmlformats.org/officeDocument/2006/relationships/slide" Target="slides/slide53.xml"/><Relationship Id="rId14" Type="http://schemas.openxmlformats.org/officeDocument/2006/relationships/slide" Target="slides/slide8.xml"/><Relationship Id="rId58" Type="http://schemas.openxmlformats.org/officeDocument/2006/relationships/slide" Target="slides/slide52.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 name="Shape 55"/>
        <p:cNvGrpSpPr/>
        <p:nvPr/>
      </p:nvGrpSpPr>
      <p:grpSpPr>
        <a:xfrm>
          <a:off x="0" y="0"/>
          <a:ext cx="0" cy="0"/>
          <a:chOff x="0" y="0"/>
          <a:chExt cx="0" cy="0"/>
        </a:xfrm>
      </p:grpSpPr>
      <p:sp>
        <p:nvSpPr>
          <p:cNvPr id="56" name="Google Shape;56;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7" name="Google Shape;57;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 name="Shape 60"/>
        <p:cNvGrpSpPr/>
        <p:nvPr/>
      </p:nvGrpSpPr>
      <p:grpSpPr>
        <a:xfrm>
          <a:off x="0" y="0"/>
          <a:ext cx="0" cy="0"/>
          <a:chOff x="0" y="0"/>
          <a:chExt cx="0" cy="0"/>
        </a:xfrm>
      </p:grpSpPr>
      <p:sp>
        <p:nvSpPr>
          <p:cNvPr id="61" name="Google Shape;61;g2851cf11f31_0_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2" name="Google Shape;62;g2851cf11f31_0_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 name="Shape 66"/>
        <p:cNvGrpSpPr/>
        <p:nvPr/>
      </p:nvGrpSpPr>
      <p:grpSpPr>
        <a:xfrm>
          <a:off x="0" y="0"/>
          <a:ext cx="0" cy="0"/>
          <a:chOff x="0" y="0"/>
          <a:chExt cx="0" cy="0"/>
        </a:xfrm>
      </p:grpSpPr>
      <p:sp>
        <p:nvSpPr>
          <p:cNvPr id="67" name="Google Shape;67;g2851cf11f31_0_8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8" name="Google Shape;68;g2851cf11f31_0_8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g2851cf11f31_0_8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 name="Google Shape;75;g2851cf11f31_0_8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g2851cf11f31_0_9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 name="Google Shape;84;g2851cf11f31_0_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g2851cf11f31_0_1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 name="Google Shape;93;g2851cf11f31_0_1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g2851cf11f31_0_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1" name="Google Shape;101;g2851cf11f31_0_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g2851cf11f31_0_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1" name="Google Shape;111;g2851cf11f31_0_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 name="Shape 115"/>
        <p:cNvGrpSpPr/>
        <p:nvPr/>
      </p:nvGrpSpPr>
      <p:grpSpPr>
        <a:xfrm>
          <a:off x="0" y="0"/>
          <a:ext cx="0" cy="0"/>
          <a:chOff x="0" y="0"/>
          <a:chExt cx="0" cy="0"/>
        </a:xfrm>
      </p:grpSpPr>
      <p:sp>
        <p:nvSpPr>
          <p:cNvPr id="116" name="Google Shape;116;g2f6b588c358_0_29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7" name="Google Shape;117;g2f6b588c358_0_29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g2f6b588c358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3" name="Google Shape;123;g2f6b588c358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g2f6b588c358_0_3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1" name="Google Shape;131;g2f6b588c358_0_3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g2f6b588c358_0_3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2" name="Google Shape;142;g2f6b588c358_0_3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g2f6b588c358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1" name="Google Shape;151;g2f6b588c358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g2f6b588c358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0" name="Google Shape;160;g2f6b588c358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g2f6b588c358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0" name="Google Shape;170;g2f6b588c358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 name="Shape 176"/>
        <p:cNvGrpSpPr/>
        <p:nvPr/>
      </p:nvGrpSpPr>
      <p:grpSpPr>
        <a:xfrm>
          <a:off x="0" y="0"/>
          <a:ext cx="0" cy="0"/>
          <a:chOff x="0" y="0"/>
          <a:chExt cx="0" cy="0"/>
        </a:xfrm>
      </p:grpSpPr>
      <p:sp>
        <p:nvSpPr>
          <p:cNvPr id="177" name="Google Shape;177;g2f6b588c358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8" name="Google Shape;178;g2f6b588c358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g2f6b588c358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6" name="Google Shape;186;g2f6b588c358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g2f6b588c358_0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8" name="Google Shape;198;g2f6b588c358_0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5" name="Shape 205"/>
        <p:cNvGrpSpPr/>
        <p:nvPr/>
      </p:nvGrpSpPr>
      <p:grpSpPr>
        <a:xfrm>
          <a:off x="0" y="0"/>
          <a:ext cx="0" cy="0"/>
          <a:chOff x="0" y="0"/>
          <a:chExt cx="0" cy="0"/>
        </a:xfrm>
      </p:grpSpPr>
      <p:sp>
        <p:nvSpPr>
          <p:cNvPr id="206" name="Google Shape;206;g2f6b588c358_0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7" name="Google Shape;207;g2f6b588c358_0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3" name="Shape 213"/>
        <p:cNvGrpSpPr/>
        <p:nvPr/>
      </p:nvGrpSpPr>
      <p:grpSpPr>
        <a:xfrm>
          <a:off x="0" y="0"/>
          <a:ext cx="0" cy="0"/>
          <a:chOff x="0" y="0"/>
          <a:chExt cx="0" cy="0"/>
        </a:xfrm>
      </p:grpSpPr>
      <p:sp>
        <p:nvSpPr>
          <p:cNvPr id="214" name="Google Shape;214;g2f6b588c358_0_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5" name="Google Shape;215;g2f6b588c358_0_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1" name="Shape 221"/>
        <p:cNvGrpSpPr/>
        <p:nvPr/>
      </p:nvGrpSpPr>
      <p:grpSpPr>
        <a:xfrm>
          <a:off x="0" y="0"/>
          <a:ext cx="0" cy="0"/>
          <a:chOff x="0" y="0"/>
          <a:chExt cx="0" cy="0"/>
        </a:xfrm>
      </p:grpSpPr>
      <p:sp>
        <p:nvSpPr>
          <p:cNvPr id="222" name="Google Shape;222;g2f6b588c358_0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3" name="Google Shape;223;g2f6b588c358_0_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9" name="Shape 229"/>
        <p:cNvGrpSpPr/>
        <p:nvPr/>
      </p:nvGrpSpPr>
      <p:grpSpPr>
        <a:xfrm>
          <a:off x="0" y="0"/>
          <a:ext cx="0" cy="0"/>
          <a:chOff x="0" y="0"/>
          <a:chExt cx="0" cy="0"/>
        </a:xfrm>
      </p:grpSpPr>
      <p:sp>
        <p:nvSpPr>
          <p:cNvPr id="230" name="Google Shape;230;g2f6b588c358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1" name="Google Shape;231;g2f6b588c358_0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7" name="Shape 237"/>
        <p:cNvGrpSpPr/>
        <p:nvPr/>
      </p:nvGrpSpPr>
      <p:grpSpPr>
        <a:xfrm>
          <a:off x="0" y="0"/>
          <a:ext cx="0" cy="0"/>
          <a:chOff x="0" y="0"/>
          <a:chExt cx="0" cy="0"/>
        </a:xfrm>
      </p:grpSpPr>
      <p:sp>
        <p:nvSpPr>
          <p:cNvPr id="238" name="Google Shape;238;g2f6b588c358_0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9" name="Google Shape;239;g2f6b588c358_0_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5" name="Shape 245"/>
        <p:cNvGrpSpPr/>
        <p:nvPr/>
      </p:nvGrpSpPr>
      <p:grpSpPr>
        <a:xfrm>
          <a:off x="0" y="0"/>
          <a:ext cx="0" cy="0"/>
          <a:chOff x="0" y="0"/>
          <a:chExt cx="0" cy="0"/>
        </a:xfrm>
      </p:grpSpPr>
      <p:sp>
        <p:nvSpPr>
          <p:cNvPr id="246" name="Google Shape;246;g2f6b588c358_0_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7" name="Google Shape;247;g2f6b588c358_0_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 name="Shape 254"/>
        <p:cNvGrpSpPr/>
        <p:nvPr/>
      </p:nvGrpSpPr>
      <p:grpSpPr>
        <a:xfrm>
          <a:off x="0" y="0"/>
          <a:ext cx="0" cy="0"/>
          <a:chOff x="0" y="0"/>
          <a:chExt cx="0" cy="0"/>
        </a:xfrm>
      </p:grpSpPr>
      <p:sp>
        <p:nvSpPr>
          <p:cNvPr id="255" name="Google Shape;255;g2f6b588c358_0_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6" name="Google Shape;256;g2f6b588c358_0_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2" name="Shape 262"/>
        <p:cNvGrpSpPr/>
        <p:nvPr/>
      </p:nvGrpSpPr>
      <p:grpSpPr>
        <a:xfrm>
          <a:off x="0" y="0"/>
          <a:ext cx="0" cy="0"/>
          <a:chOff x="0" y="0"/>
          <a:chExt cx="0" cy="0"/>
        </a:xfrm>
      </p:grpSpPr>
      <p:sp>
        <p:nvSpPr>
          <p:cNvPr id="263" name="Google Shape;263;g2f6b588c358_0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4" name="Google Shape;264;g2f6b588c358_0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0" name="Shape 270"/>
        <p:cNvGrpSpPr/>
        <p:nvPr/>
      </p:nvGrpSpPr>
      <p:grpSpPr>
        <a:xfrm>
          <a:off x="0" y="0"/>
          <a:ext cx="0" cy="0"/>
          <a:chOff x="0" y="0"/>
          <a:chExt cx="0" cy="0"/>
        </a:xfrm>
      </p:grpSpPr>
      <p:sp>
        <p:nvSpPr>
          <p:cNvPr id="271" name="Google Shape;271;g2f6b588c358_0_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2" name="Google Shape;272;g2f6b588c358_0_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9" name="Shape 279"/>
        <p:cNvGrpSpPr/>
        <p:nvPr/>
      </p:nvGrpSpPr>
      <p:grpSpPr>
        <a:xfrm>
          <a:off x="0" y="0"/>
          <a:ext cx="0" cy="0"/>
          <a:chOff x="0" y="0"/>
          <a:chExt cx="0" cy="0"/>
        </a:xfrm>
      </p:grpSpPr>
      <p:sp>
        <p:nvSpPr>
          <p:cNvPr id="280" name="Google Shape;280;g2f6b588c358_0_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1" name="Google Shape;281;g2f6b588c358_0_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7" name="Shape 287"/>
        <p:cNvGrpSpPr/>
        <p:nvPr/>
      </p:nvGrpSpPr>
      <p:grpSpPr>
        <a:xfrm>
          <a:off x="0" y="0"/>
          <a:ext cx="0" cy="0"/>
          <a:chOff x="0" y="0"/>
          <a:chExt cx="0" cy="0"/>
        </a:xfrm>
      </p:grpSpPr>
      <p:sp>
        <p:nvSpPr>
          <p:cNvPr id="288" name="Google Shape;288;g2f6b588c358_0_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9" name="Google Shape;289;g2f6b588c358_0_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5" name="Shape 295"/>
        <p:cNvGrpSpPr/>
        <p:nvPr/>
      </p:nvGrpSpPr>
      <p:grpSpPr>
        <a:xfrm>
          <a:off x="0" y="0"/>
          <a:ext cx="0" cy="0"/>
          <a:chOff x="0" y="0"/>
          <a:chExt cx="0" cy="0"/>
        </a:xfrm>
      </p:grpSpPr>
      <p:sp>
        <p:nvSpPr>
          <p:cNvPr id="296" name="Google Shape;296;g2f6b588c358_0_9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7" name="Google Shape;297;g2f6b588c358_0_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3" name="Shape 303"/>
        <p:cNvGrpSpPr/>
        <p:nvPr/>
      </p:nvGrpSpPr>
      <p:grpSpPr>
        <a:xfrm>
          <a:off x="0" y="0"/>
          <a:ext cx="0" cy="0"/>
          <a:chOff x="0" y="0"/>
          <a:chExt cx="0" cy="0"/>
        </a:xfrm>
      </p:grpSpPr>
      <p:sp>
        <p:nvSpPr>
          <p:cNvPr id="304" name="Google Shape;304;g2f6b588c358_0_9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5" name="Google Shape;305;g2f6b588c358_0_9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1" name="Shape 311"/>
        <p:cNvGrpSpPr/>
        <p:nvPr/>
      </p:nvGrpSpPr>
      <p:grpSpPr>
        <a:xfrm>
          <a:off x="0" y="0"/>
          <a:ext cx="0" cy="0"/>
          <a:chOff x="0" y="0"/>
          <a:chExt cx="0" cy="0"/>
        </a:xfrm>
      </p:grpSpPr>
      <p:sp>
        <p:nvSpPr>
          <p:cNvPr id="312" name="Google Shape;312;g2f6b588c358_0_1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3" name="Google Shape;313;g2f6b588c358_0_1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0" name="Shape 320"/>
        <p:cNvGrpSpPr/>
        <p:nvPr/>
      </p:nvGrpSpPr>
      <p:grpSpPr>
        <a:xfrm>
          <a:off x="0" y="0"/>
          <a:ext cx="0" cy="0"/>
          <a:chOff x="0" y="0"/>
          <a:chExt cx="0" cy="0"/>
        </a:xfrm>
      </p:grpSpPr>
      <p:sp>
        <p:nvSpPr>
          <p:cNvPr id="321" name="Google Shape;321;g2f6b588c358_0_1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2" name="Google Shape;322;g2f6b588c358_0_1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9" name="Shape 329"/>
        <p:cNvGrpSpPr/>
        <p:nvPr/>
      </p:nvGrpSpPr>
      <p:grpSpPr>
        <a:xfrm>
          <a:off x="0" y="0"/>
          <a:ext cx="0" cy="0"/>
          <a:chOff x="0" y="0"/>
          <a:chExt cx="0" cy="0"/>
        </a:xfrm>
      </p:grpSpPr>
      <p:sp>
        <p:nvSpPr>
          <p:cNvPr id="330" name="Google Shape;330;g2f6b588c358_0_1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1" name="Google Shape;331;g2f6b588c358_0_1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8" name="Shape 338"/>
        <p:cNvGrpSpPr/>
        <p:nvPr/>
      </p:nvGrpSpPr>
      <p:grpSpPr>
        <a:xfrm>
          <a:off x="0" y="0"/>
          <a:ext cx="0" cy="0"/>
          <a:chOff x="0" y="0"/>
          <a:chExt cx="0" cy="0"/>
        </a:xfrm>
      </p:grpSpPr>
      <p:sp>
        <p:nvSpPr>
          <p:cNvPr id="339" name="Google Shape;339;g2f6b588c358_0_1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0" name="Google Shape;340;g2f6b588c358_0_1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7" name="Shape 347"/>
        <p:cNvGrpSpPr/>
        <p:nvPr/>
      </p:nvGrpSpPr>
      <p:grpSpPr>
        <a:xfrm>
          <a:off x="0" y="0"/>
          <a:ext cx="0" cy="0"/>
          <a:chOff x="0" y="0"/>
          <a:chExt cx="0" cy="0"/>
        </a:xfrm>
      </p:grpSpPr>
      <p:sp>
        <p:nvSpPr>
          <p:cNvPr id="348" name="Google Shape;348;g2f6b588c358_0_1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9" name="Google Shape;349;g2f6b588c358_0_1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5" name="Shape 355"/>
        <p:cNvGrpSpPr/>
        <p:nvPr/>
      </p:nvGrpSpPr>
      <p:grpSpPr>
        <a:xfrm>
          <a:off x="0" y="0"/>
          <a:ext cx="0" cy="0"/>
          <a:chOff x="0" y="0"/>
          <a:chExt cx="0" cy="0"/>
        </a:xfrm>
      </p:grpSpPr>
      <p:sp>
        <p:nvSpPr>
          <p:cNvPr id="356" name="Google Shape;356;g2f6b588c358_0_1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7" name="Google Shape;357;g2f6b588c358_0_1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4" name="Shape 364"/>
        <p:cNvGrpSpPr/>
        <p:nvPr/>
      </p:nvGrpSpPr>
      <p:grpSpPr>
        <a:xfrm>
          <a:off x="0" y="0"/>
          <a:ext cx="0" cy="0"/>
          <a:chOff x="0" y="0"/>
          <a:chExt cx="0" cy="0"/>
        </a:xfrm>
      </p:grpSpPr>
      <p:sp>
        <p:nvSpPr>
          <p:cNvPr id="365" name="Google Shape;365;g2f6b588c358_0_1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6" name="Google Shape;366;g2f6b588c358_0_1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3" name="Shape 373"/>
        <p:cNvGrpSpPr/>
        <p:nvPr/>
      </p:nvGrpSpPr>
      <p:grpSpPr>
        <a:xfrm>
          <a:off x="0" y="0"/>
          <a:ext cx="0" cy="0"/>
          <a:chOff x="0" y="0"/>
          <a:chExt cx="0" cy="0"/>
        </a:xfrm>
      </p:grpSpPr>
      <p:sp>
        <p:nvSpPr>
          <p:cNvPr id="374" name="Google Shape;374;g2f6b588c358_0_1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5" name="Google Shape;375;g2f6b588c358_0_1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2" name="Shape 382"/>
        <p:cNvGrpSpPr/>
        <p:nvPr/>
      </p:nvGrpSpPr>
      <p:grpSpPr>
        <a:xfrm>
          <a:off x="0" y="0"/>
          <a:ext cx="0" cy="0"/>
          <a:chOff x="0" y="0"/>
          <a:chExt cx="0" cy="0"/>
        </a:xfrm>
      </p:grpSpPr>
      <p:sp>
        <p:nvSpPr>
          <p:cNvPr id="383" name="Google Shape;383;g2f6b588c358_0_1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4" name="Google Shape;384;g2f6b588c358_0_1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1" name="Shape 391"/>
        <p:cNvGrpSpPr/>
        <p:nvPr/>
      </p:nvGrpSpPr>
      <p:grpSpPr>
        <a:xfrm>
          <a:off x="0" y="0"/>
          <a:ext cx="0" cy="0"/>
          <a:chOff x="0" y="0"/>
          <a:chExt cx="0" cy="0"/>
        </a:xfrm>
      </p:grpSpPr>
      <p:sp>
        <p:nvSpPr>
          <p:cNvPr id="392" name="Google Shape;392;g2f6b588c358_0_19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3" name="Google Shape;393;g2f6b588c358_0_1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0" name="Shape 400"/>
        <p:cNvGrpSpPr/>
        <p:nvPr/>
      </p:nvGrpSpPr>
      <p:grpSpPr>
        <a:xfrm>
          <a:off x="0" y="0"/>
          <a:ext cx="0" cy="0"/>
          <a:chOff x="0" y="0"/>
          <a:chExt cx="0" cy="0"/>
        </a:xfrm>
      </p:grpSpPr>
      <p:sp>
        <p:nvSpPr>
          <p:cNvPr id="401" name="Google Shape;401;g2f6b588c358_0_2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2" name="Google Shape;402;g2f6b588c358_0_2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9" name="Shape 409"/>
        <p:cNvGrpSpPr/>
        <p:nvPr/>
      </p:nvGrpSpPr>
      <p:grpSpPr>
        <a:xfrm>
          <a:off x="0" y="0"/>
          <a:ext cx="0" cy="0"/>
          <a:chOff x="0" y="0"/>
          <a:chExt cx="0" cy="0"/>
        </a:xfrm>
      </p:grpSpPr>
      <p:sp>
        <p:nvSpPr>
          <p:cNvPr id="410" name="Google Shape;410;g2f6b588c358_0_20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11" name="Google Shape;411;g2f6b588c358_0_20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8" name="Shape 418"/>
        <p:cNvGrpSpPr/>
        <p:nvPr/>
      </p:nvGrpSpPr>
      <p:grpSpPr>
        <a:xfrm>
          <a:off x="0" y="0"/>
          <a:ext cx="0" cy="0"/>
          <a:chOff x="0" y="0"/>
          <a:chExt cx="0" cy="0"/>
        </a:xfrm>
      </p:grpSpPr>
      <p:sp>
        <p:nvSpPr>
          <p:cNvPr id="419" name="Google Shape;419;g2f6b588c358_0_2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20" name="Google Shape;420;g2f6b588c358_0_2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8" name="Shape 428"/>
        <p:cNvGrpSpPr/>
        <p:nvPr/>
      </p:nvGrpSpPr>
      <p:grpSpPr>
        <a:xfrm>
          <a:off x="0" y="0"/>
          <a:ext cx="0" cy="0"/>
          <a:chOff x="0" y="0"/>
          <a:chExt cx="0" cy="0"/>
        </a:xfrm>
      </p:grpSpPr>
      <p:sp>
        <p:nvSpPr>
          <p:cNvPr id="429" name="Google Shape;429;g2f6b588c358_0_2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0" name="Google Shape;430;g2f6b588c358_0_2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6" name="Shape 436"/>
        <p:cNvGrpSpPr/>
        <p:nvPr/>
      </p:nvGrpSpPr>
      <p:grpSpPr>
        <a:xfrm>
          <a:off x="0" y="0"/>
          <a:ext cx="0" cy="0"/>
          <a:chOff x="0" y="0"/>
          <a:chExt cx="0" cy="0"/>
        </a:xfrm>
      </p:grpSpPr>
      <p:sp>
        <p:nvSpPr>
          <p:cNvPr id="437" name="Google Shape;437;g2f6b588c358_0_2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8" name="Google Shape;438;g2f6b588c358_0_2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5" name="Shape 445"/>
        <p:cNvGrpSpPr/>
        <p:nvPr/>
      </p:nvGrpSpPr>
      <p:grpSpPr>
        <a:xfrm>
          <a:off x="0" y="0"/>
          <a:ext cx="0" cy="0"/>
          <a:chOff x="0" y="0"/>
          <a:chExt cx="0" cy="0"/>
        </a:xfrm>
      </p:grpSpPr>
      <p:sp>
        <p:nvSpPr>
          <p:cNvPr id="446" name="Google Shape;446;g2f6b588c358_0_2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47" name="Google Shape;447;g2f6b588c358_0_2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3" name="Shape 453"/>
        <p:cNvGrpSpPr/>
        <p:nvPr/>
      </p:nvGrpSpPr>
      <p:grpSpPr>
        <a:xfrm>
          <a:off x="0" y="0"/>
          <a:ext cx="0" cy="0"/>
          <a:chOff x="0" y="0"/>
          <a:chExt cx="0" cy="0"/>
        </a:xfrm>
      </p:grpSpPr>
      <p:sp>
        <p:nvSpPr>
          <p:cNvPr id="454" name="Google Shape;454;g2f6b588c358_0_2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5" name="Google Shape;455;g2f6b588c358_0_2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3" name="Shape 463"/>
        <p:cNvGrpSpPr/>
        <p:nvPr/>
      </p:nvGrpSpPr>
      <p:grpSpPr>
        <a:xfrm>
          <a:off x="0" y="0"/>
          <a:ext cx="0" cy="0"/>
          <a:chOff x="0" y="0"/>
          <a:chExt cx="0" cy="0"/>
        </a:xfrm>
      </p:grpSpPr>
      <p:sp>
        <p:nvSpPr>
          <p:cNvPr id="464" name="Google Shape;464;g2f6b588c358_0_2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5" name="Google Shape;465;g2f6b588c358_0_2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2" name="Shape 472"/>
        <p:cNvGrpSpPr/>
        <p:nvPr/>
      </p:nvGrpSpPr>
      <p:grpSpPr>
        <a:xfrm>
          <a:off x="0" y="0"/>
          <a:ext cx="0" cy="0"/>
          <a:chOff x="0" y="0"/>
          <a:chExt cx="0" cy="0"/>
        </a:xfrm>
      </p:grpSpPr>
      <p:sp>
        <p:nvSpPr>
          <p:cNvPr id="473" name="Google Shape;473;g2f6b588c358_0_2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4" name="Google Shape;474;g2f6b588c358_0_2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1" name="Shape 481"/>
        <p:cNvGrpSpPr/>
        <p:nvPr/>
      </p:nvGrpSpPr>
      <p:grpSpPr>
        <a:xfrm>
          <a:off x="0" y="0"/>
          <a:ext cx="0" cy="0"/>
          <a:chOff x="0" y="0"/>
          <a:chExt cx="0" cy="0"/>
        </a:xfrm>
      </p:grpSpPr>
      <p:sp>
        <p:nvSpPr>
          <p:cNvPr id="482" name="Google Shape;482;g2f6b588c358_0_2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3" name="Google Shape;483;g2f6b588c358_0_2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9" name="Shape 489"/>
        <p:cNvGrpSpPr/>
        <p:nvPr/>
      </p:nvGrpSpPr>
      <p:grpSpPr>
        <a:xfrm>
          <a:off x="0" y="0"/>
          <a:ext cx="0" cy="0"/>
          <a:chOff x="0" y="0"/>
          <a:chExt cx="0" cy="0"/>
        </a:xfrm>
      </p:grpSpPr>
      <p:sp>
        <p:nvSpPr>
          <p:cNvPr id="490" name="Google Shape;490;g2f6b588c358_0_2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1" name="Google Shape;491;g2f6b588c358_0_2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8" name="Shape 498"/>
        <p:cNvGrpSpPr/>
        <p:nvPr/>
      </p:nvGrpSpPr>
      <p:grpSpPr>
        <a:xfrm>
          <a:off x="0" y="0"/>
          <a:ext cx="0" cy="0"/>
          <a:chOff x="0" y="0"/>
          <a:chExt cx="0" cy="0"/>
        </a:xfrm>
      </p:grpSpPr>
      <p:sp>
        <p:nvSpPr>
          <p:cNvPr id="499" name="Google Shape;499;g2f6b588c358_0_2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0" name="Google Shape;500;g2f6b588c358_0_2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7" name="Shape 507"/>
        <p:cNvGrpSpPr/>
        <p:nvPr/>
      </p:nvGrpSpPr>
      <p:grpSpPr>
        <a:xfrm>
          <a:off x="0" y="0"/>
          <a:ext cx="0" cy="0"/>
          <a:chOff x="0" y="0"/>
          <a:chExt cx="0" cy="0"/>
        </a:xfrm>
      </p:grpSpPr>
      <p:sp>
        <p:nvSpPr>
          <p:cNvPr id="508" name="Google Shape;508;g2f6b588c358_0_2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9" name="Google Shape;509;g2f6b588c358_0_2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4" name="Shape 514"/>
        <p:cNvGrpSpPr/>
        <p:nvPr/>
      </p:nvGrpSpPr>
      <p:grpSpPr>
        <a:xfrm>
          <a:off x="0" y="0"/>
          <a:ext cx="0" cy="0"/>
          <a:chOff x="0" y="0"/>
          <a:chExt cx="0" cy="0"/>
        </a:xfrm>
      </p:grpSpPr>
      <p:sp>
        <p:nvSpPr>
          <p:cNvPr id="515" name="Google Shape;515;g2f6b588c358_0_2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6" name="Google Shape;516;g2f6b588c358_0_2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4" name="Shape 524"/>
        <p:cNvGrpSpPr/>
        <p:nvPr/>
      </p:nvGrpSpPr>
      <p:grpSpPr>
        <a:xfrm>
          <a:off x="0" y="0"/>
          <a:ext cx="0" cy="0"/>
          <a:chOff x="0" y="0"/>
          <a:chExt cx="0" cy="0"/>
        </a:xfrm>
      </p:grpSpPr>
      <p:sp>
        <p:nvSpPr>
          <p:cNvPr id="525" name="Google Shape;525;g2f6b588c358_0_2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6" name="Google Shape;526;g2f6b588c358_0_2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4" name="Shape 534"/>
        <p:cNvGrpSpPr/>
        <p:nvPr/>
      </p:nvGrpSpPr>
      <p:grpSpPr>
        <a:xfrm>
          <a:off x="0" y="0"/>
          <a:ext cx="0" cy="0"/>
          <a:chOff x="0" y="0"/>
          <a:chExt cx="0" cy="0"/>
        </a:xfrm>
      </p:grpSpPr>
      <p:sp>
        <p:nvSpPr>
          <p:cNvPr id="535" name="Google Shape;535;g2f6b588c358_0_2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36" name="Google Shape;536;g2f6b588c358_0_2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4" name="Shape 544"/>
        <p:cNvGrpSpPr/>
        <p:nvPr/>
      </p:nvGrpSpPr>
      <p:grpSpPr>
        <a:xfrm>
          <a:off x="0" y="0"/>
          <a:ext cx="0" cy="0"/>
          <a:chOff x="0" y="0"/>
          <a:chExt cx="0" cy="0"/>
        </a:xfrm>
      </p:grpSpPr>
      <p:sp>
        <p:nvSpPr>
          <p:cNvPr id="545" name="Google Shape;545;g2f6b588c358_0_29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46" name="Google Shape;546;g2f6b588c358_0_2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2" name="Shape 552"/>
        <p:cNvGrpSpPr/>
        <p:nvPr/>
      </p:nvGrpSpPr>
      <p:grpSpPr>
        <a:xfrm>
          <a:off x="0" y="0"/>
          <a:ext cx="0" cy="0"/>
          <a:chOff x="0" y="0"/>
          <a:chExt cx="0" cy="0"/>
        </a:xfrm>
      </p:grpSpPr>
      <p:sp>
        <p:nvSpPr>
          <p:cNvPr id="553" name="Google Shape;553;g2f6b588c358_0_10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54" name="Google Shape;554;g2f6b588c358_0_10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2" name="Shape 562"/>
        <p:cNvGrpSpPr/>
        <p:nvPr/>
      </p:nvGrpSpPr>
      <p:grpSpPr>
        <a:xfrm>
          <a:off x="0" y="0"/>
          <a:ext cx="0" cy="0"/>
          <a:chOff x="0" y="0"/>
          <a:chExt cx="0" cy="0"/>
        </a:xfrm>
      </p:grpSpPr>
      <p:sp>
        <p:nvSpPr>
          <p:cNvPr id="563" name="Google Shape;563;g3179e534279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64" name="Google Shape;564;g3179e534279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7" name="Shape 567"/>
        <p:cNvGrpSpPr/>
        <p:nvPr/>
      </p:nvGrpSpPr>
      <p:grpSpPr>
        <a:xfrm>
          <a:off x="0" y="0"/>
          <a:ext cx="0" cy="0"/>
          <a:chOff x="0" y="0"/>
          <a:chExt cx="0" cy="0"/>
        </a:xfrm>
      </p:grpSpPr>
      <p:sp>
        <p:nvSpPr>
          <p:cNvPr id="568" name="Google Shape;568;g3179e534279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69" name="Google Shape;569;g3179e534279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3" name="Shape 573"/>
        <p:cNvGrpSpPr/>
        <p:nvPr/>
      </p:nvGrpSpPr>
      <p:grpSpPr>
        <a:xfrm>
          <a:off x="0" y="0"/>
          <a:ext cx="0" cy="0"/>
          <a:chOff x="0" y="0"/>
          <a:chExt cx="0" cy="0"/>
        </a:xfrm>
      </p:grpSpPr>
      <p:sp>
        <p:nvSpPr>
          <p:cNvPr id="574" name="Google Shape;574;g3179e534279_0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75" name="Google Shape;575;g3179e534279_0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9" name="Shape 579"/>
        <p:cNvGrpSpPr/>
        <p:nvPr/>
      </p:nvGrpSpPr>
      <p:grpSpPr>
        <a:xfrm>
          <a:off x="0" y="0"/>
          <a:ext cx="0" cy="0"/>
          <a:chOff x="0" y="0"/>
          <a:chExt cx="0" cy="0"/>
        </a:xfrm>
      </p:grpSpPr>
      <p:sp>
        <p:nvSpPr>
          <p:cNvPr id="580" name="Google Shape;580;g3179e534279_0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1" name="Google Shape;581;g3179e534279_0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6" name="Shape 586"/>
        <p:cNvGrpSpPr/>
        <p:nvPr/>
      </p:nvGrpSpPr>
      <p:grpSpPr>
        <a:xfrm>
          <a:off x="0" y="0"/>
          <a:ext cx="0" cy="0"/>
          <a:chOff x="0" y="0"/>
          <a:chExt cx="0" cy="0"/>
        </a:xfrm>
      </p:grpSpPr>
      <p:sp>
        <p:nvSpPr>
          <p:cNvPr id="587" name="Google Shape;587;g3179e534279_0_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8" name="Google Shape;588;g3179e534279_0_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3" name="Shape 593"/>
        <p:cNvGrpSpPr/>
        <p:nvPr/>
      </p:nvGrpSpPr>
      <p:grpSpPr>
        <a:xfrm>
          <a:off x="0" y="0"/>
          <a:ext cx="0" cy="0"/>
          <a:chOff x="0" y="0"/>
          <a:chExt cx="0" cy="0"/>
        </a:xfrm>
      </p:grpSpPr>
      <p:sp>
        <p:nvSpPr>
          <p:cNvPr id="594" name="Google Shape;594;g3179e534279_0_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95" name="Google Shape;595;g3179e534279_0_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9" name="Shape 599"/>
        <p:cNvGrpSpPr/>
        <p:nvPr/>
      </p:nvGrpSpPr>
      <p:grpSpPr>
        <a:xfrm>
          <a:off x="0" y="0"/>
          <a:ext cx="0" cy="0"/>
          <a:chOff x="0" y="0"/>
          <a:chExt cx="0" cy="0"/>
        </a:xfrm>
      </p:grpSpPr>
      <p:sp>
        <p:nvSpPr>
          <p:cNvPr id="600" name="Google Shape;600;g3179e534279_0_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01" name="Google Shape;601;g3179e534279_0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5" name="Shape 605"/>
        <p:cNvGrpSpPr/>
        <p:nvPr/>
      </p:nvGrpSpPr>
      <p:grpSpPr>
        <a:xfrm>
          <a:off x="0" y="0"/>
          <a:ext cx="0" cy="0"/>
          <a:chOff x="0" y="0"/>
          <a:chExt cx="0" cy="0"/>
        </a:xfrm>
      </p:grpSpPr>
      <p:sp>
        <p:nvSpPr>
          <p:cNvPr id="606" name="Google Shape;606;g3179e534279_0_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07" name="Google Shape;607;g3179e534279_0_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0" name="Shape 610"/>
        <p:cNvGrpSpPr/>
        <p:nvPr/>
      </p:nvGrpSpPr>
      <p:grpSpPr>
        <a:xfrm>
          <a:off x="0" y="0"/>
          <a:ext cx="0" cy="0"/>
          <a:chOff x="0" y="0"/>
          <a:chExt cx="0" cy="0"/>
        </a:xfrm>
      </p:grpSpPr>
      <p:sp>
        <p:nvSpPr>
          <p:cNvPr id="611" name="Google Shape;611;g3179e534279_0_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12" name="Google Shape;612;g3179e534279_0_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5" name="Shape 615"/>
        <p:cNvGrpSpPr/>
        <p:nvPr/>
      </p:nvGrpSpPr>
      <p:grpSpPr>
        <a:xfrm>
          <a:off x="0" y="0"/>
          <a:ext cx="0" cy="0"/>
          <a:chOff x="0" y="0"/>
          <a:chExt cx="0" cy="0"/>
        </a:xfrm>
      </p:grpSpPr>
      <p:sp>
        <p:nvSpPr>
          <p:cNvPr id="616" name="Google Shape;616;g3179e534279_0_5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17" name="Google Shape;617;g3179e534279_0_5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0" name="Shape 620"/>
        <p:cNvGrpSpPr/>
        <p:nvPr/>
      </p:nvGrpSpPr>
      <p:grpSpPr>
        <a:xfrm>
          <a:off x="0" y="0"/>
          <a:ext cx="0" cy="0"/>
          <a:chOff x="0" y="0"/>
          <a:chExt cx="0" cy="0"/>
        </a:xfrm>
      </p:grpSpPr>
      <p:sp>
        <p:nvSpPr>
          <p:cNvPr id="621" name="Google Shape;621;g3179e534279_0_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22" name="Google Shape;622;g3179e534279_0_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6" name="Shape 626"/>
        <p:cNvGrpSpPr/>
        <p:nvPr/>
      </p:nvGrpSpPr>
      <p:grpSpPr>
        <a:xfrm>
          <a:off x="0" y="0"/>
          <a:ext cx="0" cy="0"/>
          <a:chOff x="0" y="0"/>
          <a:chExt cx="0" cy="0"/>
        </a:xfrm>
      </p:grpSpPr>
      <p:sp>
        <p:nvSpPr>
          <p:cNvPr id="627" name="Google Shape;627;g3179e534279_0_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28" name="Google Shape;628;g3179e534279_0_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0" y="100"/>
            <a:ext cx="9144000" cy="1711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1" name="Google Shape;11;p2"/>
          <p:cNvCxnSpPr/>
          <p:nvPr/>
        </p:nvCxnSpPr>
        <p:spPr>
          <a:xfrm>
            <a:off x="641934" y="3597500"/>
            <a:ext cx="390300" cy="0"/>
          </a:xfrm>
          <a:prstGeom prst="straightConnector1">
            <a:avLst/>
          </a:prstGeom>
          <a:noFill/>
          <a:ln cap="flat" cmpd="sng" w="28575">
            <a:solidFill>
              <a:schemeClr val="accent1"/>
            </a:solidFill>
            <a:prstDash val="solid"/>
            <a:round/>
            <a:headEnd len="sm" w="sm" type="none"/>
            <a:tailEnd len="sm" w="sm" type="none"/>
          </a:ln>
        </p:spPr>
      </p:cxnSp>
      <p:sp>
        <p:nvSpPr>
          <p:cNvPr id="12" name="Google Shape;12;p2"/>
          <p:cNvSpPr txBox="1"/>
          <p:nvPr>
            <p:ph type="ctrTitle"/>
          </p:nvPr>
        </p:nvSpPr>
        <p:spPr>
          <a:xfrm>
            <a:off x="512700" y="1893300"/>
            <a:ext cx="8118600" cy="1522800"/>
          </a:xfrm>
          <a:prstGeom prst="rect">
            <a:avLst/>
          </a:prstGeom>
        </p:spPr>
        <p:txBody>
          <a:bodyPr anchorCtr="0" anchor="b" bIns="91425" lIns="91425" spcFirstLastPara="1" rIns="91425" wrap="square" tIns="91425">
            <a:normAutofit/>
          </a:bodyPr>
          <a:lstStyle>
            <a:lvl1pPr lvl="0">
              <a:spcBef>
                <a:spcPts val="0"/>
              </a:spcBef>
              <a:spcAft>
                <a:spcPts val="0"/>
              </a:spcAft>
              <a:buClr>
                <a:schemeClr val="accent1"/>
              </a:buClr>
              <a:buSzPts val="4200"/>
              <a:buNone/>
              <a:defRPr sz="4200">
                <a:solidFill>
                  <a:schemeClr val="accent1"/>
                </a:solidFill>
              </a:defRPr>
            </a:lvl1pPr>
            <a:lvl2pPr lvl="1">
              <a:spcBef>
                <a:spcPts val="0"/>
              </a:spcBef>
              <a:spcAft>
                <a:spcPts val="0"/>
              </a:spcAft>
              <a:buClr>
                <a:schemeClr val="accent1"/>
              </a:buClr>
              <a:buSzPts val="4200"/>
              <a:buNone/>
              <a:defRPr sz="4200">
                <a:solidFill>
                  <a:schemeClr val="accent1"/>
                </a:solidFill>
              </a:defRPr>
            </a:lvl2pPr>
            <a:lvl3pPr lvl="2">
              <a:spcBef>
                <a:spcPts val="0"/>
              </a:spcBef>
              <a:spcAft>
                <a:spcPts val="0"/>
              </a:spcAft>
              <a:buClr>
                <a:schemeClr val="accent1"/>
              </a:buClr>
              <a:buSzPts val="4200"/>
              <a:buNone/>
              <a:defRPr sz="4200">
                <a:solidFill>
                  <a:schemeClr val="accent1"/>
                </a:solidFill>
              </a:defRPr>
            </a:lvl3pPr>
            <a:lvl4pPr lvl="3">
              <a:spcBef>
                <a:spcPts val="0"/>
              </a:spcBef>
              <a:spcAft>
                <a:spcPts val="0"/>
              </a:spcAft>
              <a:buClr>
                <a:schemeClr val="accent1"/>
              </a:buClr>
              <a:buSzPts val="4200"/>
              <a:buNone/>
              <a:defRPr sz="4200">
                <a:solidFill>
                  <a:schemeClr val="accent1"/>
                </a:solidFill>
              </a:defRPr>
            </a:lvl4pPr>
            <a:lvl5pPr lvl="4">
              <a:spcBef>
                <a:spcPts val="0"/>
              </a:spcBef>
              <a:spcAft>
                <a:spcPts val="0"/>
              </a:spcAft>
              <a:buClr>
                <a:schemeClr val="accent1"/>
              </a:buClr>
              <a:buSzPts val="4200"/>
              <a:buNone/>
              <a:defRPr sz="4200">
                <a:solidFill>
                  <a:schemeClr val="accent1"/>
                </a:solidFill>
              </a:defRPr>
            </a:lvl5pPr>
            <a:lvl6pPr lvl="5">
              <a:spcBef>
                <a:spcPts val="0"/>
              </a:spcBef>
              <a:spcAft>
                <a:spcPts val="0"/>
              </a:spcAft>
              <a:buClr>
                <a:schemeClr val="accent1"/>
              </a:buClr>
              <a:buSzPts val="4200"/>
              <a:buNone/>
              <a:defRPr sz="4200">
                <a:solidFill>
                  <a:schemeClr val="accent1"/>
                </a:solidFill>
              </a:defRPr>
            </a:lvl6pPr>
            <a:lvl7pPr lvl="6">
              <a:spcBef>
                <a:spcPts val="0"/>
              </a:spcBef>
              <a:spcAft>
                <a:spcPts val="0"/>
              </a:spcAft>
              <a:buClr>
                <a:schemeClr val="accent1"/>
              </a:buClr>
              <a:buSzPts val="4200"/>
              <a:buNone/>
              <a:defRPr sz="4200">
                <a:solidFill>
                  <a:schemeClr val="accent1"/>
                </a:solidFill>
              </a:defRPr>
            </a:lvl7pPr>
            <a:lvl8pPr lvl="7">
              <a:spcBef>
                <a:spcPts val="0"/>
              </a:spcBef>
              <a:spcAft>
                <a:spcPts val="0"/>
              </a:spcAft>
              <a:buClr>
                <a:schemeClr val="accent1"/>
              </a:buClr>
              <a:buSzPts val="4200"/>
              <a:buNone/>
              <a:defRPr sz="4200">
                <a:solidFill>
                  <a:schemeClr val="accent1"/>
                </a:solidFill>
              </a:defRPr>
            </a:lvl8pPr>
            <a:lvl9pPr lvl="8">
              <a:spcBef>
                <a:spcPts val="0"/>
              </a:spcBef>
              <a:spcAft>
                <a:spcPts val="0"/>
              </a:spcAft>
              <a:buClr>
                <a:schemeClr val="accent1"/>
              </a:buClr>
              <a:buSzPts val="4200"/>
              <a:buNone/>
              <a:defRPr sz="4200">
                <a:solidFill>
                  <a:schemeClr val="accent1"/>
                </a:solidFill>
              </a:defRPr>
            </a:lvl9pPr>
          </a:lstStyle>
          <a:p/>
        </p:txBody>
      </p:sp>
      <p:sp>
        <p:nvSpPr>
          <p:cNvPr id="13" name="Google Shape;13;p2"/>
          <p:cNvSpPr txBox="1"/>
          <p:nvPr>
            <p:ph idx="1" type="subTitle"/>
          </p:nvPr>
        </p:nvSpPr>
        <p:spPr>
          <a:xfrm>
            <a:off x="512700" y="3840639"/>
            <a:ext cx="8118600" cy="7875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accent2"/>
              </a:buClr>
              <a:buSzPts val="2400"/>
              <a:buNone/>
              <a:defRPr sz="2400">
                <a:solidFill>
                  <a:schemeClr val="accent2"/>
                </a:solidFill>
              </a:defRPr>
            </a:lvl1pPr>
            <a:lvl2pPr lvl="1">
              <a:lnSpc>
                <a:spcPct val="100000"/>
              </a:lnSpc>
              <a:spcBef>
                <a:spcPts val="0"/>
              </a:spcBef>
              <a:spcAft>
                <a:spcPts val="0"/>
              </a:spcAft>
              <a:buClr>
                <a:schemeClr val="accent2"/>
              </a:buClr>
              <a:buSzPts val="2400"/>
              <a:buNone/>
              <a:defRPr sz="2400">
                <a:solidFill>
                  <a:schemeClr val="accent2"/>
                </a:solidFill>
              </a:defRPr>
            </a:lvl2pPr>
            <a:lvl3pPr lvl="2">
              <a:lnSpc>
                <a:spcPct val="100000"/>
              </a:lnSpc>
              <a:spcBef>
                <a:spcPts val="0"/>
              </a:spcBef>
              <a:spcAft>
                <a:spcPts val="0"/>
              </a:spcAft>
              <a:buClr>
                <a:schemeClr val="accent2"/>
              </a:buClr>
              <a:buSzPts val="2400"/>
              <a:buNone/>
              <a:defRPr sz="2400">
                <a:solidFill>
                  <a:schemeClr val="accent2"/>
                </a:solidFill>
              </a:defRPr>
            </a:lvl3pPr>
            <a:lvl4pPr lvl="3">
              <a:lnSpc>
                <a:spcPct val="100000"/>
              </a:lnSpc>
              <a:spcBef>
                <a:spcPts val="0"/>
              </a:spcBef>
              <a:spcAft>
                <a:spcPts val="0"/>
              </a:spcAft>
              <a:buClr>
                <a:schemeClr val="accent2"/>
              </a:buClr>
              <a:buSzPts val="2400"/>
              <a:buNone/>
              <a:defRPr sz="2400">
                <a:solidFill>
                  <a:schemeClr val="accent2"/>
                </a:solidFill>
              </a:defRPr>
            </a:lvl4pPr>
            <a:lvl5pPr lvl="4">
              <a:lnSpc>
                <a:spcPct val="100000"/>
              </a:lnSpc>
              <a:spcBef>
                <a:spcPts val="0"/>
              </a:spcBef>
              <a:spcAft>
                <a:spcPts val="0"/>
              </a:spcAft>
              <a:buClr>
                <a:schemeClr val="accent2"/>
              </a:buClr>
              <a:buSzPts val="2400"/>
              <a:buNone/>
              <a:defRPr sz="2400">
                <a:solidFill>
                  <a:schemeClr val="accent2"/>
                </a:solidFill>
              </a:defRPr>
            </a:lvl5pPr>
            <a:lvl6pPr lvl="5">
              <a:lnSpc>
                <a:spcPct val="100000"/>
              </a:lnSpc>
              <a:spcBef>
                <a:spcPts val="0"/>
              </a:spcBef>
              <a:spcAft>
                <a:spcPts val="0"/>
              </a:spcAft>
              <a:buClr>
                <a:schemeClr val="accent2"/>
              </a:buClr>
              <a:buSzPts val="2400"/>
              <a:buNone/>
              <a:defRPr sz="2400">
                <a:solidFill>
                  <a:schemeClr val="accent2"/>
                </a:solidFill>
              </a:defRPr>
            </a:lvl6pPr>
            <a:lvl7pPr lvl="6">
              <a:lnSpc>
                <a:spcPct val="100000"/>
              </a:lnSpc>
              <a:spcBef>
                <a:spcPts val="0"/>
              </a:spcBef>
              <a:spcAft>
                <a:spcPts val="0"/>
              </a:spcAft>
              <a:buClr>
                <a:schemeClr val="accent2"/>
              </a:buClr>
              <a:buSzPts val="2400"/>
              <a:buNone/>
              <a:defRPr sz="2400">
                <a:solidFill>
                  <a:schemeClr val="accent2"/>
                </a:solidFill>
              </a:defRPr>
            </a:lvl7pPr>
            <a:lvl8pPr lvl="7">
              <a:lnSpc>
                <a:spcPct val="100000"/>
              </a:lnSpc>
              <a:spcBef>
                <a:spcPts val="0"/>
              </a:spcBef>
              <a:spcAft>
                <a:spcPts val="0"/>
              </a:spcAft>
              <a:buClr>
                <a:schemeClr val="accent2"/>
              </a:buClr>
              <a:buSzPts val="2400"/>
              <a:buNone/>
              <a:defRPr sz="2400">
                <a:solidFill>
                  <a:schemeClr val="accent2"/>
                </a:solidFill>
              </a:defRPr>
            </a:lvl8pPr>
            <a:lvl9pPr lvl="8">
              <a:lnSpc>
                <a:spcPct val="100000"/>
              </a:lnSpc>
              <a:spcBef>
                <a:spcPts val="0"/>
              </a:spcBef>
              <a:spcAft>
                <a:spcPts val="0"/>
              </a:spcAft>
              <a:buClr>
                <a:schemeClr val="accent2"/>
              </a:buClr>
              <a:buSzPts val="2400"/>
              <a:buNone/>
              <a:defRPr sz="2400">
                <a:solidFill>
                  <a:schemeClr val="accent2"/>
                </a:solidFill>
              </a:defRPr>
            </a:lvl9pPr>
          </a:lstStyle>
          <a:p/>
        </p:txBody>
      </p:sp>
      <p:sp>
        <p:nvSpPr>
          <p:cNvPr id="14" name="Google Shape;14;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5" name="Shape 15"/>
        <p:cNvGrpSpPr/>
        <p:nvPr/>
      </p:nvGrpSpPr>
      <p:grpSpPr>
        <a:xfrm>
          <a:off x="0" y="0"/>
          <a:ext cx="0" cy="0"/>
          <a:chOff x="0" y="0"/>
          <a:chExt cx="0" cy="0"/>
        </a:xfrm>
      </p:grpSpPr>
      <p:cxnSp>
        <p:nvCxnSpPr>
          <p:cNvPr id="16" name="Google Shape;16;p3"/>
          <p:cNvCxnSpPr/>
          <p:nvPr/>
        </p:nvCxnSpPr>
        <p:spPr>
          <a:xfrm>
            <a:off x="641934" y="3597500"/>
            <a:ext cx="390300" cy="0"/>
          </a:xfrm>
          <a:prstGeom prst="straightConnector1">
            <a:avLst/>
          </a:prstGeom>
          <a:noFill/>
          <a:ln cap="flat" cmpd="sng" w="28575">
            <a:solidFill>
              <a:schemeClr val="lt2"/>
            </a:solidFill>
            <a:prstDash val="solid"/>
            <a:round/>
            <a:headEnd len="sm" w="sm" type="none"/>
            <a:tailEnd len="sm" w="sm" type="none"/>
          </a:ln>
        </p:spPr>
      </p:cxnSp>
      <p:sp>
        <p:nvSpPr>
          <p:cNvPr id="17" name="Google Shape;17;p3"/>
          <p:cNvSpPr txBox="1"/>
          <p:nvPr>
            <p:ph type="title"/>
          </p:nvPr>
        </p:nvSpPr>
        <p:spPr>
          <a:xfrm>
            <a:off x="512700" y="1893300"/>
            <a:ext cx="8118600" cy="1522800"/>
          </a:xfrm>
          <a:prstGeom prst="rect">
            <a:avLst/>
          </a:prstGeom>
        </p:spPr>
        <p:txBody>
          <a:bodyPr anchorCtr="0" anchor="b" bIns="91425" lIns="91425" spcFirstLastPara="1" rIns="91425" wrap="square" tIns="91425">
            <a:normAutofit/>
          </a:bodyPr>
          <a:lstStyle>
            <a:lvl1pPr lvl="0">
              <a:spcBef>
                <a:spcPts val="0"/>
              </a:spcBef>
              <a:spcAft>
                <a:spcPts val="0"/>
              </a:spcAft>
              <a:buClr>
                <a:schemeClr val="accent1"/>
              </a:buClr>
              <a:buSzPts val="6000"/>
              <a:buNone/>
              <a:defRPr sz="6000">
                <a:solidFill>
                  <a:schemeClr val="accent1"/>
                </a:solidFill>
              </a:defRPr>
            </a:lvl1pPr>
            <a:lvl2pPr lvl="1">
              <a:spcBef>
                <a:spcPts val="0"/>
              </a:spcBef>
              <a:spcAft>
                <a:spcPts val="0"/>
              </a:spcAft>
              <a:buClr>
                <a:schemeClr val="accent1"/>
              </a:buClr>
              <a:buSzPts val="6000"/>
              <a:buNone/>
              <a:defRPr sz="6000">
                <a:solidFill>
                  <a:schemeClr val="accent1"/>
                </a:solidFill>
              </a:defRPr>
            </a:lvl2pPr>
            <a:lvl3pPr lvl="2">
              <a:spcBef>
                <a:spcPts val="0"/>
              </a:spcBef>
              <a:spcAft>
                <a:spcPts val="0"/>
              </a:spcAft>
              <a:buClr>
                <a:schemeClr val="accent1"/>
              </a:buClr>
              <a:buSzPts val="6000"/>
              <a:buNone/>
              <a:defRPr sz="6000">
                <a:solidFill>
                  <a:schemeClr val="accent1"/>
                </a:solidFill>
              </a:defRPr>
            </a:lvl3pPr>
            <a:lvl4pPr lvl="3">
              <a:spcBef>
                <a:spcPts val="0"/>
              </a:spcBef>
              <a:spcAft>
                <a:spcPts val="0"/>
              </a:spcAft>
              <a:buClr>
                <a:schemeClr val="accent1"/>
              </a:buClr>
              <a:buSzPts val="6000"/>
              <a:buNone/>
              <a:defRPr sz="6000">
                <a:solidFill>
                  <a:schemeClr val="accent1"/>
                </a:solidFill>
              </a:defRPr>
            </a:lvl4pPr>
            <a:lvl5pPr lvl="4">
              <a:spcBef>
                <a:spcPts val="0"/>
              </a:spcBef>
              <a:spcAft>
                <a:spcPts val="0"/>
              </a:spcAft>
              <a:buClr>
                <a:schemeClr val="accent1"/>
              </a:buClr>
              <a:buSzPts val="6000"/>
              <a:buNone/>
              <a:defRPr sz="6000">
                <a:solidFill>
                  <a:schemeClr val="accent1"/>
                </a:solidFill>
              </a:defRPr>
            </a:lvl5pPr>
            <a:lvl6pPr lvl="5">
              <a:spcBef>
                <a:spcPts val="0"/>
              </a:spcBef>
              <a:spcAft>
                <a:spcPts val="0"/>
              </a:spcAft>
              <a:buClr>
                <a:schemeClr val="accent1"/>
              </a:buClr>
              <a:buSzPts val="6000"/>
              <a:buNone/>
              <a:defRPr sz="6000">
                <a:solidFill>
                  <a:schemeClr val="accent1"/>
                </a:solidFill>
              </a:defRPr>
            </a:lvl6pPr>
            <a:lvl7pPr lvl="6">
              <a:spcBef>
                <a:spcPts val="0"/>
              </a:spcBef>
              <a:spcAft>
                <a:spcPts val="0"/>
              </a:spcAft>
              <a:buClr>
                <a:schemeClr val="accent1"/>
              </a:buClr>
              <a:buSzPts val="6000"/>
              <a:buNone/>
              <a:defRPr sz="6000">
                <a:solidFill>
                  <a:schemeClr val="accent1"/>
                </a:solidFill>
              </a:defRPr>
            </a:lvl7pPr>
            <a:lvl8pPr lvl="7">
              <a:spcBef>
                <a:spcPts val="0"/>
              </a:spcBef>
              <a:spcAft>
                <a:spcPts val="0"/>
              </a:spcAft>
              <a:buClr>
                <a:schemeClr val="accent1"/>
              </a:buClr>
              <a:buSzPts val="6000"/>
              <a:buNone/>
              <a:defRPr sz="6000">
                <a:solidFill>
                  <a:schemeClr val="accent1"/>
                </a:solidFill>
              </a:defRPr>
            </a:lvl8pPr>
            <a:lvl9pPr lvl="8">
              <a:spcBef>
                <a:spcPts val="0"/>
              </a:spcBef>
              <a:spcAft>
                <a:spcPts val="0"/>
              </a:spcAft>
              <a:buClr>
                <a:schemeClr val="accent1"/>
              </a:buClr>
              <a:buSzPts val="6000"/>
              <a:buNone/>
              <a:defRPr sz="6000">
                <a:solidFill>
                  <a:schemeClr val="accent1"/>
                </a:solidFill>
              </a:defRPr>
            </a:lvl9pPr>
          </a:lstStyle>
          <a:p/>
        </p:txBody>
      </p:sp>
      <p:sp>
        <p:nvSpPr>
          <p:cNvPr id="18" name="Google Shape;18;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9" name="Shape 19"/>
        <p:cNvGrpSpPr/>
        <p:nvPr/>
      </p:nvGrpSpPr>
      <p:grpSpPr>
        <a:xfrm>
          <a:off x="0" y="0"/>
          <a:ext cx="0" cy="0"/>
          <a:chOff x="0" y="0"/>
          <a:chExt cx="0" cy="0"/>
        </a:xfrm>
      </p:grpSpPr>
      <p:sp>
        <p:nvSpPr>
          <p:cNvPr id="20" name="Google Shape;20;p4"/>
          <p:cNvSpPr/>
          <p:nvPr/>
        </p:nvSpPr>
        <p:spPr>
          <a:xfrm>
            <a:off x="0" y="5045700"/>
            <a:ext cx="9144000" cy="9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4"/>
          <p:cNvSpPr txBox="1"/>
          <p:nvPr>
            <p:ph type="title"/>
          </p:nvPr>
        </p:nvSpPr>
        <p:spPr>
          <a:xfrm>
            <a:off x="311700" y="445025"/>
            <a:ext cx="8520600" cy="6132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2" name="Google Shape;22;p4"/>
          <p:cNvSpPr txBox="1"/>
          <p:nvPr>
            <p:ph idx="1" type="body"/>
          </p:nvPr>
        </p:nvSpPr>
        <p:spPr>
          <a:xfrm>
            <a:off x="311700" y="1171600"/>
            <a:ext cx="8520600" cy="33972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3" name="Google Shape;23;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4" name="Shape 24"/>
        <p:cNvGrpSpPr/>
        <p:nvPr/>
      </p:nvGrpSpPr>
      <p:grpSpPr>
        <a:xfrm>
          <a:off x="0" y="0"/>
          <a:ext cx="0" cy="0"/>
          <a:chOff x="0" y="0"/>
          <a:chExt cx="0" cy="0"/>
        </a:xfrm>
      </p:grpSpPr>
      <p:sp>
        <p:nvSpPr>
          <p:cNvPr id="25" name="Google Shape;25;p5"/>
          <p:cNvSpPr txBox="1"/>
          <p:nvPr>
            <p:ph type="title"/>
          </p:nvPr>
        </p:nvSpPr>
        <p:spPr>
          <a:xfrm>
            <a:off x="311700" y="445025"/>
            <a:ext cx="8520600" cy="6132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6" name="Google Shape;26;p5"/>
          <p:cNvSpPr txBox="1"/>
          <p:nvPr>
            <p:ph idx="1" type="body"/>
          </p:nvPr>
        </p:nvSpPr>
        <p:spPr>
          <a:xfrm>
            <a:off x="311700" y="1171675"/>
            <a:ext cx="3999900" cy="33972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7" name="Google Shape;27;p5"/>
          <p:cNvSpPr txBox="1"/>
          <p:nvPr>
            <p:ph idx="2" type="body"/>
          </p:nvPr>
        </p:nvSpPr>
        <p:spPr>
          <a:xfrm>
            <a:off x="4832400" y="1171675"/>
            <a:ext cx="3999900" cy="33972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8" name="Google Shape;28;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9" name="Shape 29"/>
        <p:cNvGrpSpPr/>
        <p:nvPr/>
      </p:nvGrpSpPr>
      <p:grpSpPr>
        <a:xfrm>
          <a:off x="0" y="0"/>
          <a:ext cx="0" cy="0"/>
          <a:chOff x="0" y="0"/>
          <a:chExt cx="0" cy="0"/>
        </a:xfrm>
      </p:grpSpPr>
      <p:sp>
        <p:nvSpPr>
          <p:cNvPr id="30" name="Google Shape;30;p6"/>
          <p:cNvSpPr txBox="1"/>
          <p:nvPr>
            <p:ph type="title"/>
          </p:nvPr>
        </p:nvSpPr>
        <p:spPr>
          <a:xfrm>
            <a:off x="311700" y="445025"/>
            <a:ext cx="8520600" cy="6132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1" name="Google Shape;31;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2" name="Shape 32"/>
        <p:cNvGrpSpPr/>
        <p:nvPr/>
      </p:nvGrpSpPr>
      <p:grpSpPr>
        <a:xfrm>
          <a:off x="0" y="0"/>
          <a:ext cx="0" cy="0"/>
          <a:chOff x="0" y="0"/>
          <a:chExt cx="0" cy="0"/>
        </a:xfrm>
      </p:grpSpPr>
      <p:sp>
        <p:nvSpPr>
          <p:cNvPr id="33" name="Google Shape;33;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4" name="Google Shape;34;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5" name="Google Shape;35;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lt2"/>
        </a:solidFill>
      </p:bgPr>
    </p:bg>
    <p:spTree>
      <p:nvGrpSpPr>
        <p:cNvPr id="36" name="Shape 36"/>
        <p:cNvGrpSpPr/>
        <p:nvPr/>
      </p:nvGrpSpPr>
      <p:grpSpPr>
        <a:xfrm>
          <a:off x="0" y="0"/>
          <a:ext cx="0" cy="0"/>
          <a:chOff x="0" y="0"/>
          <a:chExt cx="0" cy="0"/>
        </a:xfrm>
      </p:grpSpPr>
      <p:sp>
        <p:nvSpPr>
          <p:cNvPr id="37" name="Google Shape;37;p8"/>
          <p:cNvSpPr txBox="1"/>
          <p:nvPr>
            <p:ph type="title"/>
          </p:nvPr>
        </p:nvSpPr>
        <p:spPr>
          <a:xfrm>
            <a:off x="490250" y="526350"/>
            <a:ext cx="5604000" cy="4090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accent1"/>
              </a:buClr>
              <a:buSzPts val="5400"/>
              <a:buNone/>
              <a:defRPr sz="5400">
                <a:solidFill>
                  <a:schemeClr val="accent1"/>
                </a:solidFill>
              </a:defRPr>
            </a:lvl1pPr>
            <a:lvl2pPr lvl="1">
              <a:spcBef>
                <a:spcPts val="0"/>
              </a:spcBef>
              <a:spcAft>
                <a:spcPts val="0"/>
              </a:spcAft>
              <a:buClr>
                <a:schemeClr val="accent1"/>
              </a:buClr>
              <a:buSzPts val="5400"/>
              <a:buNone/>
              <a:defRPr sz="5400">
                <a:solidFill>
                  <a:schemeClr val="accent1"/>
                </a:solidFill>
              </a:defRPr>
            </a:lvl2pPr>
            <a:lvl3pPr lvl="2">
              <a:spcBef>
                <a:spcPts val="0"/>
              </a:spcBef>
              <a:spcAft>
                <a:spcPts val="0"/>
              </a:spcAft>
              <a:buClr>
                <a:schemeClr val="accent1"/>
              </a:buClr>
              <a:buSzPts val="5400"/>
              <a:buNone/>
              <a:defRPr sz="5400">
                <a:solidFill>
                  <a:schemeClr val="accent1"/>
                </a:solidFill>
              </a:defRPr>
            </a:lvl3pPr>
            <a:lvl4pPr lvl="3">
              <a:spcBef>
                <a:spcPts val="0"/>
              </a:spcBef>
              <a:spcAft>
                <a:spcPts val="0"/>
              </a:spcAft>
              <a:buClr>
                <a:schemeClr val="accent1"/>
              </a:buClr>
              <a:buSzPts val="5400"/>
              <a:buNone/>
              <a:defRPr sz="5400">
                <a:solidFill>
                  <a:schemeClr val="accent1"/>
                </a:solidFill>
              </a:defRPr>
            </a:lvl4pPr>
            <a:lvl5pPr lvl="4">
              <a:spcBef>
                <a:spcPts val="0"/>
              </a:spcBef>
              <a:spcAft>
                <a:spcPts val="0"/>
              </a:spcAft>
              <a:buClr>
                <a:schemeClr val="accent1"/>
              </a:buClr>
              <a:buSzPts val="5400"/>
              <a:buNone/>
              <a:defRPr sz="5400">
                <a:solidFill>
                  <a:schemeClr val="accent1"/>
                </a:solidFill>
              </a:defRPr>
            </a:lvl5pPr>
            <a:lvl6pPr lvl="5">
              <a:spcBef>
                <a:spcPts val="0"/>
              </a:spcBef>
              <a:spcAft>
                <a:spcPts val="0"/>
              </a:spcAft>
              <a:buClr>
                <a:schemeClr val="accent1"/>
              </a:buClr>
              <a:buSzPts val="5400"/>
              <a:buNone/>
              <a:defRPr sz="5400">
                <a:solidFill>
                  <a:schemeClr val="accent1"/>
                </a:solidFill>
              </a:defRPr>
            </a:lvl6pPr>
            <a:lvl7pPr lvl="6">
              <a:spcBef>
                <a:spcPts val="0"/>
              </a:spcBef>
              <a:spcAft>
                <a:spcPts val="0"/>
              </a:spcAft>
              <a:buClr>
                <a:schemeClr val="accent1"/>
              </a:buClr>
              <a:buSzPts val="5400"/>
              <a:buNone/>
              <a:defRPr sz="5400">
                <a:solidFill>
                  <a:schemeClr val="accent1"/>
                </a:solidFill>
              </a:defRPr>
            </a:lvl7pPr>
            <a:lvl8pPr lvl="7">
              <a:spcBef>
                <a:spcPts val="0"/>
              </a:spcBef>
              <a:spcAft>
                <a:spcPts val="0"/>
              </a:spcAft>
              <a:buClr>
                <a:schemeClr val="accent1"/>
              </a:buClr>
              <a:buSzPts val="5400"/>
              <a:buNone/>
              <a:defRPr sz="5400">
                <a:solidFill>
                  <a:schemeClr val="accent1"/>
                </a:solidFill>
              </a:defRPr>
            </a:lvl8pPr>
            <a:lvl9pPr lvl="8">
              <a:spcBef>
                <a:spcPts val="0"/>
              </a:spcBef>
              <a:spcAft>
                <a:spcPts val="0"/>
              </a:spcAft>
              <a:buClr>
                <a:schemeClr val="accent1"/>
              </a:buClr>
              <a:buSzPts val="5400"/>
              <a:buNone/>
              <a:defRPr sz="5400">
                <a:solidFill>
                  <a:schemeClr val="accent1"/>
                </a:solidFill>
              </a:defRPr>
            </a:lvl9pPr>
          </a:lstStyle>
          <a:p/>
        </p:txBody>
      </p:sp>
      <p:sp>
        <p:nvSpPr>
          <p:cNvPr id="38" name="Google Shape;38;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9" name="Shape 39"/>
        <p:cNvGrpSpPr/>
        <p:nvPr/>
      </p:nvGrpSpPr>
      <p:grpSpPr>
        <a:xfrm>
          <a:off x="0" y="0"/>
          <a:ext cx="0" cy="0"/>
          <a:chOff x="0" y="0"/>
          <a:chExt cx="0" cy="0"/>
        </a:xfrm>
      </p:grpSpPr>
      <p:sp>
        <p:nvSpPr>
          <p:cNvPr id="40" name="Google Shape;40;p9"/>
          <p:cNvSpPr/>
          <p:nvPr/>
        </p:nvSpPr>
        <p:spPr>
          <a:xfrm>
            <a:off x="4572000" y="-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1" name="Google Shape;41;p9"/>
          <p:cNvCxnSpPr/>
          <p:nvPr/>
        </p:nvCxnSpPr>
        <p:spPr>
          <a:xfrm>
            <a:off x="5029675" y="4495500"/>
            <a:ext cx="686400" cy="0"/>
          </a:xfrm>
          <a:prstGeom prst="straightConnector1">
            <a:avLst/>
          </a:prstGeom>
          <a:noFill/>
          <a:ln cap="flat" cmpd="sng" w="19050">
            <a:solidFill>
              <a:schemeClr val="lt2"/>
            </a:solidFill>
            <a:prstDash val="solid"/>
            <a:round/>
            <a:headEnd len="sm" w="sm" type="none"/>
            <a:tailEnd len="sm" w="sm" type="none"/>
          </a:ln>
        </p:spPr>
      </p:cxnSp>
      <p:sp>
        <p:nvSpPr>
          <p:cNvPr id="42" name="Google Shape;42;p9"/>
          <p:cNvSpPr txBox="1"/>
          <p:nvPr>
            <p:ph type="title"/>
          </p:nvPr>
        </p:nvSpPr>
        <p:spPr>
          <a:xfrm>
            <a:off x="265500" y="1382350"/>
            <a:ext cx="4045200" cy="1333200"/>
          </a:xfrm>
          <a:prstGeom prst="rect">
            <a:avLst/>
          </a:prstGeom>
        </p:spPr>
        <p:txBody>
          <a:bodyPr anchorCtr="0" anchor="b" bIns="91425" lIns="91425" spcFirstLastPara="1" rIns="91425" wrap="square" tIns="91425">
            <a:normAutofit/>
          </a:bodyPr>
          <a:lstStyle>
            <a:lvl1pPr lvl="0" algn="ctr">
              <a:spcBef>
                <a:spcPts val="0"/>
              </a:spcBef>
              <a:spcAft>
                <a:spcPts val="0"/>
              </a:spcAft>
              <a:buClr>
                <a:schemeClr val="lt2"/>
              </a:buClr>
              <a:buSzPts val="4200"/>
              <a:buNone/>
              <a:defRPr sz="4200">
                <a:solidFill>
                  <a:schemeClr val="lt2"/>
                </a:solidFill>
              </a:defRPr>
            </a:lvl1pPr>
            <a:lvl2pPr lvl="1" algn="ctr">
              <a:spcBef>
                <a:spcPts val="0"/>
              </a:spcBef>
              <a:spcAft>
                <a:spcPts val="0"/>
              </a:spcAft>
              <a:buClr>
                <a:schemeClr val="lt2"/>
              </a:buClr>
              <a:buSzPts val="4200"/>
              <a:buNone/>
              <a:defRPr sz="4200">
                <a:solidFill>
                  <a:schemeClr val="lt2"/>
                </a:solidFill>
              </a:defRPr>
            </a:lvl2pPr>
            <a:lvl3pPr lvl="2" algn="ctr">
              <a:spcBef>
                <a:spcPts val="0"/>
              </a:spcBef>
              <a:spcAft>
                <a:spcPts val="0"/>
              </a:spcAft>
              <a:buClr>
                <a:schemeClr val="lt2"/>
              </a:buClr>
              <a:buSzPts val="4200"/>
              <a:buNone/>
              <a:defRPr sz="4200">
                <a:solidFill>
                  <a:schemeClr val="lt2"/>
                </a:solidFill>
              </a:defRPr>
            </a:lvl3pPr>
            <a:lvl4pPr lvl="3" algn="ctr">
              <a:spcBef>
                <a:spcPts val="0"/>
              </a:spcBef>
              <a:spcAft>
                <a:spcPts val="0"/>
              </a:spcAft>
              <a:buClr>
                <a:schemeClr val="lt2"/>
              </a:buClr>
              <a:buSzPts val="4200"/>
              <a:buNone/>
              <a:defRPr sz="4200">
                <a:solidFill>
                  <a:schemeClr val="lt2"/>
                </a:solidFill>
              </a:defRPr>
            </a:lvl4pPr>
            <a:lvl5pPr lvl="4" algn="ctr">
              <a:spcBef>
                <a:spcPts val="0"/>
              </a:spcBef>
              <a:spcAft>
                <a:spcPts val="0"/>
              </a:spcAft>
              <a:buClr>
                <a:schemeClr val="lt2"/>
              </a:buClr>
              <a:buSzPts val="4200"/>
              <a:buNone/>
              <a:defRPr sz="4200">
                <a:solidFill>
                  <a:schemeClr val="lt2"/>
                </a:solidFill>
              </a:defRPr>
            </a:lvl5pPr>
            <a:lvl6pPr lvl="5" algn="ctr">
              <a:spcBef>
                <a:spcPts val="0"/>
              </a:spcBef>
              <a:spcAft>
                <a:spcPts val="0"/>
              </a:spcAft>
              <a:buClr>
                <a:schemeClr val="lt2"/>
              </a:buClr>
              <a:buSzPts val="4200"/>
              <a:buNone/>
              <a:defRPr sz="4200">
                <a:solidFill>
                  <a:schemeClr val="lt2"/>
                </a:solidFill>
              </a:defRPr>
            </a:lvl6pPr>
            <a:lvl7pPr lvl="6" algn="ctr">
              <a:spcBef>
                <a:spcPts val="0"/>
              </a:spcBef>
              <a:spcAft>
                <a:spcPts val="0"/>
              </a:spcAft>
              <a:buClr>
                <a:schemeClr val="lt2"/>
              </a:buClr>
              <a:buSzPts val="4200"/>
              <a:buNone/>
              <a:defRPr sz="4200">
                <a:solidFill>
                  <a:schemeClr val="lt2"/>
                </a:solidFill>
              </a:defRPr>
            </a:lvl7pPr>
            <a:lvl8pPr lvl="7" algn="ctr">
              <a:spcBef>
                <a:spcPts val="0"/>
              </a:spcBef>
              <a:spcAft>
                <a:spcPts val="0"/>
              </a:spcAft>
              <a:buClr>
                <a:schemeClr val="lt2"/>
              </a:buClr>
              <a:buSzPts val="4200"/>
              <a:buNone/>
              <a:defRPr sz="4200">
                <a:solidFill>
                  <a:schemeClr val="lt2"/>
                </a:solidFill>
              </a:defRPr>
            </a:lvl8pPr>
            <a:lvl9pPr lvl="8" algn="ctr">
              <a:spcBef>
                <a:spcPts val="0"/>
              </a:spcBef>
              <a:spcAft>
                <a:spcPts val="0"/>
              </a:spcAft>
              <a:buClr>
                <a:schemeClr val="lt2"/>
              </a:buClr>
              <a:buSzPts val="4200"/>
              <a:buNone/>
              <a:defRPr sz="4200">
                <a:solidFill>
                  <a:schemeClr val="lt2"/>
                </a:solidFill>
              </a:defRPr>
            </a:lvl9pPr>
          </a:lstStyle>
          <a:p/>
        </p:txBody>
      </p:sp>
      <p:sp>
        <p:nvSpPr>
          <p:cNvPr id="43" name="Google Shape;43;p9"/>
          <p:cNvSpPr txBox="1"/>
          <p:nvPr>
            <p:ph idx="1" type="subTitle"/>
          </p:nvPr>
        </p:nvSpPr>
        <p:spPr>
          <a:xfrm>
            <a:off x="265500" y="2769001"/>
            <a:ext cx="4045200" cy="13455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44" name="Google Shape;44;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accent1"/>
              </a:buClr>
              <a:buSzPts val="1800"/>
              <a:buChar char="●"/>
              <a:defRPr>
                <a:solidFill>
                  <a:schemeClr val="accent1"/>
                </a:solidFill>
              </a:defRPr>
            </a:lvl1pPr>
            <a:lvl2pPr indent="-317500" lvl="1" marL="914400">
              <a:spcBef>
                <a:spcPts val="0"/>
              </a:spcBef>
              <a:spcAft>
                <a:spcPts val="0"/>
              </a:spcAft>
              <a:buClr>
                <a:schemeClr val="accent1"/>
              </a:buClr>
              <a:buSzPts val="1400"/>
              <a:buChar char="○"/>
              <a:defRPr>
                <a:solidFill>
                  <a:schemeClr val="accent1"/>
                </a:solidFill>
              </a:defRPr>
            </a:lvl2pPr>
            <a:lvl3pPr indent="-317500" lvl="2" marL="1371600">
              <a:spcBef>
                <a:spcPts val="0"/>
              </a:spcBef>
              <a:spcAft>
                <a:spcPts val="0"/>
              </a:spcAft>
              <a:buClr>
                <a:schemeClr val="accent1"/>
              </a:buClr>
              <a:buSzPts val="1400"/>
              <a:buChar char="■"/>
              <a:defRPr>
                <a:solidFill>
                  <a:schemeClr val="accent1"/>
                </a:solidFill>
              </a:defRPr>
            </a:lvl3pPr>
            <a:lvl4pPr indent="-317500" lvl="3" marL="1828800">
              <a:spcBef>
                <a:spcPts val="0"/>
              </a:spcBef>
              <a:spcAft>
                <a:spcPts val="0"/>
              </a:spcAft>
              <a:buClr>
                <a:schemeClr val="accent1"/>
              </a:buClr>
              <a:buSzPts val="1400"/>
              <a:buChar char="●"/>
              <a:defRPr>
                <a:solidFill>
                  <a:schemeClr val="accent1"/>
                </a:solidFill>
              </a:defRPr>
            </a:lvl4pPr>
            <a:lvl5pPr indent="-317500" lvl="4" marL="2286000">
              <a:spcBef>
                <a:spcPts val="0"/>
              </a:spcBef>
              <a:spcAft>
                <a:spcPts val="0"/>
              </a:spcAft>
              <a:buClr>
                <a:schemeClr val="accent1"/>
              </a:buClr>
              <a:buSzPts val="1400"/>
              <a:buChar char="○"/>
              <a:defRPr>
                <a:solidFill>
                  <a:schemeClr val="accent1"/>
                </a:solidFill>
              </a:defRPr>
            </a:lvl5pPr>
            <a:lvl6pPr indent="-317500" lvl="5" marL="2743200">
              <a:spcBef>
                <a:spcPts val="0"/>
              </a:spcBef>
              <a:spcAft>
                <a:spcPts val="0"/>
              </a:spcAft>
              <a:buClr>
                <a:schemeClr val="accent1"/>
              </a:buClr>
              <a:buSzPts val="1400"/>
              <a:buChar char="■"/>
              <a:defRPr>
                <a:solidFill>
                  <a:schemeClr val="accent1"/>
                </a:solidFill>
              </a:defRPr>
            </a:lvl6pPr>
            <a:lvl7pPr indent="-317500" lvl="6" marL="3200400">
              <a:spcBef>
                <a:spcPts val="0"/>
              </a:spcBef>
              <a:spcAft>
                <a:spcPts val="0"/>
              </a:spcAft>
              <a:buClr>
                <a:schemeClr val="accent1"/>
              </a:buClr>
              <a:buSzPts val="1400"/>
              <a:buChar char="●"/>
              <a:defRPr>
                <a:solidFill>
                  <a:schemeClr val="accent1"/>
                </a:solidFill>
              </a:defRPr>
            </a:lvl7pPr>
            <a:lvl8pPr indent="-317500" lvl="7" marL="3657600">
              <a:spcBef>
                <a:spcPts val="0"/>
              </a:spcBef>
              <a:spcAft>
                <a:spcPts val="0"/>
              </a:spcAft>
              <a:buClr>
                <a:schemeClr val="accent1"/>
              </a:buClr>
              <a:buSzPts val="1400"/>
              <a:buChar char="○"/>
              <a:defRPr>
                <a:solidFill>
                  <a:schemeClr val="accent1"/>
                </a:solidFill>
              </a:defRPr>
            </a:lvl8pPr>
            <a:lvl9pPr indent="-317500" lvl="8" marL="4114800">
              <a:spcBef>
                <a:spcPts val="0"/>
              </a:spcBef>
              <a:spcAft>
                <a:spcPts val="0"/>
              </a:spcAft>
              <a:buClr>
                <a:schemeClr val="accent1"/>
              </a:buClr>
              <a:buSzPts val="1400"/>
              <a:buChar char="■"/>
              <a:defRPr>
                <a:solidFill>
                  <a:schemeClr val="accent1"/>
                </a:solidFill>
              </a:defRPr>
            </a:lvl9pPr>
          </a:lstStyle>
          <a:p/>
        </p:txBody>
      </p:sp>
      <p:sp>
        <p:nvSpPr>
          <p:cNvPr id="45" name="Google Shape;45;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6" name="Shape 46"/>
        <p:cNvGrpSpPr/>
        <p:nvPr/>
      </p:nvGrpSpPr>
      <p:grpSpPr>
        <a:xfrm>
          <a:off x="0" y="0"/>
          <a:ext cx="0" cy="0"/>
          <a:chOff x="0" y="0"/>
          <a:chExt cx="0" cy="0"/>
        </a:xfrm>
      </p:grpSpPr>
      <p:sp>
        <p:nvSpPr>
          <p:cNvPr id="47" name="Google Shape;47;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8" name="Google Shape;48;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9" name="Shape 49"/>
        <p:cNvGrpSpPr/>
        <p:nvPr/>
      </p:nvGrpSpPr>
      <p:grpSpPr>
        <a:xfrm>
          <a:off x="0" y="0"/>
          <a:ext cx="0" cy="0"/>
          <a:chOff x="0" y="0"/>
          <a:chExt cx="0" cy="0"/>
        </a:xfrm>
      </p:grpSpPr>
      <p:sp>
        <p:nvSpPr>
          <p:cNvPr id="50" name="Google Shape;50;p11"/>
          <p:cNvSpPr txBox="1"/>
          <p:nvPr>
            <p:ph hasCustomPrompt="1" type="title"/>
          </p:nvPr>
        </p:nvSpPr>
        <p:spPr>
          <a:xfrm>
            <a:off x="311700" y="1039650"/>
            <a:ext cx="8520600" cy="2106300"/>
          </a:xfrm>
          <a:prstGeom prst="rect">
            <a:avLst/>
          </a:prstGeom>
        </p:spPr>
        <p:txBody>
          <a:bodyPr anchorCtr="0" anchor="b" bIns="91425" lIns="91425" spcFirstLastPara="1" rIns="91425" wrap="square" tIns="91425">
            <a:normAutofit/>
          </a:bodyPr>
          <a:lstStyle>
            <a:lvl1pPr lvl="0" algn="ctr">
              <a:spcBef>
                <a:spcPts val="0"/>
              </a:spcBef>
              <a:spcAft>
                <a:spcPts val="0"/>
              </a:spcAft>
              <a:buSzPts val="14000"/>
              <a:buNone/>
              <a:defRPr b="1" sz="14000"/>
            </a:lvl1pPr>
            <a:lvl2pPr lvl="1" algn="ctr">
              <a:spcBef>
                <a:spcPts val="0"/>
              </a:spcBef>
              <a:spcAft>
                <a:spcPts val="0"/>
              </a:spcAft>
              <a:buSzPts val="14000"/>
              <a:buNone/>
              <a:defRPr b="1" sz="14000"/>
            </a:lvl2pPr>
            <a:lvl3pPr lvl="2" algn="ctr">
              <a:spcBef>
                <a:spcPts val="0"/>
              </a:spcBef>
              <a:spcAft>
                <a:spcPts val="0"/>
              </a:spcAft>
              <a:buSzPts val="14000"/>
              <a:buNone/>
              <a:defRPr b="1" sz="14000"/>
            </a:lvl3pPr>
            <a:lvl4pPr lvl="3" algn="ctr">
              <a:spcBef>
                <a:spcPts val="0"/>
              </a:spcBef>
              <a:spcAft>
                <a:spcPts val="0"/>
              </a:spcAft>
              <a:buSzPts val="14000"/>
              <a:buNone/>
              <a:defRPr b="1" sz="14000"/>
            </a:lvl4pPr>
            <a:lvl5pPr lvl="4" algn="ctr">
              <a:spcBef>
                <a:spcPts val="0"/>
              </a:spcBef>
              <a:spcAft>
                <a:spcPts val="0"/>
              </a:spcAft>
              <a:buSzPts val="14000"/>
              <a:buNone/>
              <a:defRPr b="1" sz="14000"/>
            </a:lvl5pPr>
            <a:lvl6pPr lvl="5" algn="ctr">
              <a:spcBef>
                <a:spcPts val="0"/>
              </a:spcBef>
              <a:spcAft>
                <a:spcPts val="0"/>
              </a:spcAft>
              <a:buSzPts val="14000"/>
              <a:buNone/>
              <a:defRPr b="1" sz="14000"/>
            </a:lvl6pPr>
            <a:lvl7pPr lvl="6" algn="ctr">
              <a:spcBef>
                <a:spcPts val="0"/>
              </a:spcBef>
              <a:spcAft>
                <a:spcPts val="0"/>
              </a:spcAft>
              <a:buSzPts val="14000"/>
              <a:buNone/>
              <a:defRPr b="1" sz="14000"/>
            </a:lvl7pPr>
            <a:lvl8pPr lvl="7" algn="ctr">
              <a:spcBef>
                <a:spcPts val="0"/>
              </a:spcBef>
              <a:spcAft>
                <a:spcPts val="0"/>
              </a:spcAft>
              <a:buSzPts val="14000"/>
              <a:buNone/>
              <a:defRPr b="1" sz="14000"/>
            </a:lvl8pPr>
            <a:lvl9pPr lvl="8" algn="ctr">
              <a:spcBef>
                <a:spcPts val="0"/>
              </a:spcBef>
              <a:spcAft>
                <a:spcPts val="0"/>
              </a:spcAft>
              <a:buSzPts val="14000"/>
              <a:buNone/>
              <a:defRPr b="1" sz="14000"/>
            </a:lvl9pPr>
          </a:lstStyle>
          <a:p>
            <a:r>
              <a:t>xx%</a:t>
            </a:r>
          </a:p>
        </p:txBody>
      </p:sp>
      <p:sp>
        <p:nvSpPr>
          <p:cNvPr id="51" name="Google Shape;51;p11"/>
          <p:cNvSpPr txBox="1"/>
          <p:nvPr>
            <p:ph idx="1" type="body"/>
          </p:nvPr>
        </p:nvSpPr>
        <p:spPr>
          <a:xfrm>
            <a:off x="311700" y="32284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52" name="Google Shape;52;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3" name="Shape 53"/>
        <p:cNvGrpSpPr/>
        <p:nvPr/>
      </p:nvGrpSpPr>
      <p:grpSpPr>
        <a:xfrm>
          <a:off x="0" y="0"/>
          <a:ext cx="0" cy="0"/>
          <a:chOff x="0" y="0"/>
          <a:chExt cx="0" cy="0"/>
        </a:xfrm>
      </p:grpSpPr>
      <p:sp>
        <p:nvSpPr>
          <p:cNvPr id="54" name="Google Shape;54;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paperback">
    <p:bg>
      <p:bgPr>
        <a:solidFill>
          <a:schemeClr val="accen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6132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1pPr>
            <a:lvl2pPr lvl="1">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2pPr>
            <a:lvl3pPr lvl="2">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3pPr>
            <a:lvl4pPr lvl="3">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4pPr>
            <a:lvl5pPr lvl="4">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5pPr>
            <a:lvl6pPr lvl="5">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6pPr>
            <a:lvl7pPr lvl="6">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7pPr>
            <a:lvl8pPr lvl="7">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8pPr>
            <a:lvl9pPr lvl="8">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9pPr>
          </a:lstStyle>
          <a:p/>
        </p:txBody>
      </p:sp>
      <p:sp>
        <p:nvSpPr>
          <p:cNvPr id="7" name="Google Shape;7;p1"/>
          <p:cNvSpPr txBox="1"/>
          <p:nvPr>
            <p:ph idx="1" type="body"/>
          </p:nvPr>
        </p:nvSpPr>
        <p:spPr>
          <a:xfrm>
            <a:off x="311700" y="1171600"/>
            <a:ext cx="8520600" cy="33972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1"/>
              </a:buClr>
              <a:buSzPts val="1800"/>
              <a:buFont typeface="Old Standard TT"/>
              <a:buChar char="●"/>
              <a:defRPr sz="1800">
                <a:solidFill>
                  <a:schemeClr val="dk1"/>
                </a:solidFill>
                <a:latin typeface="Old Standard TT"/>
                <a:ea typeface="Old Standard TT"/>
                <a:cs typeface="Old Standard TT"/>
                <a:sym typeface="Old Standard TT"/>
              </a:defRPr>
            </a:lvl1pPr>
            <a:lvl2pPr indent="-317500" lvl="1" marL="9144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2pPr>
            <a:lvl3pPr indent="-317500" lvl="2" marL="13716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3pPr>
            <a:lvl4pPr indent="-317500" lvl="3" marL="18288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4pPr>
            <a:lvl5pPr indent="-317500" lvl="4" marL="22860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5pPr>
            <a:lvl6pPr indent="-317500" lvl="5" marL="27432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6pPr>
            <a:lvl7pPr indent="-317500" lvl="6" marL="32004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7pPr>
            <a:lvl8pPr indent="-317500" lvl="7" marL="36576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8pPr>
            <a:lvl9pPr indent="-317500" lvl="8" marL="41148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1"/>
                </a:solidFill>
                <a:latin typeface="Old Standard TT"/>
                <a:ea typeface="Old Standard TT"/>
                <a:cs typeface="Old Standard TT"/>
                <a:sym typeface="Old Standard TT"/>
              </a:defRPr>
            </a:lvl1pPr>
            <a:lvl2pPr lvl="1" algn="r">
              <a:buNone/>
              <a:defRPr sz="1000">
                <a:solidFill>
                  <a:schemeClr val="dk1"/>
                </a:solidFill>
                <a:latin typeface="Old Standard TT"/>
                <a:ea typeface="Old Standard TT"/>
                <a:cs typeface="Old Standard TT"/>
                <a:sym typeface="Old Standard TT"/>
              </a:defRPr>
            </a:lvl2pPr>
            <a:lvl3pPr lvl="2" algn="r">
              <a:buNone/>
              <a:defRPr sz="1000">
                <a:solidFill>
                  <a:schemeClr val="dk1"/>
                </a:solidFill>
                <a:latin typeface="Old Standard TT"/>
                <a:ea typeface="Old Standard TT"/>
                <a:cs typeface="Old Standard TT"/>
                <a:sym typeface="Old Standard TT"/>
              </a:defRPr>
            </a:lvl3pPr>
            <a:lvl4pPr lvl="3" algn="r">
              <a:buNone/>
              <a:defRPr sz="1000">
                <a:solidFill>
                  <a:schemeClr val="dk1"/>
                </a:solidFill>
                <a:latin typeface="Old Standard TT"/>
                <a:ea typeface="Old Standard TT"/>
                <a:cs typeface="Old Standard TT"/>
                <a:sym typeface="Old Standard TT"/>
              </a:defRPr>
            </a:lvl4pPr>
            <a:lvl5pPr lvl="4" algn="r">
              <a:buNone/>
              <a:defRPr sz="1000">
                <a:solidFill>
                  <a:schemeClr val="dk1"/>
                </a:solidFill>
                <a:latin typeface="Old Standard TT"/>
                <a:ea typeface="Old Standard TT"/>
                <a:cs typeface="Old Standard TT"/>
                <a:sym typeface="Old Standard TT"/>
              </a:defRPr>
            </a:lvl5pPr>
            <a:lvl6pPr lvl="5" algn="r">
              <a:buNone/>
              <a:defRPr sz="1000">
                <a:solidFill>
                  <a:schemeClr val="dk1"/>
                </a:solidFill>
                <a:latin typeface="Old Standard TT"/>
                <a:ea typeface="Old Standard TT"/>
                <a:cs typeface="Old Standard TT"/>
                <a:sym typeface="Old Standard TT"/>
              </a:defRPr>
            </a:lvl6pPr>
            <a:lvl7pPr lvl="6" algn="r">
              <a:buNone/>
              <a:defRPr sz="1000">
                <a:solidFill>
                  <a:schemeClr val="dk1"/>
                </a:solidFill>
                <a:latin typeface="Old Standard TT"/>
                <a:ea typeface="Old Standard TT"/>
                <a:cs typeface="Old Standard TT"/>
                <a:sym typeface="Old Standard TT"/>
              </a:defRPr>
            </a:lvl7pPr>
            <a:lvl8pPr lvl="7" algn="r">
              <a:buNone/>
              <a:defRPr sz="1000">
                <a:solidFill>
                  <a:schemeClr val="dk1"/>
                </a:solidFill>
                <a:latin typeface="Old Standard TT"/>
                <a:ea typeface="Old Standard TT"/>
                <a:cs typeface="Old Standard TT"/>
                <a:sym typeface="Old Standard TT"/>
              </a:defRPr>
            </a:lvl8pPr>
            <a:lvl9pPr lvl="8" algn="r">
              <a:buNone/>
              <a:defRPr sz="1000">
                <a:solidFill>
                  <a:schemeClr val="dk1"/>
                </a:solidFill>
                <a:latin typeface="Old Standard TT"/>
                <a:ea typeface="Old Standard TT"/>
                <a:cs typeface="Old Standard TT"/>
                <a:sym typeface="Old Standard TT"/>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3.png"/><Relationship Id="rId4" Type="http://schemas.openxmlformats.org/officeDocument/2006/relationships/image" Target="../media/image14.png"/><Relationship Id="rId5"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3.png"/><Relationship Id="rId4" Type="http://schemas.openxmlformats.org/officeDocument/2006/relationships/image" Target="../media/image9.png"/><Relationship Id="rId5" Type="http://schemas.openxmlformats.org/officeDocument/2006/relationships/image" Target="../media/image10.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23.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5.png"/><Relationship Id="rId4" Type="http://schemas.openxmlformats.org/officeDocument/2006/relationships/image" Target="../media/image13.png"/><Relationship Id="rId5" Type="http://schemas.openxmlformats.org/officeDocument/2006/relationships/image" Target="../media/image6.png"/><Relationship Id="rId6"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11.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19.png"/><Relationship Id="rId4" Type="http://schemas.openxmlformats.org/officeDocument/2006/relationships/image" Target="../media/image21.png"/><Relationship Id="rId5" Type="http://schemas.openxmlformats.org/officeDocument/2006/relationships/image" Target="../media/image1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15.png"/><Relationship Id="rId4" Type="http://schemas.openxmlformats.org/officeDocument/2006/relationships/image" Target="../media/image24.png"/><Relationship Id="rId5" Type="http://schemas.openxmlformats.org/officeDocument/2006/relationships/image" Target="../media/image2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25.png"/><Relationship Id="rId4" Type="http://schemas.openxmlformats.org/officeDocument/2006/relationships/image" Target="../media/image18.png"/><Relationship Id="rId5" Type="http://schemas.openxmlformats.org/officeDocument/2006/relationships/image" Target="../media/image2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27.png"/><Relationship Id="rId4" Type="http://schemas.openxmlformats.org/officeDocument/2006/relationships/image" Target="../media/image29.png"/><Relationship Id="rId5" Type="http://schemas.openxmlformats.org/officeDocument/2006/relationships/image" Target="../media/image2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30.png"/><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17.png"/><Relationship Id="rId4" Type="http://schemas.openxmlformats.org/officeDocument/2006/relationships/image" Target="../media/image3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37.png"/><Relationship Id="rId4" Type="http://schemas.openxmlformats.org/officeDocument/2006/relationships/image" Target="../media/image34.png"/><Relationship Id="rId5" Type="http://schemas.openxmlformats.org/officeDocument/2006/relationships/image" Target="../media/image49.png"/><Relationship Id="rId6" Type="http://schemas.openxmlformats.org/officeDocument/2006/relationships/image" Target="../media/image3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image" Target="../media/image39.png"/><Relationship Id="rId4" Type="http://schemas.openxmlformats.org/officeDocument/2006/relationships/image" Target="../media/image52.png"/><Relationship Id="rId5" Type="http://schemas.openxmlformats.org/officeDocument/2006/relationships/image" Target="../media/image3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 Id="rId3" Type="http://schemas.openxmlformats.org/officeDocument/2006/relationships/image" Target="../media/image44.png"/><Relationship Id="rId4" Type="http://schemas.openxmlformats.org/officeDocument/2006/relationships/image" Target="../media/image46.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 Id="rId3" Type="http://schemas.openxmlformats.org/officeDocument/2006/relationships/image" Target="../media/image54.png"/><Relationship Id="rId4" Type="http://schemas.openxmlformats.org/officeDocument/2006/relationships/image" Target="../media/image35.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 Id="rId3" Type="http://schemas.openxmlformats.org/officeDocument/2006/relationships/image" Target="../media/image38.png"/><Relationship Id="rId4" Type="http://schemas.openxmlformats.org/officeDocument/2006/relationships/image" Target="../media/image40.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 Id="rId3" Type="http://schemas.openxmlformats.org/officeDocument/2006/relationships/image" Target="../media/image41.png"/><Relationship Id="rId4" Type="http://schemas.openxmlformats.org/officeDocument/2006/relationships/image" Target="../media/image57.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 Id="rId3" Type="http://schemas.openxmlformats.org/officeDocument/2006/relationships/image" Target="../media/image45.png"/><Relationship Id="rId4" Type="http://schemas.openxmlformats.org/officeDocument/2006/relationships/image" Target="../media/image47.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 Id="rId3" Type="http://schemas.openxmlformats.org/officeDocument/2006/relationships/image" Target="../media/image50.png"/><Relationship Id="rId4" Type="http://schemas.openxmlformats.org/officeDocument/2006/relationships/image" Target="../media/image42.png"/><Relationship Id="rId5" Type="http://schemas.openxmlformats.org/officeDocument/2006/relationships/image" Target="../media/image33.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 Id="rId3" Type="http://schemas.openxmlformats.org/officeDocument/2006/relationships/image" Target="../media/image48.png"/><Relationship Id="rId4" Type="http://schemas.openxmlformats.org/officeDocument/2006/relationships/image" Target="../media/image5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6.xml"/><Relationship Id="rId3" Type="http://schemas.openxmlformats.org/officeDocument/2006/relationships/image" Target="../media/image43.png"/><Relationship Id="rId4" Type="http://schemas.openxmlformats.org/officeDocument/2006/relationships/image" Target="../media/image59.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7.xml"/><Relationship Id="rId3" Type="http://schemas.openxmlformats.org/officeDocument/2006/relationships/image" Target="../media/image51.png"/><Relationship Id="rId4" Type="http://schemas.openxmlformats.org/officeDocument/2006/relationships/image" Target="../media/image56.png"/><Relationship Id="rId5" Type="http://schemas.openxmlformats.org/officeDocument/2006/relationships/image" Target="../media/image55.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8.xml"/><Relationship Id="rId3" Type="http://schemas.openxmlformats.org/officeDocument/2006/relationships/image" Target="../media/image62.png"/><Relationship Id="rId4" Type="http://schemas.openxmlformats.org/officeDocument/2006/relationships/image" Target="../media/image81.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9.xml"/><Relationship Id="rId3" Type="http://schemas.openxmlformats.org/officeDocument/2006/relationships/image" Target="../media/image95.png"/><Relationship Id="rId4" Type="http://schemas.openxmlformats.org/officeDocument/2006/relationships/image" Target="../media/image64.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0.xml"/><Relationship Id="rId3" Type="http://schemas.openxmlformats.org/officeDocument/2006/relationships/image" Target="../media/image70.png"/><Relationship Id="rId4" Type="http://schemas.openxmlformats.org/officeDocument/2006/relationships/image" Target="../media/image58.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1.xml"/><Relationship Id="rId3" Type="http://schemas.openxmlformats.org/officeDocument/2006/relationships/image" Target="../media/image68.png"/><Relationship Id="rId4" Type="http://schemas.openxmlformats.org/officeDocument/2006/relationships/image" Target="../media/image84.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2.xml"/><Relationship Id="rId3" Type="http://schemas.openxmlformats.org/officeDocument/2006/relationships/image" Target="../media/image60.png"/><Relationship Id="rId4" Type="http://schemas.openxmlformats.org/officeDocument/2006/relationships/image" Target="../media/image61.png"/><Relationship Id="rId5" Type="http://schemas.openxmlformats.org/officeDocument/2006/relationships/image" Target="../media/image83.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3.xml"/><Relationship Id="rId3" Type="http://schemas.openxmlformats.org/officeDocument/2006/relationships/image" Target="../media/image73.png"/><Relationship Id="rId4" Type="http://schemas.openxmlformats.org/officeDocument/2006/relationships/image" Target="../media/image63.png"/><Relationship Id="rId5" Type="http://schemas.openxmlformats.org/officeDocument/2006/relationships/image" Target="../media/image78.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4.xml"/><Relationship Id="rId3" Type="http://schemas.openxmlformats.org/officeDocument/2006/relationships/image" Target="../media/image65.png"/><Relationship Id="rId4" Type="http://schemas.openxmlformats.org/officeDocument/2006/relationships/image" Target="../media/image69.png"/><Relationship Id="rId5" Type="http://schemas.openxmlformats.org/officeDocument/2006/relationships/image" Target="../media/image71.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5.xml"/><Relationship Id="rId3" Type="http://schemas.openxmlformats.org/officeDocument/2006/relationships/image" Target="../media/image79.png"/><Relationship Id="rId4" Type="http://schemas.openxmlformats.org/officeDocument/2006/relationships/image" Target="../media/image72.png"/><Relationship Id="rId5" Type="http://schemas.openxmlformats.org/officeDocument/2006/relationships/image" Target="../media/image86.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6.xml"/><Relationship Id="rId3" Type="http://schemas.openxmlformats.org/officeDocument/2006/relationships/image" Target="../media/image74.png"/><Relationship Id="rId4" Type="http://schemas.openxmlformats.org/officeDocument/2006/relationships/image" Target="../media/image67.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7.xml"/><Relationship Id="rId3" Type="http://schemas.openxmlformats.org/officeDocument/2006/relationships/image" Target="../media/image75.png"/><Relationship Id="rId4" Type="http://schemas.openxmlformats.org/officeDocument/2006/relationships/image" Target="../media/image91.png"/><Relationship Id="rId5" Type="http://schemas.openxmlformats.org/officeDocument/2006/relationships/image" Target="../media/image66.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8.xml"/><Relationship Id="rId3" Type="http://schemas.openxmlformats.org/officeDocument/2006/relationships/image" Target="../media/image77.png"/><Relationship Id="rId4" Type="http://schemas.openxmlformats.org/officeDocument/2006/relationships/image" Target="../media/image94.png"/><Relationship Id="rId5" Type="http://schemas.openxmlformats.org/officeDocument/2006/relationships/image" Target="../media/image88.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9.xml"/><Relationship Id="rId3" Type="http://schemas.openxmlformats.org/officeDocument/2006/relationships/image" Target="../media/image115.png"/><Relationship Id="rId4" Type="http://schemas.openxmlformats.org/officeDocument/2006/relationships/image" Target="../media/image82.png"/><Relationship Id="rId5" Type="http://schemas.openxmlformats.org/officeDocument/2006/relationships/image" Target="../media/image6.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0.xml"/><Relationship Id="rId3" Type="http://schemas.openxmlformats.org/officeDocument/2006/relationships/image" Target="../media/image89.png"/><Relationship Id="rId4" Type="http://schemas.openxmlformats.org/officeDocument/2006/relationships/image" Target="../media/image80.png"/><Relationship Id="rId5" Type="http://schemas.openxmlformats.org/officeDocument/2006/relationships/image" Target="../media/image90.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1.xml"/><Relationship Id="rId3" Type="http://schemas.openxmlformats.org/officeDocument/2006/relationships/image" Target="../media/image76.png"/><Relationship Id="rId4" Type="http://schemas.openxmlformats.org/officeDocument/2006/relationships/image" Target="../media/image93.png"/><Relationship Id="rId5" Type="http://schemas.openxmlformats.org/officeDocument/2006/relationships/image" Target="../media/image85.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2.xml"/><Relationship Id="rId3" Type="http://schemas.openxmlformats.org/officeDocument/2006/relationships/image" Target="../media/image110.png"/><Relationship Id="rId4" Type="http://schemas.openxmlformats.org/officeDocument/2006/relationships/image" Target="../media/image101.png"/><Relationship Id="rId5" Type="http://schemas.openxmlformats.org/officeDocument/2006/relationships/image" Target="../media/image92.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3.xml"/><Relationship Id="rId3" Type="http://schemas.openxmlformats.org/officeDocument/2006/relationships/image" Target="../media/image99.png"/><Relationship Id="rId4" Type="http://schemas.openxmlformats.org/officeDocument/2006/relationships/image" Target="../media/image87.png"/><Relationship Id="rId5" Type="http://schemas.openxmlformats.org/officeDocument/2006/relationships/image" Target="../media/image97.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4.xml"/><Relationship Id="rId3" Type="http://schemas.openxmlformats.org/officeDocument/2006/relationships/image" Target="../media/image96.png"/><Relationship Id="rId4" Type="http://schemas.openxmlformats.org/officeDocument/2006/relationships/image" Target="../media/image100.png"/><Relationship Id="rId5" Type="http://schemas.openxmlformats.org/officeDocument/2006/relationships/image" Target="../media/image103.png"/><Relationship Id="rId6" Type="http://schemas.openxmlformats.org/officeDocument/2006/relationships/image" Target="../media/image98.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5.xml"/><Relationship Id="rId3" Type="http://schemas.openxmlformats.org/officeDocument/2006/relationships/image" Target="../media/image102.png"/><Relationship Id="rId4" Type="http://schemas.openxmlformats.org/officeDocument/2006/relationships/image" Target="../media/image107.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6.xml"/><Relationship Id="rId3" Type="http://schemas.openxmlformats.org/officeDocument/2006/relationships/image" Target="../media/image116.png"/><Relationship Id="rId4" Type="http://schemas.openxmlformats.org/officeDocument/2006/relationships/image" Target="../media/image104.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7.xml"/><Relationship Id="rId3" Type="http://schemas.openxmlformats.org/officeDocument/2006/relationships/image" Target="../media/image106.png"/><Relationship Id="rId4" Type="http://schemas.openxmlformats.org/officeDocument/2006/relationships/image" Target="../media/image105.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8.xml"/><Relationship Id="rId3" Type="http://schemas.openxmlformats.org/officeDocument/2006/relationships/image" Target="../media/image111.png"/><Relationship Id="rId4" Type="http://schemas.openxmlformats.org/officeDocument/2006/relationships/image" Target="../media/image108.png"/><Relationship Id="rId5" Type="http://schemas.openxmlformats.org/officeDocument/2006/relationships/image" Target="../media/image119.png"/><Relationship Id="rId6" Type="http://schemas.openxmlformats.org/officeDocument/2006/relationships/image" Target="../media/image117.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9.xml"/><Relationship Id="rId3" Type="http://schemas.openxmlformats.org/officeDocument/2006/relationships/image" Target="../media/image118.png"/><Relationship Id="rId4" Type="http://schemas.openxmlformats.org/officeDocument/2006/relationships/image" Target="../media/image112.png"/><Relationship Id="rId5" Type="http://schemas.openxmlformats.org/officeDocument/2006/relationships/image" Target="../media/image113.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0.xml"/><Relationship Id="rId3" Type="http://schemas.openxmlformats.org/officeDocument/2006/relationships/image" Target="../media/image151.png"/><Relationship Id="rId4" Type="http://schemas.openxmlformats.org/officeDocument/2006/relationships/image" Target="../media/image150.png"/><Relationship Id="rId5" Type="http://schemas.openxmlformats.org/officeDocument/2006/relationships/image" Target="../media/image109.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1.xml"/><Relationship Id="rId3" Type="http://schemas.openxmlformats.org/officeDocument/2006/relationships/image" Target="../media/image123.png"/><Relationship Id="rId4" Type="http://schemas.openxmlformats.org/officeDocument/2006/relationships/image" Target="../media/image120.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2.xml"/><Relationship Id="rId3" Type="http://schemas.openxmlformats.org/officeDocument/2006/relationships/image" Target="../media/image121.png"/><Relationship Id="rId4" Type="http://schemas.openxmlformats.org/officeDocument/2006/relationships/image" Target="../media/image114.png"/><Relationship Id="rId5" Type="http://schemas.openxmlformats.org/officeDocument/2006/relationships/image" Target="../media/image134.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3.xml"/><Relationship Id="rId3" Type="http://schemas.openxmlformats.org/officeDocument/2006/relationships/image" Target="../media/image141.png"/><Relationship Id="rId4" Type="http://schemas.openxmlformats.org/officeDocument/2006/relationships/image" Target="../media/image122.png"/><Relationship Id="rId5" Type="http://schemas.openxmlformats.org/officeDocument/2006/relationships/image" Target="../media/image125.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4.xml"/><Relationship Id="rId3" Type="http://schemas.openxmlformats.org/officeDocument/2006/relationships/image" Target="../media/image143.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5.xml"/><Relationship Id="rId3" Type="http://schemas.openxmlformats.org/officeDocument/2006/relationships/image" Target="../media/image129.png"/><Relationship Id="rId4" Type="http://schemas.openxmlformats.org/officeDocument/2006/relationships/image" Target="../media/image128.png"/><Relationship Id="rId5" Type="http://schemas.openxmlformats.org/officeDocument/2006/relationships/image" Target="../media/image140.png"/><Relationship Id="rId6" Type="http://schemas.openxmlformats.org/officeDocument/2006/relationships/image" Target="../media/image124.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6.xml"/><Relationship Id="rId3" Type="http://schemas.openxmlformats.org/officeDocument/2006/relationships/image" Target="../media/image147.png"/><Relationship Id="rId4" Type="http://schemas.openxmlformats.org/officeDocument/2006/relationships/image" Target="../media/image139.png"/><Relationship Id="rId5" Type="http://schemas.openxmlformats.org/officeDocument/2006/relationships/image" Target="../media/image130.png"/><Relationship Id="rId6" Type="http://schemas.openxmlformats.org/officeDocument/2006/relationships/image" Target="../media/image127.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7.xml"/><Relationship Id="rId3" Type="http://schemas.openxmlformats.org/officeDocument/2006/relationships/image" Target="../media/image142.png"/><Relationship Id="rId4" Type="http://schemas.openxmlformats.org/officeDocument/2006/relationships/image" Target="../media/image145.png"/><Relationship Id="rId5" Type="http://schemas.openxmlformats.org/officeDocument/2006/relationships/image" Target="../media/image144.png"/><Relationship Id="rId6" Type="http://schemas.openxmlformats.org/officeDocument/2006/relationships/image" Target="../media/image133.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8.xml"/><Relationship Id="rId3" Type="http://schemas.openxmlformats.org/officeDocument/2006/relationships/image" Target="../media/image126.png"/><Relationship Id="rId4" Type="http://schemas.openxmlformats.org/officeDocument/2006/relationships/image" Target="../media/image149.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9.xml"/><Relationship Id="rId3" Type="http://schemas.openxmlformats.org/officeDocument/2006/relationships/image" Target="../media/image146.png"/><Relationship Id="rId4" Type="http://schemas.openxmlformats.org/officeDocument/2006/relationships/image" Target="../media/image131.png"/><Relationship Id="rId5" Type="http://schemas.openxmlformats.org/officeDocument/2006/relationships/image" Target="../media/image132.png"/><Relationship Id="rId6" Type="http://schemas.openxmlformats.org/officeDocument/2006/relationships/image" Target="../media/image135.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0.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3.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64.xml"/><Relationship Id="rId3" Type="http://schemas.openxmlformats.org/officeDocument/2006/relationships/image" Target="../media/image136.png"/><Relationship Id="rId4" Type="http://schemas.openxmlformats.org/officeDocument/2006/relationships/image" Target="../media/image138.png"/><Relationship Id="rId5" Type="http://schemas.openxmlformats.org/officeDocument/2006/relationships/image" Target="../media/image137.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5.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6.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8.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9.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0.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1.xml"/><Relationship Id="rId3" Type="http://schemas.openxmlformats.org/officeDocument/2006/relationships/image" Target="../media/image148.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 name="Shape 58"/>
        <p:cNvGrpSpPr/>
        <p:nvPr/>
      </p:nvGrpSpPr>
      <p:grpSpPr>
        <a:xfrm>
          <a:off x="0" y="0"/>
          <a:ext cx="0" cy="0"/>
          <a:chOff x="0" y="0"/>
          <a:chExt cx="0" cy="0"/>
        </a:xfrm>
      </p:grpSpPr>
      <p:sp>
        <p:nvSpPr>
          <p:cNvPr id="59" name="Google Shape;59;p13"/>
          <p:cNvSpPr txBox="1"/>
          <p:nvPr>
            <p:ph type="ctrTitle"/>
          </p:nvPr>
        </p:nvSpPr>
        <p:spPr>
          <a:xfrm>
            <a:off x="512700" y="1893300"/>
            <a:ext cx="8118600" cy="15228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b="1" lang="en"/>
              <a:t>Montana Range Plants</a:t>
            </a:r>
            <a:endParaRPr b="1"/>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 name="Shape 63"/>
        <p:cNvGrpSpPr/>
        <p:nvPr/>
      </p:nvGrpSpPr>
      <p:grpSpPr>
        <a:xfrm>
          <a:off x="0" y="0"/>
          <a:ext cx="0" cy="0"/>
          <a:chOff x="0" y="0"/>
          <a:chExt cx="0" cy="0"/>
        </a:xfrm>
      </p:grpSpPr>
      <p:sp>
        <p:nvSpPr>
          <p:cNvPr id="64" name="Google Shape;64;p14"/>
          <p:cNvSpPr txBox="1"/>
          <p:nvPr>
            <p:ph type="title"/>
          </p:nvPr>
        </p:nvSpPr>
        <p:spPr>
          <a:xfrm>
            <a:off x="1849200" y="894625"/>
            <a:ext cx="54456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SzPts val="990"/>
              <a:buNone/>
            </a:pPr>
            <a:r>
              <a:rPr b="1" lang="en"/>
              <a:t>Grass Identification Basics</a:t>
            </a:r>
            <a:endParaRPr b="1"/>
          </a:p>
        </p:txBody>
      </p:sp>
      <p:pic>
        <p:nvPicPr>
          <p:cNvPr id="65" name="Google Shape;65;p14"/>
          <p:cNvPicPr preferRelativeResize="0"/>
          <p:nvPr/>
        </p:nvPicPr>
        <p:blipFill>
          <a:blip r:embed="rId3">
            <a:alphaModFix/>
          </a:blip>
          <a:stretch>
            <a:fillRect/>
          </a:stretch>
        </p:blipFill>
        <p:spPr>
          <a:xfrm>
            <a:off x="2322126" y="1499950"/>
            <a:ext cx="4499737" cy="348817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 name="Shape 69"/>
        <p:cNvGrpSpPr/>
        <p:nvPr/>
      </p:nvGrpSpPr>
      <p:grpSpPr>
        <a:xfrm>
          <a:off x="0" y="0"/>
          <a:ext cx="0" cy="0"/>
          <a:chOff x="0" y="0"/>
          <a:chExt cx="0" cy="0"/>
        </a:xfrm>
      </p:grpSpPr>
      <p:sp>
        <p:nvSpPr>
          <p:cNvPr id="70" name="Google Shape;70;p15"/>
          <p:cNvSpPr txBox="1"/>
          <p:nvPr>
            <p:ph type="title"/>
          </p:nvPr>
        </p:nvSpPr>
        <p:spPr>
          <a:xfrm>
            <a:off x="47525" y="1342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Seed Head/Inflorescence Shape</a:t>
            </a:r>
            <a:endParaRPr/>
          </a:p>
        </p:txBody>
      </p:sp>
      <p:sp>
        <p:nvSpPr>
          <p:cNvPr id="71" name="Google Shape;71;p15"/>
          <p:cNvSpPr txBox="1"/>
          <p:nvPr>
            <p:ph idx="1" type="body"/>
          </p:nvPr>
        </p:nvSpPr>
        <p:spPr>
          <a:xfrm>
            <a:off x="0" y="919500"/>
            <a:ext cx="5407800" cy="42240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b="1" lang="en">
                <a:solidFill>
                  <a:schemeClr val="dk1"/>
                </a:solidFill>
              </a:rPr>
              <a:t>Spiked: </a:t>
            </a:r>
            <a:r>
              <a:rPr lang="en">
                <a:solidFill>
                  <a:schemeClr val="dk1"/>
                </a:solidFill>
              </a:rPr>
              <a:t>is unbranched, and the spikelets are attached directly to the stem, lacking a stalk.</a:t>
            </a:r>
            <a:endParaRPr>
              <a:solidFill>
                <a:schemeClr val="dk1"/>
              </a:solidFill>
            </a:endParaRPr>
          </a:p>
          <a:p>
            <a:pPr indent="0" lvl="0" marL="0" rtl="0" algn="l">
              <a:spcBef>
                <a:spcPts val="1200"/>
              </a:spcBef>
              <a:spcAft>
                <a:spcPts val="0"/>
              </a:spcAft>
              <a:buNone/>
            </a:pPr>
            <a:r>
              <a:rPr lang="en">
                <a:solidFill>
                  <a:schemeClr val="dk1"/>
                </a:solidFill>
              </a:rPr>
              <a:t>	Examples: Timothy and Bluebunch Wheatgrass</a:t>
            </a:r>
            <a:endParaRPr>
              <a:solidFill>
                <a:schemeClr val="dk1"/>
              </a:solidFill>
            </a:endParaRPr>
          </a:p>
          <a:p>
            <a:pPr indent="0" lvl="0" marL="0" rtl="0" algn="l">
              <a:spcBef>
                <a:spcPts val="1200"/>
              </a:spcBef>
              <a:spcAft>
                <a:spcPts val="0"/>
              </a:spcAft>
              <a:buNone/>
            </a:pPr>
            <a:r>
              <a:rPr b="1" lang="en">
                <a:solidFill>
                  <a:schemeClr val="dk1"/>
                </a:solidFill>
              </a:rPr>
              <a:t>Tightly Branched:</a:t>
            </a:r>
            <a:r>
              <a:rPr lang="en">
                <a:solidFill>
                  <a:schemeClr val="dk1"/>
                </a:solidFill>
              </a:rPr>
              <a:t> Can sometimes look like a spike but the spikelets are attached to the stem by a short stalk.</a:t>
            </a:r>
            <a:endParaRPr>
              <a:solidFill>
                <a:schemeClr val="dk1"/>
              </a:solidFill>
            </a:endParaRPr>
          </a:p>
          <a:p>
            <a:pPr indent="0" lvl="0" marL="0" rtl="0" algn="l">
              <a:spcBef>
                <a:spcPts val="1200"/>
              </a:spcBef>
              <a:spcAft>
                <a:spcPts val="0"/>
              </a:spcAft>
              <a:buNone/>
            </a:pPr>
            <a:r>
              <a:rPr lang="en">
                <a:solidFill>
                  <a:schemeClr val="dk1"/>
                </a:solidFill>
              </a:rPr>
              <a:t>	Examples: Reed Canarygrass and Fescue Sedge</a:t>
            </a:r>
            <a:endParaRPr>
              <a:solidFill>
                <a:schemeClr val="dk1"/>
              </a:solidFill>
            </a:endParaRPr>
          </a:p>
          <a:p>
            <a:pPr indent="0" lvl="0" marL="0" rtl="0" algn="l">
              <a:spcBef>
                <a:spcPts val="1200"/>
              </a:spcBef>
              <a:spcAft>
                <a:spcPts val="0"/>
              </a:spcAft>
              <a:buNone/>
            </a:pPr>
            <a:r>
              <a:rPr b="1" lang="en">
                <a:solidFill>
                  <a:schemeClr val="dk1"/>
                </a:solidFill>
              </a:rPr>
              <a:t>Loosely Branched or Diffuse:</a:t>
            </a:r>
            <a:r>
              <a:rPr lang="en">
                <a:solidFill>
                  <a:schemeClr val="dk1"/>
                </a:solidFill>
              </a:rPr>
              <a:t> Have stalks or pedicels that are long such that each spikelet is well-separated </a:t>
            </a:r>
            <a:r>
              <a:rPr lang="en">
                <a:solidFill>
                  <a:schemeClr val="dk1"/>
                </a:solidFill>
              </a:rPr>
              <a:t>from the others, giving them an open or airy appearance.</a:t>
            </a:r>
            <a:endParaRPr>
              <a:solidFill>
                <a:schemeClr val="dk1"/>
              </a:solidFill>
            </a:endParaRPr>
          </a:p>
          <a:p>
            <a:pPr indent="0" lvl="0" marL="0" rtl="0" algn="l">
              <a:spcBef>
                <a:spcPts val="1200"/>
              </a:spcBef>
              <a:spcAft>
                <a:spcPts val="1200"/>
              </a:spcAft>
              <a:buNone/>
            </a:pPr>
            <a:r>
              <a:rPr lang="en">
                <a:solidFill>
                  <a:schemeClr val="dk1"/>
                </a:solidFill>
              </a:rPr>
              <a:t>	Examples: Switchgrass and Witchgrass</a:t>
            </a:r>
            <a:endParaRPr>
              <a:solidFill>
                <a:schemeClr val="dk1"/>
              </a:solidFill>
            </a:endParaRPr>
          </a:p>
        </p:txBody>
      </p:sp>
      <p:pic>
        <p:nvPicPr>
          <p:cNvPr id="72" name="Google Shape;72;p15"/>
          <p:cNvPicPr preferRelativeResize="0"/>
          <p:nvPr/>
        </p:nvPicPr>
        <p:blipFill>
          <a:blip r:embed="rId3">
            <a:alphaModFix/>
          </a:blip>
          <a:stretch>
            <a:fillRect/>
          </a:stretch>
        </p:blipFill>
        <p:spPr>
          <a:xfrm>
            <a:off x="5322201" y="1687151"/>
            <a:ext cx="3821800" cy="22636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 name="Shape 76"/>
        <p:cNvGrpSpPr/>
        <p:nvPr/>
      </p:nvGrpSpPr>
      <p:grpSpPr>
        <a:xfrm>
          <a:off x="0" y="0"/>
          <a:ext cx="0" cy="0"/>
          <a:chOff x="0" y="0"/>
          <a:chExt cx="0" cy="0"/>
        </a:xfrm>
      </p:grpSpPr>
      <p:sp>
        <p:nvSpPr>
          <p:cNvPr id="77" name="Google Shape;77;p16"/>
          <p:cNvSpPr txBox="1"/>
          <p:nvPr>
            <p:ph type="title"/>
          </p:nvPr>
        </p:nvSpPr>
        <p:spPr>
          <a:xfrm>
            <a:off x="0" y="4100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Sheaths</a:t>
            </a:r>
            <a:endParaRPr/>
          </a:p>
        </p:txBody>
      </p:sp>
      <p:sp>
        <p:nvSpPr>
          <p:cNvPr id="78" name="Google Shape;78;p16"/>
          <p:cNvSpPr txBox="1"/>
          <p:nvPr>
            <p:ph idx="1" type="body"/>
          </p:nvPr>
        </p:nvSpPr>
        <p:spPr>
          <a:xfrm>
            <a:off x="0" y="613700"/>
            <a:ext cx="8520600" cy="34164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Clr>
                <a:schemeClr val="dk1"/>
              </a:buClr>
              <a:buSzPts val="1800"/>
              <a:buChar char="●"/>
            </a:pPr>
            <a:r>
              <a:rPr lang="en">
                <a:solidFill>
                  <a:schemeClr val="dk1"/>
                </a:solidFill>
              </a:rPr>
              <a:t>This is the lower part of the grass leaf - think of it as the outermost cylinder in the series of cylinders that make up a grass stem. </a:t>
            </a:r>
            <a:endParaRPr>
              <a:solidFill>
                <a:schemeClr val="dk1"/>
              </a:solidFill>
            </a:endParaRPr>
          </a:p>
          <a:p>
            <a:pPr indent="-342900" lvl="0" marL="457200" rtl="0" algn="l">
              <a:spcBef>
                <a:spcPts val="0"/>
              </a:spcBef>
              <a:spcAft>
                <a:spcPts val="0"/>
              </a:spcAft>
              <a:buClr>
                <a:schemeClr val="dk1"/>
              </a:buClr>
              <a:buSzPts val="1800"/>
              <a:buChar char="●"/>
            </a:pPr>
            <a:r>
              <a:rPr lang="en">
                <a:solidFill>
                  <a:schemeClr val="dk1"/>
                </a:solidFill>
              </a:rPr>
              <a:t>Some grasses will have sheaths that are closed, open, overlapping or hairy. If hairs are present, they could be along the overlappings of the sheath or all over the outer surface of the sheath.</a:t>
            </a:r>
            <a:endParaRPr>
              <a:solidFill>
                <a:schemeClr val="dk1"/>
              </a:solidFill>
            </a:endParaRPr>
          </a:p>
        </p:txBody>
      </p:sp>
      <p:pic>
        <p:nvPicPr>
          <p:cNvPr id="79" name="Google Shape;79;p16"/>
          <p:cNvPicPr preferRelativeResize="0"/>
          <p:nvPr/>
        </p:nvPicPr>
        <p:blipFill rotWithShape="1">
          <a:blip r:embed="rId3">
            <a:alphaModFix/>
          </a:blip>
          <a:srcRect b="67694" l="0" r="0" t="0"/>
          <a:stretch/>
        </p:blipFill>
        <p:spPr>
          <a:xfrm>
            <a:off x="0" y="2944699"/>
            <a:ext cx="4745350" cy="1895775"/>
          </a:xfrm>
          <a:prstGeom prst="rect">
            <a:avLst/>
          </a:prstGeom>
          <a:noFill/>
          <a:ln>
            <a:noFill/>
          </a:ln>
        </p:spPr>
      </p:pic>
      <p:pic>
        <p:nvPicPr>
          <p:cNvPr id="80" name="Google Shape;80;p16"/>
          <p:cNvPicPr preferRelativeResize="0"/>
          <p:nvPr/>
        </p:nvPicPr>
        <p:blipFill rotWithShape="1">
          <a:blip r:embed="rId4">
            <a:alphaModFix/>
          </a:blip>
          <a:srcRect b="11174" l="0" r="51865" t="0"/>
          <a:stretch/>
        </p:blipFill>
        <p:spPr>
          <a:xfrm>
            <a:off x="5190125" y="2477800"/>
            <a:ext cx="1973475" cy="2199526"/>
          </a:xfrm>
          <a:prstGeom prst="rect">
            <a:avLst/>
          </a:prstGeom>
          <a:noFill/>
          <a:ln>
            <a:noFill/>
          </a:ln>
        </p:spPr>
      </p:pic>
      <p:pic>
        <p:nvPicPr>
          <p:cNvPr id="81" name="Google Shape;81;p16"/>
          <p:cNvPicPr preferRelativeResize="0"/>
          <p:nvPr/>
        </p:nvPicPr>
        <p:blipFill>
          <a:blip r:embed="rId5">
            <a:alphaModFix/>
          </a:blip>
          <a:stretch>
            <a:fillRect/>
          </a:stretch>
        </p:blipFill>
        <p:spPr>
          <a:xfrm>
            <a:off x="7221875" y="2386446"/>
            <a:ext cx="1806775" cy="23822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 name="Shape 85"/>
        <p:cNvGrpSpPr/>
        <p:nvPr/>
      </p:nvGrpSpPr>
      <p:grpSpPr>
        <a:xfrm>
          <a:off x="0" y="0"/>
          <a:ext cx="0" cy="0"/>
          <a:chOff x="0" y="0"/>
          <a:chExt cx="0" cy="0"/>
        </a:xfrm>
      </p:grpSpPr>
      <p:sp>
        <p:nvSpPr>
          <p:cNvPr id="86" name="Google Shape;86;p17"/>
          <p:cNvSpPr txBox="1"/>
          <p:nvPr>
            <p:ph type="title"/>
          </p:nvPr>
        </p:nvSpPr>
        <p:spPr>
          <a:xfrm>
            <a:off x="32000" y="4877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Auricles </a:t>
            </a:r>
            <a:endParaRPr/>
          </a:p>
        </p:txBody>
      </p:sp>
      <p:sp>
        <p:nvSpPr>
          <p:cNvPr id="87" name="Google Shape;87;p17"/>
          <p:cNvSpPr txBox="1"/>
          <p:nvPr>
            <p:ph idx="1" type="body"/>
          </p:nvPr>
        </p:nvSpPr>
        <p:spPr>
          <a:xfrm>
            <a:off x="0" y="621475"/>
            <a:ext cx="8520600" cy="34164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Clr>
                <a:schemeClr val="dk1"/>
              </a:buClr>
              <a:buSzPts val="1800"/>
              <a:buChar char="●"/>
            </a:pPr>
            <a:r>
              <a:rPr lang="en">
                <a:solidFill>
                  <a:schemeClr val="dk1"/>
                </a:solidFill>
              </a:rPr>
              <a:t>Small </a:t>
            </a:r>
            <a:r>
              <a:rPr lang="en">
                <a:solidFill>
                  <a:schemeClr val="dk1"/>
                </a:solidFill>
              </a:rPr>
              <a:t>outer-growths on either side of the leaf sheath-blade junction. </a:t>
            </a:r>
            <a:endParaRPr>
              <a:solidFill>
                <a:schemeClr val="dk1"/>
              </a:solidFill>
            </a:endParaRPr>
          </a:p>
          <a:p>
            <a:pPr indent="-342900" lvl="0" marL="457200" rtl="0" algn="l">
              <a:spcBef>
                <a:spcPts val="0"/>
              </a:spcBef>
              <a:spcAft>
                <a:spcPts val="0"/>
              </a:spcAft>
              <a:buClr>
                <a:schemeClr val="dk1"/>
              </a:buClr>
              <a:buSzPts val="1800"/>
              <a:buChar char="●"/>
            </a:pPr>
            <a:r>
              <a:rPr lang="en">
                <a:solidFill>
                  <a:schemeClr val="dk1"/>
                </a:solidFill>
              </a:rPr>
              <a:t>If auricles are present, they can be clasping/claw-like, rounded/lobed or not there at all. </a:t>
            </a:r>
            <a:endParaRPr>
              <a:solidFill>
                <a:schemeClr val="dk1"/>
              </a:solidFill>
            </a:endParaRPr>
          </a:p>
          <a:p>
            <a:pPr indent="-342900" lvl="0" marL="457200" rtl="0" algn="l">
              <a:spcBef>
                <a:spcPts val="0"/>
              </a:spcBef>
              <a:spcAft>
                <a:spcPts val="0"/>
              </a:spcAft>
              <a:buClr>
                <a:schemeClr val="dk1"/>
              </a:buClr>
              <a:buSzPts val="1800"/>
              <a:buChar char="●"/>
            </a:pPr>
            <a:r>
              <a:rPr lang="en">
                <a:solidFill>
                  <a:schemeClr val="dk1"/>
                </a:solidFill>
              </a:rPr>
              <a:t>These are easily broken off and dry up quickly, mostly observed on fresh plants. </a:t>
            </a:r>
            <a:endParaRPr>
              <a:solidFill>
                <a:schemeClr val="dk1"/>
              </a:solidFill>
            </a:endParaRPr>
          </a:p>
        </p:txBody>
      </p:sp>
      <p:pic>
        <p:nvPicPr>
          <p:cNvPr id="88" name="Google Shape;88;p17"/>
          <p:cNvPicPr preferRelativeResize="0"/>
          <p:nvPr/>
        </p:nvPicPr>
        <p:blipFill rotWithShape="1">
          <a:blip r:embed="rId3">
            <a:alphaModFix/>
          </a:blip>
          <a:srcRect b="34885" l="0" r="0" t="30794"/>
          <a:stretch/>
        </p:blipFill>
        <p:spPr>
          <a:xfrm>
            <a:off x="0" y="2929150"/>
            <a:ext cx="4320525" cy="1833650"/>
          </a:xfrm>
          <a:prstGeom prst="rect">
            <a:avLst/>
          </a:prstGeom>
          <a:noFill/>
          <a:ln>
            <a:noFill/>
          </a:ln>
        </p:spPr>
      </p:pic>
      <p:pic>
        <p:nvPicPr>
          <p:cNvPr id="89" name="Google Shape;89;p17"/>
          <p:cNvPicPr preferRelativeResize="0"/>
          <p:nvPr/>
        </p:nvPicPr>
        <p:blipFill>
          <a:blip r:embed="rId4">
            <a:alphaModFix/>
          </a:blip>
          <a:stretch>
            <a:fillRect/>
          </a:stretch>
        </p:blipFill>
        <p:spPr>
          <a:xfrm>
            <a:off x="6771064" y="2571744"/>
            <a:ext cx="2372936" cy="2082276"/>
          </a:xfrm>
          <a:prstGeom prst="rect">
            <a:avLst/>
          </a:prstGeom>
          <a:noFill/>
          <a:ln>
            <a:noFill/>
          </a:ln>
        </p:spPr>
      </p:pic>
      <p:pic>
        <p:nvPicPr>
          <p:cNvPr id="90" name="Google Shape;90;p17"/>
          <p:cNvPicPr preferRelativeResize="0"/>
          <p:nvPr/>
        </p:nvPicPr>
        <p:blipFill>
          <a:blip r:embed="rId5">
            <a:alphaModFix/>
          </a:blip>
          <a:stretch>
            <a:fillRect/>
          </a:stretch>
        </p:blipFill>
        <p:spPr>
          <a:xfrm>
            <a:off x="4623881" y="2383675"/>
            <a:ext cx="1843824" cy="24584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18"/>
          <p:cNvSpPr txBox="1"/>
          <p:nvPr>
            <p:ph type="title"/>
          </p:nvPr>
        </p:nvSpPr>
        <p:spPr>
          <a:xfrm>
            <a:off x="311700" y="10315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Ligules</a:t>
            </a:r>
            <a:endParaRPr/>
          </a:p>
        </p:txBody>
      </p:sp>
      <p:sp>
        <p:nvSpPr>
          <p:cNvPr id="96" name="Google Shape;96;p18"/>
          <p:cNvSpPr txBox="1"/>
          <p:nvPr>
            <p:ph idx="1" type="body"/>
          </p:nvPr>
        </p:nvSpPr>
        <p:spPr>
          <a:xfrm>
            <a:off x="311700" y="716350"/>
            <a:ext cx="8520600" cy="33972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Clr>
                <a:schemeClr val="dk1"/>
              </a:buClr>
              <a:buSzPts val="1800"/>
              <a:buChar char="●"/>
            </a:pPr>
            <a:r>
              <a:rPr lang="en">
                <a:solidFill>
                  <a:schemeClr val="dk1"/>
                </a:solidFill>
              </a:rPr>
              <a:t>A thin membrane or line of hairs on the inside of the leaf blade at the junction of the sheath and blade. </a:t>
            </a:r>
            <a:endParaRPr>
              <a:solidFill>
                <a:schemeClr val="dk1"/>
              </a:solidFill>
            </a:endParaRPr>
          </a:p>
          <a:p>
            <a:pPr indent="-342900" lvl="0" marL="457200" rtl="0" algn="l">
              <a:spcBef>
                <a:spcPts val="0"/>
              </a:spcBef>
              <a:spcAft>
                <a:spcPts val="0"/>
              </a:spcAft>
              <a:buClr>
                <a:schemeClr val="dk1"/>
              </a:buClr>
              <a:buSzPts val="1800"/>
              <a:buChar char="●"/>
            </a:pPr>
            <a:r>
              <a:rPr lang="en">
                <a:solidFill>
                  <a:schemeClr val="dk1"/>
                </a:solidFill>
              </a:rPr>
              <a:t>If present, they can be described as membranous or hairy</a:t>
            </a:r>
            <a:endParaRPr>
              <a:solidFill>
                <a:schemeClr val="dk1"/>
              </a:solidFill>
            </a:endParaRPr>
          </a:p>
          <a:p>
            <a:pPr indent="-342900" lvl="0" marL="457200" rtl="0" algn="l">
              <a:spcBef>
                <a:spcPts val="0"/>
              </a:spcBef>
              <a:spcAft>
                <a:spcPts val="0"/>
              </a:spcAft>
              <a:buClr>
                <a:schemeClr val="dk1"/>
              </a:buClr>
              <a:buSzPts val="1800"/>
              <a:buChar char="●"/>
            </a:pPr>
            <a:r>
              <a:rPr lang="en">
                <a:solidFill>
                  <a:schemeClr val="dk1"/>
                </a:solidFill>
              </a:rPr>
              <a:t>Ligules are absent or very short in barnyard grass </a:t>
            </a:r>
            <a:endParaRPr>
              <a:solidFill>
                <a:schemeClr val="dk1"/>
              </a:solidFill>
            </a:endParaRPr>
          </a:p>
          <a:p>
            <a:pPr indent="-342900" lvl="0" marL="457200" rtl="0" algn="l">
              <a:spcBef>
                <a:spcPts val="0"/>
              </a:spcBef>
              <a:spcAft>
                <a:spcPts val="0"/>
              </a:spcAft>
              <a:buClr>
                <a:schemeClr val="dk1"/>
              </a:buClr>
              <a:buSzPts val="1800"/>
              <a:buChar char="●"/>
            </a:pPr>
            <a:r>
              <a:rPr lang="en">
                <a:solidFill>
                  <a:schemeClr val="dk1"/>
                </a:solidFill>
              </a:rPr>
              <a:t>Needle-and-thread grass has a very distinct ligule</a:t>
            </a:r>
            <a:endParaRPr>
              <a:solidFill>
                <a:schemeClr val="dk1"/>
              </a:solidFill>
            </a:endParaRPr>
          </a:p>
        </p:txBody>
      </p:sp>
      <p:pic>
        <p:nvPicPr>
          <p:cNvPr id="97" name="Google Shape;97;p18"/>
          <p:cNvPicPr preferRelativeResize="0"/>
          <p:nvPr/>
        </p:nvPicPr>
        <p:blipFill>
          <a:blip r:embed="rId3">
            <a:alphaModFix/>
          </a:blip>
          <a:stretch>
            <a:fillRect/>
          </a:stretch>
        </p:blipFill>
        <p:spPr>
          <a:xfrm>
            <a:off x="5022400" y="2711600"/>
            <a:ext cx="4012825" cy="2198800"/>
          </a:xfrm>
          <a:prstGeom prst="rect">
            <a:avLst/>
          </a:prstGeom>
          <a:noFill/>
          <a:ln>
            <a:noFill/>
          </a:ln>
        </p:spPr>
      </p:pic>
      <p:pic>
        <p:nvPicPr>
          <p:cNvPr id="98" name="Google Shape;98;p18"/>
          <p:cNvPicPr preferRelativeResize="0"/>
          <p:nvPr/>
        </p:nvPicPr>
        <p:blipFill>
          <a:blip r:embed="rId4">
            <a:alphaModFix/>
          </a:blip>
          <a:stretch>
            <a:fillRect/>
          </a:stretch>
        </p:blipFill>
        <p:spPr>
          <a:xfrm>
            <a:off x="1769632" y="2766000"/>
            <a:ext cx="3175067" cy="21988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p19"/>
          <p:cNvSpPr txBox="1"/>
          <p:nvPr>
            <p:ph idx="1" type="body"/>
          </p:nvPr>
        </p:nvSpPr>
        <p:spPr>
          <a:xfrm>
            <a:off x="311700" y="674350"/>
            <a:ext cx="8520600" cy="33972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Clr>
                <a:schemeClr val="dk1"/>
              </a:buClr>
              <a:buSzPts val="1800"/>
              <a:buChar char="●"/>
            </a:pPr>
            <a:r>
              <a:rPr lang="en"/>
              <a:t>A</a:t>
            </a:r>
            <a:r>
              <a:rPr lang="en">
                <a:solidFill>
                  <a:schemeClr val="dk1"/>
                </a:solidFill>
              </a:rPr>
              <a:t> slender bristle that is attached to some portion of the </a:t>
            </a:r>
            <a:r>
              <a:rPr lang="en"/>
              <a:t>floret,</a:t>
            </a:r>
            <a:r>
              <a:rPr lang="en">
                <a:solidFill>
                  <a:schemeClr val="dk1"/>
                </a:solidFill>
              </a:rPr>
              <a:t> usually the tip or back. Often remain attached to the seed and aid in dispersal. </a:t>
            </a:r>
            <a:endParaRPr>
              <a:solidFill>
                <a:schemeClr val="dk1"/>
              </a:solidFill>
            </a:endParaRPr>
          </a:p>
          <a:p>
            <a:pPr indent="-342900" lvl="0" marL="457200" rtl="0" algn="l">
              <a:spcBef>
                <a:spcPts val="0"/>
              </a:spcBef>
              <a:spcAft>
                <a:spcPts val="0"/>
              </a:spcAft>
              <a:buSzPts val="1800"/>
              <a:buChar char="●"/>
            </a:pPr>
            <a:r>
              <a:rPr lang="en"/>
              <a:t>Types of grass can be divided into groups that have awns, are awn-tipped, have no awn and the length of the awn.</a:t>
            </a:r>
            <a:endParaRPr/>
          </a:p>
          <a:p>
            <a:pPr indent="-342900" lvl="0" marL="457200" rtl="0" algn="l">
              <a:spcBef>
                <a:spcPts val="0"/>
              </a:spcBef>
              <a:spcAft>
                <a:spcPts val="0"/>
              </a:spcAft>
              <a:buSzPts val="1800"/>
              <a:buChar char="●"/>
            </a:pPr>
            <a:r>
              <a:rPr lang="en"/>
              <a:t>Wether the awn is bent or straight can also distinguish grass types. </a:t>
            </a:r>
            <a:endParaRPr/>
          </a:p>
        </p:txBody>
      </p:sp>
      <p:pic>
        <p:nvPicPr>
          <p:cNvPr id="104" name="Google Shape;104;p19"/>
          <p:cNvPicPr preferRelativeResize="0"/>
          <p:nvPr/>
        </p:nvPicPr>
        <p:blipFill>
          <a:blip r:embed="rId3">
            <a:alphaModFix/>
          </a:blip>
          <a:stretch>
            <a:fillRect/>
          </a:stretch>
        </p:blipFill>
        <p:spPr>
          <a:xfrm>
            <a:off x="0" y="2447425"/>
            <a:ext cx="2673250" cy="1371277"/>
          </a:xfrm>
          <a:prstGeom prst="rect">
            <a:avLst/>
          </a:prstGeom>
          <a:noFill/>
          <a:ln>
            <a:noFill/>
          </a:ln>
        </p:spPr>
      </p:pic>
      <p:sp>
        <p:nvSpPr>
          <p:cNvPr id="105" name="Google Shape;105;p19"/>
          <p:cNvSpPr txBox="1"/>
          <p:nvPr>
            <p:ph type="title"/>
          </p:nvPr>
        </p:nvSpPr>
        <p:spPr>
          <a:xfrm>
            <a:off x="311700" y="11870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Awns</a:t>
            </a:r>
            <a:endParaRPr/>
          </a:p>
        </p:txBody>
      </p:sp>
      <p:pic>
        <p:nvPicPr>
          <p:cNvPr id="106" name="Google Shape;106;p19"/>
          <p:cNvPicPr preferRelativeResize="0"/>
          <p:nvPr/>
        </p:nvPicPr>
        <p:blipFill>
          <a:blip r:embed="rId4">
            <a:alphaModFix/>
          </a:blip>
          <a:stretch>
            <a:fillRect/>
          </a:stretch>
        </p:blipFill>
        <p:spPr>
          <a:xfrm>
            <a:off x="4954694" y="2824675"/>
            <a:ext cx="1899226" cy="2213550"/>
          </a:xfrm>
          <a:prstGeom prst="rect">
            <a:avLst/>
          </a:prstGeom>
          <a:noFill/>
          <a:ln>
            <a:noFill/>
          </a:ln>
        </p:spPr>
      </p:pic>
      <p:pic>
        <p:nvPicPr>
          <p:cNvPr id="107" name="Google Shape;107;p19"/>
          <p:cNvPicPr preferRelativeResize="0"/>
          <p:nvPr/>
        </p:nvPicPr>
        <p:blipFill rotWithShape="1">
          <a:blip r:embed="rId5">
            <a:alphaModFix/>
          </a:blip>
          <a:srcRect b="0" l="45000" r="0" t="0"/>
          <a:stretch/>
        </p:blipFill>
        <p:spPr>
          <a:xfrm>
            <a:off x="7098269" y="2447425"/>
            <a:ext cx="1734025" cy="2590800"/>
          </a:xfrm>
          <a:prstGeom prst="rect">
            <a:avLst/>
          </a:prstGeom>
          <a:noFill/>
          <a:ln>
            <a:noFill/>
          </a:ln>
        </p:spPr>
      </p:pic>
      <p:pic>
        <p:nvPicPr>
          <p:cNvPr id="108" name="Google Shape;108;p19"/>
          <p:cNvPicPr preferRelativeResize="0"/>
          <p:nvPr/>
        </p:nvPicPr>
        <p:blipFill>
          <a:blip r:embed="rId6">
            <a:alphaModFix/>
          </a:blip>
          <a:stretch>
            <a:fillRect/>
          </a:stretch>
        </p:blipFill>
        <p:spPr>
          <a:xfrm>
            <a:off x="2673247" y="3515797"/>
            <a:ext cx="2037075" cy="15224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20"/>
          <p:cNvSpPr txBox="1"/>
          <p:nvPr>
            <p:ph type="title"/>
          </p:nvPr>
        </p:nvSpPr>
        <p:spPr>
          <a:xfrm>
            <a:off x="311700" y="445025"/>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Important Vocab</a:t>
            </a:r>
            <a:endParaRPr/>
          </a:p>
        </p:txBody>
      </p:sp>
      <p:sp>
        <p:nvSpPr>
          <p:cNvPr id="114" name="Google Shape;114;p20"/>
          <p:cNvSpPr txBox="1"/>
          <p:nvPr>
            <p:ph idx="1" type="body"/>
          </p:nvPr>
        </p:nvSpPr>
        <p:spPr>
          <a:xfrm>
            <a:off x="155850" y="1305300"/>
            <a:ext cx="8832300" cy="33954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b="1" lang="en">
                <a:solidFill>
                  <a:schemeClr val="dk1"/>
                </a:solidFill>
              </a:rPr>
              <a:t>Perennial: </a:t>
            </a:r>
            <a:r>
              <a:rPr lang="en">
                <a:solidFill>
                  <a:schemeClr val="dk1"/>
                </a:solidFill>
              </a:rPr>
              <a:t>Perennials are typically cold-hardy plants that will return again in the spring</a:t>
            </a:r>
            <a:endParaRPr>
              <a:solidFill>
                <a:schemeClr val="dk1"/>
              </a:solidFill>
            </a:endParaRPr>
          </a:p>
          <a:p>
            <a:pPr indent="0" lvl="0" marL="0" rtl="0" algn="l">
              <a:spcBef>
                <a:spcPts val="1200"/>
              </a:spcBef>
              <a:spcAft>
                <a:spcPts val="0"/>
              </a:spcAft>
              <a:buNone/>
            </a:pPr>
            <a:r>
              <a:rPr b="1" lang="en">
                <a:solidFill>
                  <a:schemeClr val="dk1"/>
                </a:solidFill>
              </a:rPr>
              <a:t>Annual:</a:t>
            </a:r>
            <a:r>
              <a:rPr lang="en">
                <a:solidFill>
                  <a:schemeClr val="dk1"/>
                </a:solidFill>
              </a:rPr>
              <a:t> Annuals are plants that germinate, flower, set seed, and die all in one season</a:t>
            </a:r>
            <a:endParaRPr>
              <a:solidFill>
                <a:schemeClr val="dk1"/>
              </a:solidFill>
            </a:endParaRPr>
          </a:p>
          <a:p>
            <a:pPr indent="0" lvl="0" marL="0" rtl="0" algn="l">
              <a:spcBef>
                <a:spcPts val="1200"/>
              </a:spcBef>
              <a:spcAft>
                <a:spcPts val="0"/>
              </a:spcAft>
              <a:buNone/>
            </a:pPr>
            <a:r>
              <a:rPr b="1" lang="en">
                <a:solidFill>
                  <a:schemeClr val="dk1"/>
                </a:solidFill>
              </a:rPr>
              <a:t>Increaser: </a:t>
            </a:r>
            <a:r>
              <a:rPr lang="en">
                <a:solidFill>
                  <a:schemeClr val="dk1"/>
                </a:solidFill>
              </a:rPr>
              <a:t>Are lower producing, less palatable plant that also grow in the original climax community. They tend to “increase” and take the place of decreasers that weaken or die due to heavy grazing, drought or other range disturbances. </a:t>
            </a:r>
            <a:endParaRPr>
              <a:solidFill>
                <a:schemeClr val="dk1"/>
              </a:solidFill>
            </a:endParaRPr>
          </a:p>
          <a:p>
            <a:pPr indent="0" lvl="0" marL="0" rtl="0" algn="l">
              <a:spcBef>
                <a:spcPts val="1200"/>
              </a:spcBef>
              <a:spcAft>
                <a:spcPts val="0"/>
              </a:spcAft>
              <a:buNone/>
            </a:pPr>
            <a:r>
              <a:rPr b="1" lang="en">
                <a:solidFill>
                  <a:schemeClr val="dk1"/>
                </a:solidFill>
              </a:rPr>
              <a:t>Decreaser:</a:t>
            </a:r>
            <a:r>
              <a:rPr lang="en">
                <a:solidFill>
                  <a:schemeClr val="dk1"/>
                </a:solidFill>
              </a:rPr>
              <a:t> Are high producing, palatable plants that grow in the original climax community. These plants decrease in relative abundance under continued heavy use. </a:t>
            </a:r>
            <a:endParaRPr>
              <a:solidFill>
                <a:schemeClr val="dk1"/>
              </a:solidFill>
            </a:endParaRPr>
          </a:p>
          <a:p>
            <a:pPr indent="0" lvl="0" marL="0" rtl="0" algn="l">
              <a:spcBef>
                <a:spcPts val="1200"/>
              </a:spcBef>
              <a:spcAft>
                <a:spcPts val="1200"/>
              </a:spcAft>
              <a:buNone/>
            </a:pPr>
            <a:r>
              <a:rPr b="1" lang="en">
                <a:solidFill>
                  <a:schemeClr val="dk1"/>
                </a:solidFill>
              </a:rPr>
              <a:t>Invader: </a:t>
            </a:r>
            <a:r>
              <a:rPr lang="en">
                <a:solidFill>
                  <a:schemeClr val="dk1"/>
                </a:solidFill>
              </a:rPr>
              <a:t>Are introduced plants or native plants that are rare in the climax plant community. They invade a site as the decreasers and increasers are reduced by grazing or other </a:t>
            </a:r>
            <a:r>
              <a:rPr lang="en">
                <a:solidFill>
                  <a:schemeClr val="dk1"/>
                </a:solidFill>
              </a:rPr>
              <a:t>disturbances</a:t>
            </a:r>
            <a:r>
              <a:rPr lang="en">
                <a:solidFill>
                  <a:schemeClr val="dk1"/>
                </a:solidFill>
              </a:rPr>
              <a:t>. </a:t>
            </a:r>
            <a:endParaRPr>
              <a:solidFill>
                <a:schemeClr val="dk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8" name="Shape 118"/>
        <p:cNvGrpSpPr/>
        <p:nvPr/>
      </p:nvGrpSpPr>
      <p:grpSpPr>
        <a:xfrm>
          <a:off x="0" y="0"/>
          <a:ext cx="0" cy="0"/>
          <a:chOff x="0" y="0"/>
          <a:chExt cx="0" cy="0"/>
        </a:xfrm>
      </p:grpSpPr>
      <p:sp>
        <p:nvSpPr>
          <p:cNvPr id="119" name="Google Shape;119;p21"/>
          <p:cNvSpPr txBox="1"/>
          <p:nvPr>
            <p:ph type="ctrTitle"/>
          </p:nvPr>
        </p:nvSpPr>
        <p:spPr>
          <a:xfrm>
            <a:off x="512700" y="1893300"/>
            <a:ext cx="8118600" cy="15228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Grasses &amp; Grass-Likes</a:t>
            </a:r>
            <a:endParaRPr/>
          </a:p>
        </p:txBody>
      </p:sp>
      <p:sp>
        <p:nvSpPr>
          <p:cNvPr id="120" name="Google Shape;120;p21"/>
          <p:cNvSpPr txBox="1"/>
          <p:nvPr>
            <p:ph idx="1" type="subTitle"/>
          </p:nvPr>
        </p:nvSpPr>
        <p:spPr>
          <a:xfrm>
            <a:off x="512700" y="3840639"/>
            <a:ext cx="8118600" cy="7875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Graminoid</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4" name="Shape 124"/>
        <p:cNvGrpSpPr/>
        <p:nvPr/>
      </p:nvGrpSpPr>
      <p:grpSpPr>
        <a:xfrm>
          <a:off x="0" y="0"/>
          <a:ext cx="0" cy="0"/>
          <a:chOff x="0" y="0"/>
          <a:chExt cx="0" cy="0"/>
        </a:xfrm>
      </p:grpSpPr>
      <p:sp>
        <p:nvSpPr>
          <p:cNvPr id="125" name="Google Shape;125;p22"/>
          <p:cNvSpPr txBox="1"/>
          <p:nvPr>
            <p:ph type="title"/>
          </p:nvPr>
        </p:nvSpPr>
        <p:spPr>
          <a:xfrm>
            <a:off x="0" y="3362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Crested Wheatgrass</a:t>
            </a:r>
            <a:endParaRPr/>
          </a:p>
        </p:txBody>
      </p:sp>
      <p:sp>
        <p:nvSpPr>
          <p:cNvPr id="126" name="Google Shape;126;p22"/>
          <p:cNvSpPr txBox="1"/>
          <p:nvPr>
            <p:ph idx="1" type="body"/>
          </p:nvPr>
        </p:nvSpPr>
        <p:spPr>
          <a:xfrm>
            <a:off x="0" y="1213200"/>
            <a:ext cx="8520600" cy="34164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0"/>
              </a:spcAft>
              <a:buNone/>
            </a:pPr>
            <a:r>
              <a:rPr b="1" lang="en" sz="1600">
                <a:solidFill>
                  <a:schemeClr val="dk1"/>
                </a:solidFill>
              </a:rPr>
              <a:t>Scientific Name: </a:t>
            </a:r>
            <a:r>
              <a:rPr lang="en" sz="1600">
                <a:solidFill>
                  <a:schemeClr val="dk1"/>
                </a:solidFill>
              </a:rPr>
              <a:t>Agropyron Cristatum</a:t>
            </a:r>
            <a:endParaRPr sz="1600">
              <a:solidFill>
                <a:schemeClr val="dk1"/>
              </a:solidFill>
            </a:endParaRPr>
          </a:p>
          <a:p>
            <a:pPr indent="0" lvl="0" marL="0" rtl="0" algn="l">
              <a:lnSpc>
                <a:spcPct val="115000"/>
              </a:lnSpc>
              <a:spcBef>
                <a:spcPts val="0"/>
              </a:spcBef>
              <a:spcAft>
                <a:spcPts val="0"/>
              </a:spcAft>
              <a:buNone/>
            </a:pPr>
            <a:r>
              <a:rPr b="1" lang="en" sz="1600">
                <a:solidFill>
                  <a:schemeClr val="dk1"/>
                </a:solidFill>
              </a:rPr>
              <a:t>Lifespan (LS): </a:t>
            </a:r>
            <a:r>
              <a:rPr lang="en" sz="1600">
                <a:solidFill>
                  <a:schemeClr val="dk1"/>
                </a:solidFill>
              </a:rPr>
              <a:t>Perennial </a:t>
            </a:r>
            <a:endParaRPr sz="1600">
              <a:solidFill>
                <a:schemeClr val="dk1"/>
              </a:solidFill>
            </a:endParaRPr>
          </a:p>
          <a:p>
            <a:pPr indent="0" lvl="0" marL="0" rtl="0" algn="l">
              <a:lnSpc>
                <a:spcPct val="115000"/>
              </a:lnSpc>
              <a:spcBef>
                <a:spcPts val="0"/>
              </a:spcBef>
              <a:spcAft>
                <a:spcPts val="0"/>
              </a:spcAft>
              <a:buNone/>
            </a:pPr>
            <a:r>
              <a:rPr b="1" lang="en" sz="1600">
                <a:solidFill>
                  <a:schemeClr val="dk1"/>
                </a:solidFill>
              </a:rPr>
              <a:t>Origin (OP): </a:t>
            </a:r>
            <a:r>
              <a:rPr lang="en" sz="1600">
                <a:solidFill>
                  <a:schemeClr val="dk1"/>
                </a:solidFill>
              </a:rPr>
              <a:t>Introduced </a:t>
            </a:r>
            <a:endParaRPr sz="1600">
              <a:solidFill>
                <a:schemeClr val="dk1"/>
              </a:solidFill>
            </a:endParaRPr>
          </a:p>
          <a:p>
            <a:pPr indent="0" lvl="0" marL="0" rtl="0" algn="l">
              <a:lnSpc>
                <a:spcPct val="115000"/>
              </a:lnSpc>
              <a:spcBef>
                <a:spcPts val="0"/>
              </a:spcBef>
              <a:spcAft>
                <a:spcPts val="0"/>
              </a:spcAft>
              <a:buNone/>
            </a:pPr>
            <a:r>
              <a:rPr b="1" lang="en" sz="1600">
                <a:solidFill>
                  <a:schemeClr val="dk1"/>
                </a:solidFill>
              </a:rPr>
              <a:t>Season (S): </a:t>
            </a:r>
            <a:r>
              <a:rPr lang="en" sz="1600">
                <a:solidFill>
                  <a:schemeClr val="dk1"/>
                </a:solidFill>
              </a:rPr>
              <a:t>Cool - Season</a:t>
            </a:r>
            <a:endParaRPr sz="1600">
              <a:solidFill>
                <a:schemeClr val="dk1"/>
              </a:solidFill>
            </a:endParaRPr>
          </a:p>
          <a:p>
            <a:pPr indent="0" lvl="0" marL="0" rtl="0" algn="l">
              <a:lnSpc>
                <a:spcPct val="115000"/>
              </a:lnSpc>
              <a:spcBef>
                <a:spcPts val="0"/>
              </a:spcBef>
              <a:spcAft>
                <a:spcPts val="0"/>
              </a:spcAft>
              <a:buNone/>
            </a:pPr>
            <a:r>
              <a:rPr b="1" lang="en" sz="1600">
                <a:solidFill>
                  <a:schemeClr val="dk1"/>
                </a:solidFill>
              </a:rPr>
              <a:t>Grazing Response (GR): </a:t>
            </a:r>
            <a:r>
              <a:rPr lang="en" sz="1600">
                <a:solidFill>
                  <a:schemeClr val="dk1"/>
                </a:solidFill>
              </a:rPr>
              <a:t>Invader</a:t>
            </a:r>
            <a:r>
              <a:rPr b="1" lang="en" sz="1600">
                <a:solidFill>
                  <a:schemeClr val="dk1"/>
                </a:solidFill>
              </a:rPr>
              <a:t> </a:t>
            </a:r>
            <a:endParaRPr b="1" sz="1600">
              <a:solidFill>
                <a:schemeClr val="dk1"/>
              </a:solidFill>
            </a:endParaRPr>
          </a:p>
          <a:p>
            <a:pPr indent="0" lvl="0" marL="0" rtl="0" algn="l">
              <a:lnSpc>
                <a:spcPct val="115000"/>
              </a:lnSpc>
              <a:spcBef>
                <a:spcPts val="0"/>
              </a:spcBef>
              <a:spcAft>
                <a:spcPts val="0"/>
              </a:spcAft>
              <a:buNone/>
            </a:pPr>
            <a:r>
              <a:t/>
            </a:r>
            <a:endParaRPr b="1" sz="1600"/>
          </a:p>
          <a:p>
            <a:pPr indent="-330200" lvl="0" marL="457200" rtl="0" algn="l">
              <a:lnSpc>
                <a:spcPct val="100000"/>
              </a:lnSpc>
              <a:spcBef>
                <a:spcPts val="0"/>
              </a:spcBef>
              <a:spcAft>
                <a:spcPts val="0"/>
              </a:spcAft>
              <a:buSzPts val="1600"/>
              <a:buChar char="●"/>
            </a:pPr>
            <a:r>
              <a:rPr lang="en" sz="1600"/>
              <a:t>Normal plant height of 1½ - 3 feet</a:t>
            </a:r>
            <a:endParaRPr sz="1600"/>
          </a:p>
          <a:p>
            <a:pPr indent="-330200" lvl="0" marL="457200" rtl="0" algn="l">
              <a:lnSpc>
                <a:spcPct val="100000"/>
              </a:lnSpc>
              <a:spcBef>
                <a:spcPts val="0"/>
              </a:spcBef>
              <a:spcAft>
                <a:spcPts val="0"/>
              </a:spcAft>
              <a:buSzPts val="1600"/>
              <a:buChar char="●"/>
            </a:pPr>
            <a:r>
              <a:rPr lang="en" sz="1600"/>
              <a:t>Flattened seed heads that vary in size, mostly 1¼ - 3¼ inches long</a:t>
            </a:r>
            <a:endParaRPr sz="1600"/>
          </a:p>
          <a:p>
            <a:pPr indent="-330200" lvl="0" marL="457200" rtl="0" algn="l">
              <a:lnSpc>
                <a:spcPct val="100000"/>
              </a:lnSpc>
              <a:spcBef>
                <a:spcPts val="0"/>
              </a:spcBef>
              <a:spcAft>
                <a:spcPts val="0"/>
              </a:spcAft>
              <a:buSzPts val="1600"/>
              <a:buChar char="●"/>
            </a:pPr>
            <a:r>
              <a:rPr lang="en" sz="1600"/>
              <a:t>Moderately coarse leaves and flat when growing</a:t>
            </a:r>
            <a:endParaRPr sz="1600"/>
          </a:p>
          <a:p>
            <a:pPr indent="-330200" lvl="0" marL="457200" rtl="0" algn="l">
              <a:lnSpc>
                <a:spcPct val="100000"/>
              </a:lnSpc>
              <a:spcBef>
                <a:spcPts val="0"/>
              </a:spcBef>
              <a:spcAft>
                <a:spcPts val="0"/>
              </a:spcAft>
              <a:buSzPts val="1600"/>
              <a:buChar char="●"/>
            </a:pPr>
            <a:r>
              <a:rPr lang="en" sz="1600"/>
              <a:t>Auricles present - tend to roll inward when dry</a:t>
            </a:r>
            <a:endParaRPr sz="1600"/>
          </a:p>
          <a:p>
            <a:pPr indent="0" lvl="0" marL="0" rtl="0" algn="l">
              <a:spcBef>
                <a:spcPts val="1200"/>
              </a:spcBef>
              <a:spcAft>
                <a:spcPts val="1200"/>
              </a:spcAft>
              <a:buNone/>
            </a:pPr>
            <a:r>
              <a:t/>
            </a:r>
            <a:endParaRPr/>
          </a:p>
        </p:txBody>
      </p:sp>
      <p:pic>
        <p:nvPicPr>
          <p:cNvPr id="127" name="Google Shape;127;p22"/>
          <p:cNvPicPr preferRelativeResize="0"/>
          <p:nvPr/>
        </p:nvPicPr>
        <p:blipFill>
          <a:blip r:embed="rId3">
            <a:alphaModFix/>
          </a:blip>
          <a:stretch>
            <a:fillRect/>
          </a:stretch>
        </p:blipFill>
        <p:spPr>
          <a:xfrm>
            <a:off x="7047425" y="0"/>
            <a:ext cx="2096575" cy="3597350"/>
          </a:xfrm>
          <a:prstGeom prst="rect">
            <a:avLst/>
          </a:prstGeom>
          <a:noFill/>
          <a:ln>
            <a:noFill/>
          </a:ln>
        </p:spPr>
      </p:pic>
      <p:pic>
        <p:nvPicPr>
          <p:cNvPr id="128" name="Google Shape;128;p22"/>
          <p:cNvPicPr preferRelativeResize="0"/>
          <p:nvPr/>
        </p:nvPicPr>
        <p:blipFill>
          <a:blip r:embed="rId4">
            <a:alphaModFix/>
          </a:blip>
          <a:stretch>
            <a:fillRect/>
          </a:stretch>
        </p:blipFill>
        <p:spPr>
          <a:xfrm>
            <a:off x="4101225" y="0"/>
            <a:ext cx="2946200" cy="29462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2" name="Shape 132"/>
        <p:cNvGrpSpPr/>
        <p:nvPr/>
      </p:nvGrpSpPr>
      <p:grpSpPr>
        <a:xfrm>
          <a:off x="0" y="0"/>
          <a:ext cx="0" cy="0"/>
          <a:chOff x="0" y="0"/>
          <a:chExt cx="0" cy="0"/>
        </a:xfrm>
      </p:grpSpPr>
      <p:sp>
        <p:nvSpPr>
          <p:cNvPr id="133" name="Google Shape;133;p23"/>
          <p:cNvSpPr txBox="1"/>
          <p:nvPr>
            <p:ph type="title"/>
          </p:nvPr>
        </p:nvSpPr>
        <p:spPr>
          <a:xfrm>
            <a:off x="0" y="14385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Big Bluestem</a:t>
            </a:r>
            <a:endParaRPr/>
          </a:p>
        </p:txBody>
      </p:sp>
      <p:sp>
        <p:nvSpPr>
          <p:cNvPr id="134" name="Google Shape;134;p23"/>
          <p:cNvSpPr txBox="1"/>
          <p:nvPr>
            <p:ph idx="1" type="body"/>
          </p:nvPr>
        </p:nvSpPr>
        <p:spPr>
          <a:xfrm>
            <a:off x="0" y="757050"/>
            <a:ext cx="5368800" cy="42777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Andropogon Gerardii</a:t>
            </a:r>
            <a:endParaRPr sz="1600">
              <a:solidFill>
                <a:schemeClr val="dk1"/>
              </a:solidFill>
            </a:endParaRPr>
          </a:p>
          <a:p>
            <a:pPr indent="0" lvl="0" marL="0" rtl="0" algn="l">
              <a:lnSpc>
                <a:spcPct val="115000"/>
              </a:lnSpc>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 </a:t>
            </a:r>
            <a:endParaRPr sz="1600">
              <a:solidFill>
                <a:schemeClr val="dk1"/>
              </a:solidFill>
            </a:endParaRPr>
          </a:p>
          <a:p>
            <a:pPr indent="0" lvl="0" marL="0" rtl="0" algn="l">
              <a:lnSpc>
                <a:spcPct val="115000"/>
              </a:lnSpc>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lnSpc>
                <a:spcPct val="115000"/>
              </a:lnSpc>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Warm - Season</a:t>
            </a:r>
            <a:endParaRPr sz="1600">
              <a:solidFill>
                <a:schemeClr val="dk1"/>
              </a:solidFill>
            </a:endParaRPr>
          </a:p>
          <a:p>
            <a:pPr indent="0" lvl="0" marL="0" rtl="0" algn="l">
              <a:lnSpc>
                <a:spcPct val="115000"/>
              </a:lnSpc>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Decreaser</a:t>
            </a:r>
            <a:endParaRPr sz="1600">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sz="1600"/>
          </a:p>
          <a:p>
            <a:pPr indent="-330200" lvl="0" marL="457200" rtl="0" algn="l">
              <a:lnSpc>
                <a:spcPct val="100000"/>
              </a:lnSpc>
              <a:spcBef>
                <a:spcPts val="0"/>
              </a:spcBef>
              <a:spcAft>
                <a:spcPts val="0"/>
              </a:spcAft>
              <a:buSzPts val="1600"/>
              <a:buChar char="●"/>
            </a:pPr>
            <a:r>
              <a:rPr lang="en" sz="1600"/>
              <a:t>Coarse stalks reaching 3-7 feet tall</a:t>
            </a:r>
            <a:endParaRPr sz="1600"/>
          </a:p>
          <a:p>
            <a:pPr indent="-330200" lvl="0" marL="457200" rtl="0" algn="l">
              <a:lnSpc>
                <a:spcPct val="100000"/>
              </a:lnSpc>
              <a:spcBef>
                <a:spcPts val="0"/>
              </a:spcBef>
              <a:spcAft>
                <a:spcPts val="0"/>
              </a:spcAft>
              <a:buSzPts val="1600"/>
              <a:buChar char="●"/>
            </a:pPr>
            <a:r>
              <a:rPr lang="en" sz="1600"/>
              <a:t>Each stalk produces 1 or more hairy 3-6 fingered spikes (turkey foot), typically 1½-4 inches long </a:t>
            </a:r>
            <a:endParaRPr sz="1600"/>
          </a:p>
          <a:p>
            <a:pPr indent="-330200" lvl="0" marL="457200" rtl="0" algn="l">
              <a:lnSpc>
                <a:spcPct val="100000"/>
              </a:lnSpc>
              <a:spcBef>
                <a:spcPts val="0"/>
              </a:spcBef>
              <a:spcAft>
                <a:spcPts val="0"/>
              </a:spcAft>
              <a:buSzPts val="1600"/>
              <a:buChar char="●"/>
            </a:pPr>
            <a:r>
              <a:rPr lang="en" sz="1600"/>
              <a:t>Plant remains green throughout the summer, turning rusty red with maturity </a:t>
            </a:r>
            <a:endParaRPr sz="1600"/>
          </a:p>
          <a:p>
            <a:pPr indent="-330200" lvl="0" marL="457200" rtl="0" algn="l">
              <a:lnSpc>
                <a:spcPct val="100000"/>
              </a:lnSpc>
              <a:spcBef>
                <a:spcPts val="0"/>
              </a:spcBef>
              <a:spcAft>
                <a:spcPts val="0"/>
              </a:spcAft>
              <a:buSzPts val="1600"/>
              <a:buChar char="➔"/>
            </a:pPr>
            <a:r>
              <a:rPr lang="en" sz="1600"/>
              <a:t>Don't confuse it with Sand Bluestem - looks very similar but can be distinguished by the yellow hairs on the seed heads and stems tend to be straw-colored</a:t>
            </a:r>
            <a:endParaRPr sz="1600"/>
          </a:p>
        </p:txBody>
      </p:sp>
      <p:pic>
        <p:nvPicPr>
          <p:cNvPr id="135" name="Google Shape;135;p23"/>
          <p:cNvPicPr preferRelativeResize="0"/>
          <p:nvPr/>
        </p:nvPicPr>
        <p:blipFill rotWithShape="1">
          <a:blip r:embed="rId3">
            <a:alphaModFix/>
          </a:blip>
          <a:srcRect b="0" l="16108" r="16067" t="0"/>
          <a:stretch/>
        </p:blipFill>
        <p:spPr>
          <a:xfrm>
            <a:off x="7737700" y="0"/>
            <a:ext cx="1406300" cy="2493201"/>
          </a:xfrm>
          <a:prstGeom prst="rect">
            <a:avLst/>
          </a:prstGeom>
          <a:noFill/>
          <a:ln>
            <a:noFill/>
          </a:ln>
        </p:spPr>
      </p:pic>
      <p:pic>
        <p:nvPicPr>
          <p:cNvPr id="136" name="Google Shape;136;p23"/>
          <p:cNvPicPr preferRelativeResize="0"/>
          <p:nvPr/>
        </p:nvPicPr>
        <p:blipFill>
          <a:blip r:embed="rId4">
            <a:alphaModFix/>
          </a:blip>
          <a:stretch>
            <a:fillRect/>
          </a:stretch>
        </p:blipFill>
        <p:spPr>
          <a:xfrm>
            <a:off x="5626900" y="0"/>
            <a:ext cx="2110800" cy="2110800"/>
          </a:xfrm>
          <a:prstGeom prst="rect">
            <a:avLst/>
          </a:prstGeom>
          <a:noFill/>
          <a:ln>
            <a:noFill/>
          </a:ln>
        </p:spPr>
      </p:pic>
      <p:pic>
        <p:nvPicPr>
          <p:cNvPr id="137" name="Google Shape;137;p23"/>
          <p:cNvPicPr preferRelativeResize="0"/>
          <p:nvPr/>
        </p:nvPicPr>
        <p:blipFill>
          <a:blip r:embed="rId5">
            <a:alphaModFix/>
          </a:blip>
          <a:stretch>
            <a:fillRect/>
          </a:stretch>
        </p:blipFill>
        <p:spPr>
          <a:xfrm>
            <a:off x="5626900" y="2110800"/>
            <a:ext cx="2110801" cy="2110801"/>
          </a:xfrm>
          <a:prstGeom prst="rect">
            <a:avLst/>
          </a:prstGeom>
          <a:noFill/>
          <a:ln>
            <a:noFill/>
          </a:ln>
        </p:spPr>
      </p:pic>
      <p:sp>
        <p:nvSpPr>
          <p:cNvPr id="138" name="Google Shape;138;p23"/>
          <p:cNvSpPr txBox="1"/>
          <p:nvPr/>
        </p:nvSpPr>
        <p:spPr>
          <a:xfrm>
            <a:off x="7675525" y="3585725"/>
            <a:ext cx="2012400" cy="2487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SzPts val="275"/>
              <a:buNone/>
            </a:pPr>
            <a:r>
              <a:rPr lang="en" sz="1550">
                <a:solidFill>
                  <a:schemeClr val="dk1"/>
                </a:solidFill>
              </a:rPr>
              <a:t>Sand Bluestem</a:t>
            </a:r>
            <a:endParaRPr sz="1550">
              <a:solidFill>
                <a:schemeClr val="dk1"/>
              </a:solidFill>
            </a:endParaRPr>
          </a:p>
        </p:txBody>
      </p:sp>
      <p:cxnSp>
        <p:nvCxnSpPr>
          <p:cNvPr id="139" name="Google Shape;139;p23"/>
          <p:cNvCxnSpPr/>
          <p:nvPr/>
        </p:nvCxnSpPr>
        <p:spPr>
          <a:xfrm rot="10800000">
            <a:off x="7808475" y="3611350"/>
            <a:ext cx="310800" cy="50700"/>
          </a:xfrm>
          <a:prstGeom prst="straightConnector1">
            <a:avLst/>
          </a:prstGeom>
          <a:noFill/>
          <a:ln cap="flat" cmpd="sng" w="9525">
            <a:solidFill>
              <a:schemeClr val="dk2"/>
            </a:solidFill>
            <a:prstDash val="solid"/>
            <a:round/>
            <a:headEnd len="med" w="med" type="none"/>
            <a:tailEnd len="med" w="med" type="triangle"/>
          </a:ln>
        </p:spPr>
      </p:cxn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3" name="Shape 143"/>
        <p:cNvGrpSpPr/>
        <p:nvPr/>
      </p:nvGrpSpPr>
      <p:grpSpPr>
        <a:xfrm>
          <a:off x="0" y="0"/>
          <a:ext cx="0" cy="0"/>
          <a:chOff x="0" y="0"/>
          <a:chExt cx="0" cy="0"/>
        </a:xfrm>
      </p:grpSpPr>
      <p:sp>
        <p:nvSpPr>
          <p:cNvPr id="144" name="Google Shape;144;p24"/>
          <p:cNvSpPr txBox="1"/>
          <p:nvPr>
            <p:ph type="title"/>
          </p:nvPr>
        </p:nvSpPr>
        <p:spPr>
          <a:xfrm>
            <a:off x="0" y="22880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Red Threeawn</a:t>
            </a:r>
            <a:endParaRPr/>
          </a:p>
        </p:txBody>
      </p:sp>
      <p:sp>
        <p:nvSpPr>
          <p:cNvPr id="145" name="Google Shape;145;p24"/>
          <p:cNvSpPr txBox="1"/>
          <p:nvPr>
            <p:ph idx="1" type="body"/>
          </p:nvPr>
        </p:nvSpPr>
        <p:spPr>
          <a:xfrm>
            <a:off x="0" y="1070600"/>
            <a:ext cx="8520600" cy="33972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Aristida Purpurea</a:t>
            </a:r>
            <a:endParaRPr sz="1600">
              <a:solidFill>
                <a:schemeClr val="dk1"/>
              </a:solidFill>
            </a:endParaRPr>
          </a:p>
          <a:p>
            <a:pPr indent="0" lvl="0" marL="0" rtl="0" algn="l">
              <a:lnSpc>
                <a:spcPct val="115000"/>
              </a:lnSpc>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lnSpc>
                <a:spcPct val="115000"/>
              </a:lnSpc>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Introduced </a:t>
            </a:r>
            <a:endParaRPr sz="1600">
              <a:solidFill>
                <a:schemeClr val="dk1"/>
              </a:solidFill>
            </a:endParaRPr>
          </a:p>
          <a:p>
            <a:pPr indent="0" lvl="0" marL="0" rtl="0" algn="l">
              <a:lnSpc>
                <a:spcPct val="115000"/>
              </a:lnSpc>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Warm - Season</a:t>
            </a:r>
            <a:endParaRPr sz="1600">
              <a:solidFill>
                <a:schemeClr val="dk1"/>
              </a:solidFill>
            </a:endParaRPr>
          </a:p>
          <a:p>
            <a:pPr indent="0" lvl="0" marL="0" rtl="0" algn="l">
              <a:lnSpc>
                <a:spcPct val="115000"/>
              </a:lnSpc>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Invader</a:t>
            </a:r>
            <a:endParaRPr sz="1600">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sz="1600"/>
          </a:p>
          <a:p>
            <a:pPr indent="-330200" lvl="0" marL="457200" rtl="0" algn="l">
              <a:lnSpc>
                <a:spcPct val="100000"/>
              </a:lnSpc>
              <a:spcBef>
                <a:spcPts val="0"/>
              </a:spcBef>
              <a:spcAft>
                <a:spcPts val="0"/>
              </a:spcAft>
              <a:buSzPts val="1600"/>
              <a:buChar char="●"/>
            </a:pPr>
            <a:r>
              <a:rPr lang="en" sz="1600"/>
              <a:t>6-20 inches tall</a:t>
            </a:r>
            <a:endParaRPr sz="1600"/>
          </a:p>
          <a:p>
            <a:pPr indent="-330200" lvl="0" marL="457200" rtl="0" algn="l">
              <a:lnSpc>
                <a:spcPct val="100000"/>
              </a:lnSpc>
              <a:spcBef>
                <a:spcPts val="0"/>
              </a:spcBef>
              <a:spcAft>
                <a:spcPts val="0"/>
              </a:spcAft>
              <a:buSzPts val="1600"/>
              <a:buChar char="●"/>
            </a:pPr>
            <a:r>
              <a:rPr lang="en" sz="1600"/>
              <a:t>3 long straight spreading awns per spikelets</a:t>
            </a:r>
            <a:endParaRPr sz="1600"/>
          </a:p>
          <a:p>
            <a:pPr indent="-330200" lvl="0" marL="457200" rtl="0" algn="l">
              <a:lnSpc>
                <a:spcPct val="100000"/>
              </a:lnSpc>
              <a:spcBef>
                <a:spcPts val="0"/>
              </a:spcBef>
              <a:spcAft>
                <a:spcPts val="0"/>
              </a:spcAft>
              <a:buSzPts val="1600"/>
              <a:buChar char="●"/>
            </a:pPr>
            <a:r>
              <a:rPr lang="en" sz="1600"/>
              <a:t>Awns are purplish </a:t>
            </a:r>
            <a:endParaRPr sz="1600"/>
          </a:p>
          <a:p>
            <a:pPr indent="-330200" lvl="0" marL="457200" rtl="0" algn="l">
              <a:lnSpc>
                <a:spcPct val="100000"/>
              </a:lnSpc>
              <a:spcBef>
                <a:spcPts val="0"/>
              </a:spcBef>
              <a:spcAft>
                <a:spcPts val="0"/>
              </a:spcAft>
              <a:buSzPts val="1600"/>
              <a:buChar char="●"/>
            </a:pPr>
            <a:r>
              <a:rPr lang="en" sz="1600"/>
              <a:t>Numerous short leaves that are curly when dry </a:t>
            </a:r>
            <a:endParaRPr sz="1600"/>
          </a:p>
        </p:txBody>
      </p:sp>
      <p:pic>
        <p:nvPicPr>
          <p:cNvPr id="146" name="Google Shape;146;p24"/>
          <p:cNvPicPr preferRelativeResize="0"/>
          <p:nvPr/>
        </p:nvPicPr>
        <p:blipFill>
          <a:blip r:embed="rId3">
            <a:alphaModFix/>
          </a:blip>
          <a:stretch>
            <a:fillRect/>
          </a:stretch>
        </p:blipFill>
        <p:spPr>
          <a:xfrm>
            <a:off x="7250753" y="0"/>
            <a:ext cx="1893251" cy="2222125"/>
          </a:xfrm>
          <a:prstGeom prst="rect">
            <a:avLst/>
          </a:prstGeom>
          <a:noFill/>
          <a:ln>
            <a:noFill/>
          </a:ln>
        </p:spPr>
      </p:pic>
      <p:pic>
        <p:nvPicPr>
          <p:cNvPr id="147" name="Google Shape;147;p24"/>
          <p:cNvPicPr preferRelativeResize="0"/>
          <p:nvPr/>
        </p:nvPicPr>
        <p:blipFill>
          <a:blip r:embed="rId4">
            <a:alphaModFix/>
          </a:blip>
          <a:stretch>
            <a:fillRect/>
          </a:stretch>
        </p:blipFill>
        <p:spPr>
          <a:xfrm>
            <a:off x="4652350" y="0"/>
            <a:ext cx="2552700" cy="3238500"/>
          </a:xfrm>
          <a:prstGeom prst="rect">
            <a:avLst/>
          </a:prstGeom>
          <a:noFill/>
          <a:ln>
            <a:noFill/>
          </a:ln>
        </p:spPr>
      </p:pic>
      <p:pic>
        <p:nvPicPr>
          <p:cNvPr id="148" name="Google Shape;148;p24"/>
          <p:cNvPicPr preferRelativeResize="0"/>
          <p:nvPr/>
        </p:nvPicPr>
        <p:blipFill>
          <a:blip r:embed="rId5">
            <a:alphaModFix/>
          </a:blip>
          <a:stretch>
            <a:fillRect/>
          </a:stretch>
        </p:blipFill>
        <p:spPr>
          <a:xfrm>
            <a:off x="7044796" y="2347450"/>
            <a:ext cx="2099200" cy="279605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25"/>
          <p:cNvSpPr txBox="1"/>
          <p:nvPr>
            <p:ph type="title"/>
          </p:nvPr>
        </p:nvSpPr>
        <p:spPr>
          <a:xfrm>
            <a:off x="0" y="48387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Sideoats Grama</a:t>
            </a:r>
            <a:endParaRPr/>
          </a:p>
        </p:txBody>
      </p:sp>
      <p:sp>
        <p:nvSpPr>
          <p:cNvPr id="154" name="Google Shape;154;p25"/>
          <p:cNvSpPr txBox="1"/>
          <p:nvPr>
            <p:ph idx="1" type="body"/>
          </p:nvPr>
        </p:nvSpPr>
        <p:spPr>
          <a:xfrm>
            <a:off x="0" y="1253825"/>
            <a:ext cx="5974800" cy="37575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Bouteloua Curtipendula</a:t>
            </a:r>
            <a:endParaRPr sz="1600">
              <a:solidFill>
                <a:schemeClr val="dk1"/>
              </a:solidFill>
            </a:endParaRPr>
          </a:p>
          <a:p>
            <a:pPr indent="0" lvl="0" marL="0" rtl="0" algn="l">
              <a:lnSpc>
                <a:spcPct val="115000"/>
              </a:lnSpc>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lnSpc>
                <a:spcPct val="115000"/>
              </a:lnSpc>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 </a:t>
            </a:r>
            <a:endParaRPr sz="1600">
              <a:solidFill>
                <a:schemeClr val="dk1"/>
              </a:solidFill>
            </a:endParaRPr>
          </a:p>
          <a:p>
            <a:pPr indent="0" lvl="0" marL="0" rtl="0" algn="l">
              <a:lnSpc>
                <a:spcPct val="115000"/>
              </a:lnSpc>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Warm - Season</a:t>
            </a:r>
            <a:endParaRPr sz="1600">
              <a:solidFill>
                <a:schemeClr val="dk1"/>
              </a:solidFill>
            </a:endParaRPr>
          </a:p>
          <a:p>
            <a:pPr indent="0" lvl="0" marL="0" rtl="0" algn="l">
              <a:lnSpc>
                <a:spcPct val="115000"/>
              </a:lnSpc>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Increaser</a:t>
            </a:r>
            <a:endParaRPr sz="1600">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sz="1600"/>
          </a:p>
          <a:p>
            <a:pPr indent="-330200" lvl="0" marL="457200" rtl="0" algn="l">
              <a:lnSpc>
                <a:spcPct val="100000"/>
              </a:lnSpc>
              <a:spcBef>
                <a:spcPts val="0"/>
              </a:spcBef>
              <a:spcAft>
                <a:spcPts val="0"/>
              </a:spcAft>
              <a:buSzPts val="1600"/>
              <a:buChar char="●"/>
            </a:pPr>
            <a:r>
              <a:rPr lang="en" sz="1600"/>
              <a:t>Commonly 8-24 inches tall</a:t>
            </a:r>
            <a:endParaRPr sz="1600"/>
          </a:p>
          <a:p>
            <a:pPr indent="-330200" lvl="0" marL="457200" rtl="0" algn="l">
              <a:lnSpc>
                <a:spcPct val="100000"/>
              </a:lnSpc>
              <a:spcBef>
                <a:spcPts val="0"/>
              </a:spcBef>
              <a:spcAft>
                <a:spcPts val="0"/>
              </a:spcAft>
              <a:buSzPts val="1600"/>
              <a:buChar char="●"/>
            </a:pPr>
            <a:r>
              <a:rPr lang="en" sz="1600"/>
              <a:t>Seed heads are short one-sided spikes, hand downward only on one side of the stalk</a:t>
            </a:r>
            <a:endParaRPr sz="1600"/>
          </a:p>
          <a:p>
            <a:pPr indent="-330200" lvl="0" marL="457200" rtl="0" algn="l">
              <a:lnSpc>
                <a:spcPct val="100000"/>
              </a:lnSpc>
              <a:spcBef>
                <a:spcPts val="0"/>
              </a:spcBef>
              <a:spcAft>
                <a:spcPts val="0"/>
              </a:spcAft>
              <a:buSzPts val="1600"/>
              <a:buChar char="●"/>
            </a:pPr>
            <a:r>
              <a:rPr lang="en" sz="1600"/>
              <a:t>Leaf blades are normally flat with stiff hairs along the edges</a:t>
            </a:r>
            <a:endParaRPr sz="1600"/>
          </a:p>
          <a:p>
            <a:pPr indent="-330200" lvl="0" marL="457200" rtl="0" algn="l">
              <a:lnSpc>
                <a:spcPct val="100000"/>
              </a:lnSpc>
              <a:spcBef>
                <a:spcPts val="0"/>
              </a:spcBef>
              <a:spcAft>
                <a:spcPts val="0"/>
              </a:spcAft>
              <a:buSzPts val="1600"/>
              <a:buChar char="●"/>
            </a:pPr>
            <a:r>
              <a:rPr lang="en" sz="1600"/>
              <a:t>Entire plant may take on a light reddish appearance in late summer/fall </a:t>
            </a:r>
            <a:endParaRPr sz="1600"/>
          </a:p>
        </p:txBody>
      </p:sp>
      <p:pic>
        <p:nvPicPr>
          <p:cNvPr id="155" name="Google Shape;155;p25"/>
          <p:cNvPicPr preferRelativeResize="0"/>
          <p:nvPr/>
        </p:nvPicPr>
        <p:blipFill>
          <a:blip r:embed="rId3">
            <a:alphaModFix/>
          </a:blip>
          <a:stretch>
            <a:fillRect/>
          </a:stretch>
        </p:blipFill>
        <p:spPr>
          <a:xfrm>
            <a:off x="6276300" y="0"/>
            <a:ext cx="2867699" cy="1911800"/>
          </a:xfrm>
          <a:prstGeom prst="rect">
            <a:avLst/>
          </a:prstGeom>
          <a:noFill/>
          <a:ln>
            <a:noFill/>
          </a:ln>
        </p:spPr>
      </p:pic>
      <p:pic>
        <p:nvPicPr>
          <p:cNvPr id="156" name="Google Shape;156;p25"/>
          <p:cNvPicPr preferRelativeResize="0"/>
          <p:nvPr/>
        </p:nvPicPr>
        <p:blipFill>
          <a:blip r:embed="rId4">
            <a:alphaModFix/>
          </a:blip>
          <a:stretch>
            <a:fillRect/>
          </a:stretch>
        </p:blipFill>
        <p:spPr>
          <a:xfrm>
            <a:off x="6276300" y="2057187"/>
            <a:ext cx="2867699" cy="2150774"/>
          </a:xfrm>
          <a:prstGeom prst="rect">
            <a:avLst/>
          </a:prstGeom>
          <a:noFill/>
          <a:ln>
            <a:noFill/>
          </a:ln>
        </p:spPr>
      </p:pic>
      <p:pic>
        <p:nvPicPr>
          <p:cNvPr id="157" name="Google Shape;157;p25"/>
          <p:cNvPicPr preferRelativeResize="0"/>
          <p:nvPr/>
        </p:nvPicPr>
        <p:blipFill>
          <a:blip r:embed="rId5">
            <a:alphaModFix/>
          </a:blip>
          <a:stretch>
            <a:fillRect/>
          </a:stretch>
        </p:blipFill>
        <p:spPr>
          <a:xfrm>
            <a:off x="4027572" y="139850"/>
            <a:ext cx="2085551" cy="2946474"/>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
        <p:nvSpPr>
          <p:cNvPr id="162" name="Google Shape;162;p26"/>
          <p:cNvSpPr txBox="1"/>
          <p:nvPr>
            <p:ph type="title"/>
          </p:nvPr>
        </p:nvSpPr>
        <p:spPr>
          <a:xfrm>
            <a:off x="0" y="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Blue Grama</a:t>
            </a:r>
            <a:endParaRPr/>
          </a:p>
        </p:txBody>
      </p:sp>
      <p:sp>
        <p:nvSpPr>
          <p:cNvPr id="163" name="Google Shape;163;p26"/>
          <p:cNvSpPr txBox="1"/>
          <p:nvPr>
            <p:ph idx="1" type="body"/>
          </p:nvPr>
        </p:nvSpPr>
        <p:spPr>
          <a:xfrm>
            <a:off x="0" y="572700"/>
            <a:ext cx="4182300" cy="4609800"/>
          </a:xfrm>
          <a:prstGeom prst="rect">
            <a:avLst/>
          </a:prstGeom>
        </p:spPr>
        <p:txBody>
          <a:bodyPr anchorCtr="0" anchor="t" bIns="91425" lIns="91425" spcFirstLastPara="1" rIns="91425" wrap="square" tIns="91425">
            <a:normAutofit lnSpcReduction="10000"/>
          </a:bodyPr>
          <a:lstStyle/>
          <a:p>
            <a:pPr indent="0" lvl="0" marL="0" rtl="0" algn="l">
              <a:lnSpc>
                <a:spcPct val="115000"/>
              </a:lnSpc>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Bouteloua Gracilis</a:t>
            </a:r>
            <a:endParaRPr sz="1600">
              <a:solidFill>
                <a:schemeClr val="dk1"/>
              </a:solidFill>
            </a:endParaRPr>
          </a:p>
          <a:p>
            <a:pPr indent="0" lvl="0" marL="0" rtl="0" algn="l">
              <a:lnSpc>
                <a:spcPct val="115000"/>
              </a:lnSpc>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lnSpc>
                <a:spcPct val="115000"/>
              </a:lnSpc>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 </a:t>
            </a:r>
            <a:endParaRPr sz="1600">
              <a:solidFill>
                <a:schemeClr val="dk1"/>
              </a:solidFill>
            </a:endParaRPr>
          </a:p>
          <a:p>
            <a:pPr indent="0" lvl="0" marL="0" rtl="0" algn="l">
              <a:lnSpc>
                <a:spcPct val="115000"/>
              </a:lnSpc>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Warm - Season</a:t>
            </a:r>
            <a:endParaRPr sz="1600">
              <a:solidFill>
                <a:schemeClr val="dk1"/>
              </a:solidFill>
            </a:endParaRPr>
          </a:p>
          <a:p>
            <a:pPr indent="0" lvl="0" marL="0" rtl="0" algn="l">
              <a:lnSpc>
                <a:spcPct val="115000"/>
              </a:lnSpc>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Increaser</a:t>
            </a:r>
            <a:endParaRPr sz="1600">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sz="1600"/>
          </a:p>
          <a:p>
            <a:pPr indent="-330200" lvl="0" marL="457200" rtl="0" algn="l">
              <a:lnSpc>
                <a:spcPct val="115000"/>
              </a:lnSpc>
              <a:spcBef>
                <a:spcPts val="0"/>
              </a:spcBef>
              <a:spcAft>
                <a:spcPts val="0"/>
              </a:spcAft>
              <a:buSzPts val="1600"/>
              <a:buChar char="●"/>
            </a:pPr>
            <a:r>
              <a:rPr lang="en" sz="1600"/>
              <a:t>4-18 inches tall</a:t>
            </a:r>
            <a:endParaRPr sz="1600"/>
          </a:p>
          <a:p>
            <a:pPr indent="-330200" lvl="0" marL="457200" rtl="0" algn="l">
              <a:lnSpc>
                <a:spcPct val="115000"/>
              </a:lnSpc>
              <a:spcBef>
                <a:spcPts val="0"/>
              </a:spcBef>
              <a:spcAft>
                <a:spcPts val="0"/>
              </a:spcAft>
              <a:buSzPts val="1600"/>
              <a:buChar char="●"/>
            </a:pPr>
            <a:r>
              <a:rPr lang="en" sz="1600"/>
              <a:t>Each seed head bear 1 to 3 comb-shaped, one-sided spicate branches. Bluish-purple when young, straw-colored when mature </a:t>
            </a:r>
            <a:endParaRPr sz="1600"/>
          </a:p>
          <a:p>
            <a:pPr indent="-330200" lvl="0" marL="457200" rtl="0" algn="l">
              <a:lnSpc>
                <a:spcPct val="115000"/>
              </a:lnSpc>
              <a:spcBef>
                <a:spcPts val="0"/>
              </a:spcBef>
              <a:spcAft>
                <a:spcPts val="0"/>
              </a:spcAft>
              <a:buSzPts val="1600"/>
              <a:buChar char="●"/>
            </a:pPr>
            <a:r>
              <a:rPr lang="en" sz="1600"/>
              <a:t>Blue Grama leaf blades have hardly any hairs </a:t>
            </a:r>
            <a:endParaRPr sz="1600"/>
          </a:p>
          <a:p>
            <a:pPr indent="-330200" lvl="0" marL="457200" rtl="0" algn="l">
              <a:lnSpc>
                <a:spcPct val="115000"/>
              </a:lnSpc>
              <a:spcBef>
                <a:spcPts val="0"/>
              </a:spcBef>
              <a:spcAft>
                <a:spcPts val="0"/>
              </a:spcAft>
              <a:buSzPts val="1600"/>
              <a:buChar char="➔"/>
            </a:pPr>
            <a:r>
              <a:rPr lang="en" sz="1600"/>
              <a:t>Difference between Blue &amp; Hairy Grama - Hairy Grama has a needle like projection off the spicate branch</a:t>
            </a:r>
            <a:endParaRPr sz="1600"/>
          </a:p>
        </p:txBody>
      </p:sp>
      <p:pic>
        <p:nvPicPr>
          <p:cNvPr id="164" name="Google Shape;164;p26"/>
          <p:cNvPicPr preferRelativeResize="0"/>
          <p:nvPr/>
        </p:nvPicPr>
        <p:blipFill>
          <a:blip r:embed="rId3">
            <a:alphaModFix/>
          </a:blip>
          <a:stretch>
            <a:fillRect/>
          </a:stretch>
        </p:blipFill>
        <p:spPr>
          <a:xfrm>
            <a:off x="5790975" y="0"/>
            <a:ext cx="3353025" cy="2235350"/>
          </a:xfrm>
          <a:prstGeom prst="rect">
            <a:avLst/>
          </a:prstGeom>
          <a:noFill/>
          <a:ln>
            <a:noFill/>
          </a:ln>
        </p:spPr>
      </p:pic>
      <p:pic>
        <p:nvPicPr>
          <p:cNvPr id="165" name="Google Shape;165;p26"/>
          <p:cNvPicPr preferRelativeResize="0"/>
          <p:nvPr/>
        </p:nvPicPr>
        <p:blipFill>
          <a:blip r:embed="rId4">
            <a:alphaModFix/>
          </a:blip>
          <a:stretch>
            <a:fillRect/>
          </a:stretch>
        </p:blipFill>
        <p:spPr>
          <a:xfrm>
            <a:off x="6989814" y="2235338"/>
            <a:ext cx="2154186" cy="2908149"/>
          </a:xfrm>
          <a:prstGeom prst="rect">
            <a:avLst/>
          </a:prstGeom>
          <a:noFill/>
          <a:ln>
            <a:noFill/>
          </a:ln>
        </p:spPr>
      </p:pic>
      <p:pic>
        <p:nvPicPr>
          <p:cNvPr id="166" name="Google Shape;166;p26"/>
          <p:cNvPicPr preferRelativeResize="0"/>
          <p:nvPr/>
        </p:nvPicPr>
        <p:blipFill>
          <a:blip r:embed="rId5">
            <a:alphaModFix/>
          </a:blip>
          <a:stretch>
            <a:fillRect/>
          </a:stretch>
        </p:blipFill>
        <p:spPr>
          <a:xfrm>
            <a:off x="4182399" y="2235350"/>
            <a:ext cx="2807424" cy="1787525"/>
          </a:xfrm>
          <a:prstGeom prst="rect">
            <a:avLst/>
          </a:prstGeom>
          <a:noFill/>
          <a:ln>
            <a:noFill/>
          </a:ln>
        </p:spPr>
      </p:pic>
      <p:sp>
        <p:nvSpPr>
          <p:cNvPr id="167" name="Google Shape;167;p26"/>
          <p:cNvSpPr txBox="1"/>
          <p:nvPr/>
        </p:nvSpPr>
        <p:spPr>
          <a:xfrm>
            <a:off x="4572000" y="4022875"/>
            <a:ext cx="30000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rPr>
              <a:t>Hairy Grama</a:t>
            </a:r>
            <a:endParaRPr sz="10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27"/>
          <p:cNvSpPr txBox="1"/>
          <p:nvPr>
            <p:ph type="title"/>
          </p:nvPr>
        </p:nvSpPr>
        <p:spPr>
          <a:xfrm>
            <a:off x="0" y="227475"/>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Smooth Bromegrass</a:t>
            </a:r>
            <a:endParaRPr/>
          </a:p>
        </p:txBody>
      </p:sp>
      <p:sp>
        <p:nvSpPr>
          <p:cNvPr id="173" name="Google Shape;173;p27"/>
          <p:cNvSpPr txBox="1"/>
          <p:nvPr>
            <p:ph idx="1" type="body"/>
          </p:nvPr>
        </p:nvSpPr>
        <p:spPr>
          <a:xfrm>
            <a:off x="0" y="873150"/>
            <a:ext cx="8520600" cy="4169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Bromus Inermis</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Introduced</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Cool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Invader</a:t>
            </a:r>
            <a:endParaRPr sz="1600"/>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May reach 4 feet tall</a:t>
            </a:r>
            <a:endParaRPr sz="1600"/>
          </a:p>
          <a:p>
            <a:pPr indent="-330200" lvl="0" marL="457200" rtl="0" algn="l">
              <a:spcBef>
                <a:spcPts val="0"/>
              </a:spcBef>
              <a:spcAft>
                <a:spcPts val="0"/>
              </a:spcAft>
              <a:buSzPts val="1600"/>
              <a:buChar char="●"/>
            </a:pPr>
            <a:r>
              <a:rPr lang="en" sz="1600"/>
              <a:t>Leaves are flat, smooth and shiny </a:t>
            </a:r>
            <a:endParaRPr sz="1600"/>
          </a:p>
          <a:p>
            <a:pPr indent="-330200" lvl="0" marL="457200" rtl="0" algn="l">
              <a:spcBef>
                <a:spcPts val="0"/>
              </a:spcBef>
              <a:spcAft>
                <a:spcPts val="0"/>
              </a:spcAft>
              <a:buSzPts val="1600"/>
              <a:buChar char="●"/>
            </a:pPr>
            <a:r>
              <a:rPr lang="en" sz="1600"/>
              <a:t>An M shaped constriction about two thirds up the leaf blade </a:t>
            </a:r>
            <a:endParaRPr sz="1600"/>
          </a:p>
          <a:p>
            <a:pPr indent="-330200" lvl="0" marL="457200" rtl="0" algn="l">
              <a:spcBef>
                <a:spcPts val="0"/>
              </a:spcBef>
              <a:spcAft>
                <a:spcPts val="0"/>
              </a:spcAft>
              <a:buSzPts val="1600"/>
              <a:buChar char="●"/>
            </a:pPr>
            <a:r>
              <a:rPr lang="en" sz="1600"/>
              <a:t>Leaf sheaths are closed and tubular, open only near the top</a:t>
            </a:r>
            <a:endParaRPr sz="1600"/>
          </a:p>
        </p:txBody>
      </p:sp>
      <p:pic>
        <p:nvPicPr>
          <p:cNvPr id="174" name="Google Shape;174;p27"/>
          <p:cNvPicPr preferRelativeResize="0"/>
          <p:nvPr/>
        </p:nvPicPr>
        <p:blipFill>
          <a:blip r:embed="rId3">
            <a:alphaModFix/>
          </a:blip>
          <a:stretch>
            <a:fillRect/>
          </a:stretch>
        </p:blipFill>
        <p:spPr>
          <a:xfrm>
            <a:off x="6121375" y="-1"/>
            <a:ext cx="3022626" cy="2266974"/>
          </a:xfrm>
          <a:prstGeom prst="rect">
            <a:avLst/>
          </a:prstGeom>
          <a:noFill/>
          <a:ln>
            <a:noFill/>
          </a:ln>
        </p:spPr>
      </p:pic>
      <p:pic>
        <p:nvPicPr>
          <p:cNvPr id="175" name="Google Shape;175;p27"/>
          <p:cNvPicPr preferRelativeResize="0"/>
          <p:nvPr/>
        </p:nvPicPr>
        <p:blipFill>
          <a:blip r:embed="rId4">
            <a:alphaModFix/>
          </a:blip>
          <a:stretch>
            <a:fillRect/>
          </a:stretch>
        </p:blipFill>
        <p:spPr>
          <a:xfrm>
            <a:off x="6815838" y="2266975"/>
            <a:ext cx="2219325" cy="222885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9" name="Shape 179"/>
        <p:cNvGrpSpPr/>
        <p:nvPr/>
      </p:nvGrpSpPr>
      <p:grpSpPr>
        <a:xfrm>
          <a:off x="0" y="0"/>
          <a:ext cx="0" cy="0"/>
          <a:chOff x="0" y="0"/>
          <a:chExt cx="0" cy="0"/>
        </a:xfrm>
      </p:grpSpPr>
      <p:sp>
        <p:nvSpPr>
          <p:cNvPr id="180" name="Google Shape;180;p28"/>
          <p:cNvSpPr txBox="1"/>
          <p:nvPr>
            <p:ph type="title"/>
          </p:nvPr>
        </p:nvSpPr>
        <p:spPr>
          <a:xfrm>
            <a:off x="-38850" y="6427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Downy Brome (also known as cheatgrass)</a:t>
            </a:r>
            <a:endParaRPr/>
          </a:p>
        </p:txBody>
      </p:sp>
      <p:sp>
        <p:nvSpPr>
          <p:cNvPr id="181" name="Google Shape;181;p28"/>
          <p:cNvSpPr txBox="1"/>
          <p:nvPr>
            <p:ph idx="1" type="body"/>
          </p:nvPr>
        </p:nvSpPr>
        <p:spPr>
          <a:xfrm>
            <a:off x="0" y="771775"/>
            <a:ext cx="6134100" cy="4278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Bromus Tectorum</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Winter Annual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Introduced</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Cool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Invader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Varies from 4 inches to 2 feet tall</a:t>
            </a:r>
            <a:endParaRPr sz="1600"/>
          </a:p>
          <a:p>
            <a:pPr indent="-330200" lvl="0" marL="457200" rtl="0" algn="l">
              <a:spcBef>
                <a:spcPts val="0"/>
              </a:spcBef>
              <a:spcAft>
                <a:spcPts val="0"/>
              </a:spcAft>
              <a:buSzPts val="1600"/>
              <a:buChar char="●"/>
            </a:pPr>
            <a:r>
              <a:rPr lang="en" sz="1600"/>
              <a:t>Panicles vary in size, generally open and drooping with spikelets on very thin branches</a:t>
            </a:r>
            <a:endParaRPr sz="1600"/>
          </a:p>
          <a:p>
            <a:pPr indent="-330200" lvl="0" marL="457200" rtl="0" algn="l">
              <a:spcBef>
                <a:spcPts val="0"/>
              </a:spcBef>
              <a:spcAft>
                <a:spcPts val="0"/>
              </a:spcAft>
              <a:buSzPts val="1600"/>
              <a:buChar char="●"/>
            </a:pPr>
            <a:r>
              <a:rPr lang="en" sz="1600"/>
              <a:t>Florets about a ½ inch long</a:t>
            </a:r>
            <a:endParaRPr sz="1600"/>
          </a:p>
          <a:p>
            <a:pPr indent="-330200" lvl="0" marL="457200" rtl="0" algn="l">
              <a:spcBef>
                <a:spcPts val="0"/>
              </a:spcBef>
              <a:spcAft>
                <a:spcPts val="0"/>
              </a:spcAft>
              <a:buSzPts val="1600"/>
              <a:buChar char="●"/>
            </a:pPr>
            <a:r>
              <a:rPr lang="en" sz="1600"/>
              <a:t>Have a 2-toothed tip with an awn about a ½ inch long</a:t>
            </a:r>
            <a:endParaRPr sz="1600"/>
          </a:p>
          <a:p>
            <a:pPr indent="-330200" lvl="0" marL="457200" rtl="0" algn="l">
              <a:spcBef>
                <a:spcPts val="0"/>
              </a:spcBef>
              <a:spcAft>
                <a:spcPts val="0"/>
              </a:spcAft>
              <a:buSzPts val="1600"/>
              <a:buChar char="●"/>
            </a:pPr>
            <a:r>
              <a:rPr lang="en" sz="1600"/>
              <a:t>Spikelets often are reddish-purple at maturity </a:t>
            </a:r>
            <a:endParaRPr sz="1600"/>
          </a:p>
          <a:p>
            <a:pPr indent="-330200" lvl="0" marL="457200" rtl="0" algn="l">
              <a:spcBef>
                <a:spcPts val="0"/>
              </a:spcBef>
              <a:spcAft>
                <a:spcPts val="0"/>
              </a:spcAft>
              <a:buSzPts val="1600"/>
              <a:buChar char="●"/>
            </a:pPr>
            <a:r>
              <a:rPr lang="en" sz="1600"/>
              <a:t>Gains can be infected with smut, making them swollen, black and sooty </a:t>
            </a:r>
            <a:endParaRPr sz="1600"/>
          </a:p>
        </p:txBody>
      </p:sp>
      <p:pic>
        <p:nvPicPr>
          <p:cNvPr id="182" name="Google Shape;182;p28"/>
          <p:cNvPicPr preferRelativeResize="0"/>
          <p:nvPr/>
        </p:nvPicPr>
        <p:blipFill>
          <a:blip r:embed="rId3">
            <a:alphaModFix/>
          </a:blip>
          <a:stretch>
            <a:fillRect/>
          </a:stretch>
        </p:blipFill>
        <p:spPr>
          <a:xfrm>
            <a:off x="6286500" y="-12"/>
            <a:ext cx="2857500" cy="2143125"/>
          </a:xfrm>
          <a:prstGeom prst="rect">
            <a:avLst/>
          </a:prstGeom>
          <a:noFill/>
          <a:ln>
            <a:noFill/>
          </a:ln>
        </p:spPr>
      </p:pic>
      <p:pic>
        <p:nvPicPr>
          <p:cNvPr id="183" name="Google Shape;183;p28"/>
          <p:cNvPicPr preferRelativeResize="0"/>
          <p:nvPr/>
        </p:nvPicPr>
        <p:blipFill>
          <a:blip r:embed="rId4">
            <a:alphaModFix/>
          </a:blip>
          <a:stretch>
            <a:fillRect/>
          </a:stretch>
        </p:blipFill>
        <p:spPr>
          <a:xfrm>
            <a:off x="6134100" y="2143113"/>
            <a:ext cx="3009900" cy="2397887"/>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7" name="Shape 187"/>
        <p:cNvGrpSpPr/>
        <p:nvPr/>
      </p:nvGrpSpPr>
      <p:grpSpPr>
        <a:xfrm>
          <a:off x="0" y="0"/>
          <a:ext cx="0" cy="0"/>
          <a:chOff x="0" y="0"/>
          <a:chExt cx="0" cy="0"/>
        </a:xfrm>
      </p:grpSpPr>
      <p:sp>
        <p:nvSpPr>
          <p:cNvPr id="188" name="Google Shape;188;p29"/>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Buffalograss</a:t>
            </a:r>
            <a:endParaRPr/>
          </a:p>
        </p:txBody>
      </p:sp>
      <p:sp>
        <p:nvSpPr>
          <p:cNvPr id="189" name="Google Shape;189;p29"/>
          <p:cNvSpPr txBox="1"/>
          <p:nvPr>
            <p:ph idx="1" type="body"/>
          </p:nvPr>
        </p:nvSpPr>
        <p:spPr>
          <a:xfrm>
            <a:off x="0" y="613200"/>
            <a:ext cx="5668800" cy="42195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Buchloe Dactyloides</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Warm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Increaser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Leaves are hairy and curly</a:t>
            </a:r>
            <a:endParaRPr sz="1600"/>
          </a:p>
          <a:p>
            <a:pPr indent="-330200" lvl="0" marL="457200" rtl="0" algn="l">
              <a:spcBef>
                <a:spcPts val="0"/>
              </a:spcBef>
              <a:spcAft>
                <a:spcPts val="0"/>
              </a:spcAft>
              <a:buSzPts val="1600"/>
              <a:buChar char="●"/>
            </a:pPr>
            <a:r>
              <a:rPr lang="en" sz="1600"/>
              <a:t>Hard to distinguish between Blue Grama which it often grows near. </a:t>
            </a:r>
            <a:endParaRPr sz="1600"/>
          </a:p>
          <a:p>
            <a:pPr indent="-330200" lvl="1" marL="914400" rtl="0" algn="l">
              <a:spcBef>
                <a:spcPts val="0"/>
              </a:spcBef>
              <a:spcAft>
                <a:spcPts val="0"/>
              </a:spcAft>
              <a:buSzPts val="1600"/>
              <a:buChar char="○"/>
            </a:pPr>
            <a:r>
              <a:rPr lang="en" sz="1600"/>
              <a:t>Blue Grama is often less hairy and rarely produces stolons</a:t>
            </a:r>
            <a:endParaRPr sz="1600"/>
          </a:p>
          <a:p>
            <a:pPr indent="-330200" lvl="0" marL="457200" rtl="0" algn="l">
              <a:spcBef>
                <a:spcPts val="0"/>
              </a:spcBef>
              <a:spcAft>
                <a:spcPts val="0"/>
              </a:spcAft>
              <a:buSzPts val="1600"/>
              <a:buChar char="●"/>
            </a:pPr>
            <a:r>
              <a:rPr lang="en" sz="1600"/>
              <a:t>Female plants produce seed burs on short stems close to the ground </a:t>
            </a:r>
            <a:endParaRPr sz="1600"/>
          </a:p>
          <a:p>
            <a:pPr indent="-330200" lvl="0" marL="457200" rtl="0" algn="l">
              <a:spcBef>
                <a:spcPts val="0"/>
              </a:spcBef>
              <a:spcAft>
                <a:spcPts val="0"/>
              </a:spcAft>
              <a:buSzPts val="1600"/>
              <a:buChar char="●"/>
            </a:pPr>
            <a:r>
              <a:rPr lang="en" sz="1600"/>
              <a:t>Male spikes, look like miniature seed heads appearing on thin stalks </a:t>
            </a:r>
            <a:endParaRPr sz="1600"/>
          </a:p>
          <a:p>
            <a:pPr indent="-330200" lvl="0" marL="457200" rtl="0" algn="l">
              <a:spcBef>
                <a:spcPts val="0"/>
              </a:spcBef>
              <a:spcAft>
                <a:spcPts val="0"/>
              </a:spcAft>
              <a:buSzPts val="1600"/>
              <a:buChar char="●"/>
            </a:pPr>
            <a:r>
              <a:rPr lang="en" sz="1600"/>
              <a:t>One of the few to reproduce by above ground stems call stolons </a:t>
            </a:r>
            <a:endParaRPr sz="1600"/>
          </a:p>
        </p:txBody>
      </p:sp>
      <p:pic>
        <p:nvPicPr>
          <p:cNvPr id="190" name="Google Shape;190;p29"/>
          <p:cNvPicPr preferRelativeResize="0"/>
          <p:nvPr/>
        </p:nvPicPr>
        <p:blipFill>
          <a:blip r:embed="rId3">
            <a:alphaModFix/>
          </a:blip>
          <a:stretch>
            <a:fillRect/>
          </a:stretch>
        </p:blipFill>
        <p:spPr>
          <a:xfrm>
            <a:off x="6159850" y="2711850"/>
            <a:ext cx="1739075" cy="2315350"/>
          </a:xfrm>
          <a:prstGeom prst="rect">
            <a:avLst/>
          </a:prstGeom>
          <a:noFill/>
          <a:ln>
            <a:noFill/>
          </a:ln>
        </p:spPr>
      </p:pic>
      <p:pic>
        <p:nvPicPr>
          <p:cNvPr id="191" name="Google Shape;191;p29"/>
          <p:cNvPicPr preferRelativeResize="0"/>
          <p:nvPr/>
        </p:nvPicPr>
        <p:blipFill rotWithShape="1">
          <a:blip r:embed="rId4">
            <a:alphaModFix/>
          </a:blip>
          <a:srcRect b="0" l="53761" r="0" t="0"/>
          <a:stretch/>
        </p:blipFill>
        <p:spPr>
          <a:xfrm>
            <a:off x="7900399" y="2817100"/>
            <a:ext cx="1243600" cy="2210100"/>
          </a:xfrm>
          <a:prstGeom prst="rect">
            <a:avLst/>
          </a:prstGeom>
          <a:noFill/>
          <a:ln>
            <a:noFill/>
          </a:ln>
        </p:spPr>
      </p:pic>
      <p:pic>
        <p:nvPicPr>
          <p:cNvPr id="192" name="Google Shape;192;p29"/>
          <p:cNvPicPr preferRelativeResize="0"/>
          <p:nvPr/>
        </p:nvPicPr>
        <p:blipFill>
          <a:blip r:embed="rId5">
            <a:alphaModFix/>
          </a:blip>
          <a:stretch>
            <a:fillRect/>
          </a:stretch>
        </p:blipFill>
        <p:spPr>
          <a:xfrm>
            <a:off x="6159850" y="293750"/>
            <a:ext cx="2937545" cy="2523351"/>
          </a:xfrm>
          <a:prstGeom prst="rect">
            <a:avLst/>
          </a:prstGeom>
          <a:noFill/>
          <a:ln>
            <a:noFill/>
          </a:ln>
        </p:spPr>
      </p:pic>
      <p:sp>
        <p:nvSpPr>
          <p:cNvPr id="193" name="Google Shape;193;p29"/>
          <p:cNvSpPr txBox="1"/>
          <p:nvPr/>
        </p:nvSpPr>
        <p:spPr>
          <a:xfrm>
            <a:off x="6285650" y="0"/>
            <a:ext cx="986700" cy="233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600">
                <a:solidFill>
                  <a:schemeClr val="dk1"/>
                </a:solidFill>
                <a:latin typeface="Old Standard TT"/>
                <a:ea typeface="Old Standard TT"/>
                <a:cs typeface="Old Standard TT"/>
                <a:sym typeface="Old Standard TT"/>
              </a:rPr>
              <a:t>Female</a:t>
            </a:r>
            <a:endParaRPr sz="1600">
              <a:solidFill>
                <a:schemeClr val="dk1"/>
              </a:solidFill>
              <a:latin typeface="Old Standard TT"/>
              <a:ea typeface="Old Standard TT"/>
              <a:cs typeface="Old Standard TT"/>
              <a:sym typeface="Old Standard TT"/>
            </a:endParaRPr>
          </a:p>
        </p:txBody>
      </p:sp>
      <p:sp>
        <p:nvSpPr>
          <p:cNvPr id="194" name="Google Shape;194;p29"/>
          <p:cNvSpPr txBox="1"/>
          <p:nvPr/>
        </p:nvSpPr>
        <p:spPr>
          <a:xfrm>
            <a:off x="7862875" y="0"/>
            <a:ext cx="1025700" cy="233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600">
                <a:solidFill>
                  <a:schemeClr val="dk1"/>
                </a:solidFill>
                <a:latin typeface="Old Standard TT"/>
                <a:ea typeface="Old Standard TT"/>
                <a:cs typeface="Old Standard TT"/>
                <a:sym typeface="Old Standard TT"/>
              </a:rPr>
              <a:t>Male</a:t>
            </a:r>
            <a:endParaRPr sz="1600">
              <a:solidFill>
                <a:schemeClr val="dk1"/>
              </a:solidFill>
              <a:latin typeface="Old Standard TT"/>
              <a:ea typeface="Old Standard TT"/>
              <a:cs typeface="Old Standard TT"/>
              <a:sym typeface="Old Standard TT"/>
            </a:endParaRPr>
          </a:p>
        </p:txBody>
      </p:sp>
      <p:pic>
        <p:nvPicPr>
          <p:cNvPr id="195" name="Google Shape;195;p29"/>
          <p:cNvPicPr preferRelativeResize="0"/>
          <p:nvPr/>
        </p:nvPicPr>
        <p:blipFill>
          <a:blip r:embed="rId6">
            <a:alphaModFix/>
          </a:blip>
          <a:stretch>
            <a:fillRect/>
          </a:stretch>
        </p:blipFill>
        <p:spPr>
          <a:xfrm>
            <a:off x="4518977" y="37100"/>
            <a:ext cx="1564347" cy="2210099"/>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9" name="Shape 199"/>
        <p:cNvGrpSpPr/>
        <p:nvPr/>
      </p:nvGrpSpPr>
      <p:grpSpPr>
        <a:xfrm>
          <a:off x="0" y="0"/>
          <a:ext cx="0" cy="0"/>
          <a:chOff x="0" y="0"/>
          <a:chExt cx="0" cy="0"/>
        </a:xfrm>
      </p:grpSpPr>
      <p:sp>
        <p:nvSpPr>
          <p:cNvPr id="200" name="Google Shape;200;p30"/>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Prairie Sandreed</a:t>
            </a:r>
            <a:endParaRPr/>
          </a:p>
        </p:txBody>
      </p:sp>
      <p:sp>
        <p:nvSpPr>
          <p:cNvPr id="201" name="Google Shape;201;p30"/>
          <p:cNvSpPr txBox="1"/>
          <p:nvPr>
            <p:ph idx="1" type="body"/>
          </p:nvPr>
        </p:nvSpPr>
        <p:spPr>
          <a:xfrm>
            <a:off x="0" y="613200"/>
            <a:ext cx="5286300" cy="4476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Calamovilfa Longifolia</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Warm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Decreaser/Increaser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2-5 feet tall</a:t>
            </a:r>
            <a:endParaRPr sz="1600"/>
          </a:p>
          <a:p>
            <a:pPr indent="-330200" lvl="0" marL="457200" rtl="0" algn="l">
              <a:spcBef>
                <a:spcPts val="0"/>
              </a:spcBef>
              <a:spcAft>
                <a:spcPts val="0"/>
              </a:spcAft>
              <a:buSzPts val="1600"/>
              <a:buChar char="●"/>
            </a:pPr>
            <a:r>
              <a:rPr lang="en" sz="1600"/>
              <a:t>Inflorescence is a narrow panicle of erect branches that are pale green or tan and smooth. 6-18 inches long</a:t>
            </a:r>
            <a:endParaRPr sz="1600"/>
          </a:p>
          <a:p>
            <a:pPr indent="-330200" lvl="0" marL="457200" rtl="0" algn="l">
              <a:spcBef>
                <a:spcPts val="0"/>
              </a:spcBef>
              <a:spcAft>
                <a:spcPts val="0"/>
              </a:spcAft>
              <a:buSzPts val="1600"/>
              <a:buChar char="●"/>
            </a:pPr>
            <a:r>
              <a:rPr lang="en" sz="1600"/>
              <a:t>Florets has a ring of hairs </a:t>
            </a:r>
            <a:endParaRPr sz="1600"/>
          </a:p>
          <a:p>
            <a:pPr indent="-330200" lvl="0" marL="457200" rtl="0" algn="l">
              <a:spcBef>
                <a:spcPts val="0"/>
              </a:spcBef>
              <a:spcAft>
                <a:spcPts val="0"/>
              </a:spcAft>
              <a:buSzPts val="1600"/>
              <a:buChar char="●"/>
            </a:pPr>
            <a:r>
              <a:rPr lang="en" sz="1600"/>
              <a:t>Hairy sheath </a:t>
            </a:r>
            <a:endParaRPr sz="1600"/>
          </a:p>
        </p:txBody>
      </p:sp>
      <p:pic>
        <p:nvPicPr>
          <p:cNvPr id="202" name="Google Shape;202;p30"/>
          <p:cNvPicPr preferRelativeResize="0"/>
          <p:nvPr/>
        </p:nvPicPr>
        <p:blipFill>
          <a:blip r:embed="rId3">
            <a:alphaModFix/>
          </a:blip>
          <a:stretch>
            <a:fillRect/>
          </a:stretch>
        </p:blipFill>
        <p:spPr>
          <a:xfrm>
            <a:off x="7296150" y="-12"/>
            <a:ext cx="1847850" cy="2466975"/>
          </a:xfrm>
          <a:prstGeom prst="rect">
            <a:avLst/>
          </a:prstGeom>
          <a:noFill/>
          <a:ln>
            <a:noFill/>
          </a:ln>
        </p:spPr>
      </p:pic>
      <p:pic>
        <p:nvPicPr>
          <p:cNvPr id="203" name="Google Shape;203;p30"/>
          <p:cNvPicPr preferRelativeResize="0"/>
          <p:nvPr/>
        </p:nvPicPr>
        <p:blipFill>
          <a:blip r:embed="rId4">
            <a:alphaModFix/>
          </a:blip>
          <a:stretch>
            <a:fillRect/>
          </a:stretch>
        </p:blipFill>
        <p:spPr>
          <a:xfrm>
            <a:off x="5286363" y="0"/>
            <a:ext cx="2009775" cy="2686050"/>
          </a:xfrm>
          <a:prstGeom prst="rect">
            <a:avLst/>
          </a:prstGeom>
          <a:noFill/>
          <a:ln>
            <a:noFill/>
          </a:ln>
        </p:spPr>
      </p:pic>
      <p:pic>
        <p:nvPicPr>
          <p:cNvPr id="204" name="Google Shape;204;p30"/>
          <p:cNvPicPr preferRelativeResize="0"/>
          <p:nvPr/>
        </p:nvPicPr>
        <p:blipFill>
          <a:blip r:embed="rId5">
            <a:alphaModFix/>
          </a:blip>
          <a:stretch>
            <a:fillRect/>
          </a:stretch>
        </p:blipFill>
        <p:spPr>
          <a:xfrm>
            <a:off x="6699060" y="2457450"/>
            <a:ext cx="2444940" cy="268605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8" name="Shape 208"/>
        <p:cNvGrpSpPr/>
        <p:nvPr/>
      </p:nvGrpSpPr>
      <p:grpSpPr>
        <a:xfrm>
          <a:off x="0" y="0"/>
          <a:ext cx="0" cy="0"/>
          <a:chOff x="0" y="0"/>
          <a:chExt cx="0" cy="0"/>
        </a:xfrm>
      </p:grpSpPr>
      <p:sp>
        <p:nvSpPr>
          <p:cNvPr id="209" name="Google Shape;209;p31"/>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Sandbur</a:t>
            </a:r>
            <a:endParaRPr/>
          </a:p>
        </p:txBody>
      </p:sp>
      <p:sp>
        <p:nvSpPr>
          <p:cNvPr id="210" name="Google Shape;210;p31"/>
          <p:cNvSpPr txBox="1"/>
          <p:nvPr>
            <p:ph idx="1" type="body"/>
          </p:nvPr>
        </p:nvSpPr>
        <p:spPr>
          <a:xfrm>
            <a:off x="0" y="464550"/>
            <a:ext cx="5998200" cy="4593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Cenchrus Longispinus</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Annual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Warm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Invader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Identifiable by its sharply spined burs. 6-20 burs per stem or branch</a:t>
            </a:r>
            <a:endParaRPr sz="1600"/>
          </a:p>
          <a:p>
            <a:pPr indent="-330200" lvl="0" marL="457200" rtl="0" algn="l">
              <a:spcBef>
                <a:spcPts val="0"/>
              </a:spcBef>
              <a:spcAft>
                <a:spcPts val="0"/>
              </a:spcAft>
              <a:buSzPts val="1600"/>
              <a:buChar char="●"/>
            </a:pPr>
            <a:r>
              <a:rPr lang="en" sz="1600"/>
              <a:t>10-20 inches long and often widely spread</a:t>
            </a:r>
            <a:endParaRPr sz="1600"/>
          </a:p>
          <a:p>
            <a:pPr indent="-330200" lvl="0" marL="457200" rtl="0" algn="l">
              <a:spcBef>
                <a:spcPts val="0"/>
              </a:spcBef>
              <a:spcAft>
                <a:spcPts val="0"/>
              </a:spcAft>
              <a:buSzPts val="1600"/>
              <a:buChar char="●"/>
            </a:pPr>
            <a:r>
              <a:rPr lang="en" sz="1600"/>
              <a:t>Undesirable for grazing and can decrease the value of sheep fleeces when infested with burs. </a:t>
            </a:r>
            <a:endParaRPr sz="1600"/>
          </a:p>
        </p:txBody>
      </p:sp>
      <p:pic>
        <p:nvPicPr>
          <p:cNvPr id="211" name="Google Shape;211;p31"/>
          <p:cNvPicPr preferRelativeResize="0"/>
          <p:nvPr/>
        </p:nvPicPr>
        <p:blipFill>
          <a:blip r:embed="rId3">
            <a:alphaModFix/>
          </a:blip>
          <a:stretch>
            <a:fillRect/>
          </a:stretch>
        </p:blipFill>
        <p:spPr>
          <a:xfrm>
            <a:off x="7501127" y="0"/>
            <a:ext cx="1642875" cy="2843674"/>
          </a:xfrm>
          <a:prstGeom prst="rect">
            <a:avLst/>
          </a:prstGeom>
          <a:noFill/>
          <a:ln>
            <a:noFill/>
          </a:ln>
        </p:spPr>
      </p:pic>
      <p:pic>
        <p:nvPicPr>
          <p:cNvPr id="212" name="Google Shape;212;p31"/>
          <p:cNvPicPr preferRelativeResize="0"/>
          <p:nvPr/>
        </p:nvPicPr>
        <p:blipFill>
          <a:blip r:embed="rId4">
            <a:alphaModFix/>
          </a:blip>
          <a:stretch>
            <a:fillRect/>
          </a:stretch>
        </p:blipFill>
        <p:spPr>
          <a:xfrm>
            <a:off x="6077558" y="2843675"/>
            <a:ext cx="3066442" cy="2299826"/>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6" name="Shape 216"/>
        <p:cNvGrpSpPr/>
        <p:nvPr/>
      </p:nvGrpSpPr>
      <p:grpSpPr>
        <a:xfrm>
          <a:off x="0" y="0"/>
          <a:ext cx="0" cy="0"/>
          <a:chOff x="0" y="0"/>
          <a:chExt cx="0" cy="0"/>
        </a:xfrm>
      </p:grpSpPr>
      <p:sp>
        <p:nvSpPr>
          <p:cNvPr id="217" name="Google Shape;217;p32"/>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Barnyardgrass</a:t>
            </a:r>
            <a:endParaRPr/>
          </a:p>
        </p:txBody>
      </p:sp>
      <p:sp>
        <p:nvSpPr>
          <p:cNvPr id="218" name="Google Shape;218;p32"/>
          <p:cNvSpPr txBox="1"/>
          <p:nvPr>
            <p:ph idx="1" type="body"/>
          </p:nvPr>
        </p:nvSpPr>
        <p:spPr>
          <a:xfrm>
            <a:off x="0" y="495650"/>
            <a:ext cx="8520600" cy="4562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Echinochloa Muricata</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Annual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Introduced</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Warm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Invader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Grows to 40 inches tall</a:t>
            </a:r>
            <a:endParaRPr sz="1600"/>
          </a:p>
          <a:p>
            <a:pPr indent="-330200" lvl="0" marL="457200" rtl="0" algn="l">
              <a:spcBef>
                <a:spcPts val="0"/>
              </a:spcBef>
              <a:spcAft>
                <a:spcPts val="0"/>
              </a:spcAft>
              <a:buSzPts val="1600"/>
              <a:buChar char="●"/>
            </a:pPr>
            <a:r>
              <a:rPr lang="en" sz="1600"/>
              <a:t>Panicles are 3-9 inches long</a:t>
            </a:r>
            <a:endParaRPr sz="1600"/>
          </a:p>
          <a:p>
            <a:pPr indent="-330200" lvl="0" marL="457200" rtl="0" algn="l">
              <a:spcBef>
                <a:spcPts val="0"/>
              </a:spcBef>
              <a:spcAft>
                <a:spcPts val="0"/>
              </a:spcAft>
              <a:buSzPts val="1600"/>
              <a:buChar char="●"/>
            </a:pPr>
            <a:r>
              <a:rPr lang="en" sz="1600"/>
              <a:t>Densely flowered, spreading branches</a:t>
            </a:r>
            <a:endParaRPr sz="1600"/>
          </a:p>
          <a:p>
            <a:pPr indent="-330200" lvl="0" marL="457200" rtl="0" algn="l">
              <a:spcBef>
                <a:spcPts val="0"/>
              </a:spcBef>
              <a:spcAft>
                <a:spcPts val="0"/>
              </a:spcAft>
              <a:buSzPts val="1600"/>
              <a:buChar char="●"/>
            </a:pPr>
            <a:r>
              <a:rPr lang="en" sz="1600"/>
              <a:t>Absent ligules </a:t>
            </a:r>
            <a:endParaRPr sz="1600"/>
          </a:p>
        </p:txBody>
      </p:sp>
      <p:pic>
        <p:nvPicPr>
          <p:cNvPr id="219" name="Google Shape;219;p32"/>
          <p:cNvPicPr preferRelativeResize="0"/>
          <p:nvPr/>
        </p:nvPicPr>
        <p:blipFill>
          <a:blip r:embed="rId3">
            <a:alphaModFix/>
          </a:blip>
          <a:stretch>
            <a:fillRect/>
          </a:stretch>
        </p:blipFill>
        <p:spPr>
          <a:xfrm>
            <a:off x="5674401" y="2830425"/>
            <a:ext cx="3469598" cy="2313075"/>
          </a:xfrm>
          <a:prstGeom prst="rect">
            <a:avLst/>
          </a:prstGeom>
          <a:noFill/>
          <a:ln>
            <a:noFill/>
          </a:ln>
        </p:spPr>
      </p:pic>
      <p:pic>
        <p:nvPicPr>
          <p:cNvPr id="220" name="Google Shape;220;p32"/>
          <p:cNvPicPr preferRelativeResize="0"/>
          <p:nvPr/>
        </p:nvPicPr>
        <p:blipFill>
          <a:blip r:embed="rId4">
            <a:alphaModFix/>
          </a:blip>
          <a:stretch>
            <a:fillRect/>
          </a:stretch>
        </p:blipFill>
        <p:spPr>
          <a:xfrm>
            <a:off x="5486400" y="0"/>
            <a:ext cx="3657600" cy="2743200"/>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4" name="Shape 224"/>
        <p:cNvGrpSpPr/>
        <p:nvPr/>
      </p:nvGrpSpPr>
      <p:grpSpPr>
        <a:xfrm>
          <a:off x="0" y="0"/>
          <a:ext cx="0" cy="0"/>
          <a:chOff x="0" y="0"/>
          <a:chExt cx="0" cy="0"/>
        </a:xfrm>
      </p:grpSpPr>
      <p:sp>
        <p:nvSpPr>
          <p:cNvPr id="225" name="Google Shape;225;p33"/>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Canada Wildrye</a:t>
            </a:r>
            <a:endParaRPr/>
          </a:p>
        </p:txBody>
      </p:sp>
      <p:sp>
        <p:nvSpPr>
          <p:cNvPr id="226" name="Google Shape;226;p33"/>
          <p:cNvSpPr txBox="1"/>
          <p:nvPr>
            <p:ph idx="1" type="body"/>
          </p:nvPr>
        </p:nvSpPr>
        <p:spPr>
          <a:xfrm>
            <a:off x="0" y="464550"/>
            <a:ext cx="8520600" cy="4601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Elymus Canadensis</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Cool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Decreaser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Clr>
                <a:schemeClr val="dk1"/>
              </a:buClr>
              <a:buSzPts val="1600"/>
              <a:buChar char="●"/>
            </a:pPr>
            <a:r>
              <a:rPr lang="en" sz="1600">
                <a:solidFill>
                  <a:schemeClr val="dk1"/>
                </a:solidFill>
              </a:rPr>
              <a:t> 2 </a:t>
            </a:r>
            <a:r>
              <a:rPr lang="en" sz="1600"/>
              <a:t>- 5 ft tall</a:t>
            </a:r>
            <a:endParaRPr sz="1600"/>
          </a:p>
          <a:p>
            <a:pPr indent="-330200" lvl="0" marL="457200" rtl="0" algn="l">
              <a:spcBef>
                <a:spcPts val="0"/>
              </a:spcBef>
              <a:spcAft>
                <a:spcPts val="0"/>
              </a:spcAft>
              <a:buSzPts val="1600"/>
              <a:buChar char="●"/>
            </a:pPr>
            <a:r>
              <a:rPr lang="en" sz="1600"/>
              <a:t>Dropping spikelet </a:t>
            </a:r>
            <a:endParaRPr sz="1600"/>
          </a:p>
          <a:p>
            <a:pPr indent="-330200" lvl="0" marL="457200" rtl="0" algn="l">
              <a:spcBef>
                <a:spcPts val="0"/>
              </a:spcBef>
              <a:spcAft>
                <a:spcPts val="0"/>
              </a:spcAft>
              <a:buSzPts val="1600"/>
              <a:buChar char="●"/>
            </a:pPr>
            <a:r>
              <a:rPr lang="en" sz="1600"/>
              <a:t>Long awns that will curve outward at maturity </a:t>
            </a:r>
            <a:endParaRPr sz="1600"/>
          </a:p>
          <a:p>
            <a:pPr indent="-330200" lvl="0" marL="457200" rtl="0" algn="l">
              <a:spcBef>
                <a:spcPts val="0"/>
              </a:spcBef>
              <a:spcAft>
                <a:spcPts val="0"/>
              </a:spcAft>
              <a:buSzPts val="1600"/>
              <a:buChar char="●"/>
            </a:pPr>
            <a:r>
              <a:rPr lang="en" sz="1600"/>
              <a:t>Seed heads &amp; leaves turn russet to tan going into late summer </a:t>
            </a:r>
            <a:endParaRPr sz="1600"/>
          </a:p>
        </p:txBody>
      </p:sp>
      <p:pic>
        <p:nvPicPr>
          <p:cNvPr id="227" name="Google Shape;227;p33"/>
          <p:cNvPicPr preferRelativeResize="0"/>
          <p:nvPr/>
        </p:nvPicPr>
        <p:blipFill>
          <a:blip r:embed="rId3">
            <a:alphaModFix/>
          </a:blip>
          <a:stretch>
            <a:fillRect/>
          </a:stretch>
        </p:blipFill>
        <p:spPr>
          <a:xfrm>
            <a:off x="6164744" y="-1"/>
            <a:ext cx="2979251" cy="2065676"/>
          </a:xfrm>
          <a:prstGeom prst="rect">
            <a:avLst/>
          </a:prstGeom>
          <a:noFill/>
          <a:ln>
            <a:noFill/>
          </a:ln>
        </p:spPr>
      </p:pic>
      <p:pic>
        <p:nvPicPr>
          <p:cNvPr id="228" name="Google Shape;228;p33"/>
          <p:cNvPicPr preferRelativeResize="0"/>
          <p:nvPr/>
        </p:nvPicPr>
        <p:blipFill>
          <a:blip r:embed="rId4">
            <a:alphaModFix/>
          </a:blip>
          <a:stretch>
            <a:fillRect/>
          </a:stretch>
        </p:blipFill>
        <p:spPr>
          <a:xfrm>
            <a:off x="7092124" y="2065675"/>
            <a:ext cx="2051876" cy="3077826"/>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2" name="Shape 232"/>
        <p:cNvGrpSpPr/>
        <p:nvPr/>
      </p:nvGrpSpPr>
      <p:grpSpPr>
        <a:xfrm>
          <a:off x="0" y="0"/>
          <a:ext cx="0" cy="0"/>
          <a:chOff x="0" y="0"/>
          <a:chExt cx="0" cy="0"/>
        </a:xfrm>
      </p:grpSpPr>
      <p:sp>
        <p:nvSpPr>
          <p:cNvPr id="233" name="Google Shape;233;p34"/>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Squirreltail</a:t>
            </a:r>
            <a:endParaRPr/>
          </a:p>
        </p:txBody>
      </p:sp>
      <p:sp>
        <p:nvSpPr>
          <p:cNvPr id="234" name="Google Shape;234;p34"/>
          <p:cNvSpPr txBox="1"/>
          <p:nvPr>
            <p:ph idx="1" type="body"/>
          </p:nvPr>
        </p:nvSpPr>
        <p:spPr>
          <a:xfrm>
            <a:off x="0" y="550025"/>
            <a:ext cx="8520600" cy="4508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Elymus Elymoides</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Cool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Increaser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Distinguishable by its bristly head</a:t>
            </a:r>
            <a:endParaRPr sz="1600"/>
          </a:p>
          <a:p>
            <a:pPr indent="-330200" lvl="0" marL="457200" rtl="0" algn="l">
              <a:spcBef>
                <a:spcPts val="0"/>
              </a:spcBef>
              <a:spcAft>
                <a:spcPts val="0"/>
              </a:spcAft>
              <a:buSzPts val="1600"/>
              <a:buChar char="●"/>
            </a:pPr>
            <a:r>
              <a:rPr lang="en" sz="1600"/>
              <a:t>Leaves are sometimes hairy </a:t>
            </a:r>
            <a:endParaRPr sz="1600"/>
          </a:p>
          <a:p>
            <a:pPr indent="-330200" lvl="0" marL="457200" rtl="0" algn="l">
              <a:spcBef>
                <a:spcPts val="0"/>
              </a:spcBef>
              <a:spcAft>
                <a:spcPts val="0"/>
              </a:spcAft>
              <a:buSzPts val="1600"/>
              <a:buChar char="●"/>
            </a:pPr>
            <a:r>
              <a:rPr lang="en" sz="1600"/>
              <a:t>Turns tan and easily pulls apart </a:t>
            </a:r>
            <a:endParaRPr sz="1600"/>
          </a:p>
          <a:p>
            <a:pPr indent="-330200" lvl="0" marL="457200" rtl="0" algn="l">
              <a:spcBef>
                <a:spcPts val="0"/>
              </a:spcBef>
              <a:spcAft>
                <a:spcPts val="0"/>
              </a:spcAft>
              <a:buSzPts val="1600"/>
              <a:buChar char="●"/>
            </a:pPr>
            <a:r>
              <a:rPr lang="en" sz="1600"/>
              <a:t>Stiff awns that will curve outward and down at maturity</a:t>
            </a:r>
            <a:endParaRPr sz="1600"/>
          </a:p>
        </p:txBody>
      </p:sp>
      <p:pic>
        <p:nvPicPr>
          <p:cNvPr id="235" name="Google Shape;235;p34"/>
          <p:cNvPicPr preferRelativeResize="0"/>
          <p:nvPr/>
        </p:nvPicPr>
        <p:blipFill>
          <a:blip r:embed="rId3">
            <a:alphaModFix/>
          </a:blip>
          <a:stretch>
            <a:fillRect/>
          </a:stretch>
        </p:blipFill>
        <p:spPr>
          <a:xfrm>
            <a:off x="5728775" y="0"/>
            <a:ext cx="3415226" cy="2276825"/>
          </a:xfrm>
          <a:prstGeom prst="rect">
            <a:avLst/>
          </a:prstGeom>
          <a:noFill/>
          <a:ln>
            <a:noFill/>
          </a:ln>
        </p:spPr>
      </p:pic>
      <p:pic>
        <p:nvPicPr>
          <p:cNvPr id="236" name="Google Shape;236;p34"/>
          <p:cNvPicPr preferRelativeResize="0"/>
          <p:nvPr/>
        </p:nvPicPr>
        <p:blipFill>
          <a:blip r:embed="rId4">
            <a:alphaModFix/>
          </a:blip>
          <a:stretch>
            <a:fillRect/>
          </a:stretch>
        </p:blipFill>
        <p:spPr>
          <a:xfrm>
            <a:off x="6880455" y="2276820"/>
            <a:ext cx="2263544" cy="2814300"/>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0" name="Shape 240"/>
        <p:cNvGrpSpPr/>
        <p:nvPr/>
      </p:nvGrpSpPr>
      <p:grpSpPr>
        <a:xfrm>
          <a:off x="0" y="0"/>
          <a:ext cx="0" cy="0"/>
          <a:chOff x="0" y="0"/>
          <a:chExt cx="0" cy="0"/>
        </a:xfrm>
      </p:grpSpPr>
      <p:sp>
        <p:nvSpPr>
          <p:cNvPr id="241" name="Google Shape;241;p35"/>
          <p:cNvSpPr txBox="1"/>
          <p:nvPr>
            <p:ph type="title"/>
          </p:nvPr>
        </p:nvSpPr>
        <p:spPr>
          <a:xfrm>
            <a:off x="0" y="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Slender Wheatgrass</a:t>
            </a:r>
            <a:endParaRPr/>
          </a:p>
        </p:txBody>
      </p:sp>
      <p:sp>
        <p:nvSpPr>
          <p:cNvPr id="242" name="Google Shape;242;p35"/>
          <p:cNvSpPr txBox="1"/>
          <p:nvPr>
            <p:ph idx="1" type="body"/>
          </p:nvPr>
        </p:nvSpPr>
        <p:spPr>
          <a:xfrm>
            <a:off x="0" y="572700"/>
            <a:ext cx="4696800" cy="44853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Elymus Trachycaulus</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Cool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Decreaser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2 - 4 ft tall</a:t>
            </a:r>
            <a:endParaRPr sz="1600"/>
          </a:p>
          <a:p>
            <a:pPr indent="-330200" lvl="0" marL="457200" rtl="0" algn="l">
              <a:spcBef>
                <a:spcPts val="0"/>
              </a:spcBef>
              <a:spcAft>
                <a:spcPts val="0"/>
              </a:spcAft>
              <a:buSzPts val="1600"/>
              <a:buChar char="●"/>
            </a:pPr>
            <a:r>
              <a:rPr lang="en" sz="1600"/>
              <a:t>Gets it name due to its spicate inflorescence</a:t>
            </a:r>
            <a:endParaRPr sz="1600"/>
          </a:p>
          <a:p>
            <a:pPr indent="-330200" lvl="0" marL="457200" rtl="0" algn="l">
              <a:spcBef>
                <a:spcPts val="0"/>
              </a:spcBef>
              <a:spcAft>
                <a:spcPts val="0"/>
              </a:spcAft>
              <a:buSzPts val="1600"/>
              <a:buChar char="●"/>
            </a:pPr>
            <a:r>
              <a:rPr lang="en" sz="1600"/>
              <a:t>Leaves and stems can have a purplish tint</a:t>
            </a:r>
            <a:endParaRPr sz="1600"/>
          </a:p>
          <a:p>
            <a:pPr indent="-330200" lvl="0" marL="457200" rtl="0" algn="l">
              <a:spcBef>
                <a:spcPts val="0"/>
              </a:spcBef>
              <a:spcAft>
                <a:spcPts val="0"/>
              </a:spcAft>
              <a:buSzPts val="1600"/>
              <a:buChar char="●"/>
            </a:pPr>
            <a:r>
              <a:rPr lang="en" sz="1600"/>
              <a:t>There is the beardless and bearded slender wheatgrass</a:t>
            </a:r>
            <a:endParaRPr sz="1600"/>
          </a:p>
          <a:p>
            <a:pPr indent="-330200" lvl="0" marL="457200" rtl="0" algn="l">
              <a:spcBef>
                <a:spcPts val="0"/>
              </a:spcBef>
              <a:spcAft>
                <a:spcPts val="0"/>
              </a:spcAft>
              <a:buSzPts val="1600"/>
              <a:buChar char="●"/>
            </a:pPr>
            <a:r>
              <a:rPr lang="en" sz="1600"/>
              <a:t>Beardless has short awns</a:t>
            </a:r>
            <a:endParaRPr sz="1600"/>
          </a:p>
          <a:p>
            <a:pPr indent="-330200" lvl="0" marL="457200" rtl="0" algn="l">
              <a:spcBef>
                <a:spcPts val="0"/>
              </a:spcBef>
              <a:spcAft>
                <a:spcPts val="0"/>
              </a:spcAft>
              <a:buSzPts val="1600"/>
              <a:buChar char="●"/>
            </a:pPr>
            <a:r>
              <a:rPr lang="en" sz="1600"/>
              <a:t>Bearded has long awns </a:t>
            </a:r>
            <a:endParaRPr sz="1600"/>
          </a:p>
        </p:txBody>
      </p:sp>
      <p:pic>
        <p:nvPicPr>
          <p:cNvPr id="243" name="Google Shape;243;p35"/>
          <p:cNvPicPr preferRelativeResize="0"/>
          <p:nvPr/>
        </p:nvPicPr>
        <p:blipFill>
          <a:blip r:embed="rId3">
            <a:alphaModFix/>
          </a:blip>
          <a:stretch>
            <a:fillRect/>
          </a:stretch>
        </p:blipFill>
        <p:spPr>
          <a:xfrm>
            <a:off x="6977125" y="-3"/>
            <a:ext cx="2166875" cy="2998675"/>
          </a:xfrm>
          <a:prstGeom prst="rect">
            <a:avLst/>
          </a:prstGeom>
          <a:noFill/>
          <a:ln>
            <a:noFill/>
          </a:ln>
        </p:spPr>
      </p:pic>
      <p:pic>
        <p:nvPicPr>
          <p:cNvPr id="244" name="Google Shape;244;p35"/>
          <p:cNvPicPr preferRelativeResize="0"/>
          <p:nvPr/>
        </p:nvPicPr>
        <p:blipFill>
          <a:blip r:embed="rId4">
            <a:alphaModFix/>
          </a:blip>
          <a:stretch>
            <a:fillRect/>
          </a:stretch>
        </p:blipFill>
        <p:spPr>
          <a:xfrm>
            <a:off x="4696661" y="0"/>
            <a:ext cx="2280463" cy="3416400"/>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8" name="Shape 248"/>
        <p:cNvGrpSpPr/>
        <p:nvPr/>
      </p:nvGrpSpPr>
      <p:grpSpPr>
        <a:xfrm>
          <a:off x="0" y="0"/>
          <a:ext cx="0" cy="0"/>
          <a:chOff x="0" y="0"/>
          <a:chExt cx="0" cy="0"/>
        </a:xfrm>
      </p:grpSpPr>
      <p:sp>
        <p:nvSpPr>
          <p:cNvPr id="249" name="Google Shape;249;p36"/>
          <p:cNvSpPr txBox="1"/>
          <p:nvPr>
            <p:ph type="title"/>
          </p:nvPr>
        </p:nvSpPr>
        <p:spPr>
          <a:xfrm>
            <a:off x="0" y="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Intermediate Wheatgrass</a:t>
            </a:r>
            <a:endParaRPr/>
          </a:p>
        </p:txBody>
      </p:sp>
      <p:sp>
        <p:nvSpPr>
          <p:cNvPr id="250" name="Google Shape;250;p36"/>
          <p:cNvSpPr txBox="1"/>
          <p:nvPr>
            <p:ph idx="1" type="body"/>
          </p:nvPr>
        </p:nvSpPr>
        <p:spPr>
          <a:xfrm>
            <a:off x="0" y="492050"/>
            <a:ext cx="4878900" cy="4550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Elytrigia Intermedia</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Introduced</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Cool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Invader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2 - 4 ½ ft tall</a:t>
            </a:r>
            <a:endParaRPr sz="1600"/>
          </a:p>
          <a:p>
            <a:pPr indent="-330200" lvl="0" marL="457200" rtl="0" algn="l">
              <a:spcBef>
                <a:spcPts val="0"/>
              </a:spcBef>
              <a:spcAft>
                <a:spcPts val="0"/>
              </a:spcAft>
              <a:buSzPts val="1600"/>
              <a:buChar char="●"/>
            </a:pPr>
            <a:r>
              <a:rPr lang="en" sz="1600"/>
              <a:t>Inflorescence is a spike 4 - 8 inches long with slightly overlapping spikelets</a:t>
            </a:r>
            <a:endParaRPr sz="1600"/>
          </a:p>
          <a:p>
            <a:pPr indent="-330200" lvl="0" marL="457200" rtl="0" algn="l">
              <a:spcBef>
                <a:spcPts val="0"/>
              </a:spcBef>
              <a:spcAft>
                <a:spcPts val="0"/>
              </a:spcAft>
              <a:buSzPts val="1600"/>
              <a:buChar char="●"/>
            </a:pPr>
            <a:r>
              <a:rPr lang="en" sz="1600"/>
              <a:t>Auricles are present and clasping  </a:t>
            </a:r>
            <a:endParaRPr sz="1600"/>
          </a:p>
          <a:p>
            <a:pPr indent="-330200" lvl="0" marL="457200" rtl="0" algn="l">
              <a:spcBef>
                <a:spcPts val="0"/>
              </a:spcBef>
              <a:spcAft>
                <a:spcPts val="0"/>
              </a:spcAft>
              <a:buSzPts val="1600"/>
              <a:buChar char="●"/>
            </a:pPr>
            <a:r>
              <a:rPr lang="en" sz="1600"/>
              <a:t>Can be confused with western wheatgrass </a:t>
            </a:r>
            <a:endParaRPr sz="1600"/>
          </a:p>
        </p:txBody>
      </p:sp>
      <p:pic>
        <p:nvPicPr>
          <p:cNvPr id="251" name="Google Shape;251;p36"/>
          <p:cNvPicPr preferRelativeResize="0"/>
          <p:nvPr/>
        </p:nvPicPr>
        <p:blipFill>
          <a:blip r:embed="rId3">
            <a:alphaModFix/>
          </a:blip>
          <a:stretch>
            <a:fillRect/>
          </a:stretch>
        </p:blipFill>
        <p:spPr>
          <a:xfrm>
            <a:off x="7571550" y="-4"/>
            <a:ext cx="1572450" cy="2566602"/>
          </a:xfrm>
          <a:prstGeom prst="rect">
            <a:avLst/>
          </a:prstGeom>
          <a:noFill/>
          <a:ln>
            <a:noFill/>
          </a:ln>
        </p:spPr>
      </p:pic>
      <p:pic>
        <p:nvPicPr>
          <p:cNvPr id="252" name="Google Shape;252;p36"/>
          <p:cNvPicPr preferRelativeResize="0"/>
          <p:nvPr/>
        </p:nvPicPr>
        <p:blipFill rotWithShape="1">
          <a:blip r:embed="rId4">
            <a:alphaModFix/>
          </a:blip>
          <a:srcRect b="0" l="23754" r="21384" t="0"/>
          <a:stretch/>
        </p:blipFill>
        <p:spPr>
          <a:xfrm>
            <a:off x="4878950" y="0"/>
            <a:ext cx="2340101" cy="3199300"/>
          </a:xfrm>
          <a:prstGeom prst="rect">
            <a:avLst/>
          </a:prstGeom>
          <a:noFill/>
          <a:ln>
            <a:noFill/>
          </a:ln>
        </p:spPr>
      </p:pic>
      <p:pic>
        <p:nvPicPr>
          <p:cNvPr id="253" name="Google Shape;253;p36"/>
          <p:cNvPicPr preferRelativeResize="0"/>
          <p:nvPr/>
        </p:nvPicPr>
        <p:blipFill>
          <a:blip r:embed="rId5">
            <a:alphaModFix/>
          </a:blip>
          <a:stretch>
            <a:fillRect/>
          </a:stretch>
        </p:blipFill>
        <p:spPr>
          <a:xfrm>
            <a:off x="7219052" y="2566600"/>
            <a:ext cx="1924950" cy="2566600"/>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7" name="Shape 257"/>
        <p:cNvGrpSpPr/>
        <p:nvPr/>
      </p:nvGrpSpPr>
      <p:grpSpPr>
        <a:xfrm>
          <a:off x="0" y="0"/>
          <a:ext cx="0" cy="0"/>
          <a:chOff x="0" y="0"/>
          <a:chExt cx="0" cy="0"/>
        </a:xfrm>
      </p:grpSpPr>
      <p:sp>
        <p:nvSpPr>
          <p:cNvPr id="258" name="Google Shape;258;p37"/>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Stinkgrass</a:t>
            </a:r>
            <a:endParaRPr/>
          </a:p>
        </p:txBody>
      </p:sp>
      <p:sp>
        <p:nvSpPr>
          <p:cNvPr id="259" name="Google Shape;259;p37"/>
          <p:cNvSpPr txBox="1"/>
          <p:nvPr>
            <p:ph idx="1" type="body"/>
          </p:nvPr>
        </p:nvSpPr>
        <p:spPr>
          <a:xfrm>
            <a:off x="0" y="492050"/>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Eragrostis Cilianensis</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Annual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Introduced</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Warm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Invader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4 - 18 inches tall</a:t>
            </a:r>
            <a:endParaRPr sz="1600"/>
          </a:p>
          <a:p>
            <a:pPr indent="-330200" lvl="0" marL="457200" rtl="0" algn="l">
              <a:spcBef>
                <a:spcPts val="0"/>
              </a:spcBef>
              <a:spcAft>
                <a:spcPts val="0"/>
              </a:spcAft>
              <a:buSzPts val="1600"/>
              <a:buChar char="●"/>
            </a:pPr>
            <a:r>
              <a:rPr lang="en" sz="1600"/>
              <a:t>Many - branched </a:t>
            </a:r>
            <a:endParaRPr sz="1600"/>
          </a:p>
          <a:p>
            <a:pPr indent="-330200" lvl="0" marL="457200" rtl="0" algn="l">
              <a:spcBef>
                <a:spcPts val="0"/>
              </a:spcBef>
              <a:spcAft>
                <a:spcPts val="0"/>
              </a:spcAft>
              <a:buSzPts val="1600"/>
              <a:buChar char="●"/>
            </a:pPr>
            <a:r>
              <a:rPr lang="en" sz="1600"/>
              <a:t>Spreading outward from the base of the plant</a:t>
            </a:r>
            <a:endParaRPr sz="1600"/>
          </a:p>
          <a:p>
            <a:pPr indent="-330200" lvl="0" marL="457200" rtl="0" algn="l">
              <a:spcBef>
                <a:spcPts val="0"/>
              </a:spcBef>
              <a:spcAft>
                <a:spcPts val="0"/>
              </a:spcAft>
              <a:buSzPts val="1600"/>
              <a:buChar char="●"/>
            </a:pPr>
            <a:r>
              <a:rPr lang="en" sz="1600"/>
              <a:t>Ligule is a dense ring of short hairs </a:t>
            </a:r>
            <a:endParaRPr sz="1600"/>
          </a:p>
          <a:p>
            <a:pPr indent="-330200" lvl="0" marL="457200" rtl="0" algn="l">
              <a:spcBef>
                <a:spcPts val="0"/>
              </a:spcBef>
              <a:spcAft>
                <a:spcPts val="0"/>
              </a:spcAft>
              <a:buSzPts val="1600"/>
              <a:buChar char="●"/>
            </a:pPr>
            <a:r>
              <a:rPr lang="en" sz="1600"/>
              <a:t>Gives off a characteristic disagreeable odor</a:t>
            </a:r>
            <a:endParaRPr sz="1600"/>
          </a:p>
        </p:txBody>
      </p:sp>
      <p:pic>
        <p:nvPicPr>
          <p:cNvPr id="260" name="Google Shape;260;p37"/>
          <p:cNvPicPr preferRelativeResize="0"/>
          <p:nvPr/>
        </p:nvPicPr>
        <p:blipFill>
          <a:blip r:embed="rId3">
            <a:alphaModFix/>
          </a:blip>
          <a:stretch>
            <a:fillRect/>
          </a:stretch>
        </p:blipFill>
        <p:spPr>
          <a:xfrm>
            <a:off x="6212274" y="2311866"/>
            <a:ext cx="2931725" cy="1955459"/>
          </a:xfrm>
          <a:prstGeom prst="rect">
            <a:avLst/>
          </a:prstGeom>
          <a:noFill/>
          <a:ln>
            <a:noFill/>
          </a:ln>
        </p:spPr>
      </p:pic>
      <p:pic>
        <p:nvPicPr>
          <p:cNvPr id="261" name="Google Shape;261;p37"/>
          <p:cNvPicPr preferRelativeResize="0"/>
          <p:nvPr/>
        </p:nvPicPr>
        <p:blipFill>
          <a:blip r:embed="rId4">
            <a:alphaModFix/>
          </a:blip>
          <a:stretch>
            <a:fillRect/>
          </a:stretch>
        </p:blipFill>
        <p:spPr>
          <a:xfrm>
            <a:off x="6632694" y="0"/>
            <a:ext cx="2511300" cy="2114775"/>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5" name="Shape 265"/>
        <p:cNvGrpSpPr/>
        <p:nvPr/>
      </p:nvGrpSpPr>
      <p:grpSpPr>
        <a:xfrm>
          <a:off x="0" y="0"/>
          <a:ext cx="0" cy="0"/>
          <a:chOff x="0" y="0"/>
          <a:chExt cx="0" cy="0"/>
        </a:xfrm>
      </p:grpSpPr>
      <p:sp>
        <p:nvSpPr>
          <p:cNvPr id="266" name="Google Shape;266;p38"/>
          <p:cNvSpPr txBox="1"/>
          <p:nvPr>
            <p:ph type="title"/>
          </p:nvPr>
        </p:nvSpPr>
        <p:spPr>
          <a:xfrm>
            <a:off x="0" y="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Foxtail Barley</a:t>
            </a:r>
            <a:endParaRPr/>
          </a:p>
        </p:txBody>
      </p:sp>
      <p:sp>
        <p:nvSpPr>
          <p:cNvPr id="267" name="Google Shape;267;p38"/>
          <p:cNvSpPr txBox="1"/>
          <p:nvPr>
            <p:ph idx="1" type="body"/>
          </p:nvPr>
        </p:nvSpPr>
        <p:spPr>
          <a:xfrm>
            <a:off x="0" y="461000"/>
            <a:ext cx="60477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Hordeum Jubatum</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Cool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Increaser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8 - 30 inches tall</a:t>
            </a:r>
            <a:endParaRPr sz="1600"/>
          </a:p>
          <a:p>
            <a:pPr indent="-330200" lvl="0" marL="457200" rtl="0" algn="l">
              <a:spcBef>
                <a:spcPts val="0"/>
              </a:spcBef>
              <a:spcAft>
                <a:spcPts val="0"/>
              </a:spcAft>
              <a:buSzPts val="1600"/>
              <a:buChar char="●"/>
            </a:pPr>
            <a:r>
              <a:rPr lang="en" sz="1600"/>
              <a:t>Easily identified due to its drooping seedhead with many fine, long, soft, straight awns</a:t>
            </a:r>
            <a:endParaRPr sz="1600"/>
          </a:p>
          <a:p>
            <a:pPr indent="-330200" lvl="0" marL="457200" rtl="0" algn="l">
              <a:spcBef>
                <a:spcPts val="0"/>
              </a:spcBef>
              <a:spcAft>
                <a:spcPts val="0"/>
              </a:spcAft>
              <a:buSzPts val="1600"/>
              <a:buChar char="●"/>
            </a:pPr>
            <a:r>
              <a:rPr lang="en" sz="1600"/>
              <a:t>Awns break apart as plant matures </a:t>
            </a:r>
            <a:endParaRPr sz="1600"/>
          </a:p>
          <a:p>
            <a:pPr indent="-330200" lvl="0" marL="457200" rtl="0" algn="l">
              <a:spcBef>
                <a:spcPts val="0"/>
              </a:spcBef>
              <a:spcAft>
                <a:spcPts val="0"/>
              </a:spcAft>
              <a:buSzPts val="1600"/>
              <a:buChar char="●"/>
            </a:pPr>
            <a:r>
              <a:rPr lang="en" sz="1600"/>
              <a:t>Also known as squirreltail barley </a:t>
            </a:r>
            <a:endParaRPr sz="1600"/>
          </a:p>
        </p:txBody>
      </p:sp>
      <p:pic>
        <p:nvPicPr>
          <p:cNvPr id="268" name="Google Shape;268;p38"/>
          <p:cNvPicPr preferRelativeResize="0"/>
          <p:nvPr/>
        </p:nvPicPr>
        <p:blipFill>
          <a:blip r:embed="rId3">
            <a:alphaModFix/>
          </a:blip>
          <a:stretch>
            <a:fillRect/>
          </a:stretch>
        </p:blipFill>
        <p:spPr>
          <a:xfrm>
            <a:off x="7109220" y="0"/>
            <a:ext cx="2034775" cy="2713025"/>
          </a:xfrm>
          <a:prstGeom prst="rect">
            <a:avLst/>
          </a:prstGeom>
          <a:noFill/>
          <a:ln>
            <a:noFill/>
          </a:ln>
        </p:spPr>
      </p:pic>
      <p:pic>
        <p:nvPicPr>
          <p:cNvPr id="269" name="Google Shape;269;p38"/>
          <p:cNvPicPr preferRelativeResize="0"/>
          <p:nvPr/>
        </p:nvPicPr>
        <p:blipFill>
          <a:blip r:embed="rId4">
            <a:alphaModFix/>
          </a:blip>
          <a:stretch>
            <a:fillRect/>
          </a:stretch>
        </p:blipFill>
        <p:spPr>
          <a:xfrm>
            <a:off x="6047824" y="2713025"/>
            <a:ext cx="3096177" cy="2430475"/>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3" name="Shape 273"/>
        <p:cNvGrpSpPr/>
        <p:nvPr/>
      </p:nvGrpSpPr>
      <p:grpSpPr>
        <a:xfrm>
          <a:off x="0" y="0"/>
          <a:ext cx="0" cy="0"/>
          <a:chOff x="0" y="0"/>
          <a:chExt cx="0" cy="0"/>
        </a:xfrm>
      </p:grpSpPr>
      <p:sp>
        <p:nvSpPr>
          <p:cNvPr id="274" name="Google Shape;274;p39"/>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Junegrass</a:t>
            </a:r>
            <a:endParaRPr/>
          </a:p>
        </p:txBody>
      </p:sp>
      <p:sp>
        <p:nvSpPr>
          <p:cNvPr id="275" name="Google Shape;275;p39"/>
          <p:cNvSpPr txBox="1"/>
          <p:nvPr>
            <p:ph idx="1" type="body"/>
          </p:nvPr>
        </p:nvSpPr>
        <p:spPr>
          <a:xfrm>
            <a:off x="0" y="487875"/>
            <a:ext cx="5186700" cy="3832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Koeleria Macrantha</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Cool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Decreaser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6 - 20 inches tall</a:t>
            </a:r>
            <a:endParaRPr sz="1600"/>
          </a:p>
          <a:p>
            <a:pPr indent="-330200" lvl="0" marL="457200" rtl="0" algn="l">
              <a:spcBef>
                <a:spcPts val="0"/>
              </a:spcBef>
              <a:spcAft>
                <a:spcPts val="0"/>
              </a:spcAft>
              <a:buSzPts val="1600"/>
              <a:buChar char="●"/>
            </a:pPr>
            <a:r>
              <a:rPr lang="en" sz="1600"/>
              <a:t>Condensed panicles that open slightly during flowering</a:t>
            </a:r>
            <a:endParaRPr sz="1600"/>
          </a:p>
          <a:p>
            <a:pPr indent="-330200" lvl="0" marL="457200" rtl="0" algn="l">
              <a:spcBef>
                <a:spcPts val="0"/>
              </a:spcBef>
              <a:spcAft>
                <a:spcPts val="0"/>
              </a:spcAft>
              <a:buSzPts val="1600"/>
              <a:buChar char="●"/>
            </a:pPr>
            <a:r>
              <a:rPr lang="en" sz="1600"/>
              <a:t>After pollination, they contract to become narrow and spike-like</a:t>
            </a:r>
            <a:endParaRPr sz="1600"/>
          </a:p>
          <a:p>
            <a:pPr indent="-330200" lvl="0" marL="457200" rtl="0" algn="l">
              <a:spcBef>
                <a:spcPts val="0"/>
              </a:spcBef>
              <a:spcAft>
                <a:spcPts val="0"/>
              </a:spcAft>
              <a:buSzPts val="1600"/>
              <a:buChar char="●"/>
            </a:pPr>
            <a:r>
              <a:rPr lang="en" sz="1600"/>
              <a:t>Also known as prairie junegrass </a:t>
            </a:r>
            <a:endParaRPr sz="1600"/>
          </a:p>
        </p:txBody>
      </p:sp>
      <p:pic>
        <p:nvPicPr>
          <p:cNvPr id="276" name="Google Shape;276;p39"/>
          <p:cNvPicPr preferRelativeResize="0"/>
          <p:nvPr/>
        </p:nvPicPr>
        <p:blipFill>
          <a:blip r:embed="rId3">
            <a:alphaModFix/>
          </a:blip>
          <a:stretch>
            <a:fillRect/>
          </a:stretch>
        </p:blipFill>
        <p:spPr>
          <a:xfrm>
            <a:off x="7079644" y="445025"/>
            <a:ext cx="2064350" cy="2752450"/>
          </a:xfrm>
          <a:prstGeom prst="rect">
            <a:avLst/>
          </a:prstGeom>
          <a:noFill/>
          <a:ln>
            <a:noFill/>
          </a:ln>
        </p:spPr>
      </p:pic>
      <p:pic>
        <p:nvPicPr>
          <p:cNvPr id="277" name="Google Shape;277;p39"/>
          <p:cNvPicPr preferRelativeResize="0"/>
          <p:nvPr/>
        </p:nvPicPr>
        <p:blipFill>
          <a:blip r:embed="rId4">
            <a:alphaModFix/>
          </a:blip>
          <a:stretch>
            <a:fillRect/>
          </a:stretch>
        </p:blipFill>
        <p:spPr>
          <a:xfrm>
            <a:off x="5186725" y="358075"/>
            <a:ext cx="1892925" cy="2839400"/>
          </a:xfrm>
          <a:prstGeom prst="rect">
            <a:avLst/>
          </a:prstGeom>
          <a:noFill/>
          <a:ln>
            <a:noFill/>
          </a:ln>
        </p:spPr>
      </p:pic>
      <p:pic>
        <p:nvPicPr>
          <p:cNvPr id="278" name="Google Shape;278;p39"/>
          <p:cNvPicPr preferRelativeResize="0"/>
          <p:nvPr/>
        </p:nvPicPr>
        <p:blipFill>
          <a:blip r:embed="rId5">
            <a:alphaModFix/>
          </a:blip>
          <a:stretch>
            <a:fillRect/>
          </a:stretch>
        </p:blipFill>
        <p:spPr>
          <a:xfrm>
            <a:off x="6221550" y="3201843"/>
            <a:ext cx="2922449" cy="1941650"/>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2" name="Shape 282"/>
        <p:cNvGrpSpPr/>
        <p:nvPr/>
      </p:nvGrpSpPr>
      <p:grpSpPr>
        <a:xfrm>
          <a:off x="0" y="0"/>
          <a:ext cx="0" cy="0"/>
          <a:chOff x="0" y="0"/>
          <a:chExt cx="0" cy="0"/>
        </a:xfrm>
      </p:grpSpPr>
      <p:sp>
        <p:nvSpPr>
          <p:cNvPr id="283" name="Google Shape;283;p40"/>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Plains Muhly</a:t>
            </a:r>
            <a:endParaRPr/>
          </a:p>
        </p:txBody>
      </p:sp>
      <p:sp>
        <p:nvSpPr>
          <p:cNvPr id="284" name="Google Shape;284;p40"/>
          <p:cNvSpPr txBox="1"/>
          <p:nvPr>
            <p:ph idx="1" type="body"/>
          </p:nvPr>
        </p:nvSpPr>
        <p:spPr>
          <a:xfrm>
            <a:off x="0" y="472350"/>
            <a:ext cx="4788600" cy="3777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Muhlenbergia Cuspidata </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Warm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Decreaser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6 - 12 inches tall</a:t>
            </a:r>
            <a:endParaRPr sz="1600"/>
          </a:p>
          <a:p>
            <a:pPr indent="-330200" lvl="0" marL="457200" rtl="0" algn="l">
              <a:spcBef>
                <a:spcPts val="0"/>
              </a:spcBef>
              <a:spcAft>
                <a:spcPts val="0"/>
              </a:spcAft>
              <a:buSzPts val="1600"/>
              <a:buChar char="●"/>
            </a:pPr>
            <a:r>
              <a:rPr lang="en" sz="1600"/>
              <a:t>Stems arise from a hard, knotty base</a:t>
            </a:r>
            <a:endParaRPr sz="1600"/>
          </a:p>
          <a:p>
            <a:pPr indent="-330200" lvl="0" marL="457200" rtl="0" algn="l">
              <a:spcBef>
                <a:spcPts val="0"/>
              </a:spcBef>
              <a:spcAft>
                <a:spcPts val="0"/>
              </a:spcAft>
              <a:buSzPts val="1600"/>
              <a:buChar char="●"/>
            </a:pPr>
            <a:r>
              <a:rPr lang="en" sz="1600"/>
              <a:t>Very narrow inflorescence </a:t>
            </a:r>
            <a:endParaRPr sz="1600"/>
          </a:p>
          <a:p>
            <a:pPr indent="-330200" lvl="0" marL="457200" rtl="0" algn="l">
              <a:spcBef>
                <a:spcPts val="0"/>
              </a:spcBef>
              <a:spcAft>
                <a:spcPts val="0"/>
              </a:spcAft>
              <a:buSzPts val="1600"/>
              <a:buChar char="●"/>
            </a:pPr>
            <a:r>
              <a:rPr lang="en" sz="1600"/>
              <a:t>Leaf blades are narrow and hairless</a:t>
            </a:r>
            <a:endParaRPr sz="1600"/>
          </a:p>
        </p:txBody>
      </p:sp>
      <p:pic>
        <p:nvPicPr>
          <p:cNvPr id="285" name="Google Shape;285;p40"/>
          <p:cNvPicPr preferRelativeResize="0"/>
          <p:nvPr/>
        </p:nvPicPr>
        <p:blipFill>
          <a:blip r:embed="rId3">
            <a:alphaModFix/>
          </a:blip>
          <a:stretch>
            <a:fillRect/>
          </a:stretch>
        </p:blipFill>
        <p:spPr>
          <a:xfrm>
            <a:off x="7476125" y="0"/>
            <a:ext cx="1667876" cy="2501825"/>
          </a:xfrm>
          <a:prstGeom prst="rect">
            <a:avLst/>
          </a:prstGeom>
          <a:noFill/>
          <a:ln>
            <a:noFill/>
          </a:ln>
        </p:spPr>
      </p:pic>
      <p:pic>
        <p:nvPicPr>
          <p:cNvPr id="286" name="Google Shape;286;p40"/>
          <p:cNvPicPr preferRelativeResize="0"/>
          <p:nvPr/>
        </p:nvPicPr>
        <p:blipFill>
          <a:blip r:embed="rId4">
            <a:alphaModFix/>
          </a:blip>
          <a:stretch>
            <a:fillRect/>
          </a:stretch>
        </p:blipFill>
        <p:spPr>
          <a:xfrm>
            <a:off x="4788700" y="1482600"/>
            <a:ext cx="2687426" cy="3583200"/>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0" name="Shape 290"/>
        <p:cNvGrpSpPr/>
        <p:nvPr/>
      </p:nvGrpSpPr>
      <p:grpSpPr>
        <a:xfrm>
          <a:off x="0" y="0"/>
          <a:ext cx="0" cy="0"/>
          <a:chOff x="0" y="0"/>
          <a:chExt cx="0" cy="0"/>
        </a:xfrm>
      </p:grpSpPr>
      <p:sp>
        <p:nvSpPr>
          <p:cNvPr id="291" name="Google Shape;291;p41"/>
          <p:cNvSpPr txBox="1"/>
          <p:nvPr>
            <p:ph type="title"/>
          </p:nvPr>
        </p:nvSpPr>
        <p:spPr>
          <a:xfrm>
            <a:off x="0" y="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Indian Ricegrass</a:t>
            </a:r>
            <a:endParaRPr/>
          </a:p>
        </p:txBody>
      </p:sp>
      <p:sp>
        <p:nvSpPr>
          <p:cNvPr id="292" name="Google Shape;292;p41"/>
          <p:cNvSpPr txBox="1"/>
          <p:nvPr>
            <p:ph idx="1" type="body"/>
          </p:nvPr>
        </p:nvSpPr>
        <p:spPr>
          <a:xfrm>
            <a:off x="0" y="538650"/>
            <a:ext cx="5742300" cy="4511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Oryzopsis Hymenoides</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Cool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Decreaser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1- 2 feet tall</a:t>
            </a:r>
            <a:endParaRPr sz="1600"/>
          </a:p>
          <a:p>
            <a:pPr indent="-330200" lvl="0" marL="457200" rtl="0" algn="l">
              <a:spcBef>
                <a:spcPts val="0"/>
              </a:spcBef>
              <a:spcAft>
                <a:spcPts val="0"/>
              </a:spcAft>
              <a:buSzPts val="1600"/>
              <a:buChar char="●"/>
            </a:pPr>
            <a:r>
              <a:rPr lang="en" sz="1600"/>
              <a:t>Broad, open panicles</a:t>
            </a:r>
            <a:endParaRPr sz="1600"/>
          </a:p>
          <a:p>
            <a:pPr indent="-330200" lvl="0" marL="457200" rtl="0" algn="l">
              <a:spcBef>
                <a:spcPts val="0"/>
              </a:spcBef>
              <a:spcAft>
                <a:spcPts val="0"/>
              </a:spcAft>
              <a:buSzPts val="1600"/>
              <a:buChar char="●"/>
            </a:pPr>
            <a:r>
              <a:rPr lang="en" sz="1600"/>
              <a:t>Branches support 1 flowered spikelet</a:t>
            </a:r>
            <a:endParaRPr sz="1600"/>
          </a:p>
          <a:p>
            <a:pPr indent="-330200" lvl="0" marL="457200" rtl="0" algn="l">
              <a:spcBef>
                <a:spcPts val="0"/>
              </a:spcBef>
              <a:spcAft>
                <a:spcPts val="0"/>
              </a:spcAft>
              <a:buSzPts val="1600"/>
              <a:buChar char="●"/>
            </a:pPr>
            <a:r>
              <a:rPr lang="en" sz="1600"/>
              <a:t>More common in sands and sandy soils</a:t>
            </a:r>
            <a:endParaRPr sz="1600"/>
          </a:p>
        </p:txBody>
      </p:sp>
      <p:pic>
        <p:nvPicPr>
          <p:cNvPr id="293" name="Google Shape;293;p41"/>
          <p:cNvPicPr preferRelativeResize="0"/>
          <p:nvPr/>
        </p:nvPicPr>
        <p:blipFill>
          <a:blip r:embed="rId3">
            <a:alphaModFix/>
          </a:blip>
          <a:stretch>
            <a:fillRect/>
          </a:stretch>
        </p:blipFill>
        <p:spPr>
          <a:xfrm>
            <a:off x="5742175" y="2592125"/>
            <a:ext cx="3401824" cy="2551375"/>
          </a:xfrm>
          <a:prstGeom prst="rect">
            <a:avLst/>
          </a:prstGeom>
          <a:noFill/>
          <a:ln>
            <a:noFill/>
          </a:ln>
        </p:spPr>
      </p:pic>
      <p:pic>
        <p:nvPicPr>
          <p:cNvPr id="294" name="Google Shape;294;p41"/>
          <p:cNvPicPr preferRelativeResize="0"/>
          <p:nvPr/>
        </p:nvPicPr>
        <p:blipFill rotWithShape="1">
          <a:blip r:embed="rId4">
            <a:alphaModFix/>
          </a:blip>
          <a:srcRect b="12952" l="13783" r="15749" t="0"/>
          <a:stretch/>
        </p:blipFill>
        <p:spPr>
          <a:xfrm>
            <a:off x="6346166" y="0"/>
            <a:ext cx="2797834" cy="2592125"/>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8" name="Shape 298"/>
        <p:cNvGrpSpPr/>
        <p:nvPr/>
      </p:nvGrpSpPr>
      <p:grpSpPr>
        <a:xfrm>
          <a:off x="0" y="0"/>
          <a:ext cx="0" cy="0"/>
          <a:chOff x="0" y="0"/>
          <a:chExt cx="0" cy="0"/>
        </a:xfrm>
      </p:grpSpPr>
      <p:sp>
        <p:nvSpPr>
          <p:cNvPr id="299" name="Google Shape;299;p42"/>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Witchgrass</a:t>
            </a:r>
            <a:endParaRPr/>
          </a:p>
        </p:txBody>
      </p:sp>
      <p:sp>
        <p:nvSpPr>
          <p:cNvPr id="300" name="Google Shape;300;p42"/>
          <p:cNvSpPr txBox="1"/>
          <p:nvPr>
            <p:ph idx="1" type="body"/>
          </p:nvPr>
        </p:nvSpPr>
        <p:spPr>
          <a:xfrm>
            <a:off x="0" y="511175"/>
            <a:ext cx="4983900" cy="4531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Panicum Capillare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Annual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Warm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Increaser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About 30 inches tall</a:t>
            </a:r>
            <a:endParaRPr sz="1600"/>
          </a:p>
          <a:p>
            <a:pPr indent="-330200" lvl="0" marL="457200" rtl="0" algn="l">
              <a:spcBef>
                <a:spcPts val="0"/>
              </a:spcBef>
              <a:spcAft>
                <a:spcPts val="0"/>
              </a:spcAft>
              <a:buSzPts val="1600"/>
              <a:buChar char="●"/>
            </a:pPr>
            <a:r>
              <a:rPr lang="en" sz="1600"/>
              <a:t>Inflorescence is an open, spreading panicle that usually half as tall as the rest of the plant</a:t>
            </a:r>
            <a:endParaRPr sz="1600"/>
          </a:p>
          <a:p>
            <a:pPr indent="-330200" lvl="0" marL="457200" rtl="0" algn="l">
              <a:spcBef>
                <a:spcPts val="0"/>
              </a:spcBef>
              <a:spcAft>
                <a:spcPts val="0"/>
              </a:spcAft>
              <a:buSzPts val="1600"/>
              <a:buChar char="●"/>
            </a:pPr>
            <a:r>
              <a:rPr lang="en" sz="1600"/>
              <a:t>Leaf sheaths are covered in dense, stiff, spreading hairs</a:t>
            </a:r>
            <a:endParaRPr sz="1600"/>
          </a:p>
        </p:txBody>
      </p:sp>
      <p:pic>
        <p:nvPicPr>
          <p:cNvPr id="301" name="Google Shape;301;p42"/>
          <p:cNvPicPr preferRelativeResize="0"/>
          <p:nvPr/>
        </p:nvPicPr>
        <p:blipFill>
          <a:blip r:embed="rId3">
            <a:alphaModFix/>
          </a:blip>
          <a:stretch>
            <a:fillRect/>
          </a:stretch>
        </p:blipFill>
        <p:spPr>
          <a:xfrm>
            <a:off x="7095169" y="0"/>
            <a:ext cx="2048826" cy="2731748"/>
          </a:xfrm>
          <a:prstGeom prst="rect">
            <a:avLst/>
          </a:prstGeom>
          <a:noFill/>
          <a:ln>
            <a:noFill/>
          </a:ln>
        </p:spPr>
      </p:pic>
      <p:pic>
        <p:nvPicPr>
          <p:cNvPr id="302" name="Google Shape;302;p42"/>
          <p:cNvPicPr preferRelativeResize="0"/>
          <p:nvPr/>
        </p:nvPicPr>
        <p:blipFill>
          <a:blip r:embed="rId4">
            <a:alphaModFix/>
          </a:blip>
          <a:stretch>
            <a:fillRect/>
          </a:stretch>
        </p:blipFill>
        <p:spPr>
          <a:xfrm>
            <a:off x="4983975" y="0"/>
            <a:ext cx="2111199" cy="3166802"/>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6" name="Shape 306"/>
        <p:cNvGrpSpPr/>
        <p:nvPr/>
      </p:nvGrpSpPr>
      <p:grpSpPr>
        <a:xfrm>
          <a:off x="0" y="0"/>
          <a:ext cx="0" cy="0"/>
          <a:chOff x="0" y="0"/>
          <a:chExt cx="0" cy="0"/>
        </a:xfrm>
      </p:grpSpPr>
      <p:sp>
        <p:nvSpPr>
          <p:cNvPr id="307" name="Google Shape;307;p43"/>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Switchgrass</a:t>
            </a:r>
            <a:endParaRPr/>
          </a:p>
        </p:txBody>
      </p:sp>
      <p:sp>
        <p:nvSpPr>
          <p:cNvPr id="308" name="Google Shape;308;p43"/>
          <p:cNvSpPr txBox="1"/>
          <p:nvPr>
            <p:ph idx="1" type="body"/>
          </p:nvPr>
        </p:nvSpPr>
        <p:spPr>
          <a:xfrm>
            <a:off x="0" y="542275"/>
            <a:ext cx="4611900" cy="4523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Panicum Virgatum</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Warm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Decreaser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About 40 inches tall</a:t>
            </a:r>
            <a:endParaRPr sz="1600"/>
          </a:p>
          <a:p>
            <a:pPr indent="-330200" lvl="0" marL="457200" rtl="0" algn="l">
              <a:spcBef>
                <a:spcPts val="0"/>
              </a:spcBef>
              <a:spcAft>
                <a:spcPts val="0"/>
              </a:spcAft>
              <a:buSzPts val="1600"/>
              <a:buChar char="●"/>
            </a:pPr>
            <a:r>
              <a:rPr lang="en" sz="1600"/>
              <a:t>Large teardrop-shaped spikelets that with open panicles</a:t>
            </a:r>
            <a:endParaRPr sz="1600"/>
          </a:p>
          <a:p>
            <a:pPr indent="-330200" lvl="0" marL="457200" rtl="0" algn="l">
              <a:spcBef>
                <a:spcPts val="0"/>
              </a:spcBef>
              <a:spcAft>
                <a:spcPts val="0"/>
              </a:spcAft>
              <a:buSzPts val="1600"/>
              <a:buChar char="●"/>
            </a:pPr>
            <a:r>
              <a:rPr lang="en" sz="1600"/>
              <a:t>V-shaped patch of hair on the upper surface of the leaf blade near the stem</a:t>
            </a:r>
            <a:endParaRPr sz="1600"/>
          </a:p>
        </p:txBody>
      </p:sp>
      <p:pic>
        <p:nvPicPr>
          <p:cNvPr id="309" name="Google Shape;309;p43"/>
          <p:cNvPicPr preferRelativeResize="0"/>
          <p:nvPr/>
        </p:nvPicPr>
        <p:blipFill>
          <a:blip r:embed="rId3">
            <a:alphaModFix/>
          </a:blip>
          <a:stretch>
            <a:fillRect/>
          </a:stretch>
        </p:blipFill>
        <p:spPr>
          <a:xfrm>
            <a:off x="4611800" y="0"/>
            <a:ext cx="2241101" cy="2241101"/>
          </a:xfrm>
          <a:prstGeom prst="rect">
            <a:avLst/>
          </a:prstGeom>
          <a:noFill/>
          <a:ln>
            <a:noFill/>
          </a:ln>
        </p:spPr>
      </p:pic>
      <p:pic>
        <p:nvPicPr>
          <p:cNvPr id="310" name="Google Shape;310;p43"/>
          <p:cNvPicPr preferRelativeResize="0"/>
          <p:nvPr/>
        </p:nvPicPr>
        <p:blipFill>
          <a:blip r:embed="rId4">
            <a:alphaModFix/>
          </a:blip>
          <a:stretch>
            <a:fillRect/>
          </a:stretch>
        </p:blipFill>
        <p:spPr>
          <a:xfrm>
            <a:off x="6852895" y="2088700"/>
            <a:ext cx="2291101" cy="3054802"/>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4" name="Shape 314"/>
        <p:cNvGrpSpPr/>
        <p:nvPr/>
      </p:nvGrpSpPr>
      <p:grpSpPr>
        <a:xfrm>
          <a:off x="0" y="0"/>
          <a:ext cx="0" cy="0"/>
          <a:chOff x="0" y="0"/>
          <a:chExt cx="0" cy="0"/>
        </a:xfrm>
      </p:grpSpPr>
      <p:sp>
        <p:nvSpPr>
          <p:cNvPr id="315" name="Google Shape;315;p44"/>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Western Wheatgrass</a:t>
            </a:r>
            <a:endParaRPr/>
          </a:p>
        </p:txBody>
      </p:sp>
      <p:sp>
        <p:nvSpPr>
          <p:cNvPr id="316" name="Google Shape;316;p44"/>
          <p:cNvSpPr txBox="1"/>
          <p:nvPr>
            <p:ph idx="1" type="body"/>
          </p:nvPr>
        </p:nvSpPr>
        <p:spPr>
          <a:xfrm>
            <a:off x="0" y="518950"/>
            <a:ext cx="8520600" cy="38088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Pascopyrum Smithii</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Cool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Decreaser or invader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12 - 30 inches tall</a:t>
            </a:r>
            <a:endParaRPr sz="1600"/>
          </a:p>
          <a:p>
            <a:pPr indent="-330200" lvl="0" marL="457200" rtl="0" algn="l">
              <a:spcBef>
                <a:spcPts val="0"/>
              </a:spcBef>
              <a:spcAft>
                <a:spcPts val="0"/>
              </a:spcAft>
              <a:buSzPts val="1600"/>
              <a:buChar char="●"/>
            </a:pPr>
            <a:r>
              <a:rPr lang="en" sz="1600"/>
              <a:t>Spikes 1 - 6 inches long </a:t>
            </a:r>
            <a:endParaRPr sz="1600"/>
          </a:p>
          <a:p>
            <a:pPr indent="-330200" lvl="0" marL="457200" rtl="0" algn="l">
              <a:spcBef>
                <a:spcPts val="0"/>
              </a:spcBef>
              <a:spcAft>
                <a:spcPts val="0"/>
              </a:spcAft>
              <a:buSzPts val="1600"/>
              <a:buChar char="●"/>
            </a:pPr>
            <a:r>
              <a:rPr lang="en" sz="1600"/>
              <a:t>Spikelets are usually single at spike nodes </a:t>
            </a:r>
            <a:endParaRPr sz="1600"/>
          </a:p>
          <a:p>
            <a:pPr indent="-330200" lvl="0" marL="457200" rtl="0" algn="l">
              <a:spcBef>
                <a:spcPts val="0"/>
              </a:spcBef>
              <a:spcAft>
                <a:spcPts val="0"/>
              </a:spcAft>
              <a:buSzPts val="1600"/>
              <a:buChar char="●"/>
            </a:pPr>
            <a:r>
              <a:rPr lang="en" sz="1600"/>
              <a:t>Leaves are stiff with strongly ribbed upper surfaces</a:t>
            </a:r>
            <a:endParaRPr sz="1600"/>
          </a:p>
          <a:p>
            <a:pPr indent="-330200" lvl="0" marL="457200" rtl="0" algn="l">
              <a:spcBef>
                <a:spcPts val="0"/>
              </a:spcBef>
              <a:spcAft>
                <a:spcPts val="0"/>
              </a:spcAft>
              <a:buSzPts val="1600"/>
              <a:buChar char="●"/>
            </a:pPr>
            <a:r>
              <a:rPr lang="en" sz="1600"/>
              <a:t>Clasping auricles that are often purple</a:t>
            </a:r>
            <a:endParaRPr sz="1600"/>
          </a:p>
          <a:p>
            <a:pPr indent="-330200" lvl="0" marL="457200" rtl="0" algn="l">
              <a:spcBef>
                <a:spcPts val="0"/>
              </a:spcBef>
              <a:spcAft>
                <a:spcPts val="0"/>
              </a:spcAft>
              <a:buSzPts val="1600"/>
              <a:buChar char="●"/>
            </a:pPr>
            <a:r>
              <a:rPr lang="en" sz="1600"/>
              <a:t>Can be confused with intermediate wheatgrass </a:t>
            </a:r>
            <a:endParaRPr sz="1600"/>
          </a:p>
        </p:txBody>
      </p:sp>
      <p:pic>
        <p:nvPicPr>
          <p:cNvPr id="317" name="Google Shape;317;p44"/>
          <p:cNvPicPr preferRelativeResize="0"/>
          <p:nvPr/>
        </p:nvPicPr>
        <p:blipFill>
          <a:blip r:embed="rId3">
            <a:alphaModFix/>
          </a:blip>
          <a:stretch>
            <a:fillRect/>
          </a:stretch>
        </p:blipFill>
        <p:spPr>
          <a:xfrm>
            <a:off x="6696575" y="0"/>
            <a:ext cx="2447425" cy="2447425"/>
          </a:xfrm>
          <a:prstGeom prst="rect">
            <a:avLst/>
          </a:prstGeom>
          <a:noFill/>
          <a:ln>
            <a:noFill/>
          </a:ln>
        </p:spPr>
      </p:pic>
      <p:pic>
        <p:nvPicPr>
          <p:cNvPr id="318" name="Google Shape;318;p44"/>
          <p:cNvPicPr preferRelativeResize="0"/>
          <p:nvPr/>
        </p:nvPicPr>
        <p:blipFill rotWithShape="1">
          <a:blip r:embed="rId4">
            <a:alphaModFix/>
          </a:blip>
          <a:srcRect b="1847" l="21267" r="32408" t="12204"/>
          <a:stretch/>
        </p:blipFill>
        <p:spPr>
          <a:xfrm>
            <a:off x="5553374" y="0"/>
            <a:ext cx="1143201" cy="2828150"/>
          </a:xfrm>
          <a:prstGeom prst="rect">
            <a:avLst/>
          </a:prstGeom>
          <a:noFill/>
          <a:ln>
            <a:noFill/>
          </a:ln>
        </p:spPr>
      </p:pic>
      <p:pic>
        <p:nvPicPr>
          <p:cNvPr id="319" name="Google Shape;319;p44"/>
          <p:cNvPicPr preferRelativeResize="0"/>
          <p:nvPr/>
        </p:nvPicPr>
        <p:blipFill>
          <a:blip r:embed="rId5">
            <a:alphaModFix/>
          </a:blip>
          <a:stretch>
            <a:fillRect/>
          </a:stretch>
        </p:blipFill>
        <p:spPr>
          <a:xfrm>
            <a:off x="6099175" y="2879225"/>
            <a:ext cx="3044825" cy="2283625"/>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3" name="Shape 323"/>
        <p:cNvGrpSpPr/>
        <p:nvPr/>
      </p:nvGrpSpPr>
      <p:grpSpPr>
        <a:xfrm>
          <a:off x="0" y="0"/>
          <a:ext cx="0" cy="0"/>
          <a:chOff x="0" y="0"/>
          <a:chExt cx="0" cy="0"/>
        </a:xfrm>
      </p:grpSpPr>
      <p:sp>
        <p:nvSpPr>
          <p:cNvPr id="324" name="Google Shape;324;p45"/>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Reed Canarygrass</a:t>
            </a:r>
            <a:endParaRPr/>
          </a:p>
        </p:txBody>
      </p:sp>
      <p:sp>
        <p:nvSpPr>
          <p:cNvPr id="325" name="Google Shape;325;p45"/>
          <p:cNvSpPr txBox="1"/>
          <p:nvPr>
            <p:ph idx="1" type="body"/>
          </p:nvPr>
        </p:nvSpPr>
        <p:spPr>
          <a:xfrm>
            <a:off x="0" y="526725"/>
            <a:ext cx="5375700" cy="3397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Phalaris Arundinacea</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Cool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Decreaser </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2 - 8 feet tall</a:t>
            </a:r>
            <a:endParaRPr sz="1600"/>
          </a:p>
          <a:p>
            <a:pPr indent="-330200" lvl="0" marL="457200" rtl="0" algn="l">
              <a:spcBef>
                <a:spcPts val="0"/>
              </a:spcBef>
              <a:spcAft>
                <a:spcPts val="0"/>
              </a:spcAft>
              <a:buSzPts val="1600"/>
              <a:buChar char="●"/>
            </a:pPr>
            <a:r>
              <a:rPr lang="en" sz="1600"/>
              <a:t>Narrow seed heads</a:t>
            </a:r>
            <a:endParaRPr sz="1600"/>
          </a:p>
          <a:p>
            <a:pPr indent="-330200" lvl="0" marL="457200" rtl="0" algn="l">
              <a:spcBef>
                <a:spcPts val="0"/>
              </a:spcBef>
              <a:spcAft>
                <a:spcPts val="0"/>
              </a:spcAft>
              <a:buSzPts val="1600"/>
              <a:buChar char="●"/>
            </a:pPr>
            <a:r>
              <a:rPr lang="en" sz="1600"/>
              <a:t>Tightly branched panicle that is 3 - 6 inches long, green - purplish in color </a:t>
            </a:r>
            <a:endParaRPr sz="1600"/>
          </a:p>
          <a:p>
            <a:pPr indent="-330200" lvl="0" marL="457200" rtl="0" algn="l">
              <a:spcBef>
                <a:spcPts val="0"/>
              </a:spcBef>
              <a:spcAft>
                <a:spcPts val="0"/>
              </a:spcAft>
              <a:buSzPts val="1600"/>
              <a:buChar char="●"/>
            </a:pPr>
            <a:r>
              <a:rPr lang="en" sz="1600"/>
              <a:t>Prominent ligules</a:t>
            </a:r>
            <a:endParaRPr sz="1600"/>
          </a:p>
        </p:txBody>
      </p:sp>
      <p:pic>
        <p:nvPicPr>
          <p:cNvPr id="326" name="Google Shape;326;p45"/>
          <p:cNvPicPr preferRelativeResize="0"/>
          <p:nvPr/>
        </p:nvPicPr>
        <p:blipFill>
          <a:blip r:embed="rId3">
            <a:alphaModFix/>
          </a:blip>
          <a:stretch>
            <a:fillRect/>
          </a:stretch>
        </p:blipFill>
        <p:spPr>
          <a:xfrm>
            <a:off x="7153421" y="0"/>
            <a:ext cx="1990580" cy="2650800"/>
          </a:xfrm>
          <a:prstGeom prst="rect">
            <a:avLst/>
          </a:prstGeom>
          <a:noFill/>
          <a:ln>
            <a:noFill/>
          </a:ln>
        </p:spPr>
      </p:pic>
      <p:pic>
        <p:nvPicPr>
          <p:cNvPr id="327" name="Google Shape;327;p45"/>
          <p:cNvPicPr preferRelativeResize="0"/>
          <p:nvPr/>
        </p:nvPicPr>
        <p:blipFill>
          <a:blip r:embed="rId4">
            <a:alphaModFix/>
          </a:blip>
          <a:stretch>
            <a:fillRect/>
          </a:stretch>
        </p:blipFill>
        <p:spPr>
          <a:xfrm>
            <a:off x="5375675" y="2650794"/>
            <a:ext cx="3768325" cy="2507000"/>
          </a:xfrm>
          <a:prstGeom prst="rect">
            <a:avLst/>
          </a:prstGeom>
          <a:noFill/>
          <a:ln>
            <a:noFill/>
          </a:ln>
        </p:spPr>
      </p:pic>
      <p:pic>
        <p:nvPicPr>
          <p:cNvPr id="328" name="Google Shape;328;p45"/>
          <p:cNvPicPr preferRelativeResize="0"/>
          <p:nvPr/>
        </p:nvPicPr>
        <p:blipFill>
          <a:blip r:embed="rId5">
            <a:alphaModFix/>
          </a:blip>
          <a:stretch>
            <a:fillRect/>
          </a:stretch>
        </p:blipFill>
        <p:spPr>
          <a:xfrm>
            <a:off x="5036050" y="-9"/>
            <a:ext cx="2117376" cy="1588050"/>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2" name="Shape 332"/>
        <p:cNvGrpSpPr/>
        <p:nvPr/>
      </p:nvGrpSpPr>
      <p:grpSpPr>
        <a:xfrm>
          <a:off x="0" y="0"/>
          <a:ext cx="0" cy="0"/>
          <a:chOff x="0" y="0"/>
          <a:chExt cx="0" cy="0"/>
        </a:xfrm>
      </p:grpSpPr>
      <p:sp>
        <p:nvSpPr>
          <p:cNvPr id="333" name="Google Shape;333;p46"/>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Kentucky Bluegrass</a:t>
            </a:r>
            <a:endParaRPr/>
          </a:p>
        </p:txBody>
      </p:sp>
      <p:sp>
        <p:nvSpPr>
          <p:cNvPr id="334" name="Google Shape;334;p46"/>
          <p:cNvSpPr txBox="1"/>
          <p:nvPr>
            <p:ph idx="1" type="body"/>
          </p:nvPr>
        </p:nvSpPr>
        <p:spPr>
          <a:xfrm>
            <a:off x="0" y="526725"/>
            <a:ext cx="4432200" cy="4531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Poa Pratensis</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Cool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Increaser </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About 2 feet tall</a:t>
            </a:r>
            <a:endParaRPr sz="1600"/>
          </a:p>
          <a:p>
            <a:pPr indent="-330200" lvl="0" marL="457200" rtl="0" algn="l">
              <a:spcBef>
                <a:spcPts val="0"/>
              </a:spcBef>
              <a:spcAft>
                <a:spcPts val="0"/>
              </a:spcAft>
              <a:buSzPts val="1600"/>
              <a:buChar char="●"/>
            </a:pPr>
            <a:r>
              <a:rPr lang="en" sz="1600"/>
              <a:t>3 - 5 flowering branches coming from each node</a:t>
            </a:r>
            <a:endParaRPr sz="1600"/>
          </a:p>
          <a:p>
            <a:pPr indent="-330200" lvl="0" marL="457200" rtl="0" algn="l">
              <a:spcBef>
                <a:spcPts val="0"/>
              </a:spcBef>
              <a:spcAft>
                <a:spcPts val="0"/>
              </a:spcAft>
              <a:buSzPts val="1600"/>
              <a:buChar char="●"/>
            </a:pPr>
            <a:r>
              <a:rPr lang="en" sz="1600"/>
              <a:t>Typically used for lawn seed</a:t>
            </a:r>
            <a:endParaRPr sz="1600"/>
          </a:p>
        </p:txBody>
      </p:sp>
      <p:pic>
        <p:nvPicPr>
          <p:cNvPr id="335" name="Google Shape;335;p46"/>
          <p:cNvPicPr preferRelativeResize="0"/>
          <p:nvPr/>
        </p:nvPicPr>
        <p:blipFill rotWithShape="1">
          <a:blip r:embed="rId3">
            <a:alphaModFix/>
          </a:blip>
          <a:srcRect b="4761" l="0" r="0" t="0"/>
          <a:stretch/>
        </p:blipFill>
        <p:spPr>
          <a:xfrm>
            <a:off x="4432125" y="0"/>
            <a:ext cx="2115275" cy="2686174"/>
          </a:xfrm>
          <a:prstGeom prst="rect">
            <a:avLst/>
          </a:prstGeom>
          <a:noFill/>
          <a:ln>
            <a:noFill/>
          </a:ln>
        </p:spPr>
      </p:pic>
      <p:pic>
        <p:nvPicPr>
          <p:cNvPr id="336" name="Google Shape;336;p46"/>
          <p:cNvPicPr preferRelativeResize="0"/>
          <p:nvPr/>
        </p:nvPicPr>
        <p:blipFill>
          <a:blip r:embed="rId4">
            <a:alphaModFix/>
          </a:blip>
          <a:stretch>
            <a:fillRect/>
          </a:stretch>
        </p:blipFill>
        <p:spPr>
          <a:xfrm>
            <a:off x="7129375" y="0"/>
            <a:ext cx="2014625" cy="2686175"/>
          </a:xfrm>
          <a:prstGeom prst="rect">
            <a:avLst/>
          </a:prstGeom>
          <a:noFill/>
          <a:ln>
            <a:noFill/>
          </a:ln>
        </p:spPr>
      </p:pic>
      <p:pic>
        <p:nvPicPr>
          <p:cNvPr id="337" name="Google Shape;337;p46"/>
          <p:cNvPicPr preferRelativeResize="0"/>
          <p:nvPr/>
        </p:nvPicPr>
        <p:blipFill>
          <a:blip r:embed="rId5">
            <a:alphaModFix/>
          </a:blip>
          <a:stretch>
            <a:fillRect/>
          </a:stretch>
        </p:blipFill>
        <p:spPr>
          <a:xfrm>
            <a:off x="5364314" y="2686175"/>
            <a:ext cx="3779686" cy="2371750"/>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1" name="Shape 341"/>
        <p:cNvGrpSpPr/>
        <p:nvPr/>
      </p:nvGrpSpPr>
      <p:grpSpPr>
        <a:xfrm>
          <a:off x="0" y="0"/>
          <a:ext cx="0" cy="0"/>
          <a:chOff x="0" y="0"/>
          <a:chExt cx="0" cy="0"/>
        </a:xfrm>
      </p:grpSpPr>
      <p:sp>
        <p:nvSpPr>
          <p:cNvPr id="342" name="Google Shape;342;p47"/>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Sandberg’s Bluegrass</a:t>
            </a:r>
            <a:endParaRPr/>
          </a:p>
        </p:txBody>
      </p:sp>
      <p:sp>
        <p:nvSpPr>
          <p:cNvPr id="343" name="Google Shape;343;p47"/>
          <p:cNvSpPr txBox="1"/>
          <p:nvPr>
            <p:ph idx="1" type="body"/>
          </p:nvPr>
        </p:nvSpPr>
        <p:spPr>
          <a:xfrm>
            <a:off x="0" y="503425"/>
            <a:ext cx="5306700" cy="4562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Poa Secunda</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Cool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Increaser </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9 - 28 inches tall</a:t>
            </a:r>
            <a:endParaRPr sz="1600"/>
          </a:p>
          <a:p>
            <a:pPr indent="-330200" lvl="0" marL="457200" rtl="0" algn="l">
              <a:spcBef>
                <a:spcPts val="0"/>
              </a:spcBef>
              <a:spcAft>
                <a:spcPts val="0"/>
              </a:spcAft>
              <a:buSzPts val="1600"/>
              <a:buChar char="●"/>
            </a:pPr>
            <a:r>
              <a:rPr lang="en" sz="1600"/>
              <a:t>Panicles are narrow and about 2 - 5 inches long</a:t>
            </a:r>
            <a:endParaRPr sz="1600"/>
          </a:p>
          <a:p>
            <a:pPr indent="-330200" lvl="0" marL="457200" rtl="0" algn="l">
              <a:spcBef>
                <a:spcPts val="0"/>
              </a:spcBef>
              <a:spcAft>
                <a:spcPts val="0"/>
              </a:spcAft>
              <a:buSzPts val="1600"/>
              <a:buChar char="●"/>
            </a:pPr>
            <a:r>
              <a:rPr lang="en" sz="1600"/>
              <a:t>Mostly leafless on the upper part of the plant</a:t>
            </a:r>
            <a:endParaRPr sz="1600"/>
          </a:p>
          <a:p>
            <a:pPr indent="-330200" lvl="0" marL="457200" rtl="0" algn="l">
              <a:spcBef>
                <a:spcPts val="0"/>
              </a:spcBef>
              <a:spcAft>
                <a:spcPts val="0"/>
              </a:spcAft>
              <a:buSzPts val="1600"/>
              <a:buChar char="●"/>
            </a:pPr>
            <a:r>
              <a:rPr lang="en" sz="1600"/>
              <a:t>Leaf blades are soft</a:t>
            </a:r>
            <a:endParaRPr sz="1600"/>
          </a:p>
        </p:txBody>
      </p:sp>
      <p:pic>
        <p:nvPicPr>
          <p:cNvPr id="344" name="Google Shape;344;p47"/>
          <p:cNvPicPr preferRelativeResize="0"/>
          <p:nvPr/>
        </p:nvPicPr>
        <p:blipFill>
          <a:blip r:embed="rId3">
            <a:alphaModFix/>
          </a:blip>
          <a:stretch>
            <a:fillRect/>
          </a:stretch>
        </p:blipFill>
        <p:spPr>
          <a:xfrm>
            <a:off x="6377975" y="278100"/>
            <a:ext cx="2766025" cy="2074500"/>
          </a:xfrm>
          <a:prstGeom prst="rect">
            <a:avLst/>
          </a:prstGeom>
          <a:noFill/>
          <a:ln>
            <a:noFill/>
          </a:ln>
        </p:spPr>
      </p:pic>
      <p:pic>
        <p:nvPicPr>
          <p:cNvPr id="345" name="Google Shape;345;p47"/>
          <p:cNvPicPr preferRelativeResize="0"/>
          <p:nvPr/>
        </p:nvPicPr>
        <p:blipFill>
          <a:blip r:embed="rId4">
            <a:alphaModFix/>
          </a:blip>
          <a:stretch>
            <a:fillRect/>
          </a:stretch>
        </p:blipFill>
        <p:spPr>
          <a:xfrm>
            <a:off x="6087525" y="2571750"/>
            <a:ext cx="3056476" cy="2292350"/>
          </a:xfrm>
          <a:prstGeom prst="rect">
            <a:avLst/>
          </a:prstGeom>
          <a:noFill/>
          <a:ln>
            <a:noFill/>
          </a:ln>
        </p:spPr>
      </p:pic>
      <p:pic>
        <p:nvPicPr>
          <p:cNvPr id="346" name="Google Shape;346;p47"/>
          <p:cNvPicPr preferRelativeResize="0"/>
          <p:nvPr/>
        </p:nvPicPr>
        <p:blipFill>
          <a:blip r:embed="rId5">
            <a:alphaModFix/>
          </a:blip>
          <a:stretch>
            <a:fillRect/>
          </a:stretch>
        </p:blipFill>
        <p:spPr>
          <a:xfrm>
            <a:off x="4871650" y="0"/>
            <a:ext cx="1335400" cy="2462974"/>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0" name="Shape 350"/>
        <p:cNvGrpSpPr/>
        <p:nvPr/>
      </p:nvGrpSpPr>
      <p:grpSpPr>
        <a:xfrm>
          <a:off x="0" y="0"/>
          <a:ext cx="0" cy="0"/>
          <a:chOff x="0" y="0"/>
          <a:chExt cx="0" cy="0"/>
        </a:xfrm>
      </p:grpSpPr>
      <p:sp>
        <p:nvSpPr>
          <p:cNvPr id="351" name="Google Shape;351;p48"/>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Bluebunch Wheatgrass</a:t>
            </a:r>
            <a:endParaRPr/>
          </a:p>
        </p:txBody>
      </p:sp>
      <p:sp>
        <p:nvSpPr>
          <p:cNvPr id="352" name="Google Shape;352;p48"/>
          <p:cNvSpPr txBox="1"/>
          <p:nvPr>
            <p:ph idx="1" type="body"/>
          </p:nvPr>
        </p:nvSpPr>
        <p:spPr>
          <a:xfrm>
            <a:off x="0" y="511175"/>
            <a:ext cx="4506300" cy="4550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Pseudoroegneria Spicata</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Cool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Decreaser </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12 - 28 inches tall</a:t>
            </a:r>
            <a:endParaRPr sz="1600"/>
          </a:p>
          <a:p>
            <a:pPr indent="-330200" lvl="0" marL="457200" rtl="0" algn="l">
              <a:spcBef>
                <a:spcPts val="0"/>
              </a:spcBef>
              <a:spcAft>
                <a:spcPts val="0"/>
              </a:spcAft>
              <a:buSzPts val="1600"/>
              <a:buChar char="●"/>
            </a:pPr>
            <a:r>
              <a:rPr lang="en" sz="1600"/>
              <a:t>Thin spike </a:t>
            </a:r>
            <a:endParaRPr sz="1600"/>
          </a:p>
          <a:p>
            <a:pPr indent="-330200" lvl="0" marL="457200" rtl="0" algn="l">
              <a:spcBef>
                <a:spcPts val="0"/>
              </a:spcBef>
              <a:spcAft>
                <a:spcPts val="0"/>
              </a:spcAft>
              <a:buSzPts val="1600"/>
              <a:buChar char="●"/>
            </a:pPr>
            <a:r>
              <a:rPr lang="en" sz="1600"/>
              <a:t>Slender plant stems</a:t>
            </a:r>
            <a:endParaRPr sz="1600"/>
          </a:p>
          <a:p>
            <a:pPr indent="-330200" lvl="0" marL="457200" rtl="0" algn="l">
              <a:spcBef>
                <a:spcPts val="0"/>
              </a:spcBef>
              <a:spcAft>
                <a:spcPts val="0"/>
              </a:spcAft>
              <a:buSzPts val="1600"/>
              <a:buChar char="●"/>
            </a:pPr>
            <a:r>
              <a:rPr lang="en" sz="1600"/>
              <a:t>Strong prominent awns that are about ½ long</a:t>
            </a:r>
            <a:endParaRPr sz="1600"/>
          </a:p>
          <a:p>
            <a:pPr indent="-330200" lvl="0" marL="457200" rtl="0" algn="l">
              <a:spcBef>
                <a:spcPts val="0"/>
              </a:spcBef>
              <a:spcAft>
                <a:spcPts val="0"/>
              </a:spcAft>
              <a:buSzPts val="1600"/>
              <a:buChar char="●"/>
            </a:pPr>
            <a:r>
              <a:rPr lang="en" sz="1600"/>
              <a:t>Farther west you go - plant will look different - taller and awns are shorter</a:t>
            </a:r>
            <a:endParaRPr sz="1600"/>
          </a:p>
        </p:txBody>
      </p:sp>
      <p:pic>
        <p:nvPicPr>
          <p:cNvPr id="353" name="Google Shape;353;p48"/>
          <p:cNvPicPr preferRelativeResize="0"/>
          <p:nvPr/>
        </p:nvPicPr>
        <p:blipFill>
          <a:blip r:embed="rId3">
            <a:alphaModFix/>
          </a:blip>
          <a:stretch>
            <a:fillRect/>
          </a:stretch>
        </p:blipFill>
        <p:spPr>
          <a:xfrm>
            <a:off x="4209425" y="0"/>
            <a:ext cx="1812050" cy="3624125"/>
          </a:xfrm>
          <a:prstGeom prst="rect">
            <a:avLst/>
          </a:prstGeom>
          <a:noFill/>
          <a:ln>
            <a:noFill/>
          </a:ln>
        </p:spPr>
      </p:pic>
      <p:pic>
        <p:nvPicPr>
          <p:cNvPr id="354" name="Google Shape;354;p48"/>
          <p:cNvPicPr preferRelativeResize="0"/>
          <p:nvPr/>
        </p:nvPicPr>
        <p:blipFill rotWithShape="1">
          <a:blip r:embed="rId4">
            <a:alphaModFix/>
          </a:blip>
          <a:srcRect b="0" l="14288" r="0" t="0"/>
          <a:stretch/>
        </p:blipFill>
        <p:spPr>
          <a:xfrm>
            <a:off x="6021475" y="0"/>
            <a:ext cx="3122525" cy="2736525"/>
          </a:xfrm>
          <a:prstGeom prst="rect">
            <a:avLst/>
          </a:prstGeom>
          <a:noFill/>
          <a:ln>
            <a:noFill/>
          </a:ln>
        </p:spPr>
      </p:pic>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8" name="Shape 358"/>
        <p:cNvGrpSpPr/>
        <p:nvPr/>
      </p:nvGrpSpPr>
      <p:grpSpPr>
        <a:xfrm>
          <a:off x="0" y="0"/>
          <a:ext cx="0" cy="0"/>
          <a:chOff x="0" y="0"/>
          <a:chExt cx="0" cy="0"/>
        </a:xfrm>
      </p:grpSpPr>
      <p:sp>
        <p:nvSpPr>
          <p:cNvPr id="359" name="Google Shape;359;p49"/>
          <p:cNvSpPr txBox="1"/>
          <p:nvPr>
            <p:ph type="title"/>
          </p:nvPr>
        </p:nvSpPr>
        <p:spPr>
          <a:xfrm>
            <a:off x="0" y="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Little Bluestem</a:t>
            </a:r>
            <a:endParaRPr/>
          </a:p>
        </p:txBody>
      </p:sp>
      <p:sp>
        <p:nvSpPr>
          <p:cNvPr id="360" name="Google Shape;360;p49"/>
          <p:cNvSpPr txBox="1"/>
          <p:nvPr>
            <p:ph idx="1" type="body"/>
          </p:nvPr>
        </p:nvSpPr>
        <p:spPr>
          <a:xfrm>
            <a:off x="0" y="468750"/>
            <a:ext cx="5079300" cy="4597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Schizachyrium Scoparium</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Warm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Decreaser or Increaser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1- 3 ft tall</a:t>
            </a:r>
            <a:endParaRPr sz="1600"/>
          </a:p>
          <a:p>
            <a:pPr indent="-330200" lvl="0" marL="457200" rtl="0" algn="l">
              <a:spcBef>
                <a:spcPts val="0"/>
              </a:spcBef>
              <a:spcAft>
                <a:spcPts val="0"/>
              </a:spcAft>
              <a:buSzPts val="1600"/>
              <a:buChar char="●"/>
            </a:pPr>
            <a:r>
              <a:rPr lang="en" sz="1600"/>
              <a:t>Spikelets are fuzzy and fluffy white at maturity with several branches</a:t>
            </a:r>
            <a:endParaRPr sz="1600"/>
          </a:p>
          <a:p>
            <a:pPr indent="-330200" lvl="0" marL="457200" rtl="0" algn="l">
              <a:spcBef>
                <a:spcPts val="0"/>
              </a:spcBef>
              <a:spcAft>
                <a:spcPts val="0"/>
              </a:spcAft>
              <a:buSzPts val="1600"/>
              <a:buChar char="●"/>
            </a:pPr>
            <a:r>
              <a:rPr lang="en" sz="1600"/>
              <a:t>Leave blades are slightly folded </a:t>
            </a:r>
            <a:endParaRPr sz="1600"/>
          </a:p>
          <a:p>
            <a:pPr indent="-330200" lvl="0" marL="457200" rtl="0" algn="l">
              <a:spcBef>
                <a:spcPts val="0"/>
              </a:spcBef>
              <a:spcAft>
                <a:spcPts val="0"/>
              </a:spcAft>
              <a:buSzPts val="1600"/>
              <a:buChar char="●"/>
            </a:pPr>
            <a:r>
              <a:rPr lang="en" sz="1600"/>
              <a:t>Hairless sheaths - unlike big bluestem</a:t>
            </a:r>
            <a:endParaRPr sz="1600"/>
          </a:p>
        </p:txBody>
      </p:sp>
      <p:pic>
        <p:nvPicPr>
          <p:cNvPr id="361" name="Google Shape;361;p49"/>
          <p:cNvPicPr preferRelativeResize="0"/>
          <p:nvPr/>
        </p:nvPicPr>
        <p:blipFill>
          <a:blip r:embed="rId3">
            <a:alphaModFix/>
          </a:blip>
          <a:stretch>
            <a:fillRect/>
          </a:stretch>
        </p:blipFill>
        <p:spPr>
          <a:xfrm>
            <a:off x="7295700" y="0"/>
            <a:ext cx="1848300" cy="2464400"/>
          </a:xfrm>
          <a:prstGeom prst="rect">
            <a:avLst/>
          </a:prstGeom>
          <a:noFill/>
          <a:ln>
            <a:noFill/>
          </a:ln>
        </p:spPr>
      </p:pic>
      <p:pic>
        <p:nvPicPr>
          <p:cNvPr id="362" name="Google Shape;362;p49"/>
          <p:cNvPicPr preferRelativeResize="0"/>
          <p:nvPr/>
        </p:nvPicPr>
        <p:blipFill>
          <a:blip r:embed="rId4">
            <a:alphaModFix/>
          </a:blip>
          <a:stretch>
            <a:fillRect/>
          </a:stretch>
        </p:blipFill>
        <p:spPr>
          <a:xfrm>
            <a:off x="7134663" y="2464400"/>
            <a:ext cx="2009337" cy="2679100"/>
          </a:xfrm>
          <a:prstGeom prst="rect">
            <a:avLst/>
          </a:prstGeom>
          <a:noFill/>
          <a:ln>
            <a:noFill/>
          </a:ln>
        </p:spPr>
      </p:pic>
      <p:pic>
        <p:nvPicPr>
          <p:cNvPr id="363" name="Google Shape;363;p49"/>
          <p:cNvPicPr preferRelativeResize="0"/>
          <p:nvPr/>
        </p:nvPicPr>
        <p:blipFill>
          <a:blip r:embed="rId5">
            <a:alphaModFix/>
          </a:blip>
          <a:stretch>
            <a:fillRect/>
          </a:stretch>
        </p:blipFill>
        <p:spPr>
          <a:xfrm>
            <a:off x="5079294" y="0"/>
            <a:ext cx="2055375" cy="2740475"/>
          </a:xfrm>
          <a:prstGeom prst="rect">
            <a:avLst/>
          </a:prstGeom>
          <a:noFill/>
          <a:ln>
            <a:noFill/>
          </a:ln>
        </p:spPr>
      </p:pic>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7" name="Shape 367"/>
        <p:cNvGrpSpPr/>
        <p:nvPr/>
      </p:nvGrpSpPr>
      <p:grpSpPr>
        <a:xfrm>
          <a:off x="0" y="0"/>
          <a:ext cx="0" cy="0"/>
          <a:chOff x="0" y="0"/>
          <a:chExt cx="0" cy="0"/>
        </a:xfrm>
      </p:grpSpPr>
      <p:sp>
        <p:nvSpPr>
          <p:cNvPr id="368" name="Google Shape;368;p50"/>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Sand Dropseed</a:t>
            </a:r>
            <a:endParaRPr/>
          </a:p>
        </p:txBody>
      </p:sp>
      <p:sp>
        <p:nvSpPr>
          <p:cNvPr id="369" name="Google Shape;369;p50"/>
          <p:cNvSpPr txBox="1"/>
          <p:nvPr>
            <p:ph idx="1" type="body"/>
          </p:nvPr>
        </p:nvSpPr>
        <p:spPr>
          <a:xfrm>
            <a:off x="0" y="496925"/>
            <a:ext cx="4933800" cy="4561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Sporobolus Cryptandrus</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Warm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Decreaser </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1 - 3 ft tall</a:t>
            </a:r>
            <a:endParaRPr sz="1600"/>
          </a:p>
          <a:p>
            <a:pPr indent="-330200" lvl="0" marL="457200" rtl="0" algn="l">
              <a:spcBef>
                <a:spcPts val="0"/>
              </a:spcBef>
              <a:spcAft>
                <a:spcPts val="0"/>
              </a:spcAft>
              <a:buSzPts val="1600"/>
              <a:buChar char="●"/>
            </a:pPr>
            <a:r>
              <a:rPr lang="en" sz="1600"/>
              <a:t>Panicals may be pyramid like at 3 - 4 inches long</a:t>
            </a:r>
            <a:endParaRPr sz="1600"/>
          </a:p>
          <a:p>
            <a:pPr indent="-330200" lvl="0" marL="457200" rtl="0" algn="l">
              <a:spcBef>
                <a:spcPts val="0"/>
              </a:spcBef>
              <a:spcAft>
                <a:spcPts val="0"/>
              </a:spcAft>
              <a:buSzPts val="1600"/>
              <a:buChar char="●"/>
            </a:pPr>
            <a:r>
              <a:rPr lang="en" sz="1600"/>
              <a:t>Leaves are rough on the surface and are contained at the lower part of the plant</a:t>
            </a:r>
            <a:endParaRPr sz="1600"/>
          </a:p>
          <a:p>
            <a:pPr indent="-330200" lvl="0" marL="457200" rtl="0" algn="l">
              <a:spcBef>
                <a:spcPts val="0"/>
              </a:spcBef>
              <a:spcAft>
                <a:spcPts val="0"/>
              </a:spcAft>
              <a:buSzPts val="1600"/>
              <a:buChar char="●"/>
            </a:pPr>
            <a:r>
              <a:rPr lang="en" sz="1600"/>
              <a:t>Tuf of white hair at the leaf collar </a:t>
            </a:r>
            <a:endParaRPr sz="1600"/>
          </a:p>
        </p:txBody>
      </p:sp>
      <p:pic>
        <p:nvPicPr>
          <p:cNvPr id="370" name="Google Shape;370;p50"/>
          <p:cNvPicPr preferRelativeResize="0"/>
          <p:nvPr/>
        </p:nvPicPr>
        <p:blipFill>
          <a:blip r:embed="rId3">
            <a:alphaModFix/>
          </a:blip>
          <a:stretch>
            <a:fillRect/>
          </a:stretch>
        </p:blipFill>
        <p:spPr>
          <a:xfrm>
            <a:off x="7284644" y="0"/>
            <a:ext cx="1859350" cy="2479126"/>
          </a:xfrm>
          <a:prstGeom prst="rect">
            <a:avLst/>
          </a:prstGeom>
          <a:noFill/>
          <a:ln>
            <a:noFill/>
          </a:ln>
        </p:spPr>
      </p:pic>
      <p:pic>
        <p:nvPicPr>
          <p:cNvPr id="371" name="Google Shape;371;p50"/>
          <p:cNvPicPr preferRelativeResize="0"/>
          <p:nvPr/>
        </p:nvPicPr>
        <p:blipFill>
          <a:blip r:embed="rId4">
            <a:alphaModFix/>
          </a:blip>
          <a:stretch>
            <a:fillRect/>
          </a:stretch>
        </p:blipFill>
        <p:spPr>
          <a:xfrm>
            <a:off x="4900225" y="0"/>
            <a:ext cx="2384425" cy="1791075"/>
          </a:xfrm>
          <a:prstGeom prst="rect">
            <a:avLst/>
          </a:prstGeom>
          <a:noFill/>
          <a:ln>
            <a:noFill/>
          </a:ln>
        </p:spPr>
      </p:pic>
      <p:pic>
        <p:nvPicPr>
          <p:cNvPr id="372" name="Google Shape;372;p50"/>
          <p:cNvPicPr preferRelativeResize="0"/>
          <p:nvPr/>
        </p:nvPicPr>
        <p:blipFill>
          <a:blip r:embed="rId5">
            <a:alphaModFix/>
          </a:blip>
          <a:stretch>
            <a:fillRect/>
          </a:stretch>
        </p:blipFill>
        <p:spPr>
          <a:xfrm>
            <a:off x="6072125" y="2479125"/>
            <a:ext cx="3071875" cy="2307450"/>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6" name="Shape 376"/>
        <p:cNvGrpSpPr/>
        <p:nvPr/>
      </p:nvGrpSpPr>
      <p:grpSpPr>
        <a:xfrm>
          <a:off x="0" y="0"/>
          <a:ext cx="0" cy="0"/>
          <a:chOff x="0" y="0"/>
          <a:chExt cx="0" cy="0"/>
        </a:xfrm>
      </p:grpSpPr>
      <p:sp>
        <p:nvSpPr>
          <p:cNvPr id="377" name="Google Shape;377;p51"/>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Needleandthread</a:t>
            </a:r>
            <a:endParaRPr/>
          </a:p>
        </p:txBody>
      </p:sp>
      <p:sp>
        <p:nvSpPr>
          <p:cNvPr id="378" name="Google Shape;378;p51"/>
          <p:cNvSpPr txBox="1"/>
          <p:nvPr>
            <p:ph idx="1" type="body"/>
          </p:nvPr>
        </p:nvSpPr>
        <p:spPr>
          <a:xfrm>
            <a:off x="0" y="472325"/>
            <a:ext cx="4597500" cy="4578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Stipa Comata</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Cool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Decreaser or Increaser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Can be 1 - 3 ft tall</a:t>
            </a:r>
            <a:endParaRPr sz="1600"/>
          </a:p>
          <a:p>
            <a:pPr indent="-330200" lvl="0" marL="457200" rtl="0" algn="l">
              <a:spcBef>
                <a:spcPts val="0"/>
              </a:spcBef>
              <a:spcAft>
                <a:spcPts val="0"/>
              </a:spcAft>
              <a:buSzPts val="1600"/>
              <a:buChar char="●"/>
            </a:pPr>
            <a:r>
              <a:rPr lang="en" sz="1600"/>
              <a:t>Large spikelets </a:t>
            </a:r>
            <a:endParaRPr sz="1600"/>
          </a:p>
          <a:p>
            <a:pPr indent="-330200" lvl="0" marL="457200" rtl="0" algn="l">
              <a:spcBef>
                <a:spcPts val="0"/>
              </a:spcBef>
              <a:spcAft>
                <a:spcPts val="0"/>
              </a:spcAft>
              <a:buSzPts val="1600"/>
              <a:buChar char="●"/>
            </a:pPr>
            <a:r>
              <a:rPr lang="en" sz="1600"/>
              <a:t>Twisted awn 4 - 5 inches long - awns curl as they dry</a:t>
            </a:r>
            <a:endParaRPr sz="1600"/>
          </a:p>
          <a:p>
            <a:pPr indent="-330200" lvl="0" marL="457200" rtl="0" algn="l">
              <a:spcBef>
                <a:spcPts val="0"/>
              </a:spcBef>
              <a:spcAft>
                <a:spcPts val="0"/>
              </a:spcAft>
              <a:buSzPts val="1600"/>
              <a:buChar char="●"/>
            </a:pPr>
            <a:r>
              <a:rPr lang="en" sz="1600"/>
              <a:t>Leaves will roll inward as the plant dries</a:t>
            </a:r>
            <a:endParaRPr sz="1600"/>
          </a:p>
        </p:txBody>
      </p:sp>
      <p:pic>
        <p:nvPicPr>
          <p:cNvPr id="379" name="Google Shape;379;p51"/>
          <p:cNvPicPr preferRelativeResize="0"/>
          <p:nvPr/>
        </p:nvPicPr>
        <p:blipFill>
          <a:blip r:embed="rId3">
            <a:alphaModFix/>
          </a:blip>
          <a:stretch>
            <a:fillRect/>
          </a:stretch>
        </p:blipFill>
        <p:spPr>
          <a:xfrm>
            <a:off x="6331600" y="-1"/>
            <a:ext cx="2812401" cy="2167726"/>
          </a:xfrm>
          <a:prstGeom prst="rect">
            <a:avLst/>
          </a:prstGeom>
          <a:noFill/>
          <a:ln>
            <a:noFill/>
          </a:ln>
        </p:spPr>
      </p:pic>
      <p:pic>
        <p:nvPicPr>
          <p:cNvPr id="380" name="Google Shape;380;p51"/>
          <p:cNvPicPr preferRelativeResize="0"/>
          <p:nvPr/>
        </p:nvPicPr>
        <p:blipFill>
          <a:blip r:embed="rId4">
            <a:alphaModFix/>
          </a:blip>
          <a:stretch>
            <a:fillRect/>
          </a:stretch>
        </p:blipFill>
        <p:spPr>
          <a:xfrm>
            <a:off x="6671298" y="2167725"/>
            <a:ext cx="2472702" cy="1857375"/>
          </a:xfrm>
          <a:prstGeom prst="rect">
            <a:avLst/>
          </a:prstGeom>
          <a:noFill/>
          <a:ln>
            <a:noFill/>
          </a:ln>
        </p:spPr>
      </p:pic>
      <p:pic>
        <p:nvPicPr>
          <p:cNvPr id="381" name="Google Shape;381;p51"/>
          <p:cNvPicPr preferRelativeResize="0"/>
          <p:nvPr/>
        </p:nvPicPr>
        <p:blipFill rotWithShape="1">
          <a:blip r:embed="rId5">
            <a:alphaModFix/>
          </a:blip>
          <a:srcRect b="0" l="45000" r="0" t="0"/>
          <a:stretch/>
        </p:blipFill>
        <p:spPr>
          <a:xfrm>
            <a:off x="4597569" y="0"/>
            <a:ext cx="1734025" cy="2590800"/>
          </a:xfrm>
          <a:prstGeom prst="rect">
            <a:avLst/>
          </a:prstGeom>
          <a:noFill/>
          <a:ln>
            <a:noFill/>
          </a:ln>
        </p:spPr>
      </p:pic>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5" name="Shape 385"/>
        <p:cNvGrpSpPr/>
        <p:nvPr/>
      </p:nvGrpSpPr>
      <p:grpSpPr>
        <a:xfrm>
          <a:off x="0" y="0"/>
          <a:ext cx="0" cy="0"/>
          <a:chOff x="0" y="0"/>
          <a:chExt cx="0" cy="0"/>
        </a:xfrm>
      </p:grpSpPr>
      <p:sp>
        <p:nvSpPr>
          <p:cNvPr id="386" name="Google Shape;386;p52"/>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Green Needlegrass</a:t>
            </a:r>
            <a:endParaRPr/>
          </a:p>
        </p:txBody>
      </p:sp>
      <p:sp>
        <p:nvSpPr>
          <p:cNvPr id="387" name="Google Shape;387;p52"/>
          <p:cNvSpPr txBox="1"/>
          <p:nvPr>
            <p:ph idx="1" type="body"/>
          </p:nvPr>
        </p:nvSpPr>
        <p:spPr>
          <a:xfrm>
            <a:off x="0" y="503425"/>
            <a:ext cx="4623000" cy="45468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Stipa Viridula</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Cool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Decreaser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Clr>
                <a:schemeClr val="dk1"/>
              </a:buClr>
              <a:buSzPts val="1600"/>
              <a:buChar char="●"/>
            </a:pPr>
            <a:r>
              <a:rPr lang="en" sz="1600"/>
              <a:t>18 - 36 inches tall</a:t>
            </a:r>
            <a:endParaRPr sz="1600"/>
          </a:p>
          <a:p>
            <a:pPr indent="-330200" lvl="0" marL="457200" rtl="0" algn="l">
              <a:spcBef>
                <a:spcPts val="0"/>
              </a:spcBef>
              <a:spcAft>
                <a:spcPts val="0"/>
              </a:spcAft>
              <a:buClr>
                <a:schemeClr val="dk1"/>
              </a:buClr>
              <a:buSzPts val="1600"/>
              <a:buChar char="●"/>
            </a:pPr>
            <a:r>
              <a:rPr lang="en" sz="1600"/>
              <a:t>Spikelet seed head</a:t>
            </a:r>
            <a:endParaRPr sz="1600"/>
          </a:p>
          <a:p>
            <a:pPr indent="-330200" lvl="0" marL="457200" rtl="0" algn="l">
              <a:spcBef>
                <a:spcPts val="0"/>
              </a:spcBef>
              <a:spcAft>
                <a:spcPts val="0"/>
              </a:spcAft>
              <a:buClr>
                <a:schemeClr val="dk1"/>
              </a:buClr>
              <a:buSzPts val="1600"/>
              <a:buChar char="●"/>
            </a:pPr>
            <a:r>
              <a:rPr lang="en" sz="1600"/>
              <a:t>Awns are usually bent twice and can curl at maturity, about 1 inch long</a:t>
            </a:r>
            <a:endParaRPr sz="1600"/>
          </a:p>
          <a:p>
            <a:pPr indent="-330200" lvl="0" marL="457200" rtl="0" algn="l">
              <a:spcBef>
                <a:spcPts val="0"/>
              </a:spcBef>
              <a:spcAft>
                <a:spcPts val="0"/>
              </a:spcAft>
              <a:buClr>
                <a:schemeClr val="dk1"/>
              </a:buClr>
              <a:buSzPts val="1600"/>
              <a:buChar char="●"/>
            </a:pPr>
            <a:r>
              <a:rPr lang="en" sz="1600"/>
              <a:t>Ligule can be smooth or hairy </a:t>
            </a:r>
            <a:r>
              <a:rPr lang="en" sz="1600">
                <a:solidFill>
                  <a:schemeClr val="dk1"/>
                </a:solidFill>
              </a:rPr>
              <a:t> </a:t>
            </a:r>
            <a:endParaRPr sz="1600"/>
          </a:p>
        </p:txBody>
      </p:sp>
      <p:pic>
        <p:nvPicPr>
          <p:cNvPr id="388" name="Google Shape;388;p52"/>
          <p:cNvPicPr preferRelativeResize="0"/>
          <p:nvPr/>
        </p:nvPicPr>
        <p:blipFill>
          <a:blip r:embed="rId3">
            <a:alphaModFix/>
          </a:blip>
          <a:stretch>
            <a:fillRect/>
          </a:stretch>
        </p:blipFill>
        <p:spPr>
          <a:xfrm>
            <a:off x="4622924" y="0"/>
            <a:ext cx="2767499" cy="4179825"/>
          </a:xfrm>
          <a:prstGeom prst="rect">
            <a:avLst/>
          </a:prstGeom>
          <a:noFill/>
          <a:ln>
            <a:noFill/>
          </a:ln>
        </p:spPr>
      </p:pic>
      <p:pic>
        <p:nvPicPr>
          <p:cNvPr id="389" name="Google Shape;389;p52"/>
          <p:cNvPicPr preferRelativeResize="0"/>
          <p:nvPr/>
        </p:nvPicPr>
        <p:blipFill>
          <a:blip r:embed="rId4">
            <a:alphaModFix/>
          </a:blip>
          <a:stretch>
            <a:fillRect/>
          </a:stretch>
        </p:blipFill>
        <p:spPr>
          <a:xfrm>
            <a:off x="7431347" y="0"/>
            <a:ext cx="1712650" cy="2565776"/>
          </a:xfrm>
          <a:prstGeom prst="rect">
            <a:avLst/>
          </a:prstGeom>
          <a:noFill/>
          <a:ln>
            <a:noFill/>
          </a:ln>
        </p:spPr>
      </p:pic>
      <p:pic>
        <p:nvPicPr>
          <p:cNvPr id="390" name="Google Shape;390;p52"/>
          <p:cNvPicPr preferRelativeResize="0"/>
          <p:nvPr/>
        </p:nvPicPr>
        <p:blipFill>
          <a:blip r:embed="rId5">
            <a:alphaModFix/>
          </a:blip>
          <a:stretch>
            <a:fillRect/>
          </a:stretch>
        </p:blipFill>
        <p:spPr>
          <a:xfrm>
            <a:off x="7390429" y="2565775"/>
            <a:ext cx="1753575" cy="2077375"/>
          </a:xfrm>
          <a:prstGeom prst="rect">
            <a:avLst/>
          </a:prstGeom>
          <a:noFill/>
          <a:ln>
            <a:noFill/>
          </a:ln>
        </p:spPr>
      </p:pic>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4" name="Shape 394"/>
        <p:cNvGrpSpPr/>
        <p:nvPr/>
      </p:nvGrpSpPr>
      <p:grpSpPr>
        <a:xfrm>
          <a:off x="0" y="0"/>
          <a:ext cx="0" cy="0"/>
          <a:chOff x="0" y="0"/>
          <a:chExt cx="0" cy="0"/>
        </a:xfrm>
      </p:grpSpPr>
      <p:sp>
        <p:nvSpPr>
          <p:cNvPr id="395" name="Google Shape;395;p53"/>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Threadleaf Sedge</a:t>
            </a:r>
            <a:endParaRPr/>
          </a:p>
        </p:txBody>
      </p:sp>
      <p:sp>
        <p:nvSpPr>
          <p:cNvPr id="396" name="Google Shape;396;p53"/>
          <p:cNvSpPr txBox="1"/>
          <p:nvPr>
            <p:ph idx="1" type="body"/>
          </p:nvPr>
        </p:nvSpPr>
        <p:spPr>
          <a:xfrm>
            <a:off x="0" y="503400"/>
            <a:ext cx="8520600" cy="45468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Carex Filifolia</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Cool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Increaser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Clr>
                <a:schemeClr val="dk1"/>
              </a:buClr>
              <a:buSzPts val="1600"/>
              <a:buChar char="●"/>
            </a:pPr>
            <a:r>
              <a:rPr lang="en" sz="1600"/>
              <a:t>Densely tufted, can be 3 - 10 inches long</a:t>
            </a:r>
            <a:endParaRPr sz="1600"/>
          </a:p>
          <a:p>
            <a:pPr indent="-330200" lvl="0" marL="457200" rtl="0" algn="l">
              <a:spcBef>
                <a:spcPts val="0"/>
              </a:spcBef>
              <a:spcAft>
                <a:spcPts val="0"/>
              </a:spcAft>
              <a:buClr>
                <a:schemeClr val="dk1"/>
              </a:buClr>
              <a:buSzPts val="1600"/>
              <a:buChar char="●"/>
            </a:pPr>
            <a:r>
              <a:rPr lang="en" sz="1600"/>
              <a:t>Single brown head</a:t>
            </a:r>
            <a:endParaRPr sz="1600"/>
          </a:p>
          <a:p>
            <a:pPr indent="-330200" lvl="0" marL="457200" rtl="0" algn="l">
              <a:spcBef>
                <a:spcPts val="0"/>
              </a:spcBef>
              <a:spcAft>
                <a:spcPts val="0"/>
              </a:spcAft>
              <a:buClr>
                <a:schemeClr val="dk1"/>
              </a:buClr>
              <a:buSzPts val="1600"/>
              <a:buChar char="●"/>
            </a:pPr>
            <a:r>
              <a:rPr lang="en" sz="1600"/>
              <a:t>Leaf blades are dark green and very fine</a:t>
            </a:r>
            <a:endParaRPr sz="1600"/>
          </a:p>
          <a:p>
            <a:pPr indent="-330200" lvl="0" marL="457200" rtl="0" algn="l">
              <a:spcBef>
                <a:spcPts val="0"/>
              </a:spcBef>
              <a:spcAft>
                <a:spcPts val="0"/>
              </a:spcAft>
              <a:buClr>
                <a:schemeClr val="dk1"/>
              </a:buClr>
              <a:buSzPts val="1600"/>
              <a:buChar char="●"/>
            </a:pPr>
            <a:r>
              <a:rPr lang="en" sz="1600"/>
              <a:t>Leaf sheaths are brown and papery</a:t>
            </a:r>
            <a:endParaRPr sz="1600"/>
          </a:p>
          <a:p>
            <a:pPr indent="-330200" lvl="0" marL="457200" rtl="0" algn="l">
              <a:spcBef>
                <a:spcPts val="0"/>
              </a:spcBef>
              <a:spcAft>
                <a:spcPts val="0"/>
              </a:spcAft>
              <a:buClr>
                <a:schemeClr val="dk1"/>
              </a:buClr>
              <a:buSzPts val="1600"/>
              <a:buChar char="●"/>
            </a:pPr>
            <a:r>
              <a:rPr lang="en" sz="1600"/>
              <a:t>Fibrous roots are dark brown to black, wiry and tough</a:t>
            </a:r>
            <a:r>
              <a:rPr lang="en" sz="1600">
                <a:solidFill>
                  <a:schemeClr val="dk1"/>
                </a:solidFill>
              </a:rPr>
              <a:t> </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0" lvl="0" marL="0" rtl="0" algn="l">
              <a:spcBef>
                <a:spcPts val="0"/>
              </a:spcBef>
              <a:spcAft>
                <a:spcPts val="0"/>
              </a:spcAft>
              <a:buClr>
                <a:schemeClr val="dk1"/>
              </a:buClr>
              <a:buSzPts val="1100"/>
              <a:buFont typeface="Arial"/>
              <a:buNone/>
            </a:pPr>
            <a:r>
              <a:t/>
            </a:r>
            <a:endParaRPr sz="1600"/>
          </a:p>
        </p:txBody>
      </p:sp>
      <p:pic>
        <p:nvPicPr>
          <p:cNvPr id="397" name="Google Shape;397;p53"/>
          <p:cNvPicPr preferRelativeResize="0"/>
          <p:nvPr/>
        </p:nvPicPr>
        <p:blipFill rotWithShape="1">
          <a:blip r:embed="rId3">
            <a:alphaModFix/>
          </a:blip>
          <a:srcRect b="32500" l="0" r="0" t="0"/>
          <a:stretch/>
        </p:blipFill>
        <p:spPr>
          <a:xfrm>
            <a:off x="7286625" y="0"/>
            <a:ext cx="1857375" cy="2571750"/>
          </a:xfrm>
          <a:prstGeom prst="rect">
            <a:avLst/>
          </a:prstGeom>
          <a:noFill/>
          <a:ln>
            <a:noFill/>
          </a:ln>
        </p:spPr>
      </p:pic>
      <p:pic>
        <p:nvPicPr>
          <p:cNvPr id="398" name="Google Shape;398;p53"/>
          <p:cNvPicPr preferRelativeResize="0"/>
          <p:nvPr/>
        </p:nvPicPr>
        <p:blipFill>
          <a:blip r:embed="rId4">
            <a:alphaModFix/>
          </a:blip>
          <a:stretch>
            <a:fillRect/>
          </a:stretch>
        </p:blipFill>
        <p:spPr>
          <a:xfrm>
            <a:off x="5715000" y="2571750"/>
            <a:ext cx="3429000" cy="2571750"/>
          </a:xfrm>
          <a:prstGeom prst="rect">
            <a:avLst/>
          </a:prstGeom>
          <a:noFill/>
          <a:ln>
            <a:noFill/>
          </a:ln>
        </p:spPr>
      </p:pic>
      <p:pic>
        <p:nvPicPr>
          <p:cNvPr id="399" name="Google Shape;399;p53"/>
          <p:cNvPicPr preferRelativeResize="0"/>
          <p:nvPr/>
        </p:nvPicPr>
        <p:blipFill>
          <a:blip r:embed="rId5">
            <a:alphaModFix/>
          </a:blip>
          <a:stretch>
            <a:fillRect/>
          </a:stretch>
        </p:blipFill>
        <p:spPr>
          <a:xfrm>
            <a:off x="5429250" y="0"/>
            <a:ext cx="1857375" cy="2544355"/>
          </a:xfrm>
          <a:prstGeom prst="rect">
            <a:avLst/>
          </a:prstGeom>
          <a:noFill/>
          <a:ln>
            <a:noFill/>
          </a:ln>
        </p:spPr>
      </p:pic>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3" name="Shape 403"/>
        <p:cNvGrpSpPr/>
        <p:nvPr/>
      </p:nvGrpSpPr>
      <p:grpSpPr>
        <a:xfrm>
          <a:off x="0" y="0"/>
          <a:ext cx="0" cy="0"/>
          <a:chOff x="0" y="0"/>
          <a:chExt cx="0" cy="0"/>
        </a:xfrm>
      </p:grpSpPr>
      <p:sp>
        <p:nvSpPr>
          <p:cNvPr id="404" name="Google Shape;404;p54"/>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Fringed Sagewort</a:t>
            </a:r>
            <a:endParaRPr/>
          </a:p>
        </p:txBody>
      </p:sp>
      <p:sp>
        <p:nvSpPr>
          <p:cNvPr id="405" name="Google Shape;405;p54"/>
          <p:cNvSpPr txBox="1"/>
          <p:nvPr>
            <p:ph idx="1" type="body"/>
          </p:nvPr>
        </p:nvSpPr>
        <p:spPr>
          <a:xfrm>
            <a:off x="0" y="487875"/>
            <a:ext cx="5182200" cy="4570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Artemisia Frigida</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Warm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Increaser </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Flowering stems about 4 - 16 inches tall</a:t>
            </a:r>
            <a:endParaRPr sz="1600"/>
          </a:p>
          <a:p>
            <a:pPr indent="-330200" lvl="0" marL="457200" rtl="0" algn="l">
              <a:spcBef>
                <a:spcPts val="0"/>
              </a:spcBef>
              <a:spcAft>
                <a:spcPts val="0"/>
              </a:spcAft>
              <a:buSzPts val="1600"/>
              <a:buChar char="●"/>
            </a:pPr>
            <a:r>
              <a:rPr lang="en" sz="1600"/>
              <a:t>Grayish flower heads </a:t>
            </a:r>
            <a:endParaRPr sz="1600"/>
          </a:p>
          <a:p>
            <a:pPr indent="-330200" lvl="0" marL="457200" rtl="0" algn="l">
              <a:spcBef>
                <a:spcPts val="0"/>
              </a:spcBef>
              <a:spcAft>
                <a:spcPts val="0"/>
              </a:spcAft>
              <a:buSzPts val="1600"/>
              <a:buChar char="●"/>
            </a:pPr>
            <a:r>
              <a:rPr lang="en" sz="1600"/>
              <a:t>Soft, silky-gray leaves</a:t>
            </a:r>
            <a:endParaRPr sz="1600"/>
          </a:p>
          <a:p>
            <a:pPr indent="-330200" lvl="0" marL="457200" rtl="0" algn="l">
              <a:spcBef>
                <a:spcPts val="0"/>
              </a:spcBef>
              <a:spcAft>
                <a:spcPts val="0"/>
              </a:spcAft>
              <a:buSzPts val="1600"/>
              <a:buChar char="●"/>
            </a:pPr>
            <a:r>
              <a:rPr lang="en" sz="1600"/>
              <a:t>Stems will die back nearly to the ground each year</a:t>
            </a:r>
            <a:endParaRPr sz="1600"/>
          </a:p>
        </p:txBody>
      </p:sp>
      <p:pic>
        <p:nvPicPr>
          <p:cNvPr id="406" name="Google Shape;406;p54"/>
          <p:cNvPicPr preferRelativeResize="0"/>
          <p:nvPr/>
        </p:nvPicPr>
        <p:blipFill rotWithShape="1">
          <a:blip r:embed="rId3">
            <a:alphaModFix/>
          </a:blip>
          <a:srcRect b="0" l="28678" r="0" t="0"/>
          <a:stretch/>
        </p:blipFill>
        <p:spPr>
          <a:xfrm>
            <a:off x="6999125" y="0"/>
            <a:ext cx="2144874" cy="3007300"/>
          </a:xfrm>
          <a:prstGeom prst="rect">
            <a:avLst/>
          </a:prstGeom>
          <a:noFill/>
          <a:ln>
            <a:noFill/>
          </a:ln>
        </p:spPr>
      </p:pic>
      <p:pic>
        <p:nvPicPr>
          <p:cNvPr id="407" name="Google Shape;407;p54"/>
          <p:cNvPicPr preferRelativeResize="0"/>
          <p:nvPr/>
        </p:nvPicPr>
        <p:blipFill>
          <a:blip r:embed="rId4">
            <a:alphaModFix/>
          </a:blip>
          <a:stretch>
            <a:fillRect/>
          </a:stretch>
        </p:blipFill>
        <p:spPr>
          <a:xfrm>
            <a:off x="6313475" y="3007300"/>
            <a:ext cx="2830524" cy="2122901"/>
          </a:xfrm>
          <a:prstGeom prst="rect">
            <a:avLst/>
          </a:prstGeom>
          <a:noFill/>
          <a:ln>
            <a:noFill/>
          </a:ln>
        </p:spPr>
      </p:pic>
      <p:pic>
        <p:nvPicPr>
          <p:cNvPr id="408" name="Google Shape;408;p54"/>
          <p:cNvPicPr preferRelativeResize="0"/>
          <p:nvPr/>
        </p:nvPicPr>
        <p:blipFill>
          <a:blip r:embed="rId5">
            <a:alphaModFix/>
          </a:blip>
          <a:stretch>
            <a:fillRect/>
          </a:stretch>
        </p:blipFill>
        <p:spPr>
          <a:xfrm>
            <a:off x="5182176" y="0"/>
            <a:ext cx="1816950" cy="2736125"/>
          </a:xfrm>
          <a:prstGeom prst="rect">
            <a:avLst/>
          </a:prstGeom>
          <a:noFill/>
          <a:ln>
            <a:noFill/>
          </a:ln>
        </p:spPr>
      </p:pic>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2" name="Shape 412"/>
        <p:cNvGrpSpPr/>
        <p:nvPr/>
      </p:nvGrpSpPr>
      <p:grpSpPr>
        <a:xfrm>
          <a:off x="0" y="0"/>
          <a:ext cx="0" cy="0"/>
          <a:chOff x="0" y="0"/>
          <a:chExt cx="0" cy="0"/>
        </a:xfrm>
      </p:grpSpPr>
      <p:sp>
        <p:nvSpPr>
          <p:cNvPr id="413" name="Google Shape;413;p55"/>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Hairy Goldaster</a:t>
            </a:r>
            <a:endParaRPr/>
          </a:p>
        </p:txBody>
      </p:sp>
      <p:sp>
        <p:nvSpPr>
          <p:cNvPr id="414" name="Google Shape;414;p55"/>
          <p:cNvSpPr txBox="1"/>
          <p:nvPr>
            <p:ph idx="1" type="body"/>
          </p:nvPr>
        </p:nvSpPr>
        <p:spPr>
          <a:xfrm>
            <a:off x="0" y="503425"/>
            <a:ext cx="4244400" cy="4539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Chrysopsis Villosa</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Native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Warm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Increaser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Clr>
                <a:schemeClr val="dk1"/>
              </a:buClr>
              <a:buSzPts val="1600"/>
              <a:buChar char="●"/>
            </a:pPr>
            <a:r>
              <a:rPr lang="en" sz="1600"/>
              <a:t>Height and width ranches from 5 - 24 inches</a:t>
            </a:r>
            <a:endParaRPr sz="1600"/>
          </a:p>
          <a:p>
            <a:pPr indent="-330200" lvl="0" marL="457200" rtl="0" algn="l">
              <a:spcBef>
                <a:spcPts val="0"/>
              </a:spcBef>
              <a:spcAft>
                <a:spcPts val="0"/>
              </a:spcAft>
              <a:buClr>
                <a:schemeClr val="dk1"/>
              </a:buClr>
              <a:buSzPts val="1600"/>
              <a:buChar char="●"/>
            </a:pPr>
            <a:r>
              <a:rPr lang="en" sz="1600"/>
              <a:t>Flowerheads are golden yellow with disk and ray flowers</a:t>
            </a:r>
            <a:endParaRPr sz="1600"/>
          </a:p>
          <a:p>
            <a:pPr indent="-330200" lvl="0" marL="457200" rtl="0" algn="l">
              <a:spcBef>
                <a:spcPts val="0"/>
              </a:spcBef>
              <a:spcAft>
                <a:spcPts val="0"/>
              </a:spcAft>
              <a:buClr>
                <a:schemeClr val="dk1"/>
              </a:buClr>
              <a:buSzPts val="1600"/>
              <a:buChar char="●"/>
            </a:pPr>
            <a:r>
              <a:rPr lang="en" sz="1600"/>
              <a:t>Foliage is covered with short, soft or coarse hair</a:t>
            </a:r>
            <a:r>
              <a:rPr lang="en" sz="1600">
                <a:solidFill>
                  <a:schemeClr val="dk1"/>
                </a:solidFill>
              </a:rPr>
              <a:t> </a:t>
            </a:r>
            <a:endParaRPr sz="1600"/>
          </a:p>
        </p:txBody>
      </p:sp>
      <p:pic>
        <p:nvPicPr>
          <p:cNvPr id="415" name="Google Shape;415;p55"/>
          <p:cNvPicPr preferRelativeResize="0"/>
          <p:nvPr/>
        </p:nvPicPr>
        <p:blipFill>
          <a:blip r:embed="rId3">
            <a:alphaModFix/>
          </a:blip>
          <a:stretch>
            <a:fillRect/>
          </a:stretch>
        </p:blipFill>
        <p:spPr>
          <a:xfrm>
            <a:off x="5736367" y="2819400"/>
            <a:ext cx="3407633" cy="2324100"/>
          </a:xfrm>
          <a:prstGeom prst="rect">
            <a:avLst/>
          </a:prstGeom>
          <a:noFill/>
          <a:ln>
            <a:noFill/>
          </a:ln>
        </p:spPr>
      </p:pic>
      <p:pic>
        <p:nvPicPr>
          <p:cNvPr id="416" name="Google Shape;416;p55"/>
          <p:cNvPicPr preferRelativeResize="0"/>
          <p:nvPr/>
        </p:nvPicPr>
        <p:blipFill rotWithShape="1">
          <a:blip r:embed="rId4">
            <a:alphaModFix/>
          </a:blip>
          <a:srcRect b="8784" l="0" r="0" t="0"/>
          <a:stretch/>
        </p:blipFill>
        <p:spPr>
          <a:xfrm>
            <a:off x="7262050" y="0"/>
            <a:ext cx="1881950" cy="2571750"/>
          </a:xfrm>
          <a:prstGeom prst="rect">
            <a:avLst/>
          </a:prstGeom>
          <a:noFill/>
          <a:ln>
            <a:noFill/>
          </a:ln>
        </p:spPr>
      </p:pic>
      <p:pic>
        <p:nvPicPr>
          <p:cNvPr id="417" name="Google Shape;417;p55"/>
          <p:cNvPicPr preferRelativeResize="0"/>
          <p:nvPr/>
        </p:nvPicPr>
        <p:blipFill>
          <a:blip r:embed="rId5">
            <a:alphaModFix/>
          </a:blip>
          <a:stretch>
            <a:fillRect/>
          </a:stretch>
        </p:blipFill>
        <p:spPr>
          <a:xfrm>
            <a:off x="4244300" y="0"/>
            <a:ext cx="2863875" cy="1913650"/>
          </a:xfrm>
          <a:prstGeom prst="rect">
            <a:avLst/>
          </a:prstGeom>
          <a:noFill/>
          <a:ln>
            <a:noFill/>
          </a:ln>
        </p:spPr>
      </p:pic>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1" name="Shape 421"/>
        <p:cNvGrpSpPr/>
        <p:nvPr/>
      </p:nvGrpSpPr>
      <p:grpSpPr>
        <a:xfrm>
          <a:off x="0" y="0"/>
          <a:ext cx="0" cy="0"/>
          <a:chOff x="0" y="0"/>
          <a:chExt cx="0" cy="0"/>
        </a:xfrm>
      </p:grpSpPr>
      <p:sp>
        <p:nvSpPr>
          <p:cNvPr id="422" name="Google Shape;422;p56"/>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Canada Thistle</a:t>
            </a:r>
            <a:endParaRPr/>
          </a:p>
        </p:txBody>
      </p:sp>
      <p:sp>
        <p:nvSpPr>
          <p:cNvPr id="423" name="Google Shape;423;p56"/>
          <p:cNvSpPr txBox="1"/>
          <p:nvPr>
            <p:ph idx="1" type="body"/>
          </p:nvPr>
        </p:nvSpPr>
        <p:spPr>
          <a:xfrm>
            <a:off x="0" y="453200"/>
            <a:ext cx="3697800" cy="4597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Cirsium Arvense</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Introduced</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Cool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Invader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Typically 1 - 3 ft tall</a:t>
            </a:r>
            <a:endParaRPr sz="1600"/>
          </a:p>
          <a:p>
            <a:pPr indent="-330200" lvl="0" marL="457200" rtl="0" algn="l">
              <a:spcBef>
                <a:spcPts val="0"/>
              </a:spcBef>
              <a:spcAft>
                <a:spcPts val="0"/>
              </a:spcAft>
              <a:buSzPts val="1600"/>
              <a:buChar char="●"/>
            </a:pPr>
            <a:r>
              <a:rPr lang="en" sz="1600"/>
              <a:t>Upper parts of the stems are branched with light pink, lavender or rose purple flower heads</a:t>
            </a:r>
            <a:endParaRPr sz="1600"/>
          </a:p>
          <a:p>
            <a:pPr indent="-330200" lvl="0" marL="457200" rtl="0" algn="l">
              <a:spcBef>
                <a:spcPts val="0"/>
              </a:spcBef>
              <a:spcAft>
                <a:spcPts val="0"/>
              </a:spcAft>
              <a:buSzPts val="1600"/>
              <a:buChar char="●"/>
            </a:pPr>
            <a:r>
              <a:rPr lang="en" sz="1600"/>
              <a:t>Rather small heads for a thistle</a:t>
            </a:r>
            <a:endParaRPr sz="1600"/>
          </a:p>
          <a:p>
            <a:pPr indent="-330200" lvl="0" marL="457200" rtl="0" algn="l">
              <a:spcBef>
                <a:spcPts val="0"/>
              </a:spcBef>
              <a:spcAft>
                <a:spcPts val="0"/>
              </a:spcAft>
              <a:buSzPts val="1600"/>
              <a:buChar char="●"/>
            </a:pPr>
            <a:r>
              <a:rPr lang="en" sz="1600"/>
              <a:t>Leaves are crinkly and edged with sharp spines </a:t>
            </a:r>
            <a:endParaRPr sz="1600"/>
          </a:p>
        </p:txBody>
      </p:sp>
      <p:pic>
        <p:nvPicPr>
          <p:cNvPr id="424" name="Google Shape;424;p56"/>
          <p:cNvPicPr preferRelativeResize="0"/>
          <p:nvPr/>
        </p:nvPicPr>
        <p:blipFill>
          <a:blip r:embed="rId3">
            <a:alphaModFix/>
          </a:blip>
          <a:stretch>
            <a:fillRect/>
          </a:stretch>
        </p:blipFill>
        <p:spPr>
          <a:xfrm>
            <a:off x="7450321" y="0"/>
            <a:ext cx="1693675" cy="2537325"/>
          </a:xfrm>
          <a:prstGeom prst="rect">
            <a:avLst/>
          </a:prstGeom>
          <a:noFill/>
          <a:ln>
            <a:noFill/>
          </a:ln>
        </p:spPr>
      </p:pic>
      <p:pic>
        <p:nvPicPr>
          <p:cNvPr id="425" name="Google Shape;425;p56"/>
          <p:cNvPicPr preferRelativeResize="0"/>
          <p:nvPr/>
        </p:nvPicPr>
        <p:blipFill>
          <a:blip r:embed="rId4">
            <a:alphaModFix/>
          </a:blip>
          <a:stretch>
            <a:fillRect/>
          </a:stretch>
        </p:blipFill>
        <p:spPr>
          <a:xfrm>
            <a:off x="5947975" y="3015275"/>
            <a:ext cx="3196025" cy="2128225"/>
          </a:xfrm>
          <a:prstGeom prst="rect">
            <a:avLst/>
          </a:prstGeom>
          <a:noFill/>
          <a:ln>
            <a:noFill/>
          </a:ln>
        </p:spPr>
      </p:pic>
      <p:pic>
        <p:nvPicPr>
          <p:cNvPr id="426" name="Google Shape;426;p56"/>
          <p:cNvPicPr preferRelativeResize="0"/>
          <p:nvPr/>
        </p:nvPicPr>
        <p:blipFill>
          <a:blip r:embed="rId5">
            <a:alphaModFix/>
          </a:blip>
          <a:stretch>
            <a:fillRect/>
          </a:stretch>
        </p:blipFill>
        <p:spPr>
          <a:xfrm>
            <a:off x="5222025" y="0"/>
            <a:ext cx="2142825" cy="2857100"/>
          </a:xfrm>
          <a:prstGeom prst="rect">
            <a:avLst/>
          </a:prstGeom>
          <a:noFill/>
          <a:ln>
            <a:noFill/>
          </a:ln>
        </p:spPr>
      </p:pic>
      <p:pic>
        <p:nvPicPr>
          <p:cNvPr id="427" name="Google Shape;427;p56"/>
          <p:cNvPicPr preferRelativeResize="0"/>
          <p:nvPr/>
        </p:nvPicPr>
        <p:blipFill rotWithShape="1">
          <a:blip r:embed="rId6">
            <a:alphaModFix/>
          </a:blip>
          <a:srcRect b="0" l="26411" r="0" t="0"/>
          <a:stretch/>
        </p:blipFill>
        <p:spPr>
          <a:xfrm>
            <a:off x="3697675" y="3107300"/>
            <a:ext cx="2250300" cy="2036200"/>
          </a:xfrm>
          <a:prstGeom prst="rect">
            <a:avLst/>
          </a:prstGeom>
          <a:noFill/>
          <a:ln>
            <a:noFill/>
          </a:ln>
        </p:spPr>
      </p:pic>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1" name="Shape 431"/>
        <p:cNvGrpSpPr/>
        <p:nvPr/>
      </p:nvGrpSpPr>
      <p:grpSpPr>
        <a:xfrm>
          <a:off x="0" y="0"/>
          <a:ext cx="0" cy="0"/>
          <a:chOff x="0" y="0"/>
          <a:chExt cx="0" cy="0"/>
        </a:xfrm>
      </p:grpSpPr>
      <p:sp>
        <p:nvSpPr>
          <p:cNvPr id="432" name="Google Shape;432;p57"/>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Purple Coneflower</a:t>
            </a:r>
            <a:endParaRPr/>
          </a:p>
        </p:txBody>
      </p:sp>
      <p:sp>
        <p:nvSpPr>
          <p:cNvPr id="433" name="Google Shape;433;p57"/>
          <p:cNvSpPr txBox="1"/>
          <p:nvPr>
            <p:ph idx="1" type="body"/>
          </p:nvPr>
        </p:nvSpPr>
        <p:spPr>
          <a:xfrm>
            <a:off x="0" y="495650"/>
            <a:ext cx="6246900" cy="45468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solidFill>
                  <a:schemeClr val="dk1"/>
                </a:solidFill>
              </a:rPr>
              <a:t>Scientific Name: </a:t>
            </a:r>
            <a:r>
              <a:rPr lang="en" sz="1600">
                <a:solidFill>
                  <a:schemeClr val="dk1"/>
                </a:solidFill>
              </a:rPr>
              <a:t>Echinacea Angustifolia</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Lifespan (LS): </a:t>
            </a:r>
            <a:r>
              <a:rPr lang="en" sz="1600">
                <a:solidFill>
                  <a:schemeClr val="dk1"/>
                </a:solidFill>
              </a:rPr>
              <a:t>Perennial</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Origin (OP): </a:t>
            </a:r>
            <a:r>
              <a:rPr lang="en" sz="1600">
                <a:solidFill>
                  <a:schemeClr val="dk1"/>
                </a:solidFill>
              </a:rPr>
              <a:t>Introduced</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Season (S): </a:t>
            </a:r>
            <a:r>
              <a:rPr lang="en" sz="1600">
                <a:solidFill>
                  <a:schemeClr val="dk1"/>
                </a:solidFill>
              </a:rPr>
              <a:t>Warm - Season</a:t>
            </a:r>
            <a:endParaRPr sz="1600">
              <a:solidFill>
                <a:schemeClr val="dk1"/>
              </a:solidFill>
            </a:endParaRPr>
          </a:p>
          <a:p>
            <a:pPr indent="0" lvl="0" marL="0" rtl="0" algn="l">
              <a:spcBef>
                <a:spcPts val="0"/>
              </a:spcBef>
              <a:spcAft>
                <a:spcPts val="0"/>
              </a:spcAft>
              <a:buClr>
                <a:schemeClr val="dk1"/>
              </a:buClr>
              <a:buSzPts val="1100"/>
              <a:buFont typeface="Arial"/>
              <a:buNone/>
            </a:pPr>
            <a:r>
              <a:rPr b="1" lang="en" sz="1600">
                <a:solidFill>
                  <a:schemeClr val="dk1"/>
                </a:solidFill>
              </a:rPr>
              <a:t>Grazing Response (GR): </a:t>
            </a:r>
            <a:r>
              <a:rPr lang="en" sz="1600">
                <a:solidFill>
                  <a:schemeClr val="dk1"/>
                </a:solidFill>
              </a:rPr>
              <a:t>Decreaser</a:t>
            </a:r>
            <a:endParaRPr sz="1600">
              <a:solidFill>
                <a:schemeClr val="dk1"/>
              </a:solidFill>
            </a:endParaRPr>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1 - 2 ft tall with stiff stems</a:t>
            </a:r>
            <a:endParaRPr sz="1600"/>
          </a:p>
          <a:p>
            <a:pPr indent="-330200" lvl="0" marL="457200" rtl="0" algn="l">
              <a:spcBef>
                <a:spcPts val="0"/>
              </a:spcBef>
              <a:spcAft>
                <a:spcPts val="0"/>
              </a:spcAft>
              <a:buSzPts val="1600"/>
              <a:buChar char="●"/>
            </a:pPr>
            <a:r>
              <a:rPr lang="en" sz="1600"/>
              <a:t>Each stem is capped with a single flower head</a:t>
            </a:r>
            <a:endParaRPr sz="1600"/>
          </a:p>
          <a:p>
            <a:pPr indent="-330200" lvl="0" marL="457200" rtl="0" algn="l">
              <a:spcBef>
                <a:spcPts val="0"/>
              </a:spcBef>
              <a:spcAft>
                <a:spcPts val="0"/>
              </a:spcAft>
              <a:buSzPts val="1600"/>
              <a:buChar char="●"/>
            </a:pPr>
            <a:r>
              <a:rPr lang="en" sz="1600"/>
              <a:t>Flower head disk is dark brown, dome-like and prickly</a:t>
            </a:r>
            <a:endParaRPr sz="1600"/>
          </a:p>
          <a:p>
            <a:pPr indent="-330200" lvl="0" marL="457200" rtl="0" algn="l">
              <a:spcBef>
                <a:spcPts val="0"/>
              </a:spcBef>
              <a:spcAft>
                <a:spcPts val="0"/>
              </a:spcAft>
              <a:buSzPts val="1600"/>
              <a:buChar char="●"/>
            </a:pPr>
            <a:r>
              <a:rPr lang="en" sz="1600"/>
              <a:t>Flowers can be rose, purple and white (rare)</a:t>
            </a:r>
            <a:endParaRPr sz="1600"/>
          </a:p>
          <a:p>
            <a:pPr indent="-330200" lvl="0" marL="457200" rtl="0" algn="l">
              <a:spcBef>
                <a:spcPts val="0"/>
              </a:spcBef>
              <a:spcAft>
                <a:spcPts val="0"/>
              </a:spcAft>
              <a:buSzPts val="1600"/>
              <a:buChar char="●"/>
            </a:pPr>
            <a:r>
              <a:rPr lang="en" sz="1600"/>
              <a:t>Both leaves and stems are covered with short, stiff hairs </a:t>
            </a:r>
            <a:endParaRPr sz="1600"/>
          </a:p>
        </p:txBody>
      </p:sp>
      <p:pic>
        <p:nvPicPr>
          <p:cNvPr id="434" name="Google Shape;434;p57"/>
          <p:cNvPicPr preferRelativeResize="0"/>
          <p:nvPr/>
        </p:nvPicPr>
        <p:blipFill rotWithShape="1">
          <a:blip r:embed="rId3">
            <a:alphaModFix/>
          </a:blip>
          <a:srcRect b="9214" l="0" r="0" t="0"/>
          <a:stretch/>
        </p:blipFill>
        <p:spPr>
          <a:xfrm>
            <a:off x="6246800" y="0"/>
            <a:ext cx="2897200" cy="1793850"/>
          </a:xfrm>
          <a:prstGeom prst="rect">
            <a:avLst/>
          </a:prstGeom>
          <a:noFill/>
          <a:ln>
            <a:noFill/>
          </a:ln>
        </p:spPr>
      </p:pic>
      <p:pic>
        <p:nvPicPr>
          <p:cNvPr id="435" name="Google Shape;435;p57"/>
          <p:cNvPicPr preferRelativeResize="0"/>
          <p:nvPr/>
        </p:nvPicPr>
        <p:blipFill rotWithShape="1">
          <a:blip r:embed="rId4">
            <a:alphaModFix/>
          </a:blip>
          <a:srcRect b="11707" l="0" r="0" t="0"/>
          <a:stretch/>
        </p:blipFill>
        <p:spPr>
          <a:xfrm>
            <a:off x="6632784" y="1793850"/>
            <a:ext cx="2511216" cy="3248625"/>
          </a:xfrm>
          <a:prstGeom prst="rect">
            <a:avLst/>
          </a:prstGeom>
          <a:noFill/>
          <a:ln>
            <a:noFill/>
          </a:ln>
        </p:spPr>
      </p:pic>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9" name="Shape 439"/>
        <p:cNvGrpSpPr/>
        <p:nvPr/>
      </p:nvGrpSpPr>
      <p:grpSpPr>
        <a:xfrm>
          <a:off x="0" y="0"/>
          <a:ext cx="0" cy="0"/>
          <a:chOff x="0" y="0"/>
          <a:chExt cx="0" cy="0"/>
        </a:xfrm>
      </p:grpSpPr>
      <p:sp>
        <p:nvSpPr>
          <p:cNvPr id="440" name="Google Shape;440;p58"/>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Gayfeather Blazing Star</a:t>
            </a:r>
            <a:endParaRPr/>
          </a:p>
        </p:txBody>
      </p:sp>
      <p:sp>
        <p:nvSpPr>
          <p:cNvPr id="441" name="Google Shape;441;p58"/>
          <p:cNvSpPr txBox="1"/>
          <p:nvPr>
            <p:ph idx="1" type="body"/>
          </p:nvPr>
        </p:nvSpPr>
        <p:spPr>
          <a:xfrm>
            <a:off x="0" y="503425"/>
            <a:ext cx="5726100" cy="45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t>Scientific Name: </a:t>
            </a:r>
            <a:r>
              <a:rPr lang="en" sz="1600"/>
              <a:t>Liatris spicata</a:t>
            </a:r>
            <a:endParaRPr sz="1600"/>
          </a:p>
          <a:p>
            <a:pPr indent="0" lvl="0" marL="0" rtl="0" algn="l">
              <a:spcBef>
                <a:spcPts val="0"/>
              </a:spcBef>
              <a:spcAft>
                <a:spcPts val="0"/>
              </a:spcAft>
              <a:buClr>
                <a:schemeClr val="dk1"/>
              </a:buClr>
              <a:buSzPts val="1100"/>
              <a:buFont typeface="Arial"/>
              <a:buNone/>
            </a:pPr>
            <a:r>
              <a:rPr b="1" lang="en" sz="1600"/>
              <a:t>Lifespan (LS): </a:t>
            </a:r>
            <a:r>
              <a:rPr lang="en" sz="1600"/>
              <a:t>Perennial</a:t>
            </a:r>
            <a:endParaRPr sz="1600"/>
          </a:p>
          <a:p>
            <a:pPr indent="0" lvl="0" marL="0" rtl="0" algn="l">
              <a:spcBef>
                <a:spcPts val="0"/>
              </a:spcBef>
              <a:spcAft>
                <a:spcPts val="0"/>
              </a:spcAft>
              <a:buClr>
                <a:schemeClr val="dk1"/>
              </a:buClr>
              <a:buSzPts val="1100"/>
              <a:buFont typeface="Arial"/>
              <a:buNone/>
            </a:pPr>
            <a:r>
              <a:rPr b="1" lang="en" sz="1600"/>
              <a:t>Origin (OP): </a:t>
            </a:r>
            <a:r>
              <a:rPr lang="en" sz="1600"/>
              <a:t>Native</a:t>
            </a:r>
            <a:endParaRPr sz="1600"/>
          </a:p>
          <a:p>
            <a:pPr indent="0" lvl="0" marL="0" rtl="0" algn="l">
              <a:spcBef>
                <a:spcPts val="0"/>
              </a:spcBef>
              <a:spcAft>
                <a:spcPts val="0"/>
              </a:spcAft>
              <a:buClr>
                <a:schemeClr val="dk1"/>
              </a:buClr>
              <a:buSzPts val="1100"/>
              <a:buFont typeface="Arial"/>
              <a:buNone/>
            </a:pPr>
            <a:r>
              <a:rPr b="1" lang="en" sz="1600"/>
              <a:t>Season (S): </a:t>
            </a:r>
            <a:r>
              <a:rPr lang="en" sz="1600"/>
              <a:t>Warm - Season</a:t>
            </a:r>
            <a:endParaRPr sz="1600"/>
          </a:p>
          <a:p>
            <a:pPr indent="0" lvl="0" marL="0" rtl="0" algn="l">
              <a:spcBef>
                <a:spcPts val="0"/>
              </a:spcBef>
              <a:spcAft>
                <a:spcPts val="0"/>
              </a:spcAft>
              <a:buNone/>
            </a:pPr>
            <a:r>
              <a:rPr b="1" lang="en" sz="1600"/>
              <a:t>Grazing Response (GR): </a:t>
            </a:r>
            <a:r>
              <a:rPr lang="en" sz="1600"/>
              <a:t>Decreaser</a:t>
            </a:r>
            <a:endParaRPr sz="1600"/>
          </a:p>
          <a:p>
            <a:pPr indent="0" lvl="0" marL="0" rtl="0" algn="l">
              <a:spcBef>
                <a:spcPts val="0"/>
              </a:spcBef>
              <a:spcAft>
                <a:spcPts val="0"/>
              </a:spcAft>
              <a:buNone/>
            </a:pPr>
            <a:r>
              <a:t/>
            </a:r>
            <a:endParaRPr sz="1600"/>
          </a:p>
          <a:p>
            <a:pPr indent="-330200" lvl="0" marL="457200" rtl="0" algn="l">
              <a:spcBef>
                <a:spcPts val="0"/>
              </a:spcBef>
              <a:spcAft>
                <a:spcPts val="0"/>
              </a:spcAft>
              <a:buSzPts val="1600"/>
              <a:buChar char="●"/>
            </a:pPr>
            <a:r>
              <a:rPr lang="en" sz="1600"/>
              <a:t>8 - 40 inches tall </a:t>
            </a:r>
            <a:endParaRPr sz="1600"/>
          </a:p>
          <a:p>
            <a:pPr indent="-330200" lvl="0" marL="457200" rtl="0" algn="l">
              <a:spcBef>
                <a:spcPts val="0"/>
              </a:spcBef>
              <a:spcAft>
                <a:spcPts val="0"/>
              </a:spcAft>
              <a:buSzPts val="1600"/>
              <a:buChar char="●"/>
            </a:pPr>
            <a:r>
              <a:rPr lang="en" sz="1600"/>
              <a:t>Slender and unbranched</a:t>
            </a:r>
            <a:endParaRPr sz="1600"/>
          </a:p>
          <a:p>
            <a:pPr indent="-330200" lvl="0" marL="457200" rtl="0" algn="l">
              <a:spcBef>
                <a:spcPts val="0"/>
              </a:spcBef>
              <a:spcAft>
                <a:spcPts val="0"/>
              </a:spcAft>
              <a:buSzPts val="1600"/>
              <a:buChar char="●"/>
            </a:pPr>
            <a:r>
              <a:rPr lang="en" sz="1600"/>
              <a:t>Purple flower heads produced from August to October</a:t>
            </a:r>
            <a:endParaRPr sz="1600"/>
          </a:p>
          <a:p>
            <a:pPr indent="-330200" lvl="0" marL="457200" rtl="0" algn="l">
              <a:spcBef>
                <a:spcPts val="0"/>
              </a:spcBef>
              <a:spcAft>
                <a:spcPts val="0"/>
              </a:spcAft>
              <a:buSzPts val="1600"/>
              <a:buChar char="●"/>
            </a:pPr>
            <a:r>
              <a:rPr lang="en" sz="1600"/>
              <a:t>There are 6 different species - different leaf structure</a:t>
            </a:r>
            <a:endParaRPr sz="1600"/>
          </a:p>
        </p:txBody>
      </p:sp>
      <p:pic>
        <p:nvPicPr>
          <p:cNvPr id="442" name="Google Shape;442;p58"/>
          <p:cNvPicPr preferRelativeResize="0"/>
          <p:nvPr/>
        </p:nvPicPr>
        <p:blipFill>
          <a:blip r:embed="rId3">
            <a:alphaModFix/>
          </a:blip>
          <a:stretch>
            <a:fillRect/>
          </a:stretch>
        </p:blipFill>
        <p:spPr>
          <a:xfrm>
            <a:off x="7505475" y="0"/>
            <a:ext cx="1638525" cy="2482625"/>
          </a:xfrm>
          <a:prstGeom prst="rect">
            <a:avLst/>
          </a:prstGeom>
          <a:noFill/>
          <a:ln>
            <a:noFill/>
          </a:ln>
        </p:spPr>
      </p:pic>
      <p:sp>
        <p:nvSpPr>
          <p:cNvPr id="443" name="Google Shape;443;p58"/>
          <p:cNvSpPr txBox="1"/>
          <p:nvPr/>
        </p:nvSpPr>
        <p:spPr>
          <a:xfrm>
            <a:off x="7505475" y="2482625"/>
            <a:ext cx="1638600" cy="372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300">
                <a:solidFill>
                  <a:schemeClr val="dk1"/>
                </a:solidFill>
                <a:latin typeface="Old Standard TT"/>
                <a:ea typeface="Old Standard TT"/>
                <a:cs typeface="Old Standard TT"/>
                <a:sym typeface="Old Standard TT"/>
              </a:rPr>
              <a:t>Dotted Gayfeather</a:t>
            </a:r>
            <a:endParaRPr sz="1300">
              <a:solidFill>
                <a:schemeClr val="dk1"/>
              </a:solidFill>
              <a:latin typeface="Old Standard TT"/>
              <a:ea typeface="Old Standard TT"/>
              <a:cs typeface="Old Standard TT"/>
              <a:sym typeface="Old Standard TT"/>
            </a:endParaRPr>
          </a:p>
        </p:txBody>
      </p:sp>
      <p:pic>
        <p:nvPicPr>
          <p:cNvPr id="444" name="Google Shape;444;p58"/>
          <p:cNvPicPr preferRelativeResize="0"/>
          <p:nvPr/>
        </p:nvPicPr>
        <p:blipFill>
          <a:blip r:embed="rId4">
            <a:alphaModFix/>
          </a:blip>
          <a:stretch>
            <a:fillRect/>
          </a:stretch>
        </p:blipFill>
        <p:spPr>
          <a:xfrm>
            <a:off x="5602325" y="0"/>
            <a:ext cx="1903150" cy="2537525"/>
          </a:xfrm>
          <a:prstGeom prst="rect">
            <a:avLst/>
          </a:prstGeom>
          <a:noFill/>
          <a:ln>
            <a:noFill/>
          </a:ln>
        </p:spPr>
      </p:pic>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8" name="Shape 448"/>
        <p:cNvGrpSpPr/>
        <p:nvPr/>
      </p:nvGrpSpPr>
      <p:grpSpPr>
        <a:xfrm>
          <a:off x="0" y="0"/>
          <a:ext cx="0" cy="0"/>
          <a:chOff x="0" y="0"/>
          <a:chExt cx="0" cy="0"/>
        </a:xfrm>
      </p:grpSpPr>
      <p:sp>
        <p:nvSpPr>
          <p:cNvPr id="449" name="Google Shape;449;p59"/>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Leafy Spurge</a:t>
            </a:r>
            <a:endParaRPr/>
          </a:p>
        </p:txBody>
      </p:sp>
      <p:sp>
        <p:nvSpPr>
          <p:cNvPr id="450" name="Google Shape;450;p59"/>
          <p:cNvSpPr txBox="1"/>
          <p:nvPr>
            <p:ph idx="1" type="body"/>
          </p:nvPr>
        </p:nvSpPr>
        <p:spPr>
          <a:xfrm>
            <a:off x="0" y="511175"/>
            <a:ext cx="4894800" cy="4531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t>Scientific Name: </a:t>
            </a:r>
            <a:r>
              <a:rPr lang="en" sz="1600"/>
              <a:t>Liatris spicata</a:t>
            </a:r>
            <a:endParaRPr sz="1600"/>
          </a:p>
          <a:p>
            <a:pPr indent="0" lvl="0" marL="0" rtl="0" algn="l">
              <a:spcBef>
                <a:spcPts val="0"/>
              </a:spcBef>
              <a:spcAft>
                <a:spcPts val="0"/>
              </a:spcAft>
              <a:buClr>
                <a:schemeClr val="dk1"/>
              </a:buClr>
              <a:buSzPts val="1100"/>
              <a:buFont typeface="Arial"/>
              <a:buNone/>
            </a:pPr>
            <a:r>
              <a:rPr b="1" lang="en" sz="1600"/>
              <a:t>Lifespan (LS): </a:t>
            </a:r>
            <a:r>
              <a:rPr lang="en" sz="1600"/>
              <a:t>Perennial forb</a:t>
            </a:r>
            <a:endParaRPr sz="1600"/>
          </a:p>
          <a:p>
            <a:pPr indent="0" lvl="0" marL="0" rtl="0" algn="l">
              <a:spcBef>
                <a:spcPts val="0"/>
              </a:spcBef>
              <a:spcAft>
                <a:spcPts val="0"/>
              </a:spcAft>
              <a:buClr>
                <a:schemeClr val="dk1"/>
              </a:buClr>
              <a:buSzPts val="1100"/>
              <a:buFont typeface="Arial"/>
              <a:buNone/>
            </a:pPr>
            <a:r>
              <a:rPr b="1" lang="en" sz="1600"/>
              <a:t>Origin (OP): </a:t>
            </a:r>
            <a:r>
              <a:rPr lang="en" sz="1600"/>
              <a:t>Introduced</a:t>
            </a:r>
            <a:endParaRPr sz="1600"/>
          </a:p>
          <a:p>
            <a:pPr indent="0" lvl="0" marL="0" rtl="0" algn="l">
              <a:spcBef>
                <a:spcPts val="0"/>
              </a:spcBef>
              <a:spcAft>
                <a:spcPts val="0"/>
              </a:spcAft>
              <a:buClr>
                <a:schemeClr val="dk1"/>
              </a:buClr>
              <a:buSzPts val="1100"/>
              <a:buFont typeface="Arial"/>
              <a:buNone/>
            </a:pPr>
            <a:r>
              <a:rPr b="1" lang="en" sz="1600"/>
              <a:t>Season (S): </a:t>
            </a:r>
            <a:r>
              <a:rPr lang="en" sz="1600"/>
              <a:t>Cool - Season</a:t>
            </a:r>
            <a:endParaRPr sz="1600"/>
          </a:p>
          <a:p>
            <a:pPr indent="0" lvl="0" marL="0" rtl="0" algn="l">
              <a:spcBef>
                <a:spcPts val="0"/>
              </a:spcBef>
              <a:spcAft>
                <a:spcPts val="0"/>
              </a:spcAft>
              <a:buClr>
                <a:schemeClr val="dk1"/>
              </a:buClr>
              <a:buSzPts val="1100"/>
              <a:buFont typeface="Arial"/>
              <a:buNone/>
            </a:pPr>
            <a:r>
              <a:rPr b="1" lang="en" sz="1600"/>
              <a:t>Grazing Response (GR): </a:t>
            </a:r>
            <a:r>
              <a:rPr lang="en" sz="1600"/>
              <a:t>Invader</a:t>
            </a:r>
            <a:endParaRPr sz="1600"/>
          </a:p>
          <a:p>
            <a:pPr indent="0" lvl="0" marL="0" rtl="0" algn="l">
              <a:spcBef>
                <a:spcPts val="0"/>
              </a:spcBef>
              <a:spcAft>
                <a:spcPts val="0"/>
              </a:spcAft>
              <a:buClr>
                <a:schemeClr val="dk1"/>
              </a:buClr>
              <a:buSzPts val="1100"/>
              <a:buFont typeface="Arial"/>
              <a:buNone/>
            </a:pPr>
            <a:r>
              <a:t/>
            </a:r>
            <a:endParaRPr sz="1600"/>
          </a:p>
          <a:p>
            <a:pPr indent="-330200" lvl="0" marL="457200" rtl="0" algn="l">
              <a:spcBef>
                <a:spcPts val="0"/>
              </a:spcBef>
              <a:spcAft>
                <a:spcPts val="0"/>
              </a:spcAft>
              <a:buSzPts val="1600"/>
              <a:buChar char="●"/>
            </a:pPr>
            <a:r>
              <a:rPr lang="en" sz="1600"/>
              <a:t>12 - 30 inches tall</a:t>
            </a:r>
            <a:endParaRPr sz="1600"/>
          </a:p>
          <a:p>
            <a:pPr indent="-330200" lvl="0" marL="457200" rtl="0" algn="l">
              <a:spcBef>
                <a:spcPts val="0"/>
              </a:spcBef>
              <a:spcAft>
                <a:spcPts val="0"/>
              </a:spcAft>
              <a:buSzPts val="1600"/>
              <a:buChar char="●"/>
            </a:pPr>
            <a:r>
              <a:rPr lang="en" sz="1600"/>
              <a:t>Spreads by seed and forms dense patches </a:t>
            </a:r>
            <a:endParaRPr sz="1600"/>
          </a:p>
          <a:p>
            <a:pPr indent="-330200" lvl="0" marL="457200" rtl="0" algn="l">
              <a:spcBef>
                <a:spcPts val="0"/>
              </a:spcBef>
              <a:spcAft>
                <a:spcPts val="0"/>
              </a:spcAft>
              <a:buSzPts val="1600"/>
              <a:buChar char="●"/>
            </a:pPr>
            <a:r>
              <a:rPr lang="en" sz="1600"/>
              <a:t>Bright yellow color at the tops of the plant from May - July</a:t>
            </a:r>
            <a:endParaRPr sz="1600"/>
          </a:p>
          <a:p>
            <a:pPr indent="-330200" lvl="0" marL="457200" rtl="0" algn="l">
              <a:spcBef>
                <a:spcPts val="0"/>
              </a:spcBef>
              <a:spcAft>
                <a:spcPts val="0"/>
              </a:spcAft>
              <a:buSzPts val="1600"/>
              <a:buChar char="●"/>
            </a:pPr>
            <a:r>
              <a:rPr lang="en" sz="1600"/>
              <a:t>Cup-like clusters of unisexual flowers</a:t>
            </a:r>
            <a:endParaRPr sz="1600"/>
          </a:p>
          <a:p>
            <a:pPr indent="-330200" lvl="0" marL="457200" rtl="0" algn="l">
              <a:spcBef>
                <a:spcPts val="0"/>
              </a:spcBef>
              <a:spcAft>
                <a:spcPts val="0"/>
              </a:spcAft>
              <a:buSzPts val="1600"/>
              <a:buChar char="●"/>
            </a:pPr>
            <a:r>
              <a:rPr lang="en" sz="1600"/>
              <a:t>Numerous, alternate and oblong leaves</a:t>
            </a:r>
            <a:endParaRPr sz="1600"/>
          </a:p>
          <a:p>
            <a:pPr indent="-330200" lvl="0" marL="457200" rtl="0" algn="l">
              <a:spcBef>
                <a:spcPts val="0"/>
              </a:spcBef>
              <a:spcAft>
                <a:spcPts val="0"/>
              </a:spcAft>
              <a:buSzPts val="1600"/>
              <a:buChar char="●"/>
            </a:pPr>
            <a:r>
              <a:rPr lang="en" sz="1600"/>
              <a:t>Stems contain an acrid(strong unpleasant smell/taste) milky sap</a:t>
            </a:r>
            <a:endParaRPr sz="1600"/>
          </a:p>
        </p:txBody>
      </p:sp>
      <p:pic>
        <p:nvPicPr>
          <p:cNvPr id="451" name="Google Shape;451;p59"/>
          <p:cNvPicPr preferRelativeResize="0"/>
          <p:nvPr/>
        </p:nvPicPr>
        <p:blipFill>
          <a:blip r:embed="rId3">
            <a:alphaModFix/>
          </a:blip>
          <a:stretch>
            <a:fillRect/>
          </a:stretch>
        </p:blipFill>
        <p:spPr>
          <a:xfrm>
            <a:off x="5199600" y="0"/>
            <a:ext cx="3944400" cy="2711775"/>
          </a:xfrm>
          <a:prstGeom prst="rect">
            <a:avLst/>
          </a:prstGeom>
          <a:noFill/>
          <a:ln>
            <a:noFill/>
          </a:ln>
        </p:spPr>
      </p:pic>
      <p:pic>
        <p:nvPicPr>
          <p:cNvPr id="452" name="Google Shape;452;p59"/>
          <p:cNvPicPr preferRelativeResize="0"/>
          <p:nvPr/>
        </p:nvPicPr>
        <p:blipFill>
          <a:blip r:embed="rId4">
            <a:alphaModFix/>
          </a:blip>
          <a:stretch>
            <a:fillRect/>
          </a:stretch>
        </p:blipFill>
        <p:spPr>
          <a:xfrm>
            <a:off x="7464225" y="2711775"/>
            <a:ext cx="1679765" cy="2126925"/>
          </a:xfrm>
          <a:prstGeom prst="rect">
            <a:avLst/>
          </a:prstGeom>
          <a:noFill/>
          <a:ln>
            <a:noFill/>
          </a:ln>
        </p:spPr>
      </p:pic>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6" name="Shape 456"/>
        <p:cNvGrpSpPr/>
        <p:nvPr/>
      </p:nvGrpSpPr>
      <p:grpSpPr>
        <a:xfrm>
          <a:off x="0" y="0"/>
          <a:ext cx="0" cy="0"/>
          <a:chOff x="0" y="0"/>
          <a:chExt cx="0" cy="0"/>
        </a:xfrm>
      </p:grpSpPr>
      <p:sp>
        <p:nvSpPr>
          <p:cNvPr id="457" name="Google Shape;457;p60"/>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Pasqueflower</a:t>
            </a:r>
            <a:endParaRPr/>
          </a:p>
        </p:txBody>
      </p:sp>
      <p:sp>
        <p:nvSpPr>
          <p:cNvPr id="458" name="Google Shape;458;p60"/>
          <p:cNvSpPr txBox="1"/>
          <p:nvPr>
            <p:ph idx="1" type="body"/>
          </p:nvPr>
        </p:nvSpPr>
        <p:spPr>
          <a:xfrm>
            <a:off x="0" y="550025"/>
            <a:ext cx="4964700" cy="45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t>Scientific Name: </a:t>
            </a:r>
            <a:r>
              <a:rPr lang="en" sz="1600"/>
              <a:t>Anemone Patens</a:t>
            </a:r>
            <a:endParaRPr sz="1600"/>
          </a:p>
          <a:p>
            <a:pPr indent="0" lvl="0" marL="0" rtl="0" algn="l">
              <a:spcBef>
                <a:spcPts val="0"/>
              </a:spcBef>
              <a:spcAft>
                <a:spcPts val="0"/>
              </a:spcAft>
              <a:buClr>
                <a:schemeClr val="dk1"/>
              </a:buClr>
              <a:buSzPts val="1100"/>
              <a:buFont typeface="Arial"/>
              <a:buNone/>
            </a:pPr>
            <a:r>
              <a:rPr b="1" lang="en" sz="1600"/>
              <a:t>Lifespan (LS): </a:t>
            </a:r>
            <a:r>
              <a:rPr lang="en" sz="1600"/>
              <a:t>Perennial forb</a:t>
            </a:r>
            <a:endParaRPr sz="1600"/>
          </a:p>
          <a:p>
            <a:pPr indent="0" lvl="0" marL="0" rtl="0" algn="l">
              <a:spcBef>
                <a:spcPts val="0"/>
              </a:spcBef>
              <a:spcAft>
                <a:spcPts val="0"/>
              </a:spcAft>
              <a:buClr>
                <a:schemeClr val="dk1"/>
              </a:buClr>
              <a:buSzPts val="1100"/>
              <a:buFont typeface="Arial"/>
              <a:buNone/>
            </a:pPr>
            <a:r>
              <a:rPr b="1" lang="en" sz="1600"/>
              <a:t>Origin (OP): </a:t>
            </a:r>
            <a:r>
              <a:rPr lang="en" sz="1600"/>
              <a:t>Native</a:t>
            </a:r>
            <a:endParaRPr sz="1600"/>
          </a:p>
          <a:p>
            <a:pPr indent="0" lvl="0" marL="0" rtl="0" algn="l">
              <a:spcBef>
                <a:spcPts val="0"/>
              </a:spcBef>
              <a:spcAft>
                <a:spcPts val="0"/>
              </a:spcAft>
              <a:buClr>
                <a:schemeClr val="dk1"/>
              </a:buClr>
              <a:buSzPts val="1100"/>
              <a:buFont typeface="Arial"/>
              <a:buNone/>
            </a:pPr>
            <a:r>
              <a:rPr b="1" lang="en" sz="1600"/>
              <a:t>Season (S): </a:t>
            </a:r>
            <a:r>
              <a:rPr lang="en" sz="1600"/>
              <a:t>Cool - Season</a:t>
            </a:r>
            <a:endParaRPr sz="1600"/>
          </a:p>
          <a:p>
            <a:pPr indent="0" lvl="0" marL="0" rtl="0" algn="l">
              <a:spcBef>
                <a:spcPts val="0"/>
              </a:spcBef>
              <a:spcAft>
                <a:spcPts val="0"/>
              </a:spcAft>
              <a:buNone/>
            </a:pPr>
            <a:r>
              <a:rPr b="1" lang="en" sz="1600"/>
              <a:t>Grazing Response (GR): </a:t>
            </a:r>
            <a:r>
              <a:rPr lang="en" sz="1600"/>
              <a:t>Increaser</a:t>
            </a:r>
            <a:endParaRPr sz="1600"/>
          </a:p>
          <a:p>
            <a:pPr indent="0" lvl="0" marL="0" rtl="0" algn="l">
              <a:spcBef>
                <a:spcPts val="0"/>
              </a:spcBef>
              <a:spcAft>
                <a:spcPts val="0"/>
              </a:spcAft>
              <a:buNone/>
            </a:pPr>
            <a:r>
              <a:t/>
            </a:r>
            <a:endParaRPr sz="1600"/>
          </a:p>
          <a:p>
            <a:pPr indent="-330200" lvl="0" marL="457200" rtl="0" algn="l">
              <a:spcBef>
                <a:spcPts val="0"/>
              </a:spcBef>
              <a:spcAft>
                <a:spcPts val="0"/>
              </a:spcAft>
              <a:buSzPts val="1600"/>
              <a:buChar char="●"/>
            </a:pPr>
            <a:r>
              <a:rPr lang="en" sz="1600"/>
              <a:t>4 - 12 inches tall</a:t>
            </a:r>
            <a:endParaRPr sz="1600"/>
          </a:p>
          <a:p>
            <a:pPr indent="-330200" lvl="0" marL="457200" rtl="0" algn="l">
              <a:spcBef>
                <a:spcPts val="0"/>
              </a:spcBef>
              <a:spcAft>
                <a:spcPts val="0"/>
              </a:spcAft>
              <a:buSzPts val="1600"/>
              <a:buChar char="●"/>
            </a:pPr>
            <a:r>
              <a:rPr lang="en" sz="1600"/>
              <a:t>Flowering begins in April-May</a:t>
            </a:r>
            <a:endParaRPr sz="1600"/>
          </a:p>
          <a:p>
            <a:pPr indent="-330200" lvl="0" marL="457200" rtl="0" algn="l">
              <a:spcBef>
                <a:spcPts val="0"/>
              </a:spcBef>
              <a:spcAft>
                <a:spcPts val="0"/>
              </a:spcAft>
              <a:buSzPts val="1600"/>
              <a:buChar char="●"/>
            </a:pPr>
            <a:r>
              <a:rPr lang="en" sz="1600"/>
              <a:t>Flowers are tulip-like, 1-2 inches long, vary in color from white to pinkish-violet</a:t>
            </a:r>
            <a:endParaRPr sz="1600"/>
          </a:p>
          <a:p>
            <a:pPr indent="-330200" lvl="0" marL="457200" rtl="0" algn="l">
              <a:spcBef>
                <a:spcPts val="0"/>
              </a:spcBef>
              <a:spcAft>
                <a:spcPts val="0"/>
              </a:spcAft>
              <a:buSzPts val="1600"/>
              <a:buChar char="●"/>
            </a:pPr>
            <a:r>
              <a:rPr lang="en" sz="1600"/>
              <a:t>Leaves are silky when young. Narrow and linear</a:t>
            </a:r>
            <a:endParaRPr sz="1600"/>
          </a:p>
          <a:p>
            <a:pPr indent="-330200" lvl="0" marL="457200" rtl="0" algn="l">
              <a:spcBef>
                <a:spcPts val="0"/>
              </a:spcBef>
              <a:spcAft>
                <a:spcPts val="0"/>
              </a:spcAft>
              <a:buSzPts val="1600"/>
              <a:buChar char="●"/>
            </a:pPr>
            <a:r>
              <a:rPr lang="en" sz="1600"/>
              <a:t>Found on grassy hillsides and wooded areas</a:t>
            </a:r>
            <a:endParaRPr sz="1600"/>
          </a:p>
        </p:txBody>
      </p:sp>
      <p:pic>
        <p:nvPicPr>
          <p:cNvPr id="459" name="Google Shape;459;p60"/>
          <p:cNvPicPr preferRelativeResize="0"/>
          <p:nvPr/>
        </p:nvPicPr>
        <p:blipFill rotWithShape="1">
          <a:blip r:embed="rId3">
            <a:alphaModFix/>
          </a:blip>
          <a:srcRect b="0" l="17817" r="0" t="9140"/>
          <a:stretch/>
        </p:blipFill>
        <p:spPr>
          <a:xfrm>
            <a:off x="7676400" y="0"/>
            <a:ext cx="1467600" cy="2163550"/>
          </a:xfrm>
          <a:prstGeom prst="rect">
            <a:avLst/>
          </a:prstGeom>
          <a:noFill/>
          <a:ln>
            <a:noFill/>
          </a:ln>
        </p:spPr>
      </p:pic>
      <p:pic>
        <p:nvPicPr>
          <p:cNvPr id="460" name="Google Shape;460;p60"/>
          <p:cNvPicPr preferRelativeResize="0"/>
          <p:nvPr/>
        </p:nvPicPr>
        <p:blipFill>
          <a:blip r:embed="rId4">
            <a:alphaModFix/>
          </a:blip>
          <a:stretch>
            <a:fillRect/>
          </a:stretch>
        </p:blipFill>
        <p:spPr>
          <a:xfrm>
            <a:off x="5872225" y="2163550"/>
            <a:ext cx="3271774" cy="2457600"/>
          </a:xfrm>
          <a:prstGeom prst="rect">
            <a:avLst/>
          </a:prstGeom>
          <a:noFill/>
          <a:ln>
            <a:noFill/>
          </a:ln>
        </p:spPr>
      </p:pic>
      <p:pic>
        <p:nvPicPr>
          <p:cNvPr id="461" name="Google Shape;461;p60"/>
          <p:cNvPicPr preferRelativeResize="0"/>
          <p:nvPr/>
        </p:nvPicPr>
        <p:blipFill>
          <a:blip r:embed="rId5">
            <a:alphaModFix/>
          </a:blip>
          <a:stretch>
            <a:fillRect/>
          </a:stretch>
        </p:blipFill>
        <p:spPr>
          <a:xfrm>
            <a:off x="5398445" y="0"/>
            <a:ext cx="2277949" cy="1554974"/>
          </a:xfrm>
          <a:prstGeom prst="rect">
            <a:avLst/>
          </a:prstGeom>
          <a:noFill/>
          <a:ln>
            <a:noFill/>
          </a:ln>
        </p:spPr>
      </p:pic>
      <p:pic>
        <p:nvPicPr>
          <p:cNvPr id="462" name="Google Shape;462;p60"/>
          <p:cNvPicPr preferRelativeResize="0"/>
          <p:nvPr/>
        </p:nvPicPr>
        <p:blipFill>
          <a:blip r:embed="rId6">
            <a:alphaModFix/>
          </a:blip>
          <a:stretch>
            <a:fillRect/>
          </a:stretch>
        </p:blipFill>
        <p:spPr>
          <a:xfrm>
            <a:off x="3890601" y="-1"/>
            <a:ext cx="1507850" cy="2010474"/>
          </a:xfrm>
          <a:prstGeom prst="rect">
            <a:avLst/>
          </a:prstGeom>
          <a:noFill/>
          <a:ln>
            <a:noFill/>
          </a:ln>
        </p:spPr>
      </p:pic>
    </p:spTree>
  </p:cSld>
  <p:clrMapOvr>
    <a:masterClrMapping/>
  </p:clrMapOvr>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6" name="Shape 466"/>
        <p:cNvGrpSpPr/>
        <p:nvPr/>
      </p:nvGrpSpPr>
      <p:grpSpPr>
        <a:xfrm>
          <a:off x="0" y="0"/>
          <a:ext cx="0" cy="0"/>
          <a:chOff x="0" y="0"/>
          <a:chExt cx="0" cy="0"/>
        </a:xfrm>
      </p:grpSpPr>
      <p:sp>
        <p:nvSpPr>
          <p:cNvPr id="467" name="Google Shape;467;p61"/>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Skunkbrush or Skunkbush</a:t>
            </a:r>
            <a:endParaRPr/>
          </a:p>
        </p:txBody>
      </p:sp>
      <p:sp>
        <p:nvSpPr>
          <p:cNvPr id="468" name="Google Shape;468;p61"/>
          <p:cNvSpPr txBox="1"/>
          <p:nvPr>
            <p:ph idx="1" type="body"/>
          </p:nvPr>
        </p:nvSpPr>
        <p:spPr>
          <a:xfrm>
            <a:off x="0" y="449025"/>
            <a:ext cx="5003700" cy="46167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Clr>
                <a:schemeClr val="dk1"/>
              </a:buClr>
              <a:buSzPts val="1100"/>
              <a:buFont typeface="Arial"/>
              <a:buNone/>
            </a:pPr>
            <a:r>
              <a:rPr b="1" lang="en" sz="1600"/>
              <a:t>Scientific Name: </a:t>
            </a:r>
            <a:r>
              <a:rPr lang="en" sz="1600"/>
              <a:t>Rhus Aromatica</a:t>
            </a:r>
            <a:endParaRPr sz="1600"/>
          </a:p>
          <a:p>
            <a:pPr indent="0" lvl="0" marL="0" rtl="0" algn="l">
              <a:spcBef>
                <a:spcPts val="0"/>
              </a:spcBef>
              <a:spcAft>
                <a:spcPts val="0"/>
              </a:spcAft>
              <a:buClr>
                <a:schemeClr val="dk1"/>
              </a:buClr>
              <a:buSzPts val="1100"/>
              <a:buFont typeface="Arial"/>
              <a:buNone/>
            </a:pPr>
            <a:r>
              <a:rPr b="1" lang="en" sz="1600"/>
              <a:t>Lifespan (LS): </a:t>
            </a:r>
            <a:r>
              <a:rPr lang="en" sz="1600"/>
              <a:t>Perennial shrub</a:t>
            </a:r>
            <a:endParaRPr sz="1600"/>
          </a:p>
          <a:p>
            <a:pPr indent="0" lvl="0" marL="0" rtl="0" algn="l">
              <a:spcBef>
                <a:spcPts val="0"/>
              </a:spcBef>
              <a:spcAft>
                <a:spcPts val="0"/>
              </a:spcAft>
              <a:buClr>
                <a:schemeClr val="dk1"/>
              </a:buClr>
              <a:buSzPts val="1100"/>
              <a:buFont typeface="Arial"/>
              <a:buNone/>
            </a:pPr>
            <a:r>
              <a:rPr b="1" lang="en" sz="1600"/>
              <a:t>Origin (OP): </a:t>
            </a:r>
            <a:r>
              <a:rPr lang="en" sz="1600"/>
              <a:t>Native</a:t>
            </a:r>
            <a:endParaRPr sz="1600"/>
          </a:p>
          <a:p>
            <a:pPr indent="0" lvl="0" marL="0" rtl="0" algn="l">
              <a:spcBef>
                <a:spcPts val="0"/>
              </a:spcBef>
              <a:spcAft>
                <a:spcPts val="0"/>
              </a:spcAft>
              <a:buClr>
                <a:schemeClr val="dk1"/>
              </a:buClr>
              <a:buSzPts val="1100"/>
              <a:buFont typeface="Arial"/>
              <a:buNone/>
            </a:pPr>
            <a:r>
              <a:rPr b="1" lang="en" sz="1600"/>
              <a:t>Season (S): </a:t>
            </a:r>
            <a:r>
              <a:rPr lang="en" sz="1600"/>
              <a:t>Cool - Season</a:t>
            </a:r>
            <a:endParaRPr sz="1600"/>
          </a:p>
          <a:p>
            <a:pPr indent="0" lvl="0" marL="0" rtl="0" algn="l">
              <a:spcBef>
                <a:spcPts val="0"/>
              </a:spcBef>
              <a:spcAft>
                <a:spcPts val="0"/>
              </a:spcAft>
              <a:buNone/>
            </a:pPr>
            <a:r>
              <a:rPr b="1" lang="en" sz="1600"/>
              <a:t>Grazing Response (GR): </a:t>
            </a:r>
            <a:r>
              <a:rPr lang="en" sz="1600"/>
              <a:t>Decreaser</a:t>
            </a:r>
            <a:endParaRPr sz="1600"/>
          </a:p>
          <a:p>
            <a:pPr indent="0" lvl="0" marL="0" rtl="0" algn="l">
              <a:spcBef>
                <a:spcPts val="0"/>
              </a:spcBef>
              <a:spcAft>
                <a:spcPts val="0"/>
              </a:spcAft>
              <a:buNone/>
            </a:pPr>
            <a:r>
              <a:t/>
            </a:r>
            <a:endParaRPr sz="1600"/>
          </a:p>
          <a:p>
            <a:pPr indent="-330200" lvl="0" marL="457200" rtl="0" algn="l">
              <a:spcBef>
                <a:spcPts val="0"/>
              </a:spcBef>
              <a:spcAft>
                <a:spcPts val="0"/>
              </a:spcAft>
              <a:buSzPts val="1600"/>
              <a:buChar char="●"/>
            </a:pPr>
            <a:r>
              <a:rPr lang="en" sz="1600"/>
              <a:t>Shrub grows 2 - 7ft tall</a:t>
            </a:r>
            <a:endParaRPr sz="1600"/>
          </a:p>
          <a:p>
            <a:pPr indent="-330200" lvl="0" marL="457200" rtl="0" algn="l">
              <a:spcBef>
                <a:spcPts val="0"/>
              </a:spcBef>
              <a:spcAft>
                <a:spcPts val="0"/>
              </a:spcAft>
              <a:buSzPts val="1600"/>
              <a:buChar char="●"/>
            </a:pPr>
            <a:r>
              <a:rPr lang="en" sz="1600"/>
              <a:t>Many branches, wide spread and deciduous</a:t>
            </a:r>
            <a:endParaRPr sz="1600"/>
          </a:p>
          <a:p>
            <a:pPr indent="-330200" lvl="0" marL="457200" rtl="0" algn="l">
              <a:spcBef>
                <a:spcPts val="0"/>
              </a:spcBef>
              <a:spcAft>
                <a:spcPts val="0"/>
              </a:spcAft>
              <a:buSzPts val="1600"/>
              <a:buChar char="●"/>
            </a:pPr>
            <a:r>
              <a:rPr lang="en" sz="1600"/>
              <a:t>Shiny green leaves, divide into 3 lobed leaflets </a:t>
            </a:r>
            <a:endParaRPr sz="1600"/>
          </a:p>
          <a:p>
            <a:pPr indent="-330200" lvl="0" marL="457200" rtl="0" algn="l">
              <a:spcBef>
                <a:spcPts val="0"/>
              </a:spcBef>
              <a:spcAft>
                <a:spcPts val="0"/>
              </a:spcAft>
              <a:buSzPts val="1600"/>
              <a:buChar char="●"/>
            </a:pPr>
            <a:r>
              <a:rPr lang="en" sz="1600"/>
              <a:t>Red berry-like fruit clusters that form on female plants. Berry-like fruit will persist throughout the winter</a:t>
            </a:r>
            <a:endParaRPr sz="1600"/>
          </a:p>
          <a:p>
            <a:pPr indent="-330200" lvl="0" marL="457200" rtl="0" algn="l">
              <a:spcBef>
                <a:spcPts val="0"/>
              </a:spcBef>
              <a:spcAft>
                <a:spcPts val="0"/>
              </a:spcAft>
              <a:buSzPts val="1600"/>
              <a:buChar char="●"/>
            </a:pPr>
            <a:r>
              <a:rPr lang="en" sz="1600"/>
              <a:t>Deer &amp; birds will feed on it during the winter</a:t>
            </a:r>
            <a:endParaRPr sz="1600"/>
          </a:p>
          <a:p>
            <a:pPr indent="-330200" lvl="0" marL="457200" rtl="0" algn="l">
              <a:spcBef>
                <a:spcPts val="0"/>
              </a:spcBef>
              <a:spcAft>
                <a:spcPts val="0"/>
              </a:spcAft>
              <a:buSzPts val="1600"/>
              <a:buChar char="●"/>
            </a:pPr>
            <a:r>
              <a:rPr lang="en" sz="1600"/>
              <a:t>Native Americans used branches to make baskets, dried berries for lotion and treatment for smallpox sores</a:t>
            </a:r>
            <a:endParaRPr sz="1600"/>
          </a:p>
        </p:txBody>
      </p:sp>
      <p:pic>
        <p:nvPicPr>
          <p:cNvPr id="469" name="Google Shape;469;p61"/>
          <p:cNvPicPr preferRelativeResize="0"/>
          <p:nvPr/>
        </p:nvPicPr>
        <p:blipFill>
          <a:blip r:embed="rId3">
            <a:alphaModFix/>
          </a:blip>
          <a:stretch>
            <a:fillRect/>
          </a:stretch>
        </p:blipFill>
        <p:spPr>
          <a:xfrm>
            <a:off x="3884600" y="481700"/>
            <a:ext cx="2095899" cy="1666301"/>
          </a:xfrm>
          <a:prstGeom prst="rect">
            <a:avLst/>
          </a:prstGeom>
          <a:noFill/>
          <a:ln>
            <a:noFill/>
          </a:ln>
        </p:spPr>
      </p:pic>
      <p:pic>
        <p:nvPicPr>
          <p:cNvPr id="470" name="Google Shape;470;p61"/>
          <p:cNvPicPr preferRelativeResize="0"/>
          <p:nvPr/>
        </p:nvPicPr>
        <p:blipFill>
          <a:blip r:embed="rId4">
            <a:alphaModFix/>
          </a:blip>
          <a:stretch>
            <a:fillRect/>
          </a:stretch>
        </p:blipFill>
        <p:spPr>
          <a:xfrm>
            <a:off x="6223475" y="2110023"/>
            <a:ext cx="2920525" cy="1991875"/>
          </a:xfrm>
          <a:prstGeom prst="rect">
            <a:avLst/>
          </a:prstGeom>
          <a:noFill/>
          <a:ln>
            <a:noFill/>
          </a:ln>
        </p:spPr>
      </p:pic>
      <p:pic>
        <p:nvPicPr>
          <p:cNvPr id="471" name="Google Shape;471;p61"/>
          <p:cNvPicPr preferRelativeResize="0"/>
          <p:nvPr/>
        </p:nvPicPr>
        <p:blipFill>
          <a:blip r:embed="rId5">
            <a:alphaModFix/>
          </a:blip>
          <a:stretch>
            <a:fillRect/>
          </a:stretch>
        </p:blipFill>
        <p:spPr>
          <a:xfrm>
            <a:off x="5980500" y="-2"/>
            <a:ext cx="3163500" cy="2110024"/>
          </a:xfrm>
          <a:prstGeom prst="rect">
            <a:avLst/>
          </a:prstGeom>
          <a:noFill/>
          <a:ln>
            <a:noFill/>
          </a:ln>
        </p:spPr>
      </p:pic>
    </p:spTree>
  </p:cSld>
  <p:clrMapOvr>
    <a:masterClrMapping/>
  </p:clrMapOvr>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5" name="Shape 475"/>
        <p:cNvGrpSpPr/>
        <p:nvPr/>
      </p:nvGrpSpPr>
      <p:grpSpPr>
        <a:xfrm>
          <a:off x="0" y="0"/>
          <a:ext cx="0" cy="0"/>
          <a:chOff x="0" y="0"/>
          <a:chExt cx="0" cy="0"/>
        </a:xfrm>
      </p:grpSpPr>
      <p:sp>
        <p:nvSpPr>
          <p:cNvPr id="476" name="Google Shape;476;p62"/>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Silver Sagebrush</a:t>
            </a:r>
            <a:endParaRPr/>
          </a:p>
        </p:txBody>
      </p:sp>
      <p:sp>
        <p:nvSpPr>
          <p:cNvPr id="477" name="Google Shape;477;p62"/>
          <p:cNvSpPr txBox="1"/>
          <p:nvPr>
            <p:ph idx="1" type="body"/>
          </p:nvPr>
        </p:nvSpPr>
        <p:spPr>
          <a:xfrm>
            <a:off x="0" y="495625"/>
            <a:ext cx="5011500" cy="45312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Clr>
                <a:schemeClr val="dk1"/>
              </a:buClr>
              <a:buSzPts val="1100"/>
              <a:buFont typeface="Arial"/>
              <a:buNone/>
            </a:pPr>
            <a:r>
              <a:rPr b="1" lang="en" sz="1600"/>
              <a:t>Scientific Name: </a:t>
            </a:r>
            <a:r>
              <a:rPr lang="en" sz="1600"/>
              <a:t>Artemisia Cana</a:t>
            </a:r>
            <a:endParaRPr sz="1600"/>
          </a:p>
          <a:p>
            <a:pPr indent="0" lvl="0" marL="0" rtl="0" algn="l">
              <a:spcBef>
                <a:spcPts val="0"/>
              </a:spcBef>
              <a:spcAft>
                <a:spcPts val="0"/>
              </a:spcAft>
              <a:buClr>
                <a:schemeClr val="dk1"/>
              </a:buClr>
              <a:buSzPts val="1100"/>
              <a:buFont typeface="Arial"/>
              <a:buNone/>
            </a:pPr>
            <a:r>
              <a:rPr b="1" lang="en" sz="1600"/>
              <a:t>Lifespan (LS): </a:t>
            </a:r>
            <a:r>
              <a:rPr lang="en" sz="1600"/>
              <a:t>Perennial shrub</a:t>
            </a:r>
            <a:endParaRPr sz="1600"/>
          </a:p>
          <a:p>
            <a:pPr indent="0" lvl="0" marL="0" rtl="0" algn="l">
              <a:spcBef>
                <a:spcPts val="0"/>
              </a:spcBef>
              <a:spcAft>
                <a:spcPts val="0"/>
              </a:spcAft>
              <a:buClr>
                <a:schemeClr val="dk1"/>
              </a:buClr>
              <a:buSzPts val="1100"/>
              <a:buFont typeface="Arial"/>
              <a:buNone/>
            </a:pPr>
            <a:r>
              <a:rPr b="1" lang="en" sz="1600"/>
              <a:t>Origin (OP): </a:t>
            </a:r>
            <a:r>
              <a:rPr lang="en" sz="1600"/>
              <a:t>Native</a:t>
            </a:r>
            <a:endParaRPr sz="1600"/>
          </a:p>
          <a:p>
            <a:pPr indent="0" lvl="0" marL="0" rtl="0" algn="l">
              <a:spcBef>
                <a:spcPts val="0"/>
              </a:spcBef>
              <a:spcAft>
                <a:spcPts val="0"/>
              </a:spcAft>
              <a:buClr>
                <a:schemeClr val="dk1"/>
              </a:buClr>
              <a:buSzPts val="1100"/>
              <a:buFont typeface="Arial"/>
              <a:buNone/>
            </a:pPr>
            <a:r>
              <a:rPr b="1" lang="en" sz="1600"/>
              <a:t>Season (S): </a:t>
            </a:r>
            <a:r>
              <a:rPr lang="en" sz="1600"/>
              <a:t>Warm - Season</a:t>
            </a:r>
            <a:endParaRPr sz="1600"/>
          </a:p>
          <a:p>
            <a:pPr indent="0" lvl="0" marL="0" rtl="0" algn="l">
              <a:spcBef>
                <a:spcPts val="0"/>
              </a:spcBef>
              <a:spcAft>
                <a:spcPts val="0"/>
              </a:spcAft>
              <a:buNone/>
            </a:pPr>
            <a:r>
              <a:rPr b="1" lang="en" sz="1600"/>
              <a:t>Grazing Response (GR): </a:t>
            </a:r>
            <a:r>
              <a:rPr lang="en" sz="1600"/>
              <a:t>Increaser</a:t>
            </a:r>
            <a:endParaRPr sz="1600"/>
          </a:p>
          <a:p>
            <a:pPr indent="0" lvl="0" marL="0" rtl="0" algn="l">
              <a:spcBef>
                <a:spcPts val="0"/>
              </a:spcBef>
              <a:spcAft>
                <a:spcPts val="0"/>
              </a:spcAft>
              <a:buNone/>
            </a:pPr>
            <a:r>
              <a:t/>
            </a:r>
            <a:endParaRPr sz="1600"/>
          </a:p>
          <a:p>
            <a:pPr indent="-330200" lvl="0" marL="457200" rtl="0" algn="l">
              <a:spcBef>
                <a:spcPts val="0"/>
              </a:spcBef>
              <a:spcAft>
                <a:spcPts val="0"/>
              </a:spcAft>
              <a:buSzPts val="1600"/>
              <a:buChar char="●"/>
            </a:pPr>
            <a:r>
              <a:rPr lang="en" sz="1600"/>
              <a:t>Around 3ft tall</a:t>
            </a:r>
            <a:endParaRPr sz="1600"/>
          </a:p>
          <a:p>
            <a:pPr indent="-330200" lvl="0" marL="457200" rtl="0" algn="l">
              <a:spcBef>
                <a:spcPts val="0"/>
              </a:spcBef>
              <a:spcAft>
                <a:spcPts val="0"/>
              </a:spcAft>
              <a:buSzPts val="1600"/>
              <a:buChar char="●"/>
            </a:pPr>
            <a:r>
              <a:rPr lang="en" sz="1600"/>
              <a:t>Grows upward and outward</a:t>
            </a:r>
            <a:endParaRPr sz="1600"/>
          </a:p>
          <a:p>
            <a:pPr indent="-330200" lvl="0" marL="457200" rtl="0" algn="l">
              <a:spcBef>
                <a:spcPts val="0"/>
              </a:spcBef>
              <a:spcAft>
                <a:spcPts val="0"/>
              </a:spcAft>
              <a:buSzPts val="1600"/>
              <a:buChar char="●"/>
            </a:pPr>
            <a:r>
              <a:rPr lang="en" sz="1600"/>
              <a:t>Stems covered with shredding tan to grayish-brown bark</a:t>
            </a:r>
            <a:endParaRPr sz="1600"/>
          </a:p>
          <a:p>
            <a:pPr indent="-330200" lvl="0" marL="457200" rtl="0" algn="l">
              <a:spcBef>
                <a:spcPts val="0"/>
              </a:spcBef>
              <a:spcAft>
                <a:spcPts val="0"/>
              </a:spcAft>
              <a:buSzPts val="1600"/>
              <a:buChar char="●"/>
            </a:pPr>
            <a:r>
              <a:rPr lang="en" sz="1600"/>
              <a:t>Small yellowish flower heads in spike-like clusters appearing in September</a:t>
            </a:r>
            <a:endParaRPr sz="1600"/>
          </a:p>
          <a:p>
            <a:pPr indent="-330200" lvl="0" marL="457200" rtl="0" algn="l">
              <a:spcBef>
                <a:spcPts val="0"/>
              </a:spcBef>
              <a:spcAft>
                <a:spcPts val="0"/>
              </a:spcAft>
              <a:buSzPts val="1600"/>
              <a:buChar char="●"/>
            </a:pPr>
            <a:r>
              <a:rPr lang="en" sz="1600"/>
              <a:t>Seeds ripen in October-November</a:t>
            </a:r>
            <a:endParaRPr sz="1600"/>
          </a:p>
          <a:p>
            <a:pPr indent="-330200" lvl="0" marL="457200" rtl="0" algn="l">
              <a:spcBef>
                <a:spcPts val="0"/>
              </a:spcBef>
              <a:spcAft>
                <a:spcPts val="0"/>
              </a:spcAft>
              <a:buSzPts val="1600"/>
              <a:buChar char="●"/>
            </a:pPr>
            <a:r>
              <a:rPr lang="en" sz="1600"/>
              <a:t>Has a grayish-hue to leaves that are up to 3 inches long and ¼ inch wide</a:t>
            </a:r>
            <a:endParaRPr sz="1600"/>
          </a:p>
          <a:p>
            <a:pPr indent="-330200" lvl="0" marL="457200" rtl="0" algn="l">
              <a:spcBef>
                <a:spcPts val="0"/>
              </a:spcBef>
              <a:spcAft>
                <a:spcPts val="0"/>
              </a:spcAft>
              <a:buSzPts val="1600"/>
              <a:buChar char="●"/>
            </a:pPr>
            <a:r>
              <a:rPr lang="en" sz="1600"/>
              <a:t>Spread by root sprouting and from rhizomes especially after mowing or fire</a:t>
            </a:r>
            <a:endParaRPr sz="1600"/>
          </a:p>
        </p:txBody>
      </p:sp>
      <p:pic>
        <p:nvPicPr>
          <p:cNvPr id="478" name="Google Shape;478;p62"/>
          <p:cNvPicPr preferRelativeResize="0"/>
          <p:nvPr/>
        </p:nvPicPr>
        <p:blipFill>
          <a:blip r:embed="rId3">
            <a:alphaModFix/>
          </a:blip>
          <a:stretch>
            <a:fillRect/>
          </a:stretch>
        </p:blipFill>
        <p:spPr>
          <a:xfrm>
            <a:off x="6779901" y="0"/>
            <a:ext cx="2364099" cy="1773074"/>
          </a:xfrm>
          <a:prstGeom prst="rect">
            <a:avLst/>
          </a:prstGeom>
          <a:noFill/>
          <a:ln>
            <a:noFill/>
          </a:ln>
        </p:spPr>
      </p:pic>
      <p:pic>
        <p:nvPicPr>
          <p:cNvPr id="479" name="Google Shape;479;p62"/>
          <p:cNvPicPr preferRelativeResize="0"/>
          <p:nvPr/>
        </p:nvPicPr>
        <p:blipFill>
          <a:blip r:embed="rId4">
            <a:alphaModFix/>
          </a:blip>
          <a:stretch>
            <a:fillRect/>
          </a:stretch>
        </p:blipFill>
        <p:spPr>
          <a:xfrm>
            <a:off x="6844775" y="1773074"/>
            <a:ext cx="2299219" cy="3065626"/>
          </a:xfrm>
          <a:prstGeom prst="rect">
            <a:avLst/>
          </a:prstGeom>
          <a:noFill/>
          <a:ln>
            <a:noFill/>
          </a:ln>
        </p:spPr>
      </p:pic>
      <p:pic>
        <p:nvPicPr>
          <p:cNvPr id="480" name="Google Shape;480;p62"/>
          <p:cNvPicPr preferRelativeResize="0"/>
          <p:nvPr/>
        </p:nvPicPr>
        <p:blipFill rotWithShape="1">
          <a:blip r:embed="rId5">
            <a:alphaModFix/>
          </a:blip>
          <a:srcRect b="7621" l="0" r="0" t="0"/>
          <a:stretch/>
        </p:blipFill>
        <p:spPr>
          <a:xfrm>
            <a:off x="4689500" y="0"/>
            <a:ext cx="2043775" cy="2517375"/>
          </a:xfrm>
          <a:prstGeom prst="rect">
            <a:avLst/>
          </a:prstGeom>
          <a:noFill/>
          <a:ln>
            <a:noFill/>
          </a:ln>
        </p:spPr>
      </p:pic>
    </p:spTree>
  </p:cSld>
  <p:clrMapOvr>
    <a:masterClrMapping/>
  </p:clrMapOvr>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4" name="Shape 484"/>
        <p:cNvGrpSpPr/>
        <p:nvPr/>
      </p:nvGrpSpPr>
      <p:grpSpPr>
        <a:xfrm>
          <a:off x="0" y="0"/>
          <a:ext cx="0" cy="0"/>
          <a:chOff x="0" y="0"/>
          <a:chExt cx="0" cy="0"/>
        </a:xfrm>
      </p:grpSpPr>
      <p:sp>
        <p:nvSpPr>
          <p:cNvPr id="485" name="Google Shape;485;p63"/>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Big Sagebrush</a:t>
            </a:r>
            <a:endParaRPr/>
          </a:p>
        </p:txBody>
      </p:sp>
      <p:sp>
        <p:nvSpPr>
          <p:cNvPr id="486" name="Google Shape;486;p63"/>
          <p:cNvSpPr txBox="1"/>
          <p:nvPr>
            <p:ph idx="1" type="body"/>
          </p:nvPr>
        </p:nvSpPr>
        <p:spPr>
          <a:xfrm>
            <a:off x="0" y="503425"/>
            <a:ext cx="5205600" cy="4539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t>Scientific Name: </a:t>
            </a:r>
            <a:r>
              <a:rPr lang="en" sz="1600"/>
              <a:t>Artemisia Tridentata </a:t>
            </a:r>
            <a:endParaRPr sz="1600"/>
          </a:p>
          <a:p>
            <a:pPr indent="0" lvl="0" marL="0" rtl="0" algn="l">
              <a:spcBef>
                <a:spcPts val="0"/>
              </a:spcBef>
              <a:spcAft>
                <a:spcPts val="0"/>
              </a:spcAft>
              <a:buClr>
                <a:schemeClr val="dk1"/>
              </a:buClr>
              <a:buSzPts val="1100"/>
              <a:buFont typeface="Arial"/>
              <a:buNone/>
            </a:pPr>
            <a:r>
              <a:rPr b="1" lang="en" sz="1600"/>
              <a:t>Lifespan (LS): </a:t>
            </a:r>
            <a:r>
              <a:rPr lang="en" sz="1600"/>
              <a:t>Perennial shrub</a:t>
            </a:r>
            <a:endParaRPr sz="1600"/>
          </a:p>
          <a:p>
            <a:pPr indent="0" lvl="0" marL="0" rtl="0" algn="l">
              <a:spcBef>
                <a:spcPts val="0"/>
              </a:spcBef>
              <a:spcAft>
                <a:spcPts val="0"/>
              </a:spcAft>
              <a:buClr>
                <a:schemeClr val="dk1"/>
              </a:buClr>
              <a:buSzPts val="1100"/>
              <a:buFont typeface="Arial"/>
              <a:buNone/>
            </a:pPr>
            <a:r>
              <a:rPr b="1" lang="en" sz="1600"/>
              <a:t>Origin (OP): </a:t>
            </a:r>
            <a:r>
              <a:rPr lang="en" sz="1600"/>
              <a:t>Native</a:t>
            </a:r>
            <a:endParaRPr sz="1600"/>
          </a:p>
          <a:p>
            <a:pPr indent="0" lvl="0" marL="0" rtl="0" algn="l">
              <a:spcBef>
                <a:spcPts val="0"/>
              </a:spcBef>
              <a:spcAft>
                <a:spcPts val="0"/>
              </a:spcAft>
              <a:buClr>
                <a:schemeClr val="dk1"/>
              </a:buClr>
              <a:buSzPts val="1100"/>
              <a:buFont typeface="Arial"/>
              <a:buNone/>
            </a:pPr>
            <a:r>
              <a:rPr b="1" lang="en" sz="1600"/>
              <a:t>Season (S): </a:t>
            </a:r>
            <a:r>
              <a:rPr lang="en" sz="1600"/>
              <a:t>Warm - Season</a:t>
            </a:r>
            <a:endParaRPr sz="1600"/>
          </a:p>
          <a:p>
            <a:pPr indent="0" lvl="0" marL="0" rtl="0" algn="l">
              <a:spcBef>
                <a:spcPts val="0"/>
              </a:spcBef>
              <a:spcAft>
                <a:spcPts val="0"/>
              </a:spcAft>
              <a:buNone/>
            </a:pPr>
            <a:r>
              <a:rPr b="1" lang="en" sz="1600"/>
              <a:t>Grazing Response (GR): </a:t>
            </a:r>
            <a:r>
              <a:rPr lang="en" sz="1600"/>
              <a:t>Increaser</a:t>
            </a:r>
            <a:endParaRPr sz="1600"/>
          </a:p>
          <a:p>
            <a:pPr indent="0" lvl="0" marL="0" rtl="0" algn="l">
              <a:spcBef>
                <a:spcPts val="0"/>
              </a:spcBef>
              <a:spcAft>
                <a:spcPts val="0"/>
              </a:spcAft>
              <a:buNone/>
            </a:pPr>
            <a:r>
              <a:t/>
            </a:r>
            <a:endParaRPr sz="1600"/>
          </a:p>
          <a:p>
            <a:pPr indent="-330200" lvl="0" marL="457200" rtl="0" algn="l">
              <a:spcBef>
                <a:spcPts val="0"/>
              </a:spcBef>
              <a:spcAft>
                <a:spcPts val="0"/>
              </a:spcAft>
              <a:buSzPts val="1600"/>
              <a:buChar char="●"/>
            </a:pPr>
            <a:r>
              <a:rPr lang="en" sz="1600"/>
              <a:t>8 inches to 10 ft tall</a:t>
            </a:r>
            <a:endParaRPr sz="1600"/>
          </a:p>
          <a:p>
            <a:pPr indent="-330200" lvl="0" marL="457200" rtl="0" algn="l">
              <a:spcBef>
                <a:spcPts val="0"/>
              </a:spcBef>
              <a:spcAft>
                <a:spcPts val="0"/>
              </a:spcAft>
              <a:buSzPts val="1600"/>
              <a:buChar char="●"/>
            </a:pPr>
            <a:r>
              <a:rPr lang="en" sz="1600"/>
              <a:t>Highly branched, evergreen, grayish shrub</a:t>
            </a:r>
            <a:endParaRPr sz="1600"/>
          </a:p>
          <a:p>
            <a:pPr indent="-330200" lvl="0" marL="457200" rtl="0" algn="l">
              <a:spcBef>
                <a:spcPts val="0"/>
              </a:spcBef>
              <a:spcAft>
                <a:spcPts val="0"/>
              </a:spcAft>
              <a:buSzPts val="1600"/>
              <a:buChar char="●"/>
            </a:pPr>
            <a:r>
              <a:rPr lang="en" sz="1600"/>
              <a:t>Late summer, yellowish heads appear on leafy panicles</a:t>
            </a:r>
            <a:endParaRPr sz="1600"/>
          </a:p>
          <a:p>
            <a:pPr indent="-330200" lvl="0" marL="457200" rtl="0" algn="l">
              <a:spcBef>
                <a:spcPts val="0"/>
              </a:spcBef>
              <a:spcAft>
                <a:spcPts val="0"/>
              </a:spcAft>
              <a:buSzPts val="1600"/>
              <a:buChar char="●"/>
            </a:pPr>
            <a:r>
              <a:rPr lang="en" sz="1600"/>
              <a:t>Leaves are short and mostly three-lobed at the leaf tips and wedge shaped at the base</a:t>
            </a:r>
            <a:endParaRPr sz="1600"/>
          </a:p>
          <a:p>
            <a:pPr indent="-330200" lvl="0" marL="457200" rtl="0" algn="l">
              <a:spcBef>
                <a:spcPts val="0"/>
              </a:spcBef>
              <a:spcAft>
                <a:spcPts val="0"/>
              </a:spcAft>
              <a:buSzPts val="1600"/>
              <a:buChar char="●"/>
            </a:pPr>
            <a:r>
              <a:rPr lang="en" sz="1600"/>
              <a:t>Reproduce only by seed</a:t>
            </a:r>
            <a:endParaRPr sz="1600"/>
          </a:p>
        </p:txBody>
      </p:sp>
      <p:pic>
        <p:nvPicPr>
          <p:cNvPr id="487" name="Google Shape;487;p63"/>
          <p:cNvPicPr preferRelativeResize="0"/>
          <p:nvPr/>
        </p:nvPicPr>
        <p:blipFill rotWithShape="1">
          <a:blip r:embed="rId3">
            <a:alphaModFix/>
          </a:blip>
          <a:srcRect b="7621" l="0" r="0" t="0"/>
          <a:stretch/>
        </p:blipFill>
        <p:spPr>
          <a:xfrm>
            <a:off x="7213775" y="0"/>
            <a:ext cx="1930225" cy="2377500"/>
          </a:xfrm>
          <a:prstGeom prst="rect">
            <a:avLst/>
          </a:prstGeom>
          <a:noFill/>
          <a:ln>
            <a:noFill/>
          </a:ln>
        </p:spPr>
      </p:pic>
      <p:pic>
        <p:nvPicPr>
          <p:cNvPr id="488" name="Google Shape;488;p63"/>
          <p:cNvPicPr preferRelativeResize="0"/>
          <p:nvPr/>
        </p:nvPicPr>
        <p:blipFill>
          <a:blip r:embed="rId4">
            <a:alphaModFix/>
          </a:blip>
          <a:stretch>
            <a:fillRect/>
          </a:stretch>
        </p:blipFill>
        <p:spPr>
          <a:xfrm>
            <a:off x="5862400" y="2377500"/>
            <a:ext cx="3281600" cy="2461200"/>
          </a:xfrm>
          <a:prstGeom prst="rect">
            <a:avLst/>
          </a:prstGeom>
          <a:noFill/>
          <a:ln>
            <a:noFill/>
          </a:ln>
        </p:spPr>
      </p:pic>
    </p:spTree>
  </p:cSld>
  <p:clrMapOvr>
    <a:masterClrMapping/>
  </p:clrMapOvr>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2" name="Shape 492"/>
        <p:cNvGrpSpPr/>
        <p:nvPr/>
      </p:nvGrpSpPr>
      <p:grpSpPr>
        <a:xfrm>
          <a:off x="0" y="0"/>
          <a:ext cx="0" cy="0"/>
          <a:chOff x="0" y="0"/>
          <a:chExt cx="0" cy="0"/>
        </a:xfrm>
      </p:grpSpPr>
      <p:sp>
        <p:nvSpPr>
          <p:cNvPr id="493" name="Google Shape;493;p64"/>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Rubber </a:t>
            </a:r>
            <a:r>
              <a:rPr lang="en"/>
              <a:t>Rabbitbrush</a:t>
            </a:r>
            <a:endParaRPr/>
          </a:p>
        </p:txBody>
      </p:sp>
      <p:sp>
        <p:nvSpPr>
          <p:cNvPr id="494" name="Google Shape;494;p64"/>
          <p:cNvSpPr txBox="1"/>
          <p:nvPr>
            <p:ph idx="1" type="body"/>
          </p:nvPr>
        </p:nvSpPr>
        <p:spPr>
          <a:xfrm>
            <a:off x="0" y="480100"/>
            <a:ext cx="4572000" cy="4562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t>Scientific Name: </a:t>
            </a:r>
            <a:r>
              <a:rPr lang="en" sz="1600"/>
              <a:t>Chrysothamnus Nauseosus </a:t>
            </a:r>
            <a:endParaRPr sz="1600"/>
          </a:p>
          <a:p>
            <a:pPr indent="0" lvl="0" marL="0" rtl="0" algn="l">
              <a:spcBef>
                <a:spcPts val="0"/>
              </a:spcBef>
              <a:spcAft>
                <a:spcPts val="0"/>
              </a:spcAft>
              <a:buClr>
                <a:schemeClr val="dk1"/>
              </a:buClr>
              <a:buSzPts val="1100"/>
              <a:buFont typeface="Arial"/>
              <a:buNone/>
            </a:pPr>
            <a:r>
              <a:rPr b="1" lang="en" sz="1600"/>
              <a:t>Lifespan (LS): </a:t>
            </a:r>
            <a:r>
              <a:rPr lang="en" sz="1600"/>
              <a:t>Perennial shrub</a:t>
            </a:r>
            <a:endParaRPr sz="1600"/>
          </a:p>
          <a:p>
            <a:pPr indent="0" lvl="0" marL="0" rtl="0" algn="l">
              <a:spcBef>
                <a:spcPts val="0"/>
              </a:spcBef>
              <a:spcAft>
                <a:spcPts val="0"/>
              </a:spcAft>
              <a:buClr>
                <a:schemeClr val="dk1"/>
              </a:buClr>
              <a:buSzPts val="1100"/>
              <a:buFont typeface="Arial"/>
              <a:buNone/>
            </a:pPr>
            <a:r>
              <a:rPr b="1" lang="en" sz="1600"/>
              <a:t>Origin (OP): </a:t>
            </a:r>
            <a:r>
              <a:rPr lang="en" sz="1600"/>
              <a:t>Native</a:t>
            </a:r>
            <a:endParaRPr sz="1600"/>
          </a:p>
          <a:p>
            <a:pPr indent="0" lvl="0" marL="0" rtl="0" algn="l">
              <a:spcBef>
                <a:spcPts val="0"/>
              </a:spcBef>
              <a:spcAft>
                <a:spcPts val="0"/>
              </a:spcAft>
              <a:buClr>
                <a:schemeClr val="dk1"/>
              </a:buClr>
              <a:buSzPts val="1100"/>
              <a:buFont typeface="Arial"/>
              <a:buNone/>
            </a:pPr>
            <a:r>
              <a:rPr b="1" lang="en" sz="1600"/>
              <a:t>Season (S): </a:t>
            </a:r>
            <a:r>
              <a:rPr lang="en" sz="1600"/>
              <a:t>Warm - Season</a:t>
            </a:r>
            <a:endParaRPr sz="1600"/>
          </a:p>
          <a:p>
            <a:pPr indent="0" lvl="0" marL="0" rtl="0" algn="l">
              <a:spcBef>
                <a:spcPts val="0"/>
              </a:spcBef>
              <a:spcAft>
                <a:spcPts val="0"/>
              </a:spcAft>
              <a:buNone/>
            </a:pPr>
            <a:r>
              <a:rPr b="1" lang="en" sz="1600"/>
              <a:t>Grazing Response (GR): </a:t>
            </a:r>
            <a:r>
              <a:rPr lang="en" sz="1600"/>
              <a:t>Increaser</a:t>
            </a:r>
            <a:endParaRPr sz="1600"/>
          </a:p>
          <a:p>
            <a:pPr indent="0" lvl="0" marL="0" rtl="0" algn="l">
              <a:spcBef>
                <a:spcPts val="0"/>
              </a:spcBef>
              <a:spcAft>
                <a:spcPts val="0"/>
              </a:spcAft>
              <a:buNone/>
            </a:pPr>
            <a:r>
              <a:t/>
            </a:r>
            <a:endParaRPr sz="1600"/>
          </a:p>
          <a:p>
            <a:pPr indent="-330200" lvl="0" marL="457200" rtl="0" algn="l">
              <a:spcBef>
                <a:spcPts val="0"/>
              </a:spcBef>
              <a:spcAft>
                <a:spcPts val="0"/>
              </a:spcAft>
              <a:buSzPts val="1600"/>
              <a:buChar char="●"/>
            </a:pPr>
            <a:r>
              <a:rPr lang="en" sz="1600"/>
              <a:t>12 - 60 inches tall</a:t>
            </a:r>
            <a:endParaRPr sz="1600"/>
          </a:p>
          <a:p>
            <a:pPr indent="-330200" lvl="0" marL="457200" rtl="0" algn="l">
              <a:spcBef>
                <a:spcPts val="0"/>
              </a:spcBef>
              <a:spcAft>
                <a:spcPts val="0"/>
              </a:spcAft>
              <a:buSzPts val="1600"/>
              <a:buChar char="●"/>
            </a:pPr>
            <a:r>
              <a:rPr lang="en" sz="1600"/>
              <a:t>Branched shrub with rounded crown</a:t>
            </a:r>
            <a:endParaRPr sz="1600"/>
          </a:p>
          <a:p>
            <a:pPr indent="-330200" lvl="0" marL="457200" rtl="0" algn="l">
              <a:spcBef>
                <a:spcPts val="0"/>
              </a:spcBef>
              <a:spcAft>
                <a:spcPts val="0"/>
              </a:spcAft>
              <a:buSzPts val="1600"/>
              <a:buChar char="●"/>
            </a:pPr>
            <a:r>
              <a:rPr lang="en" sz="1600"/>
              <a:t>Multiple, straight stems that can be yellowish-green or white due to dense covering of felt-like matted hairs</a:t>
            </a:r>
            <a:endParaRPr sz="1600"/>
          </a:p>
          <a:p>
            <a:pPr indent="-330200" lvl="0" marL="457200" rtl="0" algn="l">
              <a:spcBef>
                <a:spcPts val="0"/>
              </a:spcBef>
              <a:spcAft>
                <a:spcPts val="0"/>
              </a:spcAft>
              <a:buSzPts val="1600"/>
              <a:buChar char="●"/>
            </a:pPr>
            <a:r>
              <a:rPr lang="en" sz="1600"/>
              <a:t>Dark green or white-woolly leaves</a:t>
            </a:r>
            <a:endParaRPr sz="1600"/>
          </a:p>
          <a:p>
            <a:pPr indent="-330200" lvl="0" marL="457200" rtl="0" algn="l">
              <a:spcBef>
                <a:spcPts val="0"/>
              </a:spcBef>
              <a:spcAft>
                <a:spcPts val="0"/>
              </a:spcAft>
              <a:buSzPts val="1600"/>
              <a:buChar char="●"/>
            </a:pPr>
            <a:r>
              <a:rPr lang="en" sz="1600"/>
              <a:t>Many yellow flower heads </a:t>
            </a:r>
            <a:endParaRPr sz="1600"/>
          </a:p>
          <a:p>
            <a:pPr indent="-330200" lvl="0" marL="457200" rtl="0" algn="l">
              <a:spcBef>
                <a:spcPts val="0"/>
              </a:spcBef>
              <a:spcAft>
                <a:spcPts val="0"/>
              </a:spcAft>
              <a:buSzPts val="1600"/>
              <a:buChar char="●"/>
            </a:pPr>
            <a:r>
              <a:rPr lang="en" sz="1600"/>
              <a:t>Distinctive odor when it's crushed</a:t>
            </a:r>
            <a:endParaRPr sz="1600"/>
          </a:p>
        </p:txBody>
      </p:sp>
      <p:pic>
        <p:nvPicPr>
          <p:cNvPr id="495" name="Google Shape;495;p64"/>
          <p:cNvPicPr preferRelativeResize="0"/>
          <p:nvPr/>
        </p:nvPicPr>
        <p:blipFill rotWithShape="1">
          <a:blip r:embed="rId3">
            <a:alphaModFix/>
          </a:blip>
          <a:srcRect b="12809" l="12548" r="5329" t="14905"/>
          <a:stretch/>
        </p:blipFill>
        <p:spPr>
          <a:xfrm>
            <a:off x="5639900" y="0"/>
            <a:ext cx="3504100" cy="2051200"/>
          </a:xfrm>
          <a:prstGeom prst="rect">
            <a:avLst/>
          </a:prstGeom>
          <a:noFill/>
          <a:ln>
            <a:noFill/>
          </a:ln>
        </p:spPr>
      </p:pic>
      <p:pic>
        <p:nvPicPr>
          <p:cNvPr id="496" name="Google Shape;496;p64"/>
          <p:cNvPicPr preferRelativeResize="0"/>
          <p:nvPr/>
        </p:nvPicPr>
        <p:blipFill>
          <a:blip r:embed="rId4">
            <a:alphaModFix/>
          </a:blip>
          <a:stretch>
            <a:fillRect/>
          </a:stretch>
        </p:blipFill>
        <p:spPr>
          <a:xfrm>
            <a:off x="7447225" y="2051200"/>
            <a:ext cx="1696775" cy="1696775"/>
          </a:xfrm>
          <a:prstGeom prst="rect">
            <a:avLst/>
          </a:prstGeom>
          <a:noFill/>
          <a:ln>
            <a:noFill/>
          </a:ln>
        </p:spPr>
      </p:pic>
      <p:pic>
        <p:nvPicPr>
          <p:cNvPr id="497" name="Google Shape;497;p64"/>
          <p:cNvPicPr preferRelativeResize="0"/>
          <p:nvPr/>
        </p:nvPicPr>
        <p:blipFill>
          <a:blip r:embed="rId5">
            <a:alphaModFix/>
          </a:blip>
          <a:stretch>
            <a:fillRect/>
          </a:stretch>
        </p:blipFill>
        <p:spPr>
          <a:xfrm>
            <a:off x="4724400" y="2203600"/>
            <a:ext cx="2090625" cy="2787500"/>
          </a:xfrm>
          <a:prstGeom prst="rect">
            <a:avLst/>
          </a:prstGeom>
          <a:noFill/>
          <a:ln>
            <a:noFill/>
          </a:ln>
        </p:spPr>
      </p:pic>
    </p:spTree>
  </p:cSld>
  <p:clrMapOvr>
    <a:masterClrMapping/>
  </p:clrMapOvr>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1" name="Shape 501"/>
        <p:cNvGrpSpPr/>
        <p:nvPr/>
      </p:nvGrpSpPr>
      <p:grpSpPr>
        <a:xfrm>
          <a:off x="0" y="0"/>
          <a:ext cx="0" cy="0"/>
          <a:chOff x="0" y="0"/>
          <a:chExt cx="0" cy="0"/>
        </a:xfrm>
      </p:grpSpPr>
      <p:sp>
        <p:nvSpPr>
          <p:cNvPr id="502" name="Google Shape;502;p65"/>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Western Snowberry</a:t>
            </a:r>
            <a:endParaRPr/>
          </a:p>
        </p:txBody>
      </p:sp>
      <p:sp>
        <p:nvSpPr>
          <p:cNvPr id="503" name="Google Shape;503;p65"/>
          <p:cNvSpPr txBox="1"/>
          <p:nvPr>
            <p:ph idx="1" type="body"/>
          </p:nvPr>
        </p:nvSpPr>
        <p:spPr>
          <a:xfrm>
            <a:off x="0" y="487875"/>
            <a:ext cx="5127900" cy="4562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t>Scientific Name: </a:t>
            </a:r>
            <a:r>
              <a:rPr lang="en" sz="1600"/>
              <a:t>Symphoricarpos Occidentalis</a:t>
            </a:r>
            <a:endParaRPr sz="1600"/>
          </a:p>
          <a:p>
            <a:pPr indent="0" lvl="0" marL="0" rtl="0" algn="l">
              <a:spcBef>
                <a:spcPts val="0"/>
              </a:spcBef>
              <a:spcAft>
                <a:spcPts val="0"/>
              </a:spcAft>
              <a:buClr>
                <a:schemeClr val="dk1"/>
              </a:buClr>
              <a:buSzPts val="1100"/>
              <a:buFont typeface="Arial"/>
              <a:buNone/>
            </a:pPr>
            <a:r>
              <a:rPr b="1" lang="en" sz="1600"/>
              <a:t>Lifespan (LS): </a:t>
            </a:r>
            <a:r>
              <a:rPr lang="en" sz="1600"/>
              <a:t>Perennial shrub</a:t>
            </a:r>
            <a:endParaRPr sz="1600"/>
          </a:p>
          <a:p>
            <a:pPr indent="0" lvl="0" marL="0" rtl="0" algn="l">
              <a:spcBef>
                <a:spcPts val="0"/>
              </a:spcBef>
              <a:spcAft>
                <a:spcPts val="0"/>
              </a:spcAft>
              <a:buClr>
                <a:schemeClr val="dk1"/>
              </a:buClr>
              <a:buSzPts val="1100"/>
              <a:buFont typeface="Arial"/>
              <a:buNone/>
            </a:pPr>
            <a:r>
              <a:rPr b="1" lang="en" sz="1600"/>
              <a:t>Origin (OP): </a:t>
            </a:r>
            <a:r>
              <a:rPr lang="en" sz="1600"/>
              <a:t>Native</a:t>
            </a:r>
            <a:endParaRPr sz="1600"/>
          </a:p>
          <a:p>
            <a:pPr indent="0" lvl="0" marL="0" rtl="0" algn="l">
              <a:spcBef>
                <a:spcPts val="0"/>
              </a:spcBef>
              <a:spcAft>
                <a:spcPts val="0"/>
              </a:spcAft>
              <a:buClr>
                <a:schemeClr val="dk1"/>
              </a:buClr>
              <a:buSzPts val="1100"/>
              <a:buFont typeface="Arial"/>
              <a:buNone/>
            </a:pPr>
            <a:r>
              <a:rPr b="1" lang="en" sz="1600"/>
              <a:t>Season (S): </a:t>
            </a:r>
            <a:r>
              <a:rPr lang="en" sz="1600"/>
              <a:t>Cool - Season</a:t>
            </a:r>
            <a:endParaRPr sz="1600"/>
          </a:p>
          <a:p>
            <a:pPr indent="0" lvl="0" marL="0" rtl="0" algn="l">
              <a:spcBef>
                <a:spcPts val="0"/>
              </a:spcBef>
              <a:spcAft>
                <a:spcPts val="0"/>
              </a:spcAft>
              <a:buNone/>
            </a:pPr>
            <a:r>
              <a:rPr b="1" lang="en" sz="1600"/>
              <a:t>Grazing Response (GR): </a:t>
            </a:r>
            <a:r>
              <a:rPr lang="en" sz="1600"/>
              <a:t>Increaser</a:t>
            </a:r>
            <a:endParaRPr sz="1600"/>
          </a:p>
          <a:p>
            <a:pPr indent="0" lvl="0" marL="0" rtl="0" algn="l">
              <a:spcBef>
                <a:spcPts val="0"/>
              </a:spcBef>
              <a:spcAft>
                <a:spcPts val="0"/>
              </a:spcAft>
              <a:buNone/>
            </a:pPr>
            <a:r>
              <a:t/>
            </a:r>
            <a:endParaRPr sz="1600"/>
          </a:p>
          <a:p>
            <a:pPr indent="-330200" lvl="0" marL="457200" rtl="0" algn="l">
              <a:spcBef>
                <a:spcPts val="0"/>
              </a:spcBef>
              <a:spcAft>
                <a:spcPts val="0"/>
              </a:spcAft>
              <a:buSzPts val="1600"/>
              <a:buChar char="●"/>
            </a:pPr>
            <a:r>
              <a:rPr lang="en" sz="1600"/>
              <a:t>1 - 3ft tall</a:t>
            </a:r>
            <a:endParaRPr sz="1600"/>
          </a:p>
          <a:p>
            <a:pPr indent="-330200" lvl="0" marL="457200" rtl="0" algn="l">
              <a:spcBef>
                <a:spcPts val="0"/>
              </a:spcBef>
              <a:spcAft>
                <a:spcPts val="0"/>
              </a:spcAft>
              <a:buSzPts val="1600"/>
              <a:buChar char="●"/>
            </a:pPr>
            <a:r>
              <a:rPr lang="en" sz="1600"/>
              <a:t>Thicket-forming, root-sprouting shrub</a:t>
            </a:r>
            <a:endParaRPr sz="1600"/>
          </a:p>
          <a:p>
            <a:pPr indent="-330200" lvl="0" marL="457200" rtl="0" algn="l">
              <a:spcBef>
                <a:spcPts val="0"/>
              </a:spcBef>
              <a:spcAft>
                <a:spcPts val="0"/>
              </a:spcAft>
              <a:buSzPts val="1600"/>
              <a:buChar char="●"/>
            </a:pPr>
            <a:r>
              <a:rPr lang="en" sz="1600"/>
              <a:t>Clusters of pinkish, bell-shaped flowers appear in June-July</a:t>
            </a:r>
            <a:endParaRPr sz="1600"/>
          </a:p>
          <a:p>
            <a:pPr indent="-330200" lvl="0" marL="457200" rtl="0" algn="l">
              <a:spcBef>
                <a:spcPts val="0"/>
              </a:spcBef>
              <a:spcAft>
                <a:spcPts val="0"/>
              </a:spcAft>
              <a:buSzPts val="1600"/>
              <a:buChar char="●"/>
            </a:pPr>
            <a:r>
              <a:rPr lang="en" sz="1600"/>
              <a:t>Round whitish fruits appearing through the winter</a:t>
            </a:r>
            <a:endParaRPr sz="1600"/>
          </a:p>
          <a:p>
            <a:pPr indent="-330200" lvl="0" marL="457200" rtl="0" algn="l">
              <a:spcBef>
                <a:spcPts val="0"/>
              </a:spcBef>
              <a:spcAft>
                <a:spcPts val="0"/>
              </a:spcAft>
              <a:buSzPts val="1600"/>
              <a:buChar char="●"/>
            </a:pPr>
            <a:r>
              <a:rPr lang="en" sz="1600"/>
              <a:t>Leaves are 1-4 inches long, upper side is smooth and undersides are whitened</a:t>
            </a:r>
            <a:endParaRPr sz="1600"/>
          </a:p>
        </p:txBody>
      </p:sp>
      <p:pic>
        <p:nvPicPr>
          <p:cNvPr id="504" name="Google Shape;504;p65"/>
          <p:cNvPicPr preferRelativeResize="0"/>
          <p:nvPr/>
        </p:nvPicPr>
        <p:blipFill>
          <a:blip r:embed="rId3">
            <a:alphaModFix/>
          </a:blip>
          <a:stretch>
            <a:fillRect/>
          </a:stretch>
        </p:blipFill>
        <p:spPr>
          <a:xfrm>
            <a:off x="5051975" y="2395800"/>
            <a:ext cx="1708450" cy="2277925"/>
          </a:xfrm>
          <a:prstGeom prst="rect">
            <a:avLst/>
          </a:prstGeom>
          <a:noFill/>
          <a:ln>
            <a:noFill/>
          </a:ln>
        </p:spPr>
      </p:pic>
      <p:pic>
        <p:nvPicPr>
          <p:cNvPr id="505" name="Google Shape;505;p65"/>
          <p:cNvPicPr preferRelativeResize="0"/>
          <p:nvPr/>
        </p:nvPicPr>
        <p:blipFill>
          <a:blip r:embed="rId4">
            <a:alphaModFix/>
          </a:blip>
          <a:stretch>
            <a:fillRect/>
          </a:stretch>
        </p:blipFill>
        <p:spPr>
          <a:xfrm>
            <a:off x="4943350" y="0"/>
            <a:ext cx="1528775" cy="2038375"/>
          </a:xfrm>
          <a:prstGeom prst="rect">
            <a:avLst/>
          </a:prstGeom>
          <a:noFill/>
          <a:ln>
            <a:noFill/>
          </a:ln>
        </p:spPr>
      </p:pic>
      <p:pic>
        <p:nvPicPr>
          <p:cNvPr id="506" name="Google Shape;506;p65"/>
          <p:cNvPicPr preferRelativeResize="0"/>
          <p:nvPr/>
        </p:nvPicPr>
        <p:blipFill rotWithShape="1">
          <a:blip r:embed="rId5">
            <a:alphaModFix/>
          </a:blip>
          <a:srcRect b="6629" l="0" r="0" t="0"/>
          <a:stretch/>
        </p:blipFill>
        <p:spPr>
          <a:xfrm>
            <a:off x="6806200" y="0"/>
            <a:ext cx="2337800" cy="2910425"/>
          </a:xfrm>
          <a:prstGeom prst="rect">
            <a:avLst/>
          </a:prstGeom>
          <a:noFill/>
          <a:ln>
            <a:noFill/>
          </a:ln>
        </p:spPr>
      </p:pic>
    </p:spTree>
  </p:cSld>
  <p:clrMapOvr>
    <a:masterClrMapping/>
  </p:clrMapOvr>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0" name="Shape 510"/>
        <p:cNvGrpSpPr/>
        <p:nvPr/>
      </p:nvGrpSpPr>
      <p:grpSpPr>
        <a:xfrm>
          <a:off x="0" y="0"/>
          <a:ext cx="0" cy="0"/>
          <a:chOff x="0" y="0"/>
          <a:chExt cx="0" cy="0"/>
        </a:xfrm>
      </p:grpSpPr>
      <p:sp>
        <p:nvSpPr>
          <p:cNvPr id="511" name="Google Shape;511;p66"/>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Nuttall Saltbush</a:t>
            </a:r>
            <a:endParaRPr/>
          </a:p>
        </p:txBody>
      </p:sp>
      <p:sp>
        <p:nvSpPr>
          <p:cNvPr id="512" name="Google Shape;512;p66"/>
          <p:cNvSpPr txBox="1"/>
          <p:nvPr>
            <p:ph idx="1" type="body"/>
          </p:nvPr>
        </p:nvSpPr>
        <p:spPr>
          <a:xfrm>
            <a:off x="0" y="487850"/>
            <a:ext cx="4879200" cy="4570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t>Scientific Name: </a:t>
            </a:r>
            <a:r>
              <a:rPr lang="en" sz="1600"/>
              <a:t>Atriplex Nuttallii</a:t>
            </a:r>
            <a:endParaRPr sz="1600"/>
          </a:p>
          <a:p>
            <a:pPr indent="0" lvl="0" marL="0" rtl="0" algn="l">
              <a:spcBef>
                <a:spcPts val="0"/>
              </a:spcBef>
              <a:spcAft>
                <a:spcPts val="0"/>
              </a:spcAft>
              <a:buClr>
                <a:schemeClr val="dk1"/>
              </a:buClr>
              <a:buSzPts val="1100"/>
              <a:buFont typeface="Arial"/>
              <a:buNone/>
            </a:pPr>
            <a:r>
              <a:rPr b="1" lang="en" sz="1600"/>
              <a:t>Lifespan (LS): </a:t>
            </a:r>
            <a:r>
              <a:rPr lang="en" sz="1600"/>
              <a:t>Perennial </a:t>
            </a:r>
            <a:endParaRPr sz="1600"/>
          </a:p>
          <a:p>
            <a:pPr indent="0" lvl="0" marL="0" rtl="0" algn="l">
              <a:spcBef>
                <a:spcPts val="0"/>
              </a:spcBef>
              <a:spcAft>
                <a:spcPts val="0"/>
              </a:spcAft>
              <a:buClr>
                <a:schemeClr val="dk1"/>
              </a:buClr>
              <a:buSzPts val="1100"/>
              <a:buFont typeface="Arial"/>
              <a:buNone/>
            </a:pPr>
            <a:r>
              <a:rPr b="1" lang="en" sz="1600"/>
              <a:t>Origin (OP): </a:t>
            </a:r>
            <a:r>
              <a:rPr lang="en" sz="1600"/>
              <a:t>Native</a:t>
            </a:r>
            <a:endParaRPr sz="1600"/>
          </a:p>
          <a:p>
            <a:pPr indent="0" lvl="0" marL="0" rtl="0" algn="l">
              <a:spcBef>
                <a:spcPts val="0"/>
              </a:spcBef>
              <a:spcAft>
                <a:spcPts val="0"/>
              </a:spcAft>
              <a:buClr>
                <a:schemeClr val="dk1"/>
              </a:buClr>
              <a:buSzPts val="1100"/>
              <a:buFont typeface="Arial"/>
              <a:buNone/>
            </a:pPr>
            <a:r>
              <a:rPr b="1" lang="en" sz="1600"/>
              <a:t>Season (S): </a:t>
            </a:r>
            <a:r>
              <a:rPr lang="en" sz="1600"/>
              <a:t>Warm - Season</a:t>
            </a:r>
            <a:endParaRPr sz="1600"/>
          </a:p>
          <a:p>
            <a:pPr indent="0" lvl="0" marL="0" rtl="0" algn="l">
              <a:spcBef>
                <a:spcPts val="0"/>
              </a:spcBef>
              <a:spcAft>
                <a:spcPts val="0"/>
              </a:spcAft>
              <a:buNone/>
            </a:pPr>
            <a:r>
              <a:rPr b="1" lang="en" sz="1600"/>
              <a:t>Grazing Response (GR): </a:t>
            </a:r>
            <a:r>
              <a:rPr lang="en" sz="1600"/>
              <a:t>Decreaser</a:t>
            </a:r>
            <a:endParaRPr sz="1600"/>
          </a:p>
          <a:p>
            <a:pPr indent="0" lvl="0" marL="0" rtl="0" algn="l">
              <a:spcBef>
                <a:spcPts val="0"/>
              </a:spcBef>
              <a:spcAft>
                <a:spcPts val="0"/>
              </a:spcAft>
              <a:buNone/>
            </a:pPr>
            <a:r>
              <a:t/>
            </a:r>
            <a:endParaRPr sz="1600"/>
          </a:p>
          <a:p>
            <a:pPr indent="-330200" lvl="0" marL="457200" rtl="0" algn="l">
              <a:spcBef>
                <a:spcPts val="0"/>
              </a:spcBef>
              <a:spcAft>
                <a:spcPts val="0"/>
              </a:spcAft>
              <a:buSzPts val="1600"/>
              <a:buChar char="●"/>
            </a:pPr>
            <a:r>
              <a:rPr lang="en" sz="1600"/>
              <a:t>No taller than 20 inches</a:t>
            </a:r>
            <a:endParaRPr sz="1600"/>
          </a:p>
          <a:p>
            <a:pPr indent="-330200" lvl="0" marL="457200" rtl="0" algn="l">
              <a:spcBef>
                <a:spcPts val="0"/>
              </a:spcBef>
              <a:spcAft>
                <a:spcPts val="0"/>
              </a:spcAft>
              <a:buSzPts val="1600"/>
              <a:buChar char="●"/>
            </a:pPr>
            <a:r>
              <a:rPr lang="en" sz="1600"/>
              <a:t>Woody only at the base</a:t>
            </a:r>
            <a:endParaRPr sz="1600"/>
          </a:p>
          <a:p>
            <a:pPr indent="-330200" lvl="0" marL="457200" rtl="0" algn="l">
              <a:spcBef>
                <a:spcPts val="0"/>
              </a:spcBef>
              <a:spcAft>
                <a:spcPts val="0"/>
              </a:spcAft>
              <a:buSzPts val="1600"/>
              <a:buChar char="●"/>
            </a:pPr>
            <a:r>
              <a:rPr lang="en" sz="1600"/>
              <a:t>Fruiting bracts form 2 wings enclosing the fruit, these are thick and warty </a:t>
            </a:r>
            <a:endParaRPr sz="1600"/>
          </a:p>
          <a:p>
            <a:pPr indent="-330200" lvl="0" marL="457200" rtl="0" algn="l">
              <a:spcBef>
                <a:spcPts val="0"/>
              </a:spcBef>
              <a:spcAft>
                <a:spcPts val="0"/>
              </a:spcAft>
              <a:buSzPts val="1600"/>
              <a:buChar char="●"/>
            </a:pPr>
            <a:r>
              <a:rPr lang="en" sz="1600"/>
              <a:t>Linear to oblong leaves, rather thick, gray-green and scruffy</a:t>
            </a:r>
            <a:endParaRPr sz="1600"/>
          </a:p>
          <a:p>
            <a:pPr indent="-330200" lvl="0" marL="457200" rtl="0" algn="l">
              <a:spcBef>
                <a:spcPts val="0"/>
              </a:spcBef>
              <a:spcAft>
                <a:spcPts val="0"/>
              </a:spcAft>
              <a:buSzPts val="1600"/>
              <a:buChar char="●"/>
            </a:pPr>
            <a:r>
              <a:rPr lang="en" sz="1600"/>
              <a:t>Salty to the taste</a:t>
            </a:r>
            <a:endParaRPr sz="1600"/>
          </a:p>
          <a:p>
            <a:pPr indent="-330200" lvl="0" marL="457200" rtl="0" algn="l">
              <a:spcBef>
                <a:spcPts val="0"/>
              </a:spcBef>
              <a:spcAft>
                <a:spcPts val="0"/>
              </a:spcAft>
              <a:buSzPts val="1600"/>
              <a:buChar char="●"/>
            </a:pPr>
            <a:r>
              <a:rPr lang="en" sz="1600"/>
              <a:t>Don’t mistake Nuttall for Fourwing - biggest difference are the wings that enclose the fruit</a:t>
            </a:r>
            <a:endParaRPr sz="1600"/>
          </a:p>
        </p:txBody>
      </p:sp>
      <p:pic>
        <p:nvPicPr>
          <p:cNvPr id="513" name="Google Shape;513;p66"/>
          <p:cNvPicPr preferRelativeResize="0"/>
          <p:nvPr/>
        </p:nvPicPr>
        <p:blipFill rotWithShape="1">
          <a:blip r:embed="rId3">
            <a:alphaModFix/>
          </a:blip>
          <a:srcRect b="7638" l="8315" r="0" t="6147"/>
          <a:stretch/>
        </p:blipFill>
        <p:spPr>
          <a:xfrm>
            <a:off x="4363550" y="0"/>
            <a:ext cx="4780450" cy="3365824"/>
          </a:xfrm>
          <a:prstGeom prst="rect">
            <a:avLst/>
          </a:prstGeom>
          <a:noFill/>
          <a:ln>
            <a:noFill/>
          </a:ln>
        </p:spPr>
      </p:pic>
    </p:spTree>
  </p:cSld>
  <p:clrMapOvr>
    <a:masterClrMapping/>
  </p:clrMapOvr>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7" name="Shape 517"/>
        <p:cNvGrpSpPr/>
        <p:nvPr/>
      </p:nvGrpSpPr>
      <p:grpSpPr>
        <a:xfrm>
          <a:off x="0" y="0"/>
          <a:ext cx="0" cy="0"/>
          <a:chOff x="0" y="0"/>
          <a:chExt cx="0" cy="0"/>
        </a:xfrm>
      </p:grpSpPr>
      <p:sp>
        <p:nvSpPr>
          <p:cNvPr id="518" name="Google Shape;518;p67"/>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Winterfat</a:t>
            </a:r>
            <a:endParaRPr/>
          </a:p>
        </p:txBody>
      </p:sp>
      <p:sp>
        <p:nvSpPr>
          <p:cNvPr id="519" name="Google Shape;519;p67"/>
          <p:cNvSpPr txBox="1"/>
          <p:nvPr>
            <p:ph idx="1" type="body"/>
          </p:nvPr>
        </p:nvSpPr>
        <p:spPr>
          <a:xfrm>
            <a:off x="0" y="472325"/>
            <a:ext cx="4762800" cy="4570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t>Scientific Name: </a:t>
            </a:r>
            <a:r>
              <a:rPr lang="en" sz="1600"/>
              <a:t>Krascheninnikovia Lanata </a:t>
            </a:r>
            <a:endParaRPr sz="1600"/>
          </a:p>
          <a:p>
            <a:pPr indent="0" lvl="0" marL="0" rtl="0" algn="l">
              <a:spcBef>
                <a:spcPts val="0"/>
              </a:spcBef>
              <a:spcAft>
                <a:spcPts val="0"/>
              </a:spcAft>
              <a:buClr>
                <a:schemeClr val="dk1"/>
              </a:buClr>
              <a:buSzPts val="1100"/>
              <a:buFont typeface="Arial"/>
              <a:buNone/>
            </a:pPr>
            <a:r>
              <a:rPr b="1" lang="en" sz="1600"/>
              <a:t>Lifespan (LS): </a:t>
            </a:r>
            <a:r>
              <a:rPr lang="en" sz="1600"/>
              <a:t>Perennial </a:t>
            </a:r>
            <a:endParaRPr sz="1600"/>
          </a:p>
          <a:p>
            <a:pPr indent="0" lvl="0" marL="0" rtl="0" algn="l">
              <a:spcBef>
                <a:spcPts val="0"/>
              </a:spcBef>
              <a:spcAft>
                <a:spcPts val="0"/>
              </a:spcAft>
              <a:buClr>
                <a:schemeClr val="dk1"/>
              </a:buClr>
              <a:buSzPts val="1100"/>
              <a:buFont typeface="Arial"/>
              <a:buNone/>
            </a:pPr>
            <a:r>
              <a:rPr b="1" lang="en" sz="1600"/>
              <a:t>Origin (OP): </a:t>
            </a:r>
            <a:r>
              <a:rPr lang="en" sz="1600"/>
              <a:t>Native</a:t>
            </a:r>
            <a:endParaRPr sz="1600"/>
          </a:p>
          <a:p>
            <a:pPr indent="0" lvl="0" marL="0" rtl="0" algn="l">
              <a:spcBef>
                <a:spcPts val="0"/>
              </a:spcBef>
              <a:spcAft>
                <a:spcPts val="0"/>
              </a:spcAft>
              <a:buClr>
                <a:schemeClr val="dk1"/>
              </a:buClr>
              <a:buSzPts val="1100"/>
              <a:buFont typeface="Arial"/>
              <a:buNone/>
            </a:pPr>
            <a:r>
              <a:rPr b="1" lang="en" sz="1600"/>
              <a:t>Season (S): </a:t>
            </a:r>
            <a:r>
              <a:rPr lang="en" sz="1600"/>
              <a:t>Warm - Season</a:t>
            </a:r>
            <a:endParaRPr sz="1600"/>
          </a:p>
          <a:p>
            <a:pPr indent="0" lvl="0" marL="0" rtl="0" algn="l">
              <a:spcBef>
                <a:spcPts val="0"/>
              </a:spcBef>
              <a:spcAft>
                <a:spcPts val="0"/>
              </a:spcAft>
              <a:buNone/>
            </a:pPr>
            <a:r>
              <a:rPr b="1" lang="en" sz="1600"/>
              <a:t>Grazing Response (GR): </a:t>
            </a:r>
            <a:r>
              <a:rPr lang="en" sz="1600"/>
              <a:t>Decreaser</a:t>
            </a:r>
            <a:endParaRPr sz="1600"/>
          </a:p>
          <a:p>
            <a:pPr indent="0" lvl="0" marL="0" rtl="0" algn="l">
              <a:spcBef>
                <a:spcPts val="0"/>
              </a:spcBef>
              <a:spcAft>
                <a:spcPts val="0"/>
              </a:spcAft>
              <a:buNone/>
            </a:pPr>
            <a:r>
              <a:t/>
            </a:r>
            <a:endParaRPr sz="1600"/>
          </a:p>
          <a:p>
            <a:pPr indent="-330200" lvl="0" marL="457200" rtl="0" algn="l">
              <a:lnSpc>
                <a:spcPct val="100000"/>
              </a:lnSpc>
              <a:spcBef>
                <a:spcPts val="0"/>
              </a:spcBef>
              <a:spcAft>
                <a:spcPts val="0"/>
              </a:spcAft>
              <a:buSzPts val="1600"/>
              <a:buChar char="●"/>
            </a:pPr>
            <a:r>
              <a:rPr lang="en" sz="1600"/>
              <a:t>1-3 ft tall from a woody base</a:t>
            </a:r>
            <a:endParaRPr sz="1600"/>
          </a:p>
          <a:p>
            <a:pPr indent="-330200" lvl="0" marL="457200" rtl="0" algn="l">
              <a:lnSpc>
                <a:spcPct val="100000"/>
              </a:lnSpc>
              <a:spcBef>
                <a:spcPts val="0"/>
              </a:spcBef>
              <a:spcAft>
                <a:spcPts val="0"/>
              </a:spcAft>
              <a:buSzPts val="1600"/>
              <a:buChar char="●"/>
            </a:pPr>
            <a:r>
              <a:rPr lang="en" sz="1600"/>
              <a:t>Stems and leaves are covered with soft, woolly hairs giving it a whitish to gray-green color</a:t>
            </a:r>
            <a:endParaRPr sz="1600"/>
          </a:p>
          <a:p>
            <a:pPr indent="-330200" lvl="0" marL="457200" rtl="0" algn="l">
              <a:lnSpc>
                <a:spcPct val="100000"/>
              </a:lnSpc>
              <a:spcBef>
                <a:spcPts val="0"/>
              </a:spcBef>
              <a:spcAft>
                <a:spcPts val="0"/>
              </a:spcAft>
              <a:buSzPts val="1600"/>
              <a:buChar char="●"/>
            </a:pPr>
            <a:r>
              <a:rPr lang="en" sz="1600"/>
              <a:t>Narrow leaves are ¼-1 inch long with edges rolled under</a:t>
            </a:r>
            <a:endParaRPr sz="1600"/>
          </a:p>
          <a:p>
            <a:pPr indent="-330200" lvl="0" marL="457200" rtl="0" algn="l">
              <a:lnSpc>
                <a:spcPct val="100000"/>
              </a:lnSpc>
              <a:spcBef>
                <a:spcPts val="0"/>
              </a:spcBef>
              <a:spcAft>
                <a:spcPts val="0"/>
              </a:spcAft>
              <a:buSzPts val="1600"/>
              <a:buChar char="●"/>
            </a:pPr>
            <a:r>
              <a:rPr lang="en" sz="1600"/>
              <a:t>Flowers are in dense clusters on upper parts of the stems</a:t>
            </a:r>
            <a:endParaRPr sz="1600"/>
          </a:p>
          <a:p>
            <a:pPr indent="-330200" lvl="0" marL="457200" rtl="0" algn="l">
              <a:lnSpc>
                <a:spcPct val="100000"/>
              </a:lnSpc>
              <a:spcBef>
                <a:spcPts val="0"/>
              </a:spcBef>
              <a:spcAft>
                <a:spcPts val="0"/>
              </a:spcAft>
              <a:buSzPts val="1600"/>
              <a:buChar char="●"/>
            </a:pPr>
            <a:r>
              <a:rPr lang="en" sz="1600"/>
              <a:t>Fruits are white-woolly and enclosed in dense hairy bracts</a:t>
            </a:r>
            <a:endParaRPr sz="1600"/>
          </a:p>
        </p:txBody>
      </p:sp>
      <p:pic>
        <p:nvPicPr>
          <p:cNvPr id="520" name="Google Shape;520;p67"/>
          <p:cNvPicPr preferRelativeResize="0"/>
          <p:nvPr/>
        </p:nvPicPr>
        <p:blipFill>
          <a:blip r:embed="rId3">
            <a:alphaModFix/>
          </a:blip>
          <a:stretch>
            <a:fillRect/>
          </a:stretch>
        </p:blipFill>
        <p:spPr>
          <a:xfrm>
            <a:off x="6842050" y="0"/>
            <a:ext cx="2301950" cy="1729125"/>
          </a:xfrm>
          <a:prstGeom prst="rect">
            <a:avLst/>
          </a:prstGeom>
          <a:noFill/>
          <a:ln>
            <a:noFill/>
          </a:ln>
        </p:spPr>
      </p:pic>
      <p:pic>
        <p:nvPicPr>
          <p:cNvPr id="521" name="Google Shape;521;p67"/>
          <p:cNvPicPr preferRelativeResize="0"/>
          <p:nvPr/>
        </p:nvPicPr>
        <p:blipFill>
          <a:blip r:embed="rId4">
            <a:alphaModFix/>
          </a:blip>
          <a:stretch>
            <a:fillRect/>
          </a:stretch>
        </p:blipFill>
        <p:spPr>
          <a:xfrm>
            <a:off x="6762288" y="1729124"/>
            <a:ext cx="2381725" cy="1789050"/>
          </a:xfrm>
          <a:prstGeom prst="rect">
            <a:avLst/>
          </a:prstGeom>
          <a:noFill/>
          <a:ln>
            <a:noFill/>
          </a:ln>
        </p:spPr>
      </p:pic>
      <p:pic>
        <p:nvPicPr>
          <p:cNvPr id="522" name="Google Shape;522;p67"/>
          <p:cNvPicPr preferRelativeResize="0"/>
          <p:nvPr/>
        </p:nvPicPr>
        <p:blipFill>
          <a:blip r:embed="rId5">
            <a:alphaModFix/>
          </a:blip>
          <a:stretch>
            <a:fillRect/>
          </a:stretch>
        </p:blipFill>
        <p:spPr>
          <a:xfrm>
            <a:off x="5227345" y="0"/>
            <a:ext cx="1614700" cy="2419000"/>
          </a:xfrm>
          <a:prstGeom prst="rect">
            <a:avLst/>
          </a:prstGeom>
          <a:noFill/>
          <a:ln>
            <a:noFill/>
          </a:ln>
        </p:spPr>
      </p:pic>
      <p:pic>
        <p:nvPicPr>
          <p:cNvPr id="523" name="Google Shape;523;p67"/>
          <p:cNvPicPr preferRelativeResize="0"/>
          <p:nvPr/>
        </p:nvPicPr>
        <p:blipFill>
          <a:blip r:embed="rId6">
            <a:alphaModFix/>
          </a:blip>
          <a:stretch>
            <a:fillRect/>
          </a:stretch>
        </p:blipFill>
        <p:spPr>
          <a:xfrm>
            <a:off x="4799125" y="2419000"/>
            <a:ext cx="1926850" cy="1861700"/>
          </a:xfrm>
          <a:prstGeom prst="rect">
            <a:avLst/>
          </a:prstGeom>
          <a:noFill/>
          <a:ln>
            <a:noFill/>
          </a:ln>
        </p:spPr>
      </p:pic>
    </p:spTree>
  </p:cSld>
  <p:clrMapOvr>
    <a:masterClrMapping/>
  </p:clrMapOvr>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7" name="Shape 527"/>
        <p:cNvGrpSpPr/>
        <p:nvPr/>
      </p:nvGrpSpPr>
      <p:grpSpPr>
        <a:xfrm>
          <a:off x="0" y="0"/>
          <a:ext cx="0" cy="0"/>
          <a:chOff x="0" y="0"/>
          <a:chExt cx="0" cy="0"/>
        </a:xfrm>
      </p:grpSpPr>
      <p:sp>
        <p:nvSpPr>
          <p:cNvPr id="528" name="Google Shape;528;p68"/>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Greasewood</a:t>
            </a:r>
            <a:endParaRPr/>
          </a:p>
        </p:txBody>
      </p:sp>
      <p:sp>
        <p:nvSpPr>
          <p:cNvPr id="529" name="Google Shape;529;p68"/>
          <p:cNvSpPr txBox="1"/>
          <p:nvPr>
            <p:ph idx="1" type="body"/>
          </p:nvPr>
        </p:nvSpPr>
        <p:spPr>
          <a:xfrm>
            <a:off x="0" y="472325"/>
            <a:ext cx="4902600" cy="46089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Clr>
                <a:schemeClr val="dk1"/>
              </a:buClr>
              <a:buSzPts val="1100"/>
              <a:buFont typeface="Arial"/>
              <a:buNone/>
            </a:pPr>
            <a:r>
              <a:rPr b="1" lang="en" sz="1600"/>
              <a:t>Scientific Name: </a:t>
            </a:r>
            <a:r>
              <a:rPr lang="en" sz="1600"/>
              <a:t>Sarcobatus Vermiculatus</a:t>
            </a:r>
            <a:endParaRPr sz="1600"/>
          </a:p>
          <a:p>
            <a:pPr indent="0" lvl="0" marL="0" rtl="0" algn="l">
              <a:spcBef>
                <a:spcPts val="0"/>
              </a:spcBef>
              <a:spcAft>
                <a:spcPts val="0"/>
              </a:spcAft>
              <a:buClr>
                <a:schemeClr val="dk1"/>
              </a:buClr>
              <a:buSzPts val="1100"/>
              <a:buFont typeface="Arial"/>
              <a:buNone/>
            </a:pPr>
            <a:r>
              <a:rPr b="1" lang="en" sz="1600"/>
              <a:t>Lifespan (LS): </a:t>
            </a:r>
            <a:r>
              <a:rPr lang="en" sz="1600"/>
              <a:t>Perennial </a:t>
            </a:r>
            <a:endParaRPr sz="1600"/>
          </a:p>
          <a:p>
            <a:pPr indent="0" lvl="0" marL="0" rtl="0" algn="l">
              <a:spcBef>
                <a:spcPts val="0"/>
              </a:spcBef>
              <a:spcAft>
                <a:spcPts val="0"/>
              </a:spcAft>
              <a:buClr>
                <a:schemeClr val="dk1"/>
              </a:buClr>
              <a:buSzPts val="1100"/>
              <a:buFont typeface="Arial"/>
              <a:buNone/>
            </a:pPr>
            <a:r>
              <a:rPr b="1" lang="en" sz="1600"/>
              <a:t>Origin (OP): </a:t>
            </a:r>
            <a:r>
              <a:rPr lang="en" sz="1600"/>
              <a:t>Native</a:t>
            </a:r>
            <a:endParaRPr sz="1600"/>
          </a:p>
          <a:p>
            <a:pPr indent="0" lvl="0" marL="0" rtl="0" algn="l">
              <a:spcBef>
                <a:spcPts val="0"/>
              </a:spcBef>
              <a:spcAft>
                <a:spcPts val="0"/>
              </a:spcAft>
              <a:buClr>
                <a:schemeClr val="dk1"/>
              </a:buClr>
              <a:buSzPts val="1100"/>
              <a:buFont typeface="Arial"/>
              <a:buNone/>
            </a:pPr>
            <a:r>
              <a:rPr b="1" lang="en" sz="1600"/>
              <a:t>Season (S): </a:t>
            </a:r>
            <a:r>
              <a:rPr lang="en" sz="1600"/>
              <a:t>Cool - Season</a:t>
            </a:r>
            <a:endParaRPr sz="1600"/>
          </a:p>
          <a:p>
            <a:pPr indent="0" lvl="0" marL="0" rtl="0" algn="l">
              <a:spcBef>
                <a:spcPts val="0"/>
              </a:spcBef>
              <a:spcAft>
                <a:spcPts val="0"/>
              </a:spcAft>
              <a:buNone/>
            </a:pPr>
            <a:r>
              <a:rPr b="1" lang="en" sz="1600"/>
              <a:t>Grazing Response (GR): </a:t>
            </a:r>
            <a:r>
              <a:rPr lang="en" sz="1600"/>
              <a:t>Increaser</a:t>
            </a:r>
            <a:endParaRPr sz="1600"/>
          </a:p>
          <a:p>
            <a:pPr indent="0" lvl="0" marL="0" rtl="0" algn="l">
              <a:spcBef>
                <a:spcPts val="0"/>
              </a:spcBef>
              <a:spcAft>
                <a:spcPts val="0"/>
              </a:spcAft>
              <a:buNone/>
            </a:pPr>
            <a:r>
              <a:t/>
            </a:r>
            <a:endParaRPr sz="1600"/>
          </a:p>
          <a:p>
            <a:pPr indent="-330200" lvl="0" marL="457200" rtl="0" algn="l">
              <a:spcBef>
                <a:spcPts val="0"/>
              </a:spcBef>
              <a:spcAft>
                <a:spcPts val="0"/>
              </a:spcAft>
              <a:buSzPts val="1600"/>
              <a:buChar char="●"/>
            </a:pPr>
            <a:r>
              <a:rPr lang="en" sz="1600"/>
              <a:t>Deciduous Shrub</a:t>
            </a:r>
            <a:endParaRPr sz="1600"/>
          </a:p>
          <a:p>
            <a:pPr indent="-330200" lvl="0" marL="457200" rtl="0" algn="l">
              <a:spcBef>
                <a:spcPts val="0"/>
              </a:spcBef>
              <a:spcAft>
                <a:spcPts val="0"/>
              </a:spcAft>
              <a:buSzPts val="1600"/>
              <a:buChar char="●"/>
            </a:pPr>
            <a:r>
              <a:rPr lang="en" sz="1600"/>
              <a:t>2-5ft tall and irregular in shape</a:t>
            </a:r>
            <a:endParaRPr sz="1600"/>
          </a:p>
          <a:p>
            <a:pPr indent="-330200" lvl="0" marL="457200" rtl="0" algn="l">
              <a:spcBef>
                <a:spcPts val="0"/>
              </a:spcBef>
              <a:spcAft>
                <a:spcPts val="0"/>
              </a:spcAft>
              <a:buSzPts val="1600"/>
              <a:buChar char="●"/>
            </a:pPr>
            <a:r>
              <a:rPr lang="en" sz="1600"/>
              <a:t>Bark of young branches is white and smooth, turning blackish with age</a:t>
            </a:r>
            <a:endParaRPr sz="1600"/>
          </a:p>
          <a:p>
            <a:pPr indent="-330200" lvl="0" marL="457200" rtl="0" algn="l">
              <a:spcBef>
                <a:spcPts val="0"/>
              </a:spcBef>
              <a:spcAft>
                <a:spcPts val="0"/>
              </a:spcAft>
              <a:buSzPts val="1600"/>
              <a:buChar char="●"/>
            </a:pPr>
            <a:r>
              <a:rPr lang="en" sz="1600"/>
              <a:t>Stems are rigid with many thorny twigs</a:t>
            </a:r>
            <a:endParaRPr sz="1600"/>
          </a:p>
          <a:p>
            <a:pPr indent="-330200" lvl="0" marL="457200" rtl="0" algn="l">
              <a:spcBef>
                <a:spcPts val="0"/>
              </a:spcBef>
              <a:spcAft>
                <a:spcPts val="0"/>
              </a:spcAft>
              <a:buSzPts val="1600"/>
              <a:buChar char="●"/>
            </a:pPr>
            <a:r>
              <a:rPr lang="en" sz="1600"/>
              <a:t>Fleshy, pale green leaves</a:t>
            </a:r>
            <a:endParaRPr sz="1600"/>
          </a:p>
          <a:p>
            <a:pPr indent="-330200" lvl="0" marL="457200" rtl="0" algn="l">
              <a:spcBef>
                <a:spcPts val="0"/>
              </a:spcBef>
              <a:spcAft>
                <a:spcPts val="0"/>
              </a:spcAft>
              <a:buSzPts val="1600"/>
              <a:buChar char="●"/>
            </a:pPr>
            <a:r>
              <a:rPr lang="en" sz="1600"/>
              <a:t>Male and female flowers occur on the same plant</a:t>
            </a:r>
            <a:endParaRPr sz="1600"/>
          </a:p>
          <a:p>
            <a:pPr indent="-330200" lvl="0" marL="457200" rtl="0" algn="l">
              <a:spcBef>
                <a:spcPts val="0"/>
              </a:spcBef>
              <a:spcAft>
                <a:spcPts val="0"/>
              </a:spcAft>
              <a:buSzPts val="1600"/>
              <a:buChar char="●"/>
            </a:pPr>
            <a:r>
              <a:rPr lang="en" sz="1600"/>
              <a:t>Male’s = scaly cone-like spikes</a:t>
            </a:r>
            <a:endParaRPr sz="1600"/>
          </a:p>
          <a:p>
            <a:pPr indent="-330200" lvl="0" marL="457200" rtl="0" algn="l">
              <a:spcBef>
                <a:spcPts val="0"/>
              </a:spcBef>
              <a:spcAft>
                <a:spcPts val="0"/>
              </a:spcAft>
              <a:buSzPts val="1600"/>
              <a:buChar char="●"/>
            </a:pPr>
            <a:r>
              <a:rPr lang="en" sz="1600"/>
              <a:t>Female = fruit with a broad halo-like wing on upper half</a:t>
            </a:r>
            <a:endParaRPr sz="1600"/>
          </a:p>
        </p:txBody>
      </p:sp>
      <p:pic>
        <p:nvPicPr>
          <p:cNvPr id="530" name="Google Shape;530;p68"/>
          <p:cNvPicPr preferRelativeResize="0"/>
          <p:nvPr/>
        </p:nvPicPr>
        <p:blipFill>
          <a:blip r:embed="rId3">
            <a:alphaModFix/>
          </a:blip>
          <a:stretch>
            <a:fillRect/>
          </a:stretch>
        </p:blipFill>
        <p:spPr>
          <a:xfrm>
            <a:off x="6726000" y="217548"/>
            <a:ext cx="2040275" cy="1391525"/>
          </a:xfrm>
          <a:prstGeom prst="rect">
            <a:avLst/>
          </a:prstGeom>
          <a:noFill/>
          <a:ln>
            <a:noFill/>
          </a:ln>
        </p:spPr>
      </p:pic>
      <p:pic>
        <p:nvPicPr>
          <p:cNvPr id="531" name="Google Shape;531;p68"/>
          <p:cNvPicPr preferRelativeResize="0"/>
          <p:nvPr/>
        </p:nvPicPr>
        <p:blipFill>
          <a:blip r:embed="rId4">
            <a:alphaModFix/>
          </a:blip>
          <a:stretch>
            <a:fillRect/>
          </a:stretch>
        </p:blipFill>
        <p:spPr>
          <a:xfrm>
            <a:off x="6899200" y="2048949"/>
            <a:ext cx="2092400" cy="1571700"/>
          </a:xfrm>
          <a:prstGeom prst="rect">
            <a:avLst/>
          </a:prstGeom>
          <a:noFill/>
          <a:ln>
            <a:noFill/>
          </a:ln>
        </p:spPr>
      </p:pic>
      <p:pic>
        <p:nvPicPr>
          <p:cNvPr id="532" name="Google Shape;532;p68"/>
          <p:cNvPicPr preferRelativeResize="0"/>
          <p:nvPr/>
        </p:nvPicPr>
        <p:blipFill>
          <a:blip r:embed="rId5">
            <a:alphaModFix/>
          </a:blip>
          <a:stretch>
            <a:fillRect/>
          </a:stretch>
        </p:blipFill>
        <p:spPr>
          <a:xfrm>
            <a:off x="4346100" y="576075"/>
            <a:ext cx="2092400" cy="1571705"/>
          </a:xfrm>
          <a:prstGeom prst="rect">
            <a:avLst/>
          </a:prstGeom>
          <a:noFill/>
          <a:ln>
            <a:noFill/>
          </a:ln>
        </p:spPr>
      </p:pic>
      <p:pic>
        <p:nvPicPr>
          <p:cNvPr id="533" name="Google Shape;533;p68"/>
          <p:cNvPicPr preferRelativeResize="0"/>
          <p:nvPr/>
        </p:nvPicPr>
        <p:blipFill>
          <a:blip r:embed="rId6">
            <a:alphaModFix/>
          </a:blip>
          <a:stretch>
            <a:fillRect/>
          </a:stretch>
        </p:blipFill>
        <p:spPr>
          <a:xfrm>
            <a:off x="5034200" y="2382725"/>
            <a:ext cx="1691800" cy="2255733"/>
          </a:xfrm>
          <a:prstGeom prst="rect">
            <a:avLst/>
          </a:prstGeom>
          <a:noFill/>
          <a:ln>
            <a:noFill/>
          </a:ln>
        </p:spPr>
      </p:pic>
    </p:spTree>
  </p:cSld>
  <p:clrMapOvr>
    <a:masterClrMapping/>
  </p:clrMapOvr>
</p:sld>
</file>

<file path=ppt/slides/slide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7" name="Shape 537"/>
        <p:cNvGrpSpPr/>
        <p:nvPr/>
      </p:nvGrpSpPr>
      <p:grpSpPr>
        <a:xfrm>
          <a:off x="0" y="0"/>
          <a:ext cx="0" cy="0"/>
          <a:chOff x="0" y="0"/>
          <a:chExt cx="0" cy="0"/>
        </a:xfrm>
      </p:grpSpPr>
      <p:sp>
        <p:nvSpPr>
          <p:cNvPr id="538" name="Google Shape;538;p69"/>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Russian Olive</a:t>
            </a:r>
            <a:endParaRPr/>
          </a:p>
        </p:txBody>
      </p:sp>
      <p:sp>
        <p:nvSpPr>
          <p:cNvPr id="539" name="Google Shape;539;p69"/>
          <p:cNvSpPr txBox="1"/>
          <p:nvPr>
            <p:ph idx="1" type="body"/>
          </p:nvPr>
        </p:nvSpPr>
        <p:spPr>
          <a:xfrm>
            <a:off x="0" y="480100"/>
            <a:ext cx="4747200" cy="45858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Clr>
                <a:schemeClr val="dk1"/>
              </a:buClr>
              <a:buSzPts val="1100"/>
              <a:buFont typeface="Arial"/>
              <a:buNone/>
            </a:pPr>
            <a:r>
              <a:rPr b="1" lang="en" sz="1600"/>
              <a:t>Scientific Name: </a:t>
            </a:r>
            <a:r>
              <a:rPr lang="en" sz="1600"/>
              <a:t>Elaeagnus Angustifolia</a:t>
            </a:r>
            <a:endParaRPr sz="1600"/>
          </a:p>
          <a:p>
            <a:pPr indent="0" lvl="0" marL="0" rtl="0" algn="l">
              <a:spcBef>
                <a:spcPts val="0"/>
              </a:spcBef>
              <a:spcAft>
                <a:spcPts val="0"/>
              </a:spcAft>
              <a:buClr>
                <a:schemeClr val="dk1"/>
              </a:buClr>
              <a:buSzPts val="1100"/>
              <a:buFont typeface="Arial"/>
              <a:buNone/>
            </a:pPr>
            <a:r>
              <a:rPr b="1" lang="en" sz="1600"/>
              <a:t>Lifespan (LS): </a:t>
            </a:r>
            <a:r>
              <a:rPr lang="en" sz="1600"/>
              <a:t>Perennial </a:t>
            </a:r>
            <a:endParaRPr sz="1600"/>
          </a:p>
          <a:p>
            <a:pPr indent="0" lvl="0" marL="0" rtl="0" algn="l">
              <a:spcBef>
                <a:spcPts val="0"/>
              </a:spcBef>
              <a:spcAft>
                <a:spcPts val="0"/>
              </a:spcAft>
              <a:buClr>
                <a:schemeClr val="dk1"/>
              </a:buClr>
              <a:buSzPts val="1100"/>
              <a:buFont typeface="Arial"/>
              <a:buNone/>
            </a:pPr>
            <a:r>
              <a:rPr b="1" lang="en" sz="1600"/>
              <a:t>Origin (OP): </a:t>
            </a:r>
            <a:r>
              <a:rPr lang="en" sz="1600"/>
              <a:t>Introduced</a:t>
            </a:r>
            <a:endParaRPr sz="1600"/>
          </a:p>
          <a:p>
            <a:pPr indent="0" lvl="0" marL="0" rtl="0" algn="l">
              <a:spcBef>
                <a:spcPts val="0"/>
              </a:spcBef>
              <a:spcAft>
                <a:spcPts val="0"/>
              </a:spcAft>
              <a:buClr>
                <a:schemeClr val="dk1"/>
              </a:buClr>
              <a:buSzPts val="1100"/>
              <a:buFont typeface="Arial"/>
              <a:buNone/>
            </a:pPr>
            <a:r>
              <a:rPr b="1" lang="en" sz="1600"/>
              <a:t>Season (S): </a:t>
            </a:r>
            <a:r>
              <a:rPr lang="en" sz="1600"/>
              <a:t>Cool - Season</a:t>
            </a:r>
            <a:endParaRPr sz="1600"/>
          </a:p>
          <a:p>
            <a:pPr indent="0" lvl="0" marL="0" rtl="0" algn="l">
              <a:spcBef>
                <a:spcPts val="0"/>
              </a:spcBef>
              <a:spcAft>
                <a:spcPts val="0"/>
              </a:spcAft>
              <a:buNone/>
            </a:pPr>
            <a:r>
              <a:rPr b="1" lang="en" sz="1600"/>
              <a:t>Grazing Response (GR): </a:t>
            </a:r>
            <a:r>
              <a:rPr lang="en" sz="1600"/>
              <a:t>Invader</a:t>
            </a:r>
            <a:endParaRPr sz="1600"/>
          </a:p>
          <a:p>
            <a:pPr indent="0" lvl="0" marL="0" rtl="0" algn="l">
              <a:spcBef>
                <a:spcPts val="0"/>
              </a:spcBef>
              <a:spcAft>
                <a:spcPts val="0"/>
              </a:spcAft>
              <a:buNone/>
            </a:pPr>
            <a:r>
              <a:t/>
            </a:r>
            <a:endParaRPr sz="1600"/>
          </a:p>
          <a:p>
            <a:pPr indent="-330200" lvl="0" marL="457200" rtl="0" algn="l">
              <a:spcBef>
                <a:spcPts val="0"/>
              </a:spcBef>
              <a:spcAft>
                <a:spcPts val="0"/>
              </a:spcAft>
              <a:buSzPts val="1600"/>
              <a:buChar char="●"/>
            </a:pPr>
            <a:r>
              <a:rPr lang="en" sz="1600"/>
              <a:t>Deciduous tree</a:t>
            </a:r>
            <a:endParaRPr sz="1600"/>
          </a:p>
          <a:p>
            <a:pPr indent="-330200" lvl="0" marL="457200" rtl="0" algn="l">
              <a:spcBef>
                <a:spcPts val="0"/>
              </a:spcBef>
              <a:spcAft>
                <a:spcPts val="0"/>
              </a:spcAft>
              <a:buSzPts val="1600"/>
              <a:buChar char="●"/>
            </a:pPr>
            <a:r>
              <a:rPr lang="en" sz="1600"/>
              <a:t>Small - medium sized is freely branched and irregular shape </a:t>
            </a:r>
            <a:endParaRPr sz="1600"/>
          </a:p>
          <a:p>
            <a:pPr indent="-330200" lvl="0" marL="457200" rtl="0" algn="l">
              <a:spcBef>
                <a:spcPts val="0"/>
              </a:spcBef>
              <a:spcAft>
                <a:spcPts val="0"/>
              </a:spcAft>
              <a:buSzPts val="1600"/>
              <a:buChar char="●"/>
            </a:pPr>
            <a:r>
              <a:rPr lang="en" sz="1600"/>
              <a:t>Silver-green leaves</a:t>
            </a:r>
            <a:endParaRPr sz="1600"/>
          </a:p>
          <a:p>
            <a:pPr indent="-330200" lvl="0" marL="457200" rtl="0" algn="l">
              <a:spcBef>
                <a:spcPts val="0"/>
              </a:spcBef>
              <a:spcAft>
                <a:spcPts val="0"/>
              </a:spcAft>
              <a:buSzPts val="1600"/>
              <a:buChar char="●"/>
            </a:pPr>
            <a:r>
              <a:rPr lang="en" sz="1600"/>
              <a:t>Branches often end in sharp thorns</a:t>
            </a:r>
            <a:endParaRPr sz="1600"/>
          </a:p>
          <a:p>
            <a:pPr indent="-330200" lvl="0" marL="457200" rtl="0" algn="l">
              <a:spcBef>
                <a:spcPts val="0"/>
              </a:spcBef>
              <a:spcAft>
                <a:spcPts val="0"/>
              </a:spcAft>
              <a:buSzPts val="1600"/>
              <a:buChar char="●"/>
            </a:pPr>
            <a:r>
              <a:rPr lang="en" sz="1600"/>
              <a:t>Yellow flowers are small and sweetly fragrant</a:t>
            </a:r>
            <a:endParaRPr sz="1600"/>
          </a:p>
          <a:p>
            <a:pPr indent="-330200" lvl="0" marL="457200" rtl="0" algn="l">
              <a:spcBef>
                <a:spcPts val="0"/>
              </a:spcBef>
              <a:spcAft>
                <a:spcPts val="0"/>
              </a:spcAft>
              <a:buSzPts val="1600"/>
              <a:buChar char="●"/>
            </a:pPr>
            <a:r>
              <a:rPr lang="en" sz="1600"/>
              <a:t>Fruit is edible but mealy</a:t>
            </a:r>
            <a:endParaRPr sz="1600"/>
          </a:p>
          <a:p>
            <a:pPr indent="-330200" lvl="0" marL="457200" rtl="0" algn="l">
              <a:spcBef>
                <a:spcPts val="0"/>
              </a:spcBef>
              <a:spcAft>
                <a:spcPts val="0"/>
              </a:spcAft>
              <a:buSzPts val="1600"/>
              <a:buChar char="●"/>
            </a:pPr>
            <a:r>
              <a:rPr lang="en" sz="1600"/>
              <a:t>August to October is when you could find fruit</a:t>
            </a:r>
            <a:endParaRPr sz="1600"/>
          </a:p>
          <a:p>
            <a:pPr indent="-330200" lvl="0" marL="457200" rtl="0" algn="l">
              <a:spcBef>
                <a:spcPts val="0"/>
              </a:spcBef>
              <a:spcAft>
                <a:spcPts val="0"/>
              </a:spcAft>
              <a:buSzPts val="1600"/>
              <a:buChar char="●"/>
            </a:pPr>
            <a:r>
              <a:rPr lang="en" sz="1600"/>
              <a:t>Olive-shaped, yellow-gray color with striped pit</a:t>
            </a:r>
            <a:endParaRPr sz="1600"/>
          </a:p>
        </p:txBody>
      </p:sp>
      <p:pic>
        <p:nvPicPr>
          <p:cNvPr id="540" name="Google Shape;540;p69"/>
          <p:cNvPicPr preferRelativeResize="0"/>
          <p:nvPr/>
        </p:nvPicPr>
        <p:blipFill>
          <a:blip r:embed="rId3">
            <a:alphaModFix/>
          </a:blip>
          <a:stretch>
            <a:fillRect/>
          </a:stretch>
        </p:blipFill>
        <p:spPr>
          <a:xfrm>
            <a:off x="6742100" y="2421925"/>
            <a:ext cx="2401900" cy="1804200"/>
          </a:xfrm>
          <a:prstGeom prst="rect">
            <a:avLst/>
          </a:prstGeom>
          <a:noFill/>
          <a:ln>
            <a:noFill/>
          </a:ln>
        </p:spPr>
      </p:pic>
      <p:pic>
        <p:nvPicPr>
          <p:cNvPr id="541" name="Google Shape;541;p69"/>
          <p:cNvPicPr preferRelativeResize="0"/>
          <p:nvPr/>
        </p:nvPicPr>
        <p:blipFill>
          <a:blip r:embed="rId4">
            <a:alphaModFix/>
          </a:blip>
          <a:stretch>
            <a:fillRect/>
          </a:stretch>
        </p:blipFill>
        <p:spPr>
          <a:xfrm>
            <a:off x="4761100" y="2421925"/>
            <a:ext cx="1967100" cy="1495725"/>
          </a:xfrm>
          <a:prstGeom prst="rect">
            <a:avLst/>
          </a:prstGeom>
          <a:noFill/>
          <a:ln>
            <a:noFill/>
          </a:ln>
        </p:spPr>
      </p:pic>
      <p:pic>
        <p:nvPicPr>
          <p:cNvPr id="542" name="Google Shape;542;p69"/>
          <p:cNvPicPr preferRelativeResize="0"/>
          <p:nvPr/>
        </p:nvPicPr>
        <p:blipFill>
          <a:blip r:embed="rId5">
            <a:alphaModFix/>
          </a:blip>
          <a:stretch>
            <a:fillRect/>
          </a:stretch>
        </p:blipFill>
        <p:spPr>
          <a:xfrm>
            <a:off x="5914775" y="0"/>
            <a:ext cx="3229225" cy="2421926"/>
          </a:xfrm>
          <a:prstGeom prst="rect">
            <a:avLst/>
          </a:prstGeom>
          <a:noFill/>
          <a:ln>
            <a:noFill/>
          </a:ln>
        </p:spPr>
      </p:pic>
      <p:pic>
        <p:nvPicPr>
          <p:cNvPr id="543" name="Google Shape;543;p69"/>
          <p:cNvPicPr preferRelativeResize="0"/>
          <p:nvPr/>
        </p:nvPicPr>
        <p:blipFill>
          <a:blip r:embed="rId6">
            <a:alphaModFix/>
          </a:blip>
          <a:stretch>
            <a:fillRect/>
          </a:stretch>
        </p:blipFill>
        <p:spPr>
          <a:xfrm>
            <a:off x="4486775" y="0"/>
            <a:ext cx="1428000" cy="1904000"/>
          </a:xfrm>
          <a:prstGeom prst="rect">
            <a:avLst/>
          </a:prstGeom>
          <a:noFill/>
          <a:ln>
            <a:noFill/>
          </a:ln>
        </p:spPr>
      </p:pic>
    </p:spTree>
  </p:cSld>
  <p:clrMapOvr>
    <a:masterClrMapping/>
  </p:clrMapOvr>
</p:sld>
</file>

<file path=ppt/slides/slide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7" name="Shape 547"/>
        <p:cNvGrpSpPr/>
        <p:nvPr/>
      </p:nvGrpSpPr>
      <p:grpSpPr>
        <a:xfrm>
          <a:off x="0" y="0"/>
          <a:ext cx="0" cy="0"/>
          <a:chOff x="0" y="0"/>
          <a:chExt cx="0" cy="0"/>
        </a:xfrm>
      </p:grpSpPr>
      <p:sp>
        <p:nvSpPr>
          <p:cNvPr id="548" name="Google Shape;548;p70"/>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Silver Buffaloberry</a:t>
            </a:r>
            <a:endParaRPr/>
          </a:p>
        </p:txBody>
      </p:sp>
      <p:sp>
        <p:nvSpPr>
          <p:cNvPr id="549" name="Google Shape;549;p70"/>
          <p:cNvSpPr txBox="1"/>
          <p:nvPr>
            <p:ph idx="1" type="body"/>
          </p:nvPr>
        </p:nvSpPr>
        <p:spPr>
          <a:xfrm>
            <a:off x="0" y="534475"/>
            <a:ext cx="5143500" cy="4515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sz="1600"/>
              <a:t>Scientific Name: </a:t>
            </a:r>
            <a:r>
              <a:rPr lang="en" sz="1600"/>
              <a:t>Shepherdia Argentea</a:t>
            </a:r>
            <a:endParaRPr sz="1600"/>
          </a:p>
          <a:p>
            <a:pPr indent="0" lvl="0" marL="0" rtl="0" algn="l">
              <a:spcBef>
                <a:spcPts val="0"/>
              </a:spcBef>
              <a:spcAft>
                <a:spcPts val="0"/>
              </a:spcAft>
              <a:buClr>
                <a:schemeClr val="dk1"/>
              </a:buClr>
              <a:buSzPts val="1100"/>
              <a:buFont typeface="Arial"/>
              <a:buNone/>
            </a:pPr>
            <a:r>
              <a:rPr b="1" lang="en" sz="1600"/>
              <a:t>Lifespan (LS): </a:t>
            </a:r>
            <a:r>
              <a:rPr lang="en" sz="1600"/>
              <a:t>Perennial </a:t>
            </a:r>
            <a:endParaRPr sz="1600"/>
          </a:p>
          <a:p>
            <a:pPr indent="0" lvl="0" marL="0" rtl="0" algn="l">
              <a:spcBef>
                <a:spcPts val="0"/>
              </a:spcBef>
              <a:spcAft>
                <a:spcPts val="0"/>
              </a:spcAft>
              <a:buClr>
                <a:schemeClr val="dk1"/>
              </a:buClr>
              <a:buSzPts val="1100"/>
              <a:buFont typeface="Arial"/>
              <a:buNone/>
            </a:pPr>
            <a:r>
              <a:rPr b="1" lang="en" sz="1600"/>
              <a:t>Origin (OP): </a:t>
            </a:r>
            <a:r>
              <a:rPr lang="en" sz="1600"/>
              <a:t>Native</a:t>
            </a:r>
            <a:endParaRPr sz="1600"/>
          </a:p>
          <a:p>
            <a:pPr indent="0" lvl="0" marL="0" rtl="0" algn="l">
              <a:spcBef>
                <a:spcPts val="0"/>
              </a:spcBef>
              <a:spcAft>
                <a:spcPts val="0"/>
              </a:spcAft>
              <a:buClr>
                <a:schemeClr val="dk1"/>
              </a:buClr>
              <a:buSzPts val="1100"/>
              <a:buFont typeface="Arial"/>
              <a:buNone/>
            </a:pPr>
            <a:r>
              <a:rPr b="1" lang="en" sz="1600"/>
              <a:t>Season (S): </a:t>
            </a:r>
            <a:r>
              <a:rPr lang="en" sz="1600"/>
              <a:t>Cool - Season</a:t>
            </a:r>
            <a:endParaRPr sz="1600"/>
          </a:p>
          <a:p>
            <a:pPr indent="0" lvl="0" marL="0" rtl="0" algn="l">
              <a:spcBef>
                <a:spcPts val="0"/>
              </a:spcBef>
              <a:spcAft>
                <a:spcPts val="0"/>
              </a:spcAft>
              <a:buNone/>
            </a:pPr>
            <a:r>
              <a:rPr b="1" lang="en" sz="1600"/>
              <a:t>Grazing Response (GR): </a:t>
            </a:r>
            <a:r>
              <a:rPr lang="en" sz="1600"/>
              <a:t>Decreaser</a:t>
            </a:r>
            <a:endParaRPr sz="1600"/>
          </a:p>
          <a:p>
            <a:pPr indent="0" lvl="0" marL="0" rtl="0" algn="l">
              <a:spcBef>
                <a:spcPts val="0"/>
              </a:spcBef>
              <a:spcAft>
                <a:spcPts val="0"/>
              </a:spcAft>
              <a:buNone/>
            </a:pPr>
            <a:r>
              <a:t/>
            </a:r>
            <a:endParaRPr sz="1600"/>
          </a:p>
          <a:p>
            <a:pPr indent="-330200" lvl="0" marL="457200" rtl="0" algn="l">
              <a:spcBef>
                <a:spcPts val="0"/>
              </a:spcBef>
              <a:spcAft>
                <a:spcPts val="0"/>
              </a:spcAft>
              <a:buSzPts val="1600"/>
              <a:buChar char="●"/>
            </a:pPr>
            <a:r>
              <a:rPr lang="en" sz="1600"/>
              <a:t>Large deciduous shrub</a:t>
            </a:r>
            <a:endParaRPr sz="1600"/>
          </a:p>
          <a:p>
            <a:pPr indent="-330200" lvl="0" marL="457200" rtl="0" algn="l">
              <a:spcBef>
                <a:spcPts val="0"/>
              </a:spcBef>
              <a:spcAft>
                <a:spcPts val="0"/>
              </a:spcAft>
              <a:buSzPts val="1600"/>
              <a:buChar char="●"/>
            </a:pPr>
            <a:r>
              <a:rPr lang="en" sz="1600"/>
              <a:t>Normally taller than 6 ft</a:t>
            </a:r>
            <a:endParaRPr sz="1600"/>
          </a:p>
          <a:p>
            <a:pPr indent="-330200" lvl="0" marL="457200" rtl="0" algn="l">
              <a:spcBef>
                <a:spcPts val="0"/>
              </a:spcBef>
              <a:spcAft>
                <a:spcPts val="0"/>
              </a:spcAft>
              <a:buSzPts val="1600"/>
              <a:buChar char="●"/>
            </a:pPr>
            <a:r>
              <a:rPr lang="en" sz="1600"/>
              <a:t>Branches are whitish and thorny </a:t>
            </a:r>
            <a:endParaRPr sz="1600"/>
          </a:p>
          <a:p>
            <a:pPr indent="-330200" lvl="0" marL="457200" rtl="0" algn="l">
              <a:spcBef>
                <a:spcPts val="0"/>
              </a:spcBef>
              <a:spcAft>
                <a:spcPts val="0"/>
              </a:spcAft>
              <a:buSzPts val="1600"/>
              <a:buChar char="●"/>
            </a:pPr>
            <a:r>
              <a:rPr lang="en" sz="1600"/>
              <a:t>Leaves are oblong with rounded ends and silvery-scaly on both sides</a:t>
            </a:r>
            <a:endParaRPr sz="1600"/>
          </a:p>
          <a:p>
            <a:pPr indent="-330200" lvl="0" marL="457200" rtl="0" algn="l">
              <a:spcBef>
                <a:spcPts val="0"/>
              </a:spcBef>
              <a:spcAft>
                <a:spcPts val="0"/>
              </a:spcAft>
              <a:buSzPts val="1600"/>
              <a:buChar char="●"/>
            </a:pPr>
            <a:r>
              <a:rPr lang="en" sz="1600"/>
              <a:t>Lot of small, brownish flowers in the spring</a:t>
            </a:r>
            <a:endParaRPr sz="1600"/>
          </a:p>
          <a:p>
            <a:pPr indent="-330200" lvl="0" marL="457200" rtl="0" algn="l">
              <a:spcBef>
                <a:spcPts val="0"/>
              </a:spcBef>
              <a:spcAft>
                <a:spcPts val="0"/>
              </a:spcAft>
              <a:buSzPts val="1600"/>
              <a:buChar char="●"/>
            </a:pPr>
            <a:r>
              <a:rPr lang="en" sz="1600"/>
              <a:t>Late summer fruits produced only on female plants - clustered berries that are small, round, shiny red - golden yellow and tart</a:t>
            </a:r>
            <a:endParaRPr sz="1600"/>
          </a:p>
        </p:txBody>
      </p:sp>
      <p:pic>
        <p:nvPicPr>
          <p:cNvPr id="550" name="Google Shape;550;p70"/>
          <p:cNvPicPr preferRelativeResize="0"/>
          <p:nvPr/>
        </p:nvPicPr>
        <p:blipFill>
          <a:blip r:embed="rId3">
            <a:alphaModFix/>
          </a:blip>
          <a:stretch>
            <a:fillRect/>
          </a:stretch>
        </p:blipFill>
        <p:spPr>
          <a:xfrm>
            <a:off x="5443747" y="105175"/>
            <a:ext cx="3076853" cy="2311175"/>
          </a:xfrm>
          <a:prstGeom prst="rect">
            <a:avLst/>
          </a:prstGeom>
          <a:noFill/>
          <a:ln>
            <a:noFill/>
          </a:ln>
        </p:spPr>
      </p:pic>
      <p:pic>
        <p:nvPicPr>
          <p:cNvPr id="551" name="Google Shape;551;p70"/>
          <p:cNvPicPr preferRelativeResize="0"/>
          <p:nvPr/>
        </p:nvPicPr>
        <p:blipFill>
          <a:blip r:embed="rId4">
            <a:alphaModFix/>
          </a:blip>
          <a:stretch>
            <a:fillRect/>
          </a:stretch>
        </p:blipFill>
        <p:spPr>
          <a:xfrm>
            <a:off x="5239765" y="2416350"/>
            <a:ext cx="3636209" cy="2727151"/>
          </a:xfrm>
          <a:prstGeom prst="rect">
            <a:avLst/>
          </a:prstGeom>
          <a:noFill/>
          <a:ln>
            <a:noFill/>
          </a:ln>
        </p:spPr>
      </p:pic>
    </p:spTree>
  </p:cSld>
  <p:clrMapOvr>
    <a:masterClrMapping/>
  </p:clrMapOvr>
</p:sld>
</file>

<file path=ppt/slides/slide5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5" name="Shape 555"/>
        <p:cNvGrpSpPr/>
        <p:nvPr/>
      </p:nvGrpSpPr>
      <p:grpSpPr>
        <a:xfrm>
          <a:off x="0" y="0"/>
          <a:ext cx="0" cy="0"/>
          <a:chOff x="0" y="0"/>
          <a:chExt cx="0" cy="0"/>
        </a:xfrm>
      </p:grpSpPr>
      <p:sp>
        <p:nvSpPr>
          <p:cNvPr id="556" name="Google Shape;556;p71"/>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Prairie Rose</a:t>
            </a:r>
            <a:endParaRPr/>
          </a:p>
        </p:txBody>
      </p:sp>
      <p:sp>
        <p:nvSpPr>
          <p:cNvPr id="557" name="Google Shape;557;p71"/>
          <p:cNvSpPr txBox="1"/>
          <p:nvPr>
            <p:ph idx="1" type="body"/>
          </p:nvPr>
        </p:nvSpPr>
        <p:spPr>
          <a:xfrm>
            <a:off x="0" y="472325"/>
            <a:ext cx="5291100" cy="46245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Clr>
                <a:schemeClr val="dk1"/>
              </a:buClr>
              <a:buSzPts val="1100"/>
              <a:buFont typeface="Arial"/>
              <a:buNone/>
            </a:pPr>
            <a:r>
              <a:rPr b="1" lang="en" sz="1600"/>
              <a:t>Scientific Name: </a:t>
            </a:r>
            <a:r>
              <a:rPr lang="en" sz="1600"/>
              <a:t>Rosa Arkansana </a:t>
            </a:r>
            <a:endParaRPr sz="1600"/>
          </a:p>
          <a:p>
            <a:pPr indent="0" lvl="0" marL="0" rtl="0" algn="l">
              <a:spcBef>
                <a:spcPts val="0"/>
              </a:spcBef>
              <a:spcAft>
                <a:spcPts val="0"/>
              </a:spcAft>
              <a:buClr>
                <a:schemeClr val="dk1"/>
              </a:buClr>
              <a:buSzPts val="1100"/>
              <a:buFont typeface="Arial"/>
              <a:buNone/>
            </a:pPr>
            <a:r>
              <a:rPr b="1" lang="en" sz="1600"/>
              <a:t>Lifespan (LS): </a:t>
            </a:r>
            <a:r>
              <a:rPr lang="en" sz="1600"/>
              <a:t>Perennial </a:t>
            </a:r>
            <a:endParaRPr sz="1600"/>
          </a:p>
          <a:p>
            <a:pPr indent="0" lvl="0" marL="0" rtl="0" algn="l">
              <a:spcBef>
                <a:spcPts val="0"/>
              </a:spcBef>
              <a:spcAft>
                <a:spcPts val="0"/>
              </a:spcAft>
              <a:buClr>
                <a:schemeClr val="dk1"/>
              </a:buClr>
              <a:buSzPts val="1100"/>
              <a:buFont typeface="Arial"/>
              <a:buNone/>
            </a:pPr>
            <a:r>
              <a:rPr b="1" lang="en" sz="1600"/>
              <a:t>Origin (OP): </a:t>
            </a:r>
            <a:r>
              <a:rPr lang="en" sz="1600"/>
              <a:t>Native</a:t>
            </a:r>
            <a:endParaRPr sz="1600"/>
          </a:p>
          <a:p>
            <a:pPr indent="0" lvl="0" marL="0" rtl="0" algn="l">
              <a:spcBef>
                <a:spcPts val="0"/>
              </a:spcBef>
              <a:spcAft>
                <a:spcPts val="0"/>
              </a:spcAft>
              <a:buClr>
                <a:schemeClr val="dk1"/>
              </a:buClr>
              <a:buSzPts val="1100"/>
              <a:buFont typeface="Arial"/>
              <a:buNone/>
            </a:pPr>
            <a:r>
              <a:rPr b="1" lang="en" sz="1600"/>
              <a:t>Season (S): </a:t>
            </a:r>
            <a:r>
              <a:rPr lang="en" sz="1600"/>
              <a:t>Cool - Season</a:t>
            </a:r>
            <a:endParaRPr sz="1600"/>
          </a:p>
          <a:p>
            <a:pPr indent="0" lvl="0" marL="0" rtl="0" algn="l">
              <a:spcBef>
                <a:spcPts val="0"/>
              </a:spcBef>
              <a:spcAft>
                <a:spcPts val="0"/>
              </a:spcAft>
              <a:buNone/>
            </a:pPr>
            <a:r>
              <a:rPr b="1" lang="en" sz="1600"/>
              <a:t>Grazing Response (GR): </a:t>
            </a:r>
            <a:r>
              <a:rPr lang="en" sz="1600"/>
              <a:t>Increaser</a:t>
            </a:r>
            <a:endParaRPr sz="1600"/>
          </a:p>
          <a:p>
            <a:pPr indent="0" lvl="0" marL="0" rtl="0" algn="l">
              <a:spcBef>
                <a:spcPts val="0"/>
              </a:spcBef>
              <a:spcAft>
                <a:spcPts val="0"/>
              </a:spcAft>
              <a:buNone/>
            </a:pPr>
            <a:r>
              <a:t/>
            </a:r>
            <a:endParaRPr sz="1600"/>
          </a:p>
          <a:p>
            <a:pPr indent="-330200" lvl="0" marL="457200" rtl="0" algn="l">
              <a:spcBef>
                <a:spcPts val="0"/>
              </a:spcBef>
              <a:spcAft>
                <a:spcPts val="0"/>
              </a:spcAft>
              <a:buSzPts val="1600"/>
              <a:buChar char="●"/>
            </a:pPr>
            <a:r>
              <a:rPr lang="en" sz="1600"/>
              <a:t>Prairie rose is a subshrub </a:t>
            </a:r>
            <a:endParaRPr sz="1600"/>
          </a:p>
          <a:p>
            <a:pPr indent="-330200" lvl="0" marL="457200" rtl="0" algn="l">
              <a:spcBef>
                <a:spcPts val="0"/>
              </a:spcBef>
              <a:spcAft>
                <a:spcPts val="0"/>
              </a:spcAft>
              <a:buSzPts val="1600"/>
              <a:buChar char="●"/>
            </a:pPr>
            <a:r>
              <a:rPr lang="en" sz="1600"/>
              <a:t>Flowers are large, fragrant, 5 petaled and mostly pink</a:t>
            </a:r>
            <a:endParaRPr sz="1600"/>
          </a:p>
          <a:p>
            <a:pPr indent="-330200" lvl="0" marL="457200" rtl="0" algn="l">
              <a:spcBef>
                <a:spcPts val="0"/>
              </a:spcBef>
              <a:spcAft>
                <a:spcPts val="0"/>
              </a:spcAft>
              <a:buSzPts val="1600"/>
              <a:buChar char="●"/>
            </a:pPr>
            <a:r>
              <a:rPr lang="en" sz="1600"/>
              <a:t>Fruit is called a hip - fleshy and shiny red or red-orange</a:t>
            </a:r>
            <a:endParaRPr sz="1600"/>
          </a:p>
          <a:p>
            <a:pPr indent="-330200" lvl="0" marL="457200" rtl="0" algn="l">
              <a:spcBef>
                <a:spcPts val="0"/>
              </a:spcBef>
              <a:spcAft>
                <a:spcPts val="0"/>
              </a:spcAft>
              <a:buSzPts val="1600"/>
              <a:buChar char="●"/>
            </a:pPr>
            <a:r>
              <a:rPr lang="en" sz="1600"/>
              <a:t>Typically less than 18 inches tall </a:t>
            </a:r>
            <a:endParaRPr sz="1600"/>
          </a:p>
          <a:p>
            <a:pPr indent="-330200" lvl="0" marL="457200" rtl="0" algn="l">
              <a:spcBef>
                <a:spcPts val="0"/>
              </a:spcBef>
              <a:spcAft>
                <a:spcPts val="0"/>
              </a:spcAft>
              <a:buSzPts val="1600"/>
              <a:buChar char="●"/>
            </a:pPr>
            <a:r>
              <a:rPr lang="en" sz="1600"/>
              <a:t>Often regrows from the crown each year</a:t>
            </a:r>
            <a:endParaRPr sz="1600"/>
          </a:p>
          <a:p>
            <a:pPr indent="-330200" lvl="0" marL="457200" rtl="0" algn="l">
              <a:spcBef>
                <a:spcPts val="0"/>
              </a:spcBef>
              <a:spcAft>
                <a:spcPts val="0"/>
              </a:spcAft>
              <a:buSzPts val="1600"/>
              <a:buChar char="●"/>
            </a:pPr>
            <a:r>
              <a:rPr lang="en" sz="1600"/>
              <a:t>Stems are densely covered with small yellowish, prickles</a:t>
            </a:r>
            <a:endParaRPr sz="1600"/>
          </a:p>
          <a:p>
            <a:pPr indent="-330200" lvl="0" marL="457200" rtl="0" algn="l">
              <a:spcBef>
                <a:spcPts val="0"/>
              </a:spcBef>
              <a:spcAft>
                <a:spcPts val="0"/>
              </a:spcAft>
              <a:buSzPts val="1600"/>
              <a:buChar char="●"/>
            </a:pPr>
            <a:r>
              <a:rPr lang="en" sz="1600"/>
              <a:t>Flowers are single or few at tips of non-woody new shoots</a:t>
            </a:r>
            <a:endParaRPr sz="1600"/>
          </a:p>
        </p:txBody>
      </p:sp>
      <p:pic>
        <p:nvPicPr>
          <p:cNvPr id="558" name="Google Shape;558;p71"/>
          <p:cNvPicPr preferRelativeResize="0"/>
          <p:nvPr/>
        </p:nvPicPr>
        <p:blipFill>
          <a:blip r:embed="rId3">
            <a:alphaModFix/>
          </a:blip>
          <a:stretch>
            <a:fillRect/>
          </a:stretch>
        </p:blipFill>
        <p:spPr>
          <a:xfrm>
            <a:off x="6980150" y="0"/>
            <a:ext cx="2163850" cy="1705150"/>
          </a:xfrm>
          <a:prstGeom prst="rect">
            <a:avLst/>
          </a:prstGeom>
          <a:noFill/>
          <a:ln>
            <a:noFill/>
          </a:ln>
        </p:spPr>
      </p:pic>
      <p:pic>
        <p:nvPicPr>
          <p:cNvPr id="559" name="Google Shape;559;p71"/>
          <p:cNvPicPr preferRelativeResize="0"/>
          <p:nvPr/>
        </p:nvPicPr>
        <p:blipFill>
          <a:blip r:embed="rId4">
            <a:alphaModFix/>
          </a:blip>
          <a:stretch>
            <a:fillRect/>
          </a:stretch>
        </p:blipFill>
        <p:spPr>
          <a:xfrm>
            <a:off x="5199525" y="0"/>
            <a:ext cx="1780625" cy="2374175"/>
          </a:xfrm>
          <a:prstGeom prst="rect">
            <a:avLst/>
          </a:prstGeom>
          <a:noFill/>
          <a:ln>
            <a:noFill/>
          </a:ln>
        </p:spPr>
      </p:pic>
      <p:pic>
        <p:nvPicPr>
          <p:cNvPr id="560" name="Google Shape;560;p71"/>
          <p:cNvPicPr preferRelativeResize="0"/>
          <p:nvPr/>
        </p:nvPicPr>
        <p:blipFill>
          <a:blip r:embed="rId5">
            <a:alphaModFix/>
          </a:blip>
          <a:stretch>
            <a:fillRect/>
          </a:stretch>
        </p:blipFill>
        <p:spPr>
          <a:xfrm>
            <a:off x="4805950" y="2647275"/>
            <a:ext cx="2381950" cy="1789200"/>
          </a:xfrm>
          <a:prstGeom prst="rect">
            <a:avLst/>
          </a:prstGeom>
          <a:noFill/>
          <a:ln>
            <a:noFill/>
          </a:ln>
        </p:spPr>
      </p:pic>
      <p:pic>
        <p:nvPicPr>
          <p:cNvPr id="561" name="Google Shape;561;p71"/>
          <p:cNvPicPr preferRelativeResize="0"/>
          <p:nvPr/>
        </p:nvPicPr>
        <p:blipFill>
          <a:blip r:embed="rId6">
            <a:alphaModFix/>
          </a:blip>
          <a:stretch>
            <a:fillRect/>
          </a:stretch>
        </p:blipFill>
        <p:spPr>
          <a:xfrm>
            <a:off x="7187898" y="1943850"/>
            <a:ext cx="1956103" cy="1985891"/>
          </a:xfrm>
          <a:prstGeom prst="rect">
            <a:avLst/>
          </a:prstGeom>
          <a:noFill/>
          <a:ln>
            <a:noFill/>
          </a:ln>
        </p:spPr>
      </p:pic>
    </p:spTree>
  </p:cSld>
  <p:clrMapOvr>
    <a:masterClrMapping/>
  </p:clrMapOvr>
</p:sld>
</file>

<file path=ppt/slides/slide6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65" name="Shape 565"/>
        <p:cNvGrpSpPr/>
        <p:nvPr/>
      </p:nvGrpSpPr>
      <p:grpSpPr>
        <a:xfrm>
          <a:off x="0" y="0"/>
          <a:ext cx="0" cy="0"/>
          <a:chOff x="0" y="0"/>
          <a:chExt cx="0" cy="0"/>
        </a:xfrm>
      </p:grpSpPr>
      <p:sp>
        <p:nvSpPr>
          <p:cNvPr id="566" name="Google Shape;566;p72"/>
          <p:cNvSpPr txBox="1"/>
          <p:nvPr>
            <p:ph type="ctrTitle"/>
          </p:nvPr>
        </p:nvSpPr>
        <p:spPr>
          <a:xfrm>
            <a:off x="512700" y="1893300"/>
            <a:ext cx="8118600" cy="15228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Nitrates</a:t>
            </a:r>
            <a:endParaRPr/>
          </a:p>
        </p:txBody>
      </p:sp>
    </p:spTree>
  </p:cSld>
  <p:clrMapOvr>
    <a:masterClrMapping/>
  </p:clrMapOvr>
</p:sld>
</file>

<file path=ppt/slides/slide6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0" name="Shape 570"/>
        <p:cNvGrpSpPr/>
        <p:nvPr/>
      </p:nvGrpSpPr>
      <p:grpSpPr>
        <a:xfrm>
          <a:off x="0" y="0"/>
          <a:ext cx="0" cy="0"/>
          <a:chOff x="0" y="0"/>
          <a:chExt cx="0" cy="0"/>
        </a:xfrm>
      </p:grpSpPr>
      <p:sp>
        <p:nvSpPr>
          <p:cNvPr id="571" name="Google Shape;571;p73"/>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What are Nitrates?</a:t>
            </a:r>
            <a:endParaRPr/>
          </a:p>
        </p:txBody>
      </p:sp>
      <p:sp>
        <p:nvSpPr>
          <p:cNvPr id="572" name="Google Shape;572;p73"/>
          <p:cNvSpPr txBox="1"/>
          <p:nvPr>
            <p:ph idx="1" type="body"/>
          </p:nvPr>
        </p:nvSpPr>
        <p:spPr>
          <a:xfrm>
            <a:off x="0" y="689875"/>
            <a:ext cx="8520600" cy="3397200"/>
          </a:xfrm>
          <a:prstGeom prst="rect">
            <a:avLst/>
          </a:prstGeom>
        </p:spPr>
        <p:txBody>
          <a:bodyPr anchorCtr="0" anchor="t" bIns="91425" lIns="91425" spcFirstLastPara="1" rIns="91425" wrap="square" tIns="91425">
            <a:normAutofit/>
          </a:bodyPr>
          <a:lstStyle/>
          <a:p>
            <a:pPr indent="-330200" lvl="0" marL="457200" rtl="0" algn="l">
              <a:spcBef>
                <a:spcPts val="0"/>
              </a:spcBef>
              <a:spcAft>
                <a:spcPts val="0"/>
              </a:spcAft>
              <a:buSzPts val="1600"/>
              <a:buChar char="●"/>
            </a:pPr>
            <a:r>
              <a:rPr lang="en" sz="1600"/>
              <a:t>Nitrogen from the soil is taken up by plant roots in the form of nitrate</a:t>
            </a:r>
            <a:endParaRPr sz="1600"/>
          </a:p>
          <a:p>
            <a:pPr indent="-330200" lvl="0" marL="457200" rtl="0" algn="l">
              <a:spcBef>
                <a:spcPts val="0"/>
              </a:spcBef>
              <a:spcAft>
                <a:spcPts val="0"/>
              </a:spcAft>
              <a:buSzPts val="1600"/>
              <a:buChar char="●"/>
            </a:pPr>
            <a:r>
              <a:rPr lang="en" sz="1600"/>
              <a:t>Plants convert nitrate (NO3) to nitrite (NO2) which in turn is converted to ammonia and then to amino acids, the building blocks of protein</a:t>
            </a:r>
            <a:endParaRPr sz="1600"/>
          </a:p>
          <a:p>
            <a:pPr indent="-330200" lvl="0" marL="457200" rtl="0" algn="l">
              <a:spcBef>
                <a:spcPts val="0"/>
              </a:spcBef>
              <a:spcAft>
                <a:spcPts val="0"/>
              </a:spcAft>
              <a:buSzPts val="1600"/>
              <a:buChar char="●"/>
            </a:pPr>
            <a:r>
              <a:rPr lang="en" sz="1600"/>
              <a:t>Nitrate levels cycle during a 24-hour period; during the night, nitrate accumulates when photosynthesis is inactive</a:t>
            </a:r>
            <a:endParaRPr sz="1600"/>
          </a:p>
          <a:p>
            <a:pPr indent="-330200" lvl="0" marL="457200" rtl="0" algn="l">
              <a:spcBef>
                <a:spcPts val="0"/>
              </a:spcBef>
              <a:spcAft>
                <a:spcPts val="0"/>
              </a:spcAft>
              <a:buSzPts val="1600"/>
              <a:buChar char="●"/>
            </a:pPr>
            <a:r>
              <a:rPr lang="en" sz="1600"/>
              <a:t>During the day, nitrate is quickly converted to protein. </a:t>
            </a:r>
            <a:endParaRPr sz="1600"/>
          </a:p>
          <a:p>
            <a:pPr indent="-330200" lvl="0" marL="457200" rtl="0" algn="l">
              <a:spcBef>
                <a:spcPts val="0"/>
              </a:spcBef>
              <a:spcAft>
                <a:spcPts val="0"/>
              </a:spcAft>
              <a:buSzPts val="1600"/>
              <a:buChar char="●"/>
            </a:pPr>
            <a:r>
              <a:rPr lang="en" sz="1600"/>
              <a:t>However, in certain conditions, this balance can be disrupted so that the roots will accumulate nitrate faster than the plant can convert the nitrate to protein. </a:t>
            </a:r>
            <a:endParaRPr sz="1600"/>
          </a:p>
          <a:p>
            <a:pPr indent="-330200" lvl="0" marL="457200" rtl="0" algn="l">
              <a:spcBef>
                <a:spcPts val="0"/>
              </a:spcBef>
              <a:spcAft>
                <a:spcPts val="0"/>
              </a:spcAft>
              <a:buSzPts val="1600"/>
              <a:buChar char="●"/>
            </a:pPr>
            <a:r>
              <a:rPr lang="en" sz="1600"/>
              <a:t>Abnormal growing conditions such as drought, frost, unseasonable or prolonged cool temperatures, hail, shade, disease, high levels of soil nitrogen, soil mineral deficiencies or herbicide damage can cause high nitrate accumulation in forages.</a:t>
            </a:r>
            <a:endParaRPr sz="1600"/>
          </a:p>
        </p:txBody>
      </p:sp>
    </p:spTree>
  </p:cSld>
  <p:clrMapOvr>
    <a:masterClrMapping/>
  </p:clrMapOvr>
</p:sld>
</file>

<file path=ppt/slides/slide6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6" name="Shape 576"/>
        <p:cNvGrpSpPr/>
        <p:nvPr/>
      </p:nvGrpSpPr>
      <p:grpSpPr>
        <a:xfrm>
          <a:off x="0" y="0"/>
          <a:ext cx="0" cy="0"/>
          <a:chOff x="0" y="0"/>
          <a:chExt cx="0" cy="0"/>
        </a:xfrm>
      </p:grpSpPr>
      <p:sp>
        <p:nvSpPr>
          <p:cNvPr id="577" name="Google Shape;577;p74"/>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Why do we care?</a:t>
            </a:r>
            <a:endParaRPr/>
          </a:p>
        </p:txBody>
      </p:sp>
      <p:sp>
        <p:nvSpPr>
          <p:cNvPr id="578" name="Google Shape;578;p74"/>
          <p:cNvSpPr txBox="1"/>
          <p:nvPr>
            <p:ph idx="1" type="body"/>
          </p:nvPr>
        </p:nvSpPr>
        <p:spPr>
          <a:xfrm>
            <a:off x="0" y="613200"/>
            <a:ext cx="8520600" cy="3397200"/>
          </a:xfrm>
          <a:prstGeom prst="rect">
            <a:avLst/>
          </a:prstGeom>
        </p:spPr>
        <p:txBody>
          <a:bodyPr anchorCtr="0" anchor="t" bIns="91425" lIns="91425" spcFirstLastPara="1" rIns="91425" wrap="square" tIns="91425">
            <a:normAutofit/>
          </a:bodyPr>
          <a:lstStyle/>
          <a:p>
            <a:pPr indent="-330200" lvl="0" marL="457200" rtl="0" algn="l">
              <a:spcBef>
                <a:spcPts val="0"/>
              </a:spcBef>
              <a:spcAft>
                <a:spcPts val="0"/>
              </a:spcAft>
              <a:buSzPts val="1600"/>
              <a:buChar char="●"/>
            </a:pPr>
            <a:r>
              <a:rPr lang="en" sz="1600"/>
              <a:t>Nitrate itself is not toxic to animals</a:t>
            </a:r>
            <a:endParaRPr sz="1600"/>
          </a:p>
          <a:p>
            <a:pPr indent="-330200" lvl="0" marL="457200" rtl="0" algn="l">
              <a:spcBef>
                <a:spcPts val="0"/>
              </a:spcBef>
              <a:spcAft>
                <a:spcPts val="0"/>
              </a:spcAft>
              <a:buSzPts val="1600"/>
              <a:buChar char="●"/>
            </a:pPr>
            <a:r>
              <a:rPr lang="en" sz="1600"/>
              <a:t>Elevated levels can cause a noninfectious disease called nitrite poisoning</a:t>
            </a:r>
            <a:endParaRPr sz="1600"/>
          </a:p>
          <a:p>
            <a:pPr indent="-330200" lvl="0" marL="457200" rtl="0" algn="l">
              <a:spcBef>
                <a:spcPts val="0"/>
              </a:spcBef>
              <a:spcAft>
                <a:spcPts val="0"/>
              </a:spcAft>
              <a:buSzPts val="1600"/>
              <a:buChar char="●"/>
            </a:pPr>
            <a:r>
              <a:rPr lang="en" sz="1600"/>
              <a:t>Nitrate normally found in forage consumed by ruminant animals is broken down to nitrite (NO2) and then to ammonia (NH3)</a:t>
            </a:r>
            <a:endParaRPr sz="1600"/>
          </a:p>
          <a:p>
            <a:pPr indent="-330200" lvl="0" marL="457200" rtl="0" algn="l">
              <a:spcBef>
                <a:spcPts val="0"/>
              </a:spcBef>
              <a:spcAft>
                <a:spcPts val="0"/>
              </a:spcAft>
              <a:buSzPts val="1600"/>
              <a:buChar char="●"/>
            </a:pPr>
            <a:r>
              <a:rPr lang="en" sz="1600"/>
              <a:t>The ammonia is then converted to protein by microbes in the rumen</a:t>
            </a:r>
            <a:endParaRPr sz="1600"/>
          </a:p>
          <a:p>
            <a:pPr indent="-330200" lvl="0" marL="457200" rtl="0" algn="l">
              <a:spcBef>
                <a:spcPts val="0"/>
              </a:spcBef>
              <a:spcAft>
                <a:spcPts val="0"/>
              </a:spcAft>
              <a:buSzPts val="1600"/>
              <a:buChar char="●"/>
            </a:pPr>
            <a:r>
              <a:rPr lang="en" sz="1600"/>
              <a:t>Ruminant animals with high nitrate levels in their diets accumulate nitrite</a:t>
            </a:r>
            <a:endParaRPr sz="1600"/>
          </a:p>
          <a:p>
            <a:pPr indent="-330200" lvl="0" marL="457200" rtl="0" algn="l">
              <a:spcBef>
                <a:spcPts val="0"/>
              </a:spcBef>
              <a:spcAft>
                <a:spcPts val="0"/>
              </a:spcAft>
              <a:buSzPts val="1600"/>
              <a:buChar char="●"/>
            </a:pPr>
            <a:r>
              <a:rPr lang="en" sz="1600"/>
              <a:t>Nitrite is absorbed into the blood and combines with hemoglobin to form methemoglobin</a:t>
            </a:r>
            <a:endParaRPr sz="1600"/>
          </a:p>
          <a:p>
            <a:pPr indent="-330200" lvl="0" marL="457200" rtl="0" algn="l">
              <a:spcBef>
                <a:spcPts val="0"/>
              </a:spcBef>
              <a:spcAft>
                <a:spcPts val="0"/>
              </a:spcAft>
              <a:buSzPts val="1600"/>
              <a:buChar char="●"/>
            </a:pPr>
            <a:r>
              <a:rPr lang="en" sz="1600"/>
              <a:t>Causing a reduction in the ability of the blood to carry oxygen from the lungs to body tissues</a:t>
            </a:r>
            <a:endParaRPr sz="1600"/>
          </a:p>
          <a:p>
            <a:pPr indent="-330200" lvl="0" marL="457200" rtl="0" algn="l">
              <a:spcBef>
                <a:spcPts val="0"/>
              </a:spcBef>
              <a:spcAft>
                <a:spcPts val="0"/>
              </a:spcAft>
              <a:buSzPts val="1600"/>
              <a:buChar char="●"/>
            </a:pPr>
            <a:r>
              <a:rPr lang="en" sz="1600"/>
              <a:t>When the blood can no longer supply oxygen to the body, the animal can suffocate.</a:t>
            </a:r>
            <a:endParaRPr sz="1600"/>
          </a:p>
        </p:txBody>
      </p:sp>
    </p:spTree>
  </p:cSld>
  <p:clrMapOvr>
    <a:masterClrMapping/>
  </p:clrMapOvr>
</p:sld>
</file>

<file path=ppt/slides/slide6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2" name="Shape 582"/>
        <p:cNvGrpSpPr/>
        <p:nvPr/>
      </p:nvGrpSpPr>
      <p:grpSpPr>
        <a:xfrm>
          <a:off x="0" y="0"/>
          <a:ext cx="0" cy="0"/>
          <a:chOff x="0" y="0"/>
          <a:chExt cx="0" cy="0"/>
        </a:xfrm>
      </p:grpSpPr>
      <p:sp>
        <p:nvSpPr>
          <p:cNvPr id="583" name="Google Shape;583;p75"/>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Symptoms of Nitrate Poisoning </a:t>
            </a:r>
            <a:endParaRPr/>
          </a:p>
        </p:txBody>
      </p:sp>
      <p:sp>
        <p:nvSpPr>
          <p:cNvPr id="584" name="Google Shape;584;p75"/>
          <p:cNvSpPr txBox="1"/>
          <p:nvPr>
            <p:ph idx="1" type="body"/>
          </p:nvPr>
        </p:nvSpPr>
        <p:spPr>
          <a:xfrm>
            <a:off x="0" y="1164650"/>
            <a:ext cx="4879200" cy="30939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 sz="1630">
                <a:solidFill>
                  <a:srgbClr val="333333"/>
                </a:solidFill>
              </a:rPr>
              <a:t>Severe nitrate poisoning</a:t>
            </a:r>
            <a:endParaRPr sz="1630">
              <a:solidFill>
                <a:srgbClr val="333333"/>
              </a:solidFill>
            </a:endParaRPr>
          </a:p>
          <a:p>
            <a:pPr indent="-332160" lvl="0" marL="457200" rtl="0" algn="l">
              <a:spcBef>
                <a:spcPts val="800"/>
              </a:spcBef>
              <a:spcAft>
                <a:spcPts val="0"/>
              </a:spcAft>
              <a:buClr>
                <a:srgbClr val="333333"/>
              </a:buClr>
              <a:buSzPts val="1631"/>
              <a:buChar char="●"/>
            </a:pPr>
            <a:r>
              <a:rPr lang="en" sz="1630">
                <a:solidFill>
                  <a:srgbClr val="333333"/>
                </a:solidFill>
              </a:rPr>
              <a:t>Accelerated pulse rate</a:t>
            </a:r>
            <a:endParaRPr sz="1630">
              <a:solidFill>
                <a:srgbClr val="333333"/>
              </a:solidFill>
            </a:endParaRPr>
          </a:p>
          <a:p>
            <a:pPr indent="-332160" lvl="0" marL="457200" rtl="0" algn="l">
              <a:spcBef>
                <a:spcPts val="0"/>
              </a:spcBef>
              <a:spcAft>
                <a:spcPts val="0"/>
              </a:spcAft>
              <a:buClr>
                <a:srgbClr val="333333"/>
              </a:buClr>
              <a:buSzPts val="1631"/>
              <a:buChar char="●"/>
            </a:pPr>
            <a:r>
              <a:rPr lang="en" sz="1630">
                <a:solidFill>
                  <a:srgbClr val="333333"/>
                </a:solidFill>
              </a:rPr>
              <a:t>Labored breathing, shortness of breath</a:t>
            </a:r>
            <a:endParaRPr sz="1630">
              <a:solidFill>
                <a:srgbClr val="333333"/>
              </a:solidFill>
            </a:endParaRPr>
          </a:p>
          <a:p>
            <a:pPr indent="-332160" lvl="0" marL="457200" rtl="0" algn="l">
              <a:spcBef>
                <a:spcPts val="0"/>
              </a:spcBef>
              <a:spcAft>
                <a:spcPts val="0"/>
              </a:spcAft>
              <a:buClr>
                <a:srgbClr val="333333"/>
              </a:buClr>
              <a:buSzPts val="1631"/>
              <a:buChar char="●"/>
            </a:pPr>
            <a:r>
              <a:rPr lang="en" sz="1630">
                <a:solidFill>
                  <a:srgbClr val="333333"/>
                </a:solidFill>
              </a:rPr>
              <a:t>Muscle tremors</a:t>
            </a:r>
            <a:endParaRPr sz="1630">
              <a:solidFill>
                <a:srgbClr val="333333"/>
              </a:solidFill>
            </a:endParaRPr>
          </a:p>
          <a:p>
            <a:pPr indent="-332160" lvl="0" marL="457200" rtl="0" algn="l">
              <a:spcBef>
                <a:spcPts val="0"/>
              </a:spcBef>
              <a:spcAft>
                <a:spcPts val="0"/>
              </a:spcAft>
              <a:buClr>
                <a:srgbClr val="333333"/>
              </a:buClr>
              <a:buSzPts val="1631"/>
              <a:buChar char="●"/>
            </a:pPr>
            <a:r>
              <a:rPr lang="en" sz="1630">
                <a:solidFill>
                  <a:srgbClr val="333333"/>
                </a:solidFill>
              </a:rPr>
              <a:t>Weakness</a:t>
            </a:r>
            <a:endParaRPr sz="1630">
              <a:solidFill>
                <a:srgbClr val="333333"/>
              </a:solidFill>
            </a:endParaRPr>
          </a:p>
          <a:p>
            <a:pPr indent="-332160" lvl="0" marL="457200" rtl="0" algn="l">
              <a:spcBef>
                <a:spcPts val="0"/>
              </a:spcBef>
              <a:spcAft>
                <a:spcPts val="0"/>
              </a:spcAft>
              <a:buClr>
                <a:srgbClr val="333333"/>
              </a:buClr>
              <a:buSzPts val="1631"/>
              <a:buChar char="●"/>
            </a:pPr>
            <a:r>
              <a:rPr lang="en" sz="1630">
                <a:solidFill>
                  <a:srgbClr val="333333"/>
                </a:solidFill>
              </a:rPr>
              <a:t>Staggering gait</a:t>
            </a:r>
            <a:endParaRPr sz="1630">
              <a:solidFill>
                <a:srgbClr val="333333"/>
              </a:solidFill>
            </a:endParaRPr>
          </a:p>
          <a:p>
            <a:pPr indent="-332160" lvl="0" marL="457200" rtl="0" algn="l">
              <a:spcBef>
                <a:spcPts val="0"/>
              </a:spcBef>
              <a:spcAft>
                <a:spcPts val="0"/>
              </a:spcAft>
              <a:buClr>
                <a:srgbClr val="333333"/>
              </a:buClr>
              <a:buSzPts val="1631"/>
              <a:buChar char="●"/>
            </a:pPr>
            <a:r>
              <a:rPr lang="en" sz="1630">
                <a:solidFill>
                  <a:srgbClr val="333333"/>
                </a:solidFill>
              </a:rPr>
              <a:t>Cyanosis (membranes such as the tongue, mouth, vulva and the whites of eyes, turn blue)</a:t>
            </a:r>
            <a:endParaRPr sz="1630">
              <a:solidFill>
                <a:srgbClr val="333333"/>
              </a:solidFill>
            </a:endParaRPr>
          </a:p>
          <a:p>
            <a:pPr indent="-332160" lvl="0" marL="457200" rtl="0" algn="l">
              <a:spcBef>
                <a:spcPts val="0"/>
              </a:spcBef>
              <a:spcAft>
                <a:spcPts val="0"/>
              </a:spcAft>
              <a:buClr>
                <a:srgbClr val="333333"/>
              </a:buClr>
              <a:buSzPts val="1631"/>
              <a:buChar char="●"/>
            </a:pPr>
            <a:r>
              <a:rPr lang="en" sz="1630">
                <a:solidFill>
                  <a:srgbClr val="333333"/>
                </a:solidFill>
              </a:rPr>
              <a:t>Death</a:t>
            </a:r>
            <a:endParaRPr sz="1630">
              <a:solidFill>
                <a:srgbClr val="333333"/>
              </a:solidFill>
            </a:endParaRPr>
          </a:p>
          <a:p>
            <a:pPr indent="0" lvl="0" marL="0" rtl="0" algn="l">
              <a:spcBef>
                <a:spcPts val="800"/>
              </a:spcBef>
              <a:spcAft>
                <a:spcPts val="1200"/>
              </a:spcAft>
              <a:buNone/>
            </a:pPr>
            <a:r>
              <a:t/>
            </a:r>
            <a:endParaRPr/>
          </a:p>
        </p:txBody>
      </p:sp>
      <p:sp>
        <p:nvSpPr>
          <p:cNvPr id="585" name="Google Shape;585;p75"/>
          <p:cNvSpPr txBox="1"/>
          <p:nvPr/>
        </p:nvSpPr>
        <p:spPr>
          <a:xfrm>
            <a:off x="5050250" y="1164650"/>
            <a:ext cx="3651600" cy="3527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600">
                <a:solidFill>
                  <a:schemeClr val="dk1"/>
                </a:solidFill>
                <a:latin typeface="Old Standard TT"/>
                <a:ea typeface="Old Standard TT"/>
                <a:cs typeface="Old Standard TT"/>
                <a:sym typeface="Old Standard TT"/>
              </a:rPr>
              <a:t>Signs of early nitrate poisoning</a:t>
            </a:r>
            <a:endParaRPr sz="1600">
              <a:solidFill>
                <a:schemeClr val="dk1"/>
              </a:solidFill>
              <a:latin typeface="Old Standard TT"/>
              <a:ea typeface="Old Standard TT"/>
              <a:cs typeface="Old Standard TT"/>
              <a:sym typeface="Old Standard TT"/>
            </a:endParaRPr>
          </a:p>
          <a:p>
            <a:pPr indent="-330200" lvl="0" marL="457200" rtl="0" algn="l">
              <a:spcBef>
                <a:spcPts val="0"/>
              </a:spcBef>
              <a:spcAft>
                <a:spcPts val="0"/>
              </a:spcAft>
              <a:buClr>
                <a:schemeClr val="dk1"/>
              </a:buClr>
              <a:buSzPts val="1600"/>
              <a:buFont typeface="Old Standard TT"/>
              <a:buChar char="●"/>
            </a:pPr>
            <a:r>
              <a:rPr lang="en" sz="1600">
                <a:solidFill>
                  <a:schemeClr val="dk1"/>
                </a:solidFill>
                <a:latin typeface="Old Standard TT"/>
                <a:ea typeface="Old Standard TT"/>
                <a:cs typeface="Old Standard TT"/>
                <a:sym typeface="Old Standard TT"/>
              </a:rPr>
              <a:t>Watery eyes</a:t>
            </a:r>
            <a:endParaRPr sz="1600">
              <a:solidFill>
                <a:schemeClr val="dk1"/>
              </a:solidFill>
              <a:latin typeface="Old Standard TT"/>
              <a:ea typeface="Old Standard TT"/>
              <a:cs typeface="Old Standard TT"/>
              <a:sym typeface="Old Standard TT"/>
            </a:endParaRPr>
          </a:p>
          <a:p>
            <a:pPr indent="-330200" lvl="0" marL="457200" rtl="0" algn="l">
              <a:spcBef>
                <a:spcPts val="0"/>
              </a:spcBef>
              <a:spcAft>
                <a:spcPts val="0"/>
              </a:spcAft>
              <a:buClr>
                <a:schemeClr val="dk1"/>
              </a:buClr>
              <a:buSzPts val="1600"/>
              <a:buFont typeface="Old Standard TT"/>
              <a:buChar char="●"/>
            </a:pPr>
            <a:r>
              <a:rPr lang="en" sz="1600">
                <a:solidFill>
                  <a:schemeClr val="dk1"/>
                </a:solidFill>
                <a:latin typeface="Old Standard TT"/>
                <a:ea typeface="Old Standard TT"/>
                <a:cs typeface="Old Standard TT"/>
                <a:sym typeface="Old Standard TT"/>
              </a:rPr>
              <a:t>Reduced appetite</a:t>
            </a:r>
            <a:endParaRPr sz="1600">
              <a:solidFill>
                <a:schemeClr val="dk1"/>
              </a:solidFill>
              <a:latin typeface="Old Standard TT"/>
              <a:ea typeface="Old Standard TT"/>
              <a:cs typeface="Old Standard TT"/>
              <a:sym typeface="Old Standard TT"/>
            </a:endParaRPr>
          </a:p>
          <a:p>
            <a:pPr indent="-330200" lvl="0" marL="457200" rtl="0" algn="l">
              <a:spcBef>
                <a:spcPts val="0"/>
              </a:spcBef>
              <a:spcAft>
                <a:spcPts val="0"/>
              </a:spcAft>
              <a:buClr>
                <a:schemeClr val="dk1"/>
              </a:buClr>
              <a:buSzPts val="1600"/>
              <a:buFont typeface="Old Standard TT"/>
              <a:buChar char="●"/>
            </a:pPr>
            <a:r>
              <a:rPr lang="en" sz="1600">
                <a:solidFill>
                  <a:schemeClr val="dk1"/>
                </a:solidFill>
                <a:latin typeface="Old Standard TT"/>
                <a:ea typeface="Old Standard TT"/>
                <a:cs typeface="Old Standard TT"/>
                <a:sym typeface="Old Standard TT"/>
              </a:rPr>
              <a:t>Reduced milk production</a:t>
            </a:r>
            <a:endParaRPr sz="1600">
              <a:solidFill>
                <a:schemeClr val="dk1"/>
              </a:solidFill>
              <a:latin typeface="Old Standard TT"/>
              <a:ea typeface="Old Standard TT"/>
              <a:cs typeface="Old Standard TT"/>
              <a:sym typeface="Old Standard TT"/>
            </a:endParaRPr>
          </a:p>
          <a:p>
            <a:pPr indent="-330200" lvl="0" marL="457200" rtl="0" algn="l">
              <a:spcBef>
                <a:spcPts val="0"/>
              </a:spcBef>
              <a:spcAft>
                <a:spcPts val="0"/>
              </a:spcAft>
              <a:buClr>
                <a:schemeClr val="dk1"/>
              </a:buClr>
              <a:buSzPts val="1600"/>
              <a:buFont typeface="Old Standard TT"/>
              <a:buChar char="●"/>
            </a:pPr>
            <a:r>
              <a:rPr lang="en" sz="1600">
                <a:solidFill>
                  <a:schemeClr val="dk1"/>
                </a:solidFill>
                <a:latin typeface="Old Standard TT"/>
                <a:ea typeface="Old Standard TT"/>
                <a:cs typeface="Old Standard TT"/>
                <a:sym typeface="Old Standard TT"/>
              </a:rPr>
              <a:t>Rough hair, unthrifty appearance</a:t>
            </a:r>
            <a:endParaRPr sz="1600">
              <a:solidFill>
                <a:schemeClr val="dk1"/>
              </a:solidFill>
              <a:latin typeface="Old Standard TT"/>
              <a:ea typeface="Old Standard TT"/>
              <a:cs typeface="Old Standard TT"/>
              <a:sym typeface="Old Standard TT"/>
            </a:endParaRPr>
          </a:p>
          <a:p>
            <a:pPr indent="-330200" lvl="0" marL="457200" rtl="0" algn="l">
              <a:spcBef>
                <a:spcPts val="0"/>
              </a:spcBef>
              <a:spcAft>
                <a:spcPts val="0"/>
              </a:spcAft>
              <a:buClr>
                <a:schemeClr val="dk1"/>
              </a:buClr>
              <a:buSzPts val="1600"/>
              <a:buFont typeface="Old Standard TT"/>
              <a:buChar char="●"/>
            </a:pPr>
            <a:r>
              <a:rPr lang="en" sz="1600">
                <a:solidFill>
                  <a:schemeClr val="dk1"/>
                </a:solidFill>
                <a:latin typeface="Old Standard TT"/>
                <a:ea typeface="Old Standard TT"/>
                <a:cs typeface="Old Standard TT"/>
                <a:sym typeface="Old Standard TT"/>
              </a:rPr>
              <a:t>Weight loss or no weight gain</a:t>
            </a:r>
            <a:endParaRPr sz="1600">
              <a:solidFill>
                <a:schemeClr val="dk1"/>
              </a:solidFill>
              <a:latin typeface="Old Standard TT"/>
              <a:ea typeface="Old Standard TT"/>
              <a:cs typeface="Old Standard TT"/>
              <a:sym typeface="Old Standard TT"/>
            </a:endParaRPr>
          </a:p>
          <a:p>
            <a:pPr indent="-330200" lvl="0" marL="457200" rtl="0" algn="l">
              <a:spcBef>
                <a:spcPts val="0"/>
              </a:spcBef>
              <a:spcAft>
                <a:spcPts val="0"/>
              </a:spcAft>
              <a:buClr>
                <a:schemeClr val="dk1"/>
              </a:buClr>
              <a:buSzPts val="1600"/>
              <a:buFont typeface="Old Standard TT"/>
              <a:buChar char="●"/>
            </a:pPr>
            <a:r>
              <a:rPr lang="en" sz="1600">
                <a:solidFill>
                  <a:schemeClr val="dk1"/>
                </a:solidFill>
                <a:latin typeface="Old Standard TT"/>
                <a:ea typeface="Old Standard TT"/>
                <a:cs typeface="Old Standard TT"/>
                <a:sym typeface="Old Standard TT"/>
              </a:rPr>
              <a:t>Signs of Vitamin A deficiency</a:t>
            </a:r>
            <a:endParaRPr sz="1600">
              <a:solidFill>
                <a:schemeClr val="dk1"/>
              </a:solidFill>
              <a:latin typeface="Old Standard TT"/>
              <a:ea typeface="Old Standard TT"/>
              <a:cs typeface="Old Standard TT"/>
              <a:sym typeface="Old Standard TT"/>
            </a:endParaRPr>
          </a:p>
          <a:p>
            <a:pPr indent="-330200" lvl="0" marL="457200" rtl="0" algn="l">
              <a:spcBef>
                <a:spcPts val="0"/>
              </a:spcBef>
              <a:spcAft>
                <a:spcPts val="0"/>
              </a:spcAft>
              <a:buClr>
                <a:schemeClr val="dk1"/>
              </a:buClr>
              <a:buSzPts val="1600"/>
              <a:buFont typeface="Old Standard TT"/>
              <a:buChar char="●"/>
            </a:pPr>
            <a:r>
              <a:rPr lang="en" sz="1600">
                <a:solidFill>
                  <a:schemeClr val="dk1"/>
                </a:solidFill>
                <a:latin typeface="Old Standard TT"/>
                <a:ea typeface="Old Standard TT"/>
                <a:cs typeface="Old Standard TT"/>
                <a:sym typeface="Old Standard TT"/>
              </a:rPr>
              <a:t>Abortion</a:t>
            </a:r>
            <a:endParaRPr sz="1600">
              <a:solidFill>
                <a:schemeClr val="dk1"/>
              </a:solidFill>
              <a:latin typeface="Old Standard TT"/>
              <a:ea typeface="Old Standard TT"/>
              <a:cs typeface="Old Standard TT"/>
              <a:sym typeface="Old Standard TT"/>
            </a:endParaRPr>
          </a:p>
        </p:txBody>
      </p:sp>
    </p:spTree>
  </p:cSld>
  <p:clrMapOvr>
    <a:masterClrMapping/>
  </p:clrMapOvr>
</p:sld>
</file>

<file path=ppt/slides/slide6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9" name="Shape 589"/>
        <p:cNvGrpSpPr/>
        <p:nvPr/>
      </p:nvGrpSpPr>
      <p:grpSpPr>
        <a:xfrm>
          <a:off x="0" y="0"/>
          <a:ext cx="0" cy="0"/>
          <a:chOff x="0" y="0"/>
          <a:chExt cx="0" cy="0"/>
        </a:xfrm>
      </p:grpSpPr>
      <p:pic>
        <p:nvPicPr>
          <p:cNvPr id="590" name="Google Shape;590;p76"/>
          <p:cNvPicPr preferRelativeResize="0"/>
          <p:nvPr/>
        </p:nvPicPr>
        <p:blipFill>
          <a:blip r:embed="rId3">
            <a:alphaModFix/>
          </a:blip>
          <a:stretch>
            <a:fillRect/>
          </a:stretch>
        </p:blipFill>
        <p:spPr>
          <a:xfrm>
            <a:off x="152400" y="152400"/>
            <a:ext cx="3333750" cy="4457700"/>
          </a:xfrm>
          <a:prstGeom prst="rect">
            <a:avLst/>
          </a:prstGeom>
          <a:noFill/>
          <a:ln>
            <a:noFill/>
          </a:ln>
        </p:spPr>
      </p:pic>
      <p:pic>
        <p:nvPicPr>
          <p:cNvPr id="591" name="Google Shape;591;p76"/>
          <p:cNvPicPr preferRelativeResize="0"/>
          <p:nvPr/>
        </p:nvPicPr>
        <p:blipFill>
          <a:blip r:embed="rId4">
            <a:alphaModFix/>
          </a:blip>
          <a:stretch>
            <a:fillRect/>
          </a:stretch>
        </p:blipFill>
        <p:spPr>
          <a:xfrm>
            <a:off x="3638550" y="152400"/>
            <a:ext cx="2830350" cy="2116325"/>
          </a:xfrm>
          <a:prstGeom prst="rect">
            <a:avLst/>
          </a:prstGeom>
          <a:noFill/>
          <a:ln>
            <a:noFill/>
          </a:ln>
        </p:spPr>
      </p:pic>
      <p:pic>
        <p:nvPicPr>
          <p:cNvPr id="592" name="Google Shape;592;p76"/>
          <p:cNvPicPr preferRelativeResize="0"/>
          <p:nvPr/>
        </p:nvPicPr>
        <p:blipFill>
          <a:blip r:embed="rId5">
            <a:alphaModFix/>
          </a:blip>
          <a:stretch>
            <a:fillRect/>
          </a:stretch>
        </p:blipFill>
        <p:spPr>
          <a:xfrm>
            <a:off x="5043525" y="2536175"/>
            <a:ext cx="3657600" cy="2343150"/>
          </a:xfrm>
          <a:prstGeom prst="rect">
            <a:avLst/>
          </a:prstGeom>
          <a:noFill/>
          <a:ln>
            <a:noFill/>
          </a:ln>
        </p:spPr>
      </p:pic>
    </p:spTree>
  </p:cSld>
  <p:clrMapOvr>
    <a:masterClrMapping/>
  </p:clrMapOvr>
</p:sld>
</file>

<file path=ppt/slides/slide6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6" name="Shape 596"/>
        <p:cNvGrpSpPr/>
        <p:nvPr/>
      </p:nvGrpSpPr>
      <p:grpSpPr>
        <a:xfrm>
          <a:off x="0" y="0"/>
          <a:ext cx="0" cy="0"/>
          <a:chOff x="0" y="0"/>
          <a:chExt cx="0" cy="0"/>
        </a:xfrm>
      </p:grpSpPr>
      <p:sp>
        <p:nvSpPr>
          <p:cNvPr id="597" name="Google Shape;597;p77"/>
          <p:cNvSpPr txBox="1"/>
          <p:nvPr>
            <p:ph type="title"/>
          </p:nvPr>
        </p:nvSpPr>
        <p:spPr>
          <a:xfrm>
            <a:off x="0" y="225325"/>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Treatment</a:t>
            </a:r>
            <a:endParaRPr/>
          </a:p>
        </p:txBody>
      </p:sp>
      <p:sp>
        <p:nvSpPr>
          <p:cNvPr id="598" name="Google Shape;598;p77"/>
          <p:cNvSpPr txBox="1"/>
          <p:nvPr>
            <p:ph idx="1" type="body"/>
          </p:nvPr>
        </p:nvSpPr>
        <p:spPr>
          <a:xfrm>
            <a:off x="311700" y="1171600"/>
            <a:ext cx="8520600" cy="3397200"/>
          </a:xfrm>
          <a:prstGeom prst="rect">
            <a:avLst/>
          </a:prstGeom>
        </p:spPr>
        <p:txBody>
          <a:bodyPr anchorCtr="0" anchor="t" bIns="91425" lIns="91425" spcFirstLastPara="1" rIns="91425" wrap="square" tIns="91425">
            <a:normAutofit/>
          </a:bodyPr>
          <a:lstStyle/>
          <a:p>
            <a:pPr indent="-330200" lvl="0" marL="457200" rtl="0" algn="l">
              <a:spcBef>
                <a:spcPts val="0"/>
              </a:spcBef>
              <a:spcAft>
                <a:spcPts val="0"/>
              </a:spcAft>
              <a:buSzPts val="1600"/>
              <a:buChar char="●"/>
            </a:pPr>
            <a:r>
              <a:rPr lang="en" sz="1600"/>
              <a:t>Severe</a:t>
            </a:r>
            <a:r>
              <a:rPr lang="en" sz="1600"/>
              <a:t> nitrate toxicity can occur very rapidly, sometimes within minutes of observing the first symptoms</a:t>
            </a:r>
            <a:endParaRPr sz="1600"/>
          </a:p>
          <a:p>
            <a:pPr indent="-330200" lvl="0" marL="457200" rtl="0" algn="l">
              <a:spcBef>
                <a:spcPts val="0"/>
              </a:spcBef>
              <a:spcAft>
                <a:spcPts val="0"/>
              </a:spcAft>
              <a:buSzPts val="1600"/>
              <a:buChar char="●"/>
            </a:pPr>
            <a:r>
              <a:rPr lang="en" sz="1600"/>
              <a:t>In these cases, the only way to save an affected animal is an immediate intravenous dose of methylene blue by a veterinarian. Due to the risk and speed of nitrate poisoning, treating livestock after they consume toxic levels of nitrate is not a good option.</a:t>
            </a:r>
            <a:endParaRPr sz="1600"/>
          </a:p>
          <a:p>
            <a:pPr indent="-330200" lvl="0" marL="457200" rtl="0" algn="l">
              <a:spcBef>
                <a:spcPts val="0"/>
              </a:spcBef>
              <a:spcAft>
                <a:spcPts val="0"/>
              </a:spcAft>
              <a:buSzPts val="1600"/>
              <a:buChar char="●"/>
            </a:pPr>
            <a:r>
              <a:rPr lang="en" sz="1600"/>
              <a:t>Therefore, producers should be aware of species, growing conditions and management strategies to reduce potential nitrate toxicity.</a:t>
            </a:r>
            <a:endParaRPr sz="1600"/>
          </a:p>
        </p:txBody>
      </p:sp>
    </p:spTree>
  </p:cSld>
  <p:clrMapOvr>
    <a:masterClrMapping/>
  </p:clrMapOvr>
</p:sld>
</file>

<file path=ppt/slides/slide6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2" name="Shape 602"/>
        <p:cNvGrpSpPr/>
        <p:nvPr/>
      </p:nvGrpSpPr>
      <p:grpSpPr>
        <a:xfrm>
          <a:off x="0" y="0"/>
          <a:ext cx="0" cy="0"/>
          <a:chOff x="0" y="0"/>
          <a:chExt cx="0" cy="0"/>
        </a:xfrm>
      </p:grpSpPr>
      <p:sp>
        <p:nvSpPr>
          <p:cNvPr id="603" name="Google Shape;603;p78"/>
          <p:cNvSpPr txBox="1"/>
          <p:nvPr>
            <p:ph type="title"/>
          </p:nvPr>
        </p:nvSpPr>
        <p:spPr>
          <a:xfrm>
            <a:off x="311700" y="11870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Plants known to contain high levels of Nitrates</a:t>
            </a:r>
            <a:endParaRPr/>
          </a:p>
        </p:txBody>
      </p:sp>
      <p:sp>
        <p:nvSpPr>
          <p:cNvPr id="604" name="Google Shape;604;p78"/>
          <p:cNvSpPr txBox="1"/>
          <p:nvPr>
            <p:ph idx="1" type="body"/>
          </p:nvPr>
        </p:nvSpPr>
        <p:spPr>
          <a:xfrm>
            <a:off x="350550" y="907450"/>
            <a:ext cx="8520600" cy="3769800"/>
          </a:xfrm>
          <a:prstGeom prst="rect">
            <a:avLst/>
          </a:prstGeom>
        </p:spPr>
        <p:txBody>
          <a:bodyPr anchorCtr="0" anchor="t" bIns="91425" lIns="91425" spcFirstLastPara="1" rIns="91425" wrap="square" tIns="91425">
            <a:normAutofit/>
          </a:bodyPr>
          <a:lstStyle/>
          <a:p>
            <a:pPr indent="-330200" lvl="0" marL="457200" rtl="0" algn="l">
              <a:spcBef>
                <a:spcPts val="0"/>
              </a:spcBef>
              <a:spcAft>
                <a:spcPts val="0"/>
              </a:spcAft>
              <a:buSzPts val="1600"/>
              <a:buChar char="●"/>
            </a:pPr>
            <a:r>
              <a:rPr lang="en" sz="1600"/>
              <a:t>Oats, rye, wheat, barley,bromegrass, orchardgrass, sorghum, sudangrass, millet, corn, </a:t>
            </a:r>
            <a:r>
              <a:rPr lang="en" sz="1600"/>
              <a:t>sweet clover</a:t>
            </a:r>
            <a:r>
              <a:rPr lang="en" sz="1600"/>
              <a:t> and alfalfa. </a:t>
            </a:r>
            <a:endParaRPr sz="1600"/>
          </a:p>
          <a:p>
            <a:pPr indent="-330200" lvl="0" marL="457200" rtl="0" algn="l">
              <a:spcBef>
                <a:spcPts val="0"/>
              </a:spcBef>
              <a:spcAft>
                <a:spcPts val="0"/>
              </a:spcAft>
              <a:buSzPts val="1600"/>
              <a:buChar char="●"/>
            </a:pPr>
            <a:r>
              <a:rPr lang="en" sz="1600"/>
              <a:t>Several weeds, such as kochia, lambs-quarter, pigweed, quackgrass and Russian thistle, can also have high nitrate levels, especially when growing under adverse conditions.</a:t>
            </a:r>
            <a:endParaRPr sz="1600"/>
          </a:p>
          <a:p>
            <a:pPr indent="-330200" lvl="0" marL="457200" rtl="0" algn="l">
              <a:spcBef>
                <a:spcPts val="0"/>
              </a:spcBef>
              <a:spcAft>
                <a:spcPts val="0"/>
              </a:spcAft>
              <a:buSzPts val="1600"/>
              <a:buChar char="●"/>
            </a:pPr>
            <a:r>
              <a:rPr lang="en" sz="1600"/>
              <a:t>The term "oat hay poisoning" was the common explanation for livestock losses in the 1930s, because large acreages of oats were harvested for forage during drought years</a:t>
            </a:r>
            <a:endParaRPr sz="1600"/>
          </a:p>
          <a:p>
            <a:pPr indent="-330200" lvl="0" marL="457200" rtl="0" algn="l">
              <a:spcBef>
                <a:spcPts val="0"/>
              </a:spcBef>
              <a:spcAft>
                <a:spcPts val="0"/>
              </a:spcAft>
              <a:buSzPts val="1600"/>
              <a:buChar char="●"/>
            </a:pPr>
            <a:r>
              <a:rPr lang="en" sz="1600"/>
              <a:t>Crops grown under "stress" conditions or on soils that have received high applications of manure or nitrogen fertilizer are your typical suspects </a:t>
            </a:r>
            <a:endParaRPr sz="1600"/>
          </a:p>
          <a:p>
            <a:pPr indent="-330200" lvl="0" marL="457200" rtl="0" algn="l">
              <a:spcBef>
                <a:spcPts val="0"/>
              </a:spcBef>
              <a:spcAft>
                <a:spcPts val="0"/>
              </a:spcAft>
              <a:buSzPts val="1600"/>
              <a:buChar char="●"/>
            </a:pPr>
            <a:r>
              <a:rPr lang="en" sz="1600"/>
              <a:t>Silage is the least hazardous. Ensiling forage usually lowers the nitrate level 10 to 60 percent. </a:t>
            </a:r>
            <a:endParaRPr sz="1600"/>
          </a:p>
          <a:p>
            <a:pPr indent="-330200" lvl="0" marL="457200" rtl="0" algn="l">
              <a:spcBef>
                <a:spcPts val="0"/>
              </a:spcBef>
              <a:spcAft>
                <a:spcPts val="0"/>
              </a:spcAft>
              <a:buSzPts val="1600"/>
              <a:buChar char="●"/>
            </a:pPr>
            <a:r>
              <a:rPr lang="en" sz="1600"/>
              <a:t>The nitrate level in hay will usually remain constant or decline slightly in storage.</a:t>
            </a:r>
            <a:endParaRPr sz="1600"/>
          </a:p>
        </p:txBody>
      </p:sp>
    </p:spTree>
  </p:cSld>
  <p:clrMapOvr>
    <a:masterClrMapping/>
  </p:clrMapOvr>
</p:sld>
</file>

<file path=ppt/slides/slide6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8" name="Shape 608"/>
        <p:cNvGrpSpPr/>
        <p:nvPr/>
      </p:nvGrpSpPr>
      <p:grpSpPr>
        <a:xfrm>
          <a:off x="0" y="0"/>
          <a:ext cx="0" cy="0"/>
          <a:chOff x="0" y="0"/>
          <a:chExt cx="0" cy="0"/>
        </a:xfrm>
      </p:grpSpPr>
      <p:sp>
        <p:nvSpPr>
          <p:cNvPr id="609" name="Google Shape;609;p79"/>
          <p:cNvSpPr txBox="1"/>
          <p:nvPr>
            <p:ph idx="1" type="body"/>
          </p:nvPr>
        </p:nvSpPr>
        <p:spPr>
          <a:xfrm>
            <a:off x="311700" y="1171600"/>
            <a:ext cx="8520600" cy="3397200"/>
          </a:xfrm>
          <a:prstGeom prst="rect">
            <a:avLst/>
          </a:prstGeom>
        </p:spPr>
        <p:txBody>
          <a:bodyPr anchorCtr="0" anchor="t" bIns="91425" lIns="91425" spcFirstLastPara="1" rIns="91425" wrap="square" tIns="91425">
            <a:normAutofit/>
          </a:bodyPr>
          <a:lstStyle/>
          <a:p>
            <a:pPr indent="-330200" lvl="0" marL="457200" rtl="0" algn="l">
              <a:spcBef>
                <a:spcPts val="0"/>
              </a:spcBef>
              <a:spcAft>
                <a:spcPts val="0"/>
              </a:spcAft>
              <a:buSzPts val="1600"/>
              <a:buChar char="●"/>
            </a:pPr>
            <a:r>
              <a:rPr lang="en" sz="1600"/>
              <a:t>Higher nitrate levels are usually present in immature plants and decrease as plants mature. </a:t>
            </a:r>
            <a:endParaRPr sz="1600"/>
          </a:p>
          <a:p>
            <a:pPr indent="-330200" lvl="0" marL="457200" rtl="0" algn="l">
              <a:spcBef>
                <a:spcPts val="0"/>
              </a:spcBef>
              <a:spcAft>
                <a:spcPts val="0"/>
              </a:spcAft>
              <a:buSzPts val="1600"/>
              <a:buChar char="●"/>
            </a:pPr>
            <a:r>
              <a:rPr lang="en" sz="1600"/>
              <a:t>Nitrate concentration is highest in the stems, especially in the lower third of the stem, and at the nodes. </a:t>
            </a:r>
            <a:endParaRPr sz="1600"/>
          </a:p>
          <a:p>
            <a:pPr indent="-330200" lvl="0" marL="457200" rtl="0" algn="l">
              <a:spcBef>
                <a:spcPts val="0"/>
              </a:spcBef>
              <a:spcAft>
                <a:spcPts val="0"/>
              </a:spcAft>
              <a:buSzPts val="1600"/>
              <a:buChar char="●"/>
            </a:pPr>
            <a:r>
              <a:rPr lang="en" sz="1600"/>
              <a:t>An intermediate level usually exists in leaves, and very little is found in the grain.</a:t>
            </a:r>
            <a:endParaRPr sz="1600"/>
          </a:p>
        </p:txBody>
      </p:sp>
    </p:spTree>
  </p:cSld>
  <p:clrMapOvr>
    <a:masterClrMapping/>
  </p:clrMapOvr>
</p:sld>
</file>

<file path=ppt/slides/slide6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3" name="Shape 613"/>
        <p:cNvGrpSpPr/>
        <p:nvPr/>
      </p:nvGrpSpPr>
      <p:grpSpPr>
        <a:xfrm>
          <a:off x="0" y="0"/>
          <a:ext cx="0" cy="0"/>
          <a:chOff x="0" y="0"/>
          <a:chExt cx="0" cy="0"/>
        </a:xfrm>
      </p:grpSpPr>
      <p:sp>
        <p:nvSpPr>
          <p:cNvPr id="614" name="Google Shape;614;p80"/>
          <p:cNvSpPr txBox="1"/>
          <p:nvPr>
            <p:ph type="ctrTitle"/>
          </p:nvPr>
        </p:nvSpPr>
        <p:spPr>
          <a:xfrm>
            <a:off x="512700" y="1893300"/>
            <a:ext cx="8118600" cy="15228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Nitrate Testing</a:t>
            </a:r>
            <a:endParaRPr/>
          </a:p>
        </p:txBody>
      </p:sp>
    </p:spTree>
  </p:cSld>
  <p:clrMapOvr>
    <a:masterClrMapping/>
  </p:clrMapOvr>
</p:sld>
</file>

<file path=ppt/slides/slide6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8" name="Shape 618"/>
        <p:cNvGrpSpPr/>
        <p:nvPr/>
      </p:nvGrpSpPr>
      <p:grpSpPr>
        <a:xfrm>
          <a:off x="0" y="0"/>
          <a:ext cx="0" cy="0"/>
          <a:chOff x="0" y="0"/>
          <a:chExt cx="0" cy="0"/>
        </a:xfrm>
      </p:grpSpPr>
      <p:graphicFrame>
        <p:nvGraphicFramePr>
          <p:cNvPr id="619" name="Google Shape;619;p81"/>
          <p:cNvGraphicFramePr/>
          <p:nvPr/>
        </p:nvGraphicFramePr>
        <p:xfrm>
          <a:off x="952500" y="1047750"/>
          <a:ext cx="3000000" cy="3000000"/>
        </p:xfrm>
        <a:graphic>
          <a:graphicData uri="http://schemas.openxmlformats.org/drawingml/2006/table">
            <a:tbl>
              <a:tblPr>
                <a:noFill/>
                <a:tableStyleId>{1B38D125-312C-4ED8-A44A-796C4ABDC041}</a:tableStyleId>
              </a:tblPr>
              <a:tblGrid>
                <a:gridCol w="3619500"/>
                <a:gridCol w="3619500"/>
              </a:tblGrid>
              <a:tr h="381000">
                <a:tc>
                  <a:txBody>
                    <a:bodyPr/>
                    <a:lstStyle/>
                    <a:p>
                      <a:pPr indent="0" lvl="0" marL="0" rtl="0" algn="l">
                        <a:spcBef>
                          <a:spcPts val="0"/>
                        </a:spcBef>
                        <a:spcAft>
                          <a:spcPts val="0"/>
                        </a:spcAft>
                        <a:buNone/>
                      </a:pPr>
                      <a:r>
                        <a:rPr lang="en"/>
                        <a:t>Test Strip Reading (ppm)</a:t>
                      </a:r>
                      <a:endParaRPr/>
                    </a:p>
                  </a:txBody>
                  <a:tcPr marT="91425" marB="91425" marR="91425" marL="91425"/>
                </a:tc>
                <a:tc>
                  <a:txBody>
                    <a:bodyPr/>
                    <a:lstStyle/>
                    <a:p>
                      <a:pPr indent="0" lvl="0" marL="0" rtl="0" algn="l">
                        <a:spcBef>
                          <a:spcPts val="0"/>
                        </a:spcBef>
                        <a:spcAft>
                          <a:spcPts val="0"/>
                        </a:spcAft>
                        <a:buNone/>
                      </a:pPr>
                      <a:r>
                        <a:rPr lang="en"/>
                        <a:t>Forage Nitrate Level (mg/L)</a:t>
                      </a:r>
                      <a:endParaRPr/>
                    </a:p>
                  </a:txBody>
                  <a:tcPr marT="91425" marB="91425" marR="91425" marL="91425"/>
                </a:tc>
              </a:tr>
              <a:tr h="381000">
                <a:tc>
                  <a:txBody>
                    <a:bodyPr/>
                    <a:lstStyle/>
                    <a:p>
                      <a:pPr indent="0" lvl="0" marL="0" rtl="0" algn="l">
                        <a:spcBef>
                          <a:spcPts val="0"/>
                        </a:spcBef>
                        <a:spcAft>
                          <a:spcPts val="0"/>
                        </a:spcAft>
                        <a:buNone/>
                      </a:pPr>
                      <a:r>
                        <a:rPr lang="en"/>
                        <a:t>0</a:t>
                      </a:r>
                      <a:endParaRPr/>
                    </a:p>
                  </a:txBody>
                  <a:tcPr marT="91425" marB="91425" marR="91425" marL="91425"/>
                </a:tc>
                <a:tc>
                  <a:txBody>
                    <a:bodyPr/>
                    <a:lstStyle/>
                    <a:p>
                      <a:pPr indent="0" lvl="0" marL="0" rtl="0" algn="l">
                        <a:spcBef>
                          <a:spcPts val="0"/>
                        </a:spcBef>
                        <a:spcAft>
                          <a:spcPts val="0"/>
                        </a:spcAft>
                        <a:buNone/>
                      </a:pPr>
                      <a:r>
                        <a:rPr lang="en"/>
                        <a:t>&lt;1,000</a:t>
                      </a:r>
                      <a:endParaRPr/>
                    </a:p>
                  </a:txBody>
                  <a:tcPr marT="91425" marB="91425" marR="91425" marL="91425"/>
                </a:tc>
              </a:tr>
              <a:tr h="381000">
                <a:tc>
                  <a:txBody>
                    <a:bodyPr/>
                    <a:lstStyle/>
                    <a:p>
                      <a:pPr indent="0" lvl="0" marL="0" rtl="0" algn="l">
                        <a:spcBef>
                          <a:spcPts val="0"/>
                        </a:spcBef>
                        <a:spcAft>
                          <a:spcPts val="0"/>
                        </a:spcAft>
                        <a:buNone/>
                      </a:pPr>
                      <a:r>
                        <a:rPr lang="en"/>
                        <a:t>10</a:t>
                      </a:r>
                      <a:endParaRPr/>
                    </a:p>
                  </a:txBody>
                  <a:tcPr marT="91425" marB="91425" marR="91425" marL="91425"/>
                </a:tc>
                <a:tc>
                  <a:txBody>
                    <a:bodyPr/>
                    <a:lstStyle/>
                    <a:p>
                      <a:pPr indent="0" lvl="0" marL="0" rtl="0" algn="l">
                        <a:spcBef>
                          <a:spcPts val="0"/>
                        </a:spcBef>
                        <a:spcAft>
                          <a:spcPts val="0"/>
                        </a:spcAft>
                        <a:buNone/>
                      </a:pPr>
                      <a:r>
                        <a:rPr lang="en"/>
                        <a:t>1,000</a:t>
                      </a:r>
                      <a:endParaRPr/>
                    </a:p>
                  </a:txBody>
                  <a:tcPr marT="91425" marB="91425" marR="91425" marL="91425"/>
                </a:tc>
              </a:tr>
              <a:tr h="381000">
                <a:tc>
                  <a:txBody>
                    <a:bodyPr/>
                    <a:lstStyle/>
                    <a:p>
                      <a:pPr indent="0" lvl="0" marL="0" rtl="0" algn="l">
                        <a:spcBef>
                          <a:spcPts val="0"/>
                        </a:spcBef>
                        <a:spcAft>
                          <a:spcPts val="0"/>
                        </a:spcAft>
                        <a:buNone/>
                      </a:pPr>
                      <a:r>
                        <a:rPr lang="en"/>
                        <a:t>25</a:t>
                      </a:r>
                      <a:endParaRPr/>
                    </a:p>
                  </a:txBody>
                  <a:tcPr marT="91425" marB="91425" marR="91425" marL="91425"/>
                </a:tc>
                <a:tc>
                  <a:txBody>
                    <a:bodyPr/>
                    <a:lstStyle/>
                    <a:p>
                      <a:pPr indent="0" lvl="0" marL="0" rtl="0" algn="l">
                        <a:spcBef>
                          <a:spcPts val="0"/>
                        </a:spcBef>
                        <a:spcAft>
                          <a:spcPts val="0"/>
                        </a:spcAft>
                        <a:buNone/>
                      </a:pPr>
                      <a:r>
                        <a:rPr lang="en"/>
                        <a:t>2,500</a:t>
                      </a:r>
                      <a:endParaRPr/>
                    </a:p>
                  </a:txBody>
                  <a:tcPr marT="91425" marB="91425" marR="91425" marL="91425"/>
                </a:tc>
              </a:tr>
              <a:tr h="381000">
                <a:tc>
                  <a:txBody>
                    <a:bodyPr/>
                    <a:lstStyle/>
                    <a:p>
                      <a:pPr indent="0" lvl="0" marL="0" rtl="0" algn="l">
                        <a:spcBef>
                          <a:spcPts val="0"/>
                        </a:spcBef>
                        <a:spcAft>
                          <a:spcPts val="0"/>
                        </a:spcAft>
                        <a:buNone/>
                      </a:pPr>
                      <a:r>
                        <a:rPr lang="en"/>
                        <a:t>50</a:t>
                      </a:r>
                      <a:endParaRPr/>
                    </a:p>
                  </a:txBody>
                  <a:tcPr marT="91425" marB="91425" marR="91425" marL="91425"/>
                </a:tc>
                <a:tc>
                  <a:txBody>
                    <a:bodyPr/>
                    <a:lstStyle/>
                    <a:p>
                      <a:pPr indent="0" lvl="0" marL="0" rtl="0" algn="l">
                        <a:spcBef>
                          <a:spcPts val="0"/>
                        </a:spcBef>
                        <a:spcAft>
                          <a:spcPts val="0"/>
                        </a:spcAft>
                        <a:buNone/>
                      </a:pPr>
                      <a:r>
                        <a:rPr lang="en"/>
                        <a:t>5,000</a:t>
                      </a:r>
                      <a:endParaRPr/>
                    </a:p>
                  </a:txBody>
                  <a:tcPr marT="91425" marB="91425" marR="91425" marL="91425"/>
                </a:tc>
              </a:tr>
              <a:tr h="381000">
                <a:tc>
                  <a:txBody>
                    <a:bodyPr/>
                    <a:lstStyle/>
                    <a:p>
                      <a:pPr indent="0" lvl="0" marL="0" rtl="0" algn="l">
                        <a:spcBef>
                          <a:spcPts val="0"/>
                        </a:spcBef>
                        <a:spcAft>
                          <a:spcPts val="0"/>
                        </a:spcAft>
                        <a:buNone/>
                      </a:pPr>
                      <a:r>
                        <a:rPr lang="en"/>
                        <a:t>100</a:t>
                      </a:r>
                      <a:endParaRPr/>
                    </a:p>
                  </a:txBody>
                  <a:tcPr marT="91425" marB="91425" marR="91425" marL="91425"/>
                </a:tc>
                <a:tc>
                  <a:txBody>
                    <a:bodyPr/>
                    <a:lstStyle/>
                    <a:p>
                      <a:pPr indent="0" lvl="0" marL="0" rtl="0" algn="l">
                        <a:spcBef>
                          <a:spcPts val="0"/>
                        </a:spcBef>
                        <a:spcAft>
                          <a:spcPts val="0"/>
                        </a:spcAft>
                        <a:buNone/>
                      </a:pPr>
                      <a:r>
                        <a:rPr lang="en"/>
                        <a:t>10,000</a:t>
                      </a:r>
                      <a:endParaRPr/>
                    </a:p>
                  </a:txBody>
                  <a:tcPr marT="91425" marB="91425" marR="91425" marL="91425"/>
                </a:tc>
              </a:tr>
              <a:tr h="381000">
                <a:tc>
                  <a:txBody>
                    <a:bodyPr/>
                    <a:lstStyle/>
                    <a:p>
                      <a:pPr indent="0" lvl="0" marL="0" rtl="0" algn="l">
                        <a:spcBef>
                          <a:spcPts val="0"/>
                        </a:spcBef>
                        <a:spcAft>
                          <a:spcPts val="0"/>
                        </a:spcAft>
                        <a:buNone/>
                      </a:pPr>
                      <a:r>
                        <a:rPr lang="en"/>
                        <a:t>250</a:t>
                      </a:r>
                      <a:endParaRPr/>
                    </a:p>
                  </a:txBody>
                  <a:tcPr marT="91425" marB="91425" marR="91425" marL="91425"/>
                </a:tc>
                <a:tc>
                  <a:txBody>
                    <a:bodyPr/>
                    <a:lstStyle/>
                    <a:p>
                      <a:pPr indent="0" lvl="0" marL="0" rtl="0" algn="l">
                        <a:spcBef>
                          <a:spcPts val="0"/>
                        </a:spcBef>
                        <a:spcAft>
                          <a:spcPts val="0"/>
                        </a:spcAft>
                        <a:buNone/>
                      </a:pPr>
                      <a:r>
                        <a:rPr lang="en"/>
                        <a:t>25,000</a:t>
                      </a:r>
                      <a:endParaRPr/>
                    </a:p>
                  </a:txBody>
                  <a:tcPr marT="91425" marB="91425" marR="91425" marL="91425"/>
                </a:tc>
              </a:tr>
              <a:tr h="381000">
                <a:tc>
                  <a:txBody>
                    <a:bodyPr/>
                    <a:lstStyle/>
                    <a:p>
                      <a:pPr indent="0" lvl="0" marL="0" rtl="0" algn="l">
                        <a:spcBef>
                          <a:spcPts val="0"/>
                        </a:spcBef>
                        <a:spcAft>
                          <a:spcPts val="0"/>
                        </a:spcAft>
                        <a:buNone/>
                      </a:pPr>
                      <a:r>
                        <a:rPr lang="en"/>
                        <a:t>500</a:t>
                      </a:r>
                      <a:endParaRPr/>
                    </a:p>
                  </a:txBody>
                  <a:tcPr marT="91425" marB="91425" marR="91425" marL="91425"/>
                </a:tc>
                <a:tc>
                  <a:txBody>
                    <a:bodyPr/>
                    <a:lstStyle/>
                    <a:p>
                      <a:pPr indent="0" lvl="0" marL="0" rtl="0" algn="l">
                        <a:spcBef>
                          <a:spcPts val="0"/>
                        </a:spcBef>
                        <a:spcAft>
                          <a:spcPts val="0"/>
                        </a:spcAft>
                        <a:buNone/>
                      </a:pPr>
                      <a:r>
                        <a:rPr lang="en"/>
                        <a:t>50,000</a:t>
                      </a:r>
                      <a:endParaRPr/>
                    </a:p>
                  </a:txBody>
                  <a:tcPr marT="91425" marB="91425" marR="91425" marL="91425"/>
                </a:tc>
              </a:tr>
            </a:tbl>
          </a:graphicData>
        </a:graphic>
      </p:graphicFrame>
    </p:spTree>
  </p:cSld>
  <p:clrMapOvr>
    <a:masterClrMapping/>
  </p:clrMapOvr>
</p:sld>
</file>

<file path=ppt/slides/slide7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3" name="Shape 623"/>
        <p:cNvGrpSpPr/>
        <p:nvPr/>
      </p:nvGrpSpPr>
      <p:grpSpPr>
        <a:xfrm>
          <a:off x="0" y="0"/>
          <a:ext cx="0" cy="0"/>
          <a:chOff x="0" y="0"/>
          <a:chExt cx="0" cy="0"/>
        </a:xfrm>
      </p:grpSpPr>
      <p:sp>
        <p:nvSpPr>
          <p:cNvPr id="624" name="Google Shape;624;p82"/>
          <p:cNvSpPr txBox="1"/>
          <p:nvPr>
            <p:ph type="title"/>
          </p:nvPr>
        </p:nvSpPr>
        <p:spPr>
          <a:xfrm>
            <a:off x="311700" y="126475"/>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Supplies</a:t>
            </a:r>
            <a:endParaRPr/>
          </a:p>
        </p:txBody>
      </p:sp>
      <p:sp>
        <p:nvSpPr>
          <p:cNvPr id="625" name="Google Shape;625;p82"/>
          <p:cNvSpPr txBox="1"/>
          <p:nvPr>
            <p:ph idx="1" type="body"/>
          </p:nvPr>
        </p:nvSpPr>
        <p:spPr>
          <a:xfrm>
            <a:off x="311700" y="1171600"/>
            <a:ext cx="8520600" cy="33972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Char char="●"/>
            </a:pPr>
            <a:r>
              <a:rPr lang="en"/>
              <a:t>Coffee grinder or blender</a:t>
            </a:r>
            <a:endParaRPr/>
          </a:p>
          <a:p>
            <a:pPr indent="-342900" lvl="0" marL="457200" rtl="0" algn="l">
              <a:spcBef>
                <a:spcPts val="0"/>
              </a:spcBef>
              <a:spcAft>
                <a:spcPts val="0"/>
              </a:spcAft>
              <a:buSzPts val="1800"/>
              <a:buChar char="●"/>
            </a:pPr>
            <a:r>
              <a:rPr lang="en"/>
              <a:t>Electronic scale</a:t>
            </a:r>
            <a:endParaRPr/>
          </a:p>
          <a:p>
            <a:pPr indent="-342900" lvl="0" marL="457200" rtl="0" algn="l">
              <a:spcBef>
                <a:spcPts val="0"/>
              </a:spcBef>
              <a:spcAft>
                <a:spcPts val="0"/>
              </a:spcAft>
              <a:buSzPts val="1800"/>
              <a:buChar char="●"/>
            </a:pPr>
            <a:r>
              <a:rPr lang="en"/>
              <a:t>250 mL bottle</a:t>
            </a:r>
            <a:endParaRPr/>
          </a:p>
          <a:p>
            <a:pPr indent="-342900" lvl="0" marL="457200" rtl="0" algn="l">
              <a:spcBef>
                <a:spcPts val="0"/>
              </a:spcBef>
              <a:spcAft>
                <a:spcPts val="0"/>
              </a:spcAft>
              <a:buSzPts val="1800"/>
              <a:buChar char="●"/>
            </a:pPr>
            <a:r>
              <a:rPr lang="en"/>
              <a:t>Distilled water</a:t>
            </a:r>
            <a:endParaRPr/>
          </a:p>
          <a:p>
            <a:pPr indent="-342900" lvl="0" marL="457200" rtl="0" algn="l">
              <a:spcBef>
                <a:spcPts val="0"/>
              </a:spcBef>
              <a:spcAft>
                <a:spcPts val="0"/>
              </a:spcAft>
              <a:buSzPts val="1800"/>
              <a:buChar char="●"/>
            </a:pPr>
            <a:r>
              <a:rPr lang="en"/>
              <a:t>Forage Nitrate test strips</a:t>
            </a:r>
            <a:endParaRPr/>
          </a:p>
          <a:p>
            <a:pPr indent="-342900" lvl="0" marL="457200" rtl="0" algn="l">
              <a:spcBef>
                <a:spcPts val="0"/>
              </a:spcBef>
              <a:spcAft>
                <a:spcPts val="0"/>
              </a:spcAft>
              <a:buSzPts val="1800"/>
              <a:buChar char="●"/>
            </a:pPr>
            <a:r>
              <a:rPr lang="en"/>
              <a:t>Scissors</a:t>
            </a:r>
            <a:endParaRPr/>
          </a:p>
          <a:p>
            <a:pPr indent="-342900" lvl="0" marL="457200" rtl="0" algn="l">
              <a:spcBef>
                <a:spcPts val="0"/>
              </a:spcBef>
              <a:spcAft>
                <a:spcPts val="0"/>
              </a:spcAft>
              <a:buSzPts val="1800"/>
              <a:buChar char="●"/>
            </a:pPr>
            <a:r>
              <a:rPr lang="en"/>
              <a:t>Paper plates</a:t>
            </a:r>
            <a:r>
              <a:rPr lang="en"/>
              <a:t> </a:t>
            </a:r>
            <a:endParaRPr/>
          </a:p>
          <a:p>
            <a:pPr indent="-342900" lvl="0" marL="457200" rtl="0" algn="l">
              <a:spcBef>
                <a:spcPts val="0"/>
              </a:spcBef>
              <a:spcAft>
                <a:spcPts val="0"/>
              </a:spcAft>
              <a:buSzPts val="1800"/>
              <a:buChar char="●"/>
            </a:pPr>
            <a:r>
              <a:rPr lang="en"/>
              <a:t>Microwave or oven </a:t>
            </a:r>
            <a:endParaRPr/>
          </a:p>
        </p:txBody>
      </p:sp>
    </p:spTree>
  </p:cSld>
  <p:clrMapOvr>
    <a:masterClrMapping/>
  </p:clrMapOvr>
</p:sld>
</file>

<file path=ppt/slides/slide7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9" name="Shape 629"/>
        <p:cNvGrpSpPr/>
        <p:nvPr/>
      </p:nvGrpSpPr>
      <p:grpSpPr>
        <a:xfrm>
          <a:off x="0" y="0"/>
          <a:ext cx="0" cy="0"/>
          <a:chOff x="0" y="0"/>
          <a:chExt cx="0" cy="0"/>
        </a:xfrm>
      </p:grpSpPr>
      <p:sp>
        <p:nvSpPr>
          <p:cNvPr id="630" name="Google Shape;630;p83"/>
          <p:cNvSpPr txBox="1"/>
          <p:nvPr>
            <p:ph type="title"/>
          </p:nvPr>
        </p:nvSpPr>
        <p:spPr>
          <a:xfrm>
            <a:off x="0" y="0"/>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Steps</a:t>
            </a:r>
            <a:endParaRPr/>
          </a:p>
        </p:txBody>
      </p:sp>
      <p:sp>
        <p:nvSpPr>
          <p:cNvPr id="631" name="Google Shape;631;p83"/>
          <p:cNvSpPr txBox="1"/>
          <p:nvPr>
            <p:ph idx="1" type="body"/>
          </p:nvPr>
        </p:nvSpPr>
        <p:spPr>
          <a:xfrm>
            <a:off x="0" y="581100"/>
            <a:ext cx="5563200" cy="4205100"/>
          </a:xfrm>
          <a:prstGeom prst="rect">
            <a:avLst/>
          </a:prstGeom>
        </p:spPr>
        <p:txBody>
          <a:bodyPr anchorCtr="0" anchor="t" bIns="91425" lIns="91425" spcFirstLastPara="1" rIns="91425" wrap="square" tIns="91425">
            <a:normAutofit/>
          </a:bodyPr>
          <a:lstStyle/>
          <a:p>
            <a:pPr indent="-330200" lvl="0" marL="457200" rtl="0" algn="l">
              <a:lnSpc>
                <a:spcPct val="95000"/>
              </a:lnSpc>
              <a:spcBef>
                <a:spcPts val="0"/>
              </a:spcBef>
              <a:spcAft>
                <a:spcPts val="0"/>
              </a:spcAft>
              <a:buSzPts val="1600"/>
              <a:buAutoNum type="arabicPeriod"/>
            </a:pPr>
            <a:r>
              <a:rPr lang="en" sz="1600"/>
              <a:t>Cut sample into small pieces </a:t>
            </a:r>
            <a:endParaRPr sz="1600"/>
          </a:p>
          <a:p>
            <a:pPr indent="-330200" lvl="0" marL="457200" rtl="0" algn="l">
              <a:lnSpc>
                <a:spcPct val="95000"/>
              </a:lnSpc>
              <a:spcBef>
                <a:spcPts val="0"/>
              </a:spcBef>
              <a:spcAft>
                <a:spcPts val="0"/>
              </a:spcAft>
              <a:buSzPts val="1600"/>
              <a:buAutoNum type="arabicPeriod"/>
            </a:pPr>
            <a:r>
              <a:rPr lang="en" sz="1600"/>
              <a:t>If the sample is wet - dry out using a microwave - short </a:t>
            </a:r>
            <a:r>
              <a:rPr lang="en" sz="1600"/>
              <a:t>intervals works best</a:t>
            </a:r>
            <a:r>
              <a:rPr lang="en" sz="1600"/>
              <a:t> </a:t>
            </a:r>
            <a:endParaRPr sz="1600"/>
          </a:p>
          <a:p>
            <a:pPr indent="-330200" lvl="0" marL="457200" rtl="0" algn="l">
              <a:lnSpc>
                <a:spcPct val="95000"/>
              </a:lnSpc>
              <a:spcBef>
                <a:spcPts val="0"/>
              </a:spcBef>
              <a:spcAft>
                <a:spcPts val="0"/>
              </a:spcAft>
              <a:buSzPts val="1600"/>
              <a:buAutoNum type="arabicPeriod"/>
            </a:pPr>
            <a:r>
              <a:rPr lang="en" sz="1600"/>
              <a:t>Grind sample into dust - looking for grain fineness to be similar to sugar or salt</a:t>
            </a:r>
            <a:endParaRPr sz="1600"/>
          </a:p>
          <a:p>
            <a:pPr indent="-330200" lvl="0" marL="457200" rtl="0" algn="l">
              <a:lnSpc>
                <a:spcPct val="95000"/>
              </a:lnSpc>
              <a:spcBef>
                <a:spcPts val="0"/>
              </a:spcBef>
              <a:spcAft>
                <a:spcPts val="0"/>
              </a:spcAft>
              <a:buSzPts val="1600"/>
              <a:buAutoNum type="arabicPeriod"/>
            </a:pPr>
            <a:r>
              <a:rPr lang="en" sz="1600"/>
              <a:t>Weigh out 1.0 gram of your sample and put into your 250 mL bottle</a:t>
            </a:r>
            <a:endParaRPr sz="1600"/>
          </a:p>
          <a:p>
            <a:pPr indent="-330200" lvl="0" marL="457200" rtl="0" algn="l">
              <a:lnSpc>
                <a:spcPct val="95000"/>
              </a:lnSpc>
              <a:spcBef>
                <a:spcPts val="0"/>
              </a:spcBef>
              <a:spcAft>
                <a:spcPts val="0"/>
              </a:spcAft>
              <a:buSzPts val="1600"/>
              <a:buAutoNum type="arabicPeriod"/>
            </a:pPr>
            <a:r>
              <a:rPr lang="en" sz="1600"/>
              <a:t>Add 100 mL of water - make sure the water you add doesn’t contain any nitrates it will throw off your test results</a:t>
            </a:r>
            <a:endParaRPr sz="1600"/>
          </a:p>
          <a:p>
            <a:pPr indent="-330200" lvl="0" marL="457200" rtl="0" algn="l">
              <a:lnSpc>
                <a:spcPct val="95000"/>
              </a:lnSpc>
              <a:spcBef>
                <a:spcPts val="0"/>
              </a:spcBef>
              <a:spcAft>
                <a:spcPts val="0"/>
              </a:spcAft>
              <a:buSzPts val="1600"/>
              <a:buAutoNum type="arabicPeriod"/>
            </a:pPr>
            <a:r>
              <a:rPr lang="en" sz="1600"/>
              <a:t>Put the lid on and shake bottle vigorously for about 30 seconds</a:t>
            </a:r>
            <a:endParaRPr sz="1600"/>
          </a:p>
          <a:p>
            <a:pPr indent="-330200" lvl="0" marL="457200" rtl="0" algn="l">
              <a:lnSpc>
                <a:spcPct val="95000"/>
              </a:lnSpc>
              <a:spcBef>
                <a:spcPts val="0"/>
              </a:spcBef>
              <a:spcAft>
                <a:spcPts val="0"/>
              </a:spcAft>
              <a:buSzPts val="1600"/>
              <a:buAutoNum type="arabicPeriod"/>
            </a:pPr>
            <a:r>
              <a:rPr lang="en" sz="1600"/>
              <a:t>Let sit for 30 minutes. Shake bottle again every 10 minutes</a:t>
            </a:r>
            <a:endParaRPr sz="1600"/>
          </a:p>
          <a:p>
            <a:pPr indent="-330200" lvl="0" marL="457200" rtl="0" algn="l">
              <a:lnSpc>
                <a:spcPct val="95000"/>
              </a:lnSpc>
              <a:spcBef>
                <a:spcPts val="0"/>
              </a:spcBef>
              <a:spcAft>
                <a:spcPts val="0"/>
              </a:spcAft>
              <a:buSzPts val="1600"/>
              <a:buAutoNum type="arabicPeriod"/>
            </a:pPr>
            <a:r>
              <a:rPr lang="en" sz="1600"/>
              <a:t>Test right away after 30 minutes </a:t>
            </a:r>
            <a:endParaRPr sz="1600"/>
          </a:p>
        </p:txBody>
      </p:sp>
      <p:pic>
        <p:nvPicPr>
          <p:cNvPr id="632" name="Google Shape;632;p83"/>
          <p:cNvPicPr preferRelativeResize="0"/>
          <p:nvPr/>
        </p:nvPicPr>
        <p:blipFill>
          <a:blip r:embed="rId3">
            <a:alphaModFix/>
          </a:blip>
          <a:stretch>
            <a:fillRect/>
          </a:stretch>
        </p:blipFill>
        <p:spPr>
          <a:xfrm>
            <a:off x="5974875" y="0"/>
            <a:ext cx="3169126" cy="4225501"/>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Paperback">
  <a:themeElements>
    <a:clrScheme name="Paperback">
      <a:dk1>
        <a:srgbClr val="000000"/>
      </a:dk1>
      <a:lt1>
        <a:srgbClr val="FFFFFF"/>
      </a:lt1>
      <a:dk2>
        <a:srgbClr val="00695C"/>
      </a:dk2>
      <a:lt2>
        <a:srgbClr val="26A69A"/>
      </a:lt2>
      <a:accent1>
        <a:srgbClr val="FFFBF0"/>
      </a:accent1>
      <a:accent2>
        <a:srgbClr val="B7B7B7"/>
      </a:accent2>
      <a:accent3>
        <a:srgbClr val="FB8C00"/>
      </a:accent3>
      <a:accent4>
        <a:srgbClr val="80CBC4"/>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