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5143500" cx="9144000"/>
  <p:notesSz cx="6858000" cy="9144000"/>
  <p:embeddedFontLst>
    <p:embeddedFont>
      <p:font typeface="Amatic SC"/>
      <p:regular r:id="rId12"/>
      <p:bold r:id="rId13"/>
    </p:embeddedFont>
    <p:embeddedFont>
      <p:font typeface="Source Code Pro"/>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AmaticSC-bold.fntdata"/><Relationship Id="rId12" Type="http://schemas.openxmlformats.org/officeDocument/2006/relationships/font" Target="fonts/AmaticSC-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SourceCodePro-bold.fntdata"/><Relationship Id="rId14" Type="http://schemas.openxmlformats.org/officeDocument/2006/relationships/font" Target="fonts/SourceCodePro-regular.fntdata"/><Relationship Id="rId17" Type="http://schemas.openxmlformats.org/officeDocument/2006/relationships/font" Target="fonts/SourceCodePro-boldItalic.fntdata"/><Relationship Id="rId16" Type="http://schemas.openxmlformats.org/officeDocument/2006/relationships/font" Target="fonts/SourceCodePr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ef85a12f0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ef85a12f0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f85a12f0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ef85a12f0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ef85a12f0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ef85a12f0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ef85a12f0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ef85a12f0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f85a12f0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ef85a12f0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rgbClr val="EA999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hhtTiCL45Nw"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9800"/>
              <a:t>Equine 101</a:t>
            </a:r>
            <a:endParaRPr sz="9800"/>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Today’s Lesson: Body Condition Scoring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1762650" y="0"/>
            <a:ext cx="5618700" cy="2824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 is body condition scoring?</a:t>
            </a:r>
            <a:endParaRPr/>
          </a:p>
        </p:txBody>
      </p:sp>
      <p:sp>
        <p:nvSpPr>
          <p:cNvPr id="63" name="Google Shape;63;p14"/>
          <p:cNvSpPr txBox="1"/>
          <p:nvPr/>
        </p:nvSpPr>
        <p:spPr>
          <a:xfrm>
            <a:off x="1540325" y="2281200"/>
            <a:ext cx="5928000" cy="26967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202124"/>
              </a:buClr>
              <a:buSzPts val="1600"/>
              <a:buChar char="●"/>
            </a:pPr>
            <a:r>
              <a:rPr b="1" lang="en" sz="1600">
                <a:solidFill>
                  <a:srgbClr val="202124"/>
                </a:solidFill>
              </a:rPr>
              <a:t>An objective system of evaluating a horse's level of body condition (amount of stored fat) and assessing a numeric score to facilitate comparisons between horses. </a:t>
            </a:r>
            <a:endParaRPr b="1" sz="1600">
              <a:solidFill>
                <a:srgbClr val="202124"/>
              </a:solidFill>
            </a:endParaRPr>
          </a:p>
          <a:p>
            <a:pPr indent="-330200" lvl="0" marL="457200" rtl="0" algn="l">
              <a:lnSpc>
                <a:spcPct val="115000"/>
              </a:lnSpc>
              <a:spcBef>
                <a:spcPts val="0"/>
              </a:spcBef>
              <a:spcAft>
                <a:spcPts val="0"/>
              </a:spcAft>
              <a:buClr>
                <a:srgbClr val="202124"/>
              </a:buClr>
              <a:buSzPts val="1600"/>
              <a:buChar char="●"/>
            </a:pPr>
            <a:r>
              <a:rPr b="1" lang="en" sz="1600">
                <a:solidFill>
                  <a:srgbClr val="202124"/>
                </a:solidFill>
              </a:rPr>
              <a:t>Important so you know your horses average body score, can adjust your feed plan and keep your horse overall healthy. </a:t>
            </a:r>
            <a:endParaRPr b="1" sz="1600">
              <a:solidFill>
                <a:srgbClr val="202124"/>
              </a:solidFill>
            </a:endParaRPr>
          </a:p>
          <a:p>
            <a:pPr indent="-330200" lvl="0" marL="457200" rtl="0" algn="l">
              <a:lnSpc>
                <a:spcPct val="115000"/>
              </a:lnSpc>
              <a:spcBef>
                <a:spcPts val="0"/>
              </a:spcBef>
              <a:spcAft>
                <a:spcPts val="0"/>
              </a:spcAft>
              <a:buClr>
                <a:srgbClr val="202124"/>
              </a:buClr>
              <a:buSzPts val="1600"/>
              <a:buChar char="●"/>
            </a:pPr>
            <a:r>
              <a:rPr b="1" lang="en" sz="1600">
                <a:solidFill>
                  <a:srgbClr val="202124"/>
                </a:solidFill>
              </a:rPr>
              <a:t>Typically horses are scores on a scale from 1-9.</a:t>
            </a:r>
            <a:endParaRPr b="1" sz="1600">
              <a:solidFill>
                <a:srgbClr val="202124"/>
              </a:solidFill>
            </a:endParaRPr>
          </a:p>
          <a:p>
            <a:pPr indent="-330200" lvl="0" marL="457200" rtl="0" algn="l">
              <a:lnSpc>
                <a:spcPct val="115000"/>
              </a:lnSpc>
              <a:spcBef>
                <a:spcPts val="0"/>
              </a:spcBef>
              <a:spcAft>
                <a:spcPts val="0"/>
              </a:spcAft>
              <a:buClr>
                <a:srgbClr val="202124"/>
              </a:buClr>
              <a:buSzPts val="1600"/>
              <a:buChar char="●"/>
            </a:pPr>
            <a:r>
              <a:rPr b="1" lang="en" sz="1600">
                <a:solidFill>
                  <a:srgbClr val="202124"/>
                </a:solidFill>
              </a:rPr>
              <a:t>1 being </a:t>
            </a:r>
            <a:r>
              <a:rPr b="1" lang="en" sz="1600" u="sng">
                <a:solidFill>
                  <a:srgbClr val="202124"/>
                </a:solidFill>
              </a:rPr>
              <a:t>Poor</a:t>
            </a:r>
            <a:r>
              <a:rPr b="1" lang="en" sz="1600">
                <a:solidFill>
                  <a:srgbClr val="202124"/>
                </a:solidFill>
              </a:rPr>
              <a:t> all the way to 9 being </a:t>
            </a:r>
            <a:r>
              <a:rPr b="1" lang="en" sz="1600" u="sng">
                <a:solidFill>
                  <a:srgbClr val="202124"/>
                </a:solidFill>
              </a:rPr>
              <a:t>Overly Obese. </a:t>
            </a:r>
            <a:endParaRPr b="1" sz="1600" u="sng">
              <a:solidFill>
                <a:srgbClr val="20212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1" type="body"/>
          </p:nvPr>
        </p:nvSpPr>
        <p:spPr>
          <a:xfrm>
            <a:off x="311700" y="1785600"/>
            <a:ext cx="8520600" cy="15723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Clr>
                <a:srgbClr val="202124"/>
              </a:buClr>
              <a:buSzPts val="1700"/>
              <a:buFont typeface="Arial"/>
              <a:buChar char="●"/>
            </a:pPr>
            <a:r>
              <a:rPr b="1" lang="en" sz="1700">
                <a:solidFill>
                  <a:srgbClr val="202124"/>
                </a:solidFill>
                <a:latin typeface="Arial"/>
                <a:ea typeface="Arial"/>
                <a:cs typeface="Arial"/>
                <a:sym typeface="Arial"/>
              </a:rPr>
              <a:t>Students will be able to </a:t>
            </a:r>
            <a:r>
              <a:rPr b="1" lang="en" sz="1700" u="sng">
                <a:solidFill>
                  <a:srgbClr val="202124"/>
                </a:solidFill>
                <a:latin typeface="Arial"/>
                <a:ea typeface="Arial"/>
                <a:cs typeface="Arial"/>
                <a:sym typeface="Arial"/>
              </a:rPr>
              <a:t>define</a:t>
            </a:r>
            <a:r>
              <a:rPr b="1" lang="en" sz="1700">
                <a:solidFill>
                  <a:srgbClr val="202124"/>
                </a:solidFill>
                <a:latin typeface="Arial"/>
                <a:ea typeface="Arial"/>
                <a:cs typeface="Arial"/>
                <a:sym typeface="Arial"/>
              </a:rPr>
              <a:t> what Body Condition Scoring(BCS) is </a:t>
            </a:r>
            <a:endParaRPr b="1" sz="1700">
              <a:solidFill>
                <a:srgbClr val="202124"/>
              </a:solidFill>
              <a:latin typeface="Arial"/>
              <a:ea typeface="Arial"/>
              <a:cs typeface="Arial"/>
              <a:sym typeface="Arial"/>
            </a:endParaRPr>
          </a:p>
          <a:p>
            <a:pPr indent="-336550" lvl="0" marL="457200" rtl="0" algn="l">
              <a:spcBef>
                <a:spcPts val="0"/>
              </a:spcBef>
              <a:spcAft>
                <a:spcPts val="0"/>
              </a:spcAft>
              <a:buClr>
                <a:srgbClr val="202124"/>
              </a:buClr>
              <a:buSzPts val="1700"/>
              <a:buFont typeface="Arial"/>
              <a:buChar char="●"/>
            </a:pPr>
            <a:r>
              <a:rPr b="1" lang="en" sz="1700">
                <a:solidFill>
                  <a:srgbClr val="202124"/>
                </a:solidFill>
                <a:latin typeface="Arial"/>
                <a:ea typeface="Arial"/>
                <a:cs typeface="Arial"/>
                <a:sym typeface="Arial"/>
              </a:rPr>
              <a:t>Students will be able to </a:t>
            </a:r>
            <a:r>
              <a:rPr b="1" lang="en" sz="1700" u="sng">
                <a:solidFill>
                  <a:srgbClr val="202124"/>
                </a:solidFill>
                <a:latin typeface="Arial"/>
                <a:ea typeface="Arial"/>
                <a:cs typeface="Arial"/>
                <a:sym typeface="Arial"/>
              </a:rPr>
              <a:t>identify</a:t>
            </a:r>
            <a:r>
              <a:rPr b="1" lang="en" sz="1700">
                <a:solidFill>
                  <a:srgbClr val="202124"/>
                </a:solidFill>
                <a:latin typeface="Arial"/>
                <a:ea typeface="Arial"/>
                <a:cs typeface="Arial"/>
                <a:sym typeface="Arial"/>
              </a:rPr>
              <a:t> key body areas and other factors for a BCS</a:t>
            </a:r>
            <a:endParaRPr b="1" sz="1700">
              <a:solidFill>
                <a:srgbClr val="202124"/>
              </a:solidFill>
              <a:latin typeface="Arial"/>
              <a:ea typeface="Arial"/>
              <a:cs typeface="Arial"/>
              <a:sym typeface="Arial"/>
            </a:endParaRPr>
          </a:p>
          <a:p>
            <a:pPr indent="-336550" lvl="0" marL="457200" rtl="0" algn="l">
              <a:spcBef>
                <a:spcPts val="0"/>
              </a:spcBef>
              <a:spcAft>
                <a:spcPts val="0"/>
              </a:spcAft>
              <a:buClr>
                <a:srgbClr val="202124"/>
              </a:buClr>
              <a:buSzPts val="1700"/>
              <a:buFont typeface="Arial"/>
              <a:buChar char="●"/>
            </a:pPr>
            <a:r>
              <a:rPr b="1" lang="en" sz="1700">
                <a:solidFill>
                  <a:srgbClr val="202124"/>
                </a:solidFill>
                <a:latin typeface="Arial"/>
                <a:ea typeface="Arial"/>
                <a:cs typeface="Arial"/>
                <a:sym typeface="Arial"/>
              </a:rPr>
              <a:t>Students will be able to </a:t>
            </a:r>
            <a:r>
              <a:rPr b="1" lang="en" sz="1700" u="sng">
                <a:solidFill>
                  <a:srgbClr val="202124"/>
                </a:solidFill>
                <a:latin typeface="Arial"/>
                <a:ea typeface="Arial"/>
                <a:cs typeface="Arial"/>
                <a:sym typeface="Arial"/>
              </a:rPr>
              <a:t>evaluate</a:t>
            </a:r>
            <a:r>
              <a:rPr b="1" lang="en" sz="1700">
                <a:solidFill>
                  <a:srgbClr val="202124"/>
                </a:solidFill>
                <a:latin typeface="Arial"/>
                <a:ea typeface="Arial"/>
                <a:cs typeface="Arial"/>
                <a:sym typeface="Arial"/>
              </a:rPr>
              <a:t> a horses BCS </a:t>
            </a:r>
            <a:endParaRPr b="1" sz="1700">
              <a:solidFill>
                <a:srgbClr val="202124"/>
              </a:solidFill>
              <a:latin typeface="Arial"/>
              <a:ea typeface="Arial"/>
              <a:cs typeface="Arial"/>
              <a:sym typeface="Arial"/>
            </a:endParaRPr>
          </a:p>
        </p:txBody>
      </p:sp>
      <p:sp>
        <p:nvSpPr>
          <p:cNvPr id="69" name="Google Shape;69;p15"/>
          <p:cNvSpPr txBox="1"/>
          <p:nvPr/>
        </p:nvSpPr>
        <p:spPr>
          <a:xfrm>
            <a:off x="4235825" y="235325"/>
            <a:ext cx="465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70" name="Google Shape;70;p1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280">
                <a:solidFill>
                  <a:schemeClr val="lt1"/>
                </a:solidFill>
              </a:rPr>
              <a:t>Objectives for today’s lesson </a:t>
            </a:r>
            <a:endParaRPr sz="428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Key Body Areas                                   Other important factors  </a:t>
            </a:r>
            <a:endParaRPr>
              <a:solidFill>
                <a:schemeClr val="lt1"/>
              </a:solidFill>
            </a:endParaRPr>
          </a:p>
        </p:txBody>
      </p:sp>
      <p:sp>
        <p:nvSpPr>
          <p:cNvPr id="76" name="Google Shape;76;p16"/>
          <p:cNvSpPr txBox="1"/>
          <p:nvPr>
            <p:ph idx="1" type="body"/>
          </p:nvPr>
        </p:nvSpPr>
        <p:spPr>
          <a:xfrm>
            <a:off x="0" y="1093850"/>
            <a:ext cx="3999900" cy="3340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Along the neck </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Withers </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Along the backbone </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Behind the shoulders </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Where shoulder blends into neck</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Ribs</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Flank </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Hook</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Pin</a:t>
            </a:r>
            <a:endParaRPr>
              <a:solidFill>
                <a:schemeClr val="accent1"/>
              </a:solidFill>
              <a:latin typeface="Arial"/>
              <a:ea typeface="Arial"/>
              <a:cs typeface="Arial"/>
              <a:sym typeface="Arial"/>
            </a:endParaRPr>
          </a:p>
          <a:p>
            <a:pPr indent="-317500" lvl="0" marL="457200" rtl="0" algn="l">
              <a:spcBef>
                <a:spcPts val="0"/>
              </a:spcBef>
              <a:spcAft>
                <a:spcPts val="0"/>
              </a:spcAft>
              <a:buClr>
                <a:schemeClr val="accent1"/>
              </a:buClr>
              <a:buSzPts val="1400"/>
              <a:buFont typeface="Arial"/>
              <a:buChar char="●"/>
            </a:pPr>
            <a:r>
              <a:rPr lang="en">
                <a:solidFill>
                  <a:schemeClr val="accent1"/>
                </a:solidFill>
                <a:latin typeface="Arial"/>
                <a:ea typeface="Arial"/>
                <a:cs typeface="Arial"/>
                <a:sym typeface="Arial"/>
              </a:rPr>
              <a:t>Tailhead </a:t>
            </a:r>
            <a:endParaRPr>
              <a:solidFill>
                <a:schemeClr val="accent1"/>
              </a:solidFill>
              <a:latin typeface="Arial"/>
              <a:ea typeface="Arial"/>
              <a:cs typeface="Arial"/>
              <a:sym typeface="Arial"/>
            </a:endParaRPr>
          </a:p>
        </p:txBody>
      </p:sp>
      <p:sp>
        <p:nvSpPr>
          <p:cNvPr id="77" name="Google Shape;77;p16"/>
          <p:cNvSpPr txBox="1"/>
          <p:nvPr>
            <p:ph idx="2" type="body"/>
          </p:nvPr>
        </p:nvSpPr>
        <p:spPr>
          <a:xfrm>
            <a:off x="5144100" y="1093850"/>
            <a:ext cx="3999900" cy="3340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rgbClr val="202124"/>
              </a:buClr>
              <a:buSzPts val="1400"/>
              <a:buFont typeface="Arial"/>
              <a:buChar char="●"/>
            </a:pPr>
            <a:r>
              <a:rPr lang="en">
                <a:solidFill>
                  <a:srgbClr val="3A3A3A"/>
                </a:solidFill>
                <a:latin typeface="Arial"/>
                <a:ea typeface="Arial"/>
                <a:cs typeface="Arial"/>
                <a:sym typeface="Arial"/>
              </a:rPr>
              <a:t>Age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Temperament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Metabolism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Level of work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Breed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Current or past injuries/illness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Time of the year </a:t>
            </a:r>
            <a:endParaRPr>
              <a:solidFill>
                <a:srgbClr val="3A3A3A"/>
              </a:solidFill>
              <a:latin typeface="Arial"/>
              <a:ea typeface="Arial"/>
              <a:cs typeface="Arial"/>
              <a:sym typeface="Arial"/>
            </a:endParaRPr>
          </a:p>
          <a:p>
            <a:pPr indent="-317500" lvl="0" marL="457200" rtl="0" algn="l">
              <a:spcBef>
                <a:spcPts val="0"/>
              </a:spcBef>
              <a:spcAft>
                <a:spcPts val="0"/>
              </a:spcAft>
              <a:buClr>
                <a:srgbClr val="3A3A3A"/>
              </a:buClr>
              <a:buSzPts val="1400"/>
              <a:buFont typeface="Arial"/>
              <a:buChar char="●"/>
            </a:pPr>
            <a:r>
              <a:rPr lang="en">
                <a:solidFill>
                  <a:srgbClr val="3A3A3A"/>
                </a:solidFill>
                <a:latin typeface="Arial"/>
                <a:ea typeface="Arial"/>
                <a:cs typeface="Arial"/>
                <a:sym typeface="Arial"/>
              </a:rPr>
              <a:t>If a mare is </a:t>
            </a:r>
            <a:r>
              <a:rPr lang="en">
                <a:solidFill>
                  <a:srgbClr val="3A3A3A"/>
                </a:solidFill>
                <a:latin typeface="Arial"/>
                <a:ea typeface="Arial"/>
                <a:cs typeface="Arial"/>
                <a:sym typeface="Arial"/>
              </a:rPr>
              <a:t>pregnant or currently has a foal </a:t>
            </a:r>
            <a:endParaRPr>
              <a:solidFill>
                <a:srgbClr val="202124"/>
              </a:solidFill>
            </a:endParaRPr>
          </a:p>
        </p:txBody>
      </p:sp>
      <p:pic>
        <p:nvPicPr>
          <p:cNvPr id="78" name="Google Shape;78;p16"/>
          <p:cNvPicPr preferRelativeResize="0"/>
          <p:nvPr/>
        </p:nvPicPr>
        <p:blipFill>
          <a:blip r:embed="rId3">
            <a:alphaModFix/>
          </a:blip>
          <a:stretch>
            <a:fillRect/>
          </a:stretch>
        </p:blipFill>
        <p:spPr>
          <a:xfrm>
            <a:off x="1871175" y="2460275"/>
            <a:ext cx="3272926" cy="2605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descr="To download a free copy of the horse body condition score sheet visit &#10;http://kppusa.com/tips-and-topics/evaluate-horses-weight/&#10;&#10;Body condition scoring is an easy method you can utilize throughout the year to see if your horse’s condition changes over time. Once you determine your horse’s body condition you can revise your feeding program as needed. Keep in mind, your horse’s body condition level can depend on a number of factors such as age, temperament, metabolism, level of work, breed, and current or past injuries or illness.&#10;&#10;What is your horse’s body condition score?&#10;&#10;Body condition scoring is based on a 9-point scale, with one being poor and 9 being obviously obese. Where your horse stores fat is an indicator of body condition. When evaluating your horse’s condition there are some key areas to pay attention to. Look for fat deposits along the neck, withers, backbone, tailhead, flanks, shoulders, the area where shoulders blend into the neck, and along the ribs. It is important to not only use your eyes, but your hands when evaluating these areas.&#10;&#10;What is the ideal body condition for your horse?&#10;&#10;In general, a score of 5 is considered good, but there are some cases where a leaner or fatter condition may be desirable. Studies have shown that broodmares with a higher score had higher conception rates than mares with a lower score. With older horses it may be more beneficial if the horse has a higher score to create a buffer for times of stress and illness. However, if your older horse suffers from arthritis or laminitis he or she may do better without extra weight. Performance horses can vary in range depending on the discipline. Polo, eventing, race, and endurance horses might be fit with a lower body condition score of 4, while a dressage, hunter, or jumper may be fit with a score of 6.&#10;&#10;It is important to work with your veterinarian and trainer to determine the best condition for your individual horse.&#10;&#10;The horse that matters to you matters to us®&#10;&#10;For more information, visit http://kppusa.com/ or call 859-873-2974.&#10;&#10;Copyright (C) 2017 Kentucky Performance Products, LLC. All rights reserved.&#10;----------------------------------------­----------------------------------------&#10;When health issues arise, always seek the advice of a licensed veterinarian who can help you choose the correct course of action for your horse. Supplements are intended to maintain healthy systems and support recovery and healing. They are not intended to treat or cure illness or injury.&#10;----------------------------------------­----------------------------------------&#10;About Kentucky Performance Products, LLC:&#10;Since 1998, Kentucky Performance Products has simplified a horse owner's search for research-proven nutritional horse supplements that meet the challenges facing modern horses. KPP horse supplements target specific nutritional needs and are formulated to complement today's feeds, thus safeguarding against over-supplementation. Each product is scientifically formulated and made with high-quality ingredients at certified manufacturing facilities. Kentucky Performance Products is proud to offer a quality assurance promise backed by a money-back guarantee. Kentucky Performance Products brings you horse supplements you can count on, because the horse that matters to you matters to us." id="83" name="Google Shape;83;p17" title="Horse Body Condition Score Video">
            <a:hlinkClick r:id="rId3"/>
          </p:cNvPr>
          <p:cNvPicPr preferRelativeResize="0"/>
          <p:nvPr/>
        </p:nvPicPr>
        <p:blipFill>
          <a:blip r:embed="rId4">
            <a:alphaModFix/>
          </a:blip>
          <a:stretch>
            <a:fillRect/>
          </a:stretch>
        </p:blipFill>
        <p:spPr>
          <a:xfrm>
            <a:off x="1585313" y="331738"/>
            <a:ext cx="5973374" cy="448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78600" y="6500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do some Scoring!</a:t>
            </a:r>
            <a:endParaRPr/>
          </a:p>
        </p:txBody>
      </p:sp>
      <p:pic>
        <p:nvPicPr>
          <p:cNvPr id="89" name="Google Shape;89;p18"/>
          <p:cNvPicPr preferRelativeResize="0"/>
          <p:nvPr/>
        </p:nvPicPr>
        <p:blipFill>
          <a:blip r:embed="rId3">
            <a:alphaModFix/>
          </a:blip>
          <a:stretch>
            <a:fillRect/>
          </a:stretch>
        </p:blipFill>
        <p:spPr>
          <a:xfrm>
            <a:off x="152400" y="3031625"/>
            <a:ext cx="2939924" cy="1959475"/>
          </a:xfrm>
          <a:prstGeom prst="rect">
            <a:avLst/>
          </a:prstGeom>
          <a:noFill/>
          <a:ln>
            <a:noFill/>
          </a:ln>
        </p:spPr>
      </p:pic>
      <p:pic>
        <p:nvPicPr>
          <p:cNvPr id="90" name="Google Shape;90;p18"/>
          <p:cNvPicPr preferRelativeResize="0"/>
          <p:nvPr/>
        </p:nvPicPr>
        <p:blipFill>
          <a:blip r:embed="rId4">
            <a:alphaModFix/>
          </a:blip>
          <a:stretch>
            <a:fillRect/>
          </a:stretch>
        </p:blipFill>
        <p:spPr>
          <a:xfrm>
            <a:off x="6685025" y="2964862"/>
            <a:ext cx="2283276" cy="2093001"/>
          </a:xfrm>
          <a:prstGeom prst="rect">
            <a:avLst/>
          </a:prstGeom>
          <a:noFill/>
          <a:ln>
            <a:noFill/>
          </a:ln>
        </p:spPr>
      </p:pic>
      <p:pic>
        <p:nvPicPr>
          <p:cNvPr id="91" name="Google Shape;91;p18"/>
          <p:cNvPicPr preferRelativeResize="0"/>
          <p:nvPr/>
        </p:nvPicPr>
        <p:blipFill>
          <a:blip r:embed="rId5">
            <a:alphaModFix/>
          </a:blip>
          <a:stretch>
            <a:fillRect/>
          </a:stretch>
        </p:blipFill>
        <p:spPr>
          <a:xfrm>
            <a:off x="3312626" y="2938263"/>
            <a:ext cx="3004675" cy="2146199"/>
          </a:xfrm>
          <a:prstGeom prst="rect">
            <a:avLst/>
          </a:prstGeom>
          <a:noFill/>
          <a:ln>
            <a:noFill/>
          </a:ln>
        </p:spPr>
      </p:pic>
      <p:pic>
        <p:nvPicPr>
          <p:cNvPr id="92" name="Google Shape;92;p18"/>
          <p:cNvPicPr preferRelativeResize="0"/>
          <p:nvPr/>
        </p:nvPicPr>
        <p:blipFill>
          <a:blip r:embed="rId6">
            <a:alphaModFix/>
          </a:blip>
          <a:stretch>
            <a:fillRect/>
          </a:stretch>
        </p:blipFill>
        <p:spPr>
          <a:xfrm>
            <a:off x="152400" y="702851"/>
            <a:ext cx="2939925" cy="2165623"/>
          </a:xfrm>
          <a:prstGeom prst="rect">
            <a:avLst/>
          </a:prstGeom>
          <a:noFill/>
          <a:ln>
            <a:noFill/>
          </a:ln>
        </p:spPr>
      </p:pic>
      <p:sp>
        <p:nvSpPr>
          <p:cNvPr id="93" name="Google Shape;93;p18"/>
          <p:cNvSpPr txBox="1"/>
          <p:nvPr/>
        </p:nvSpPr>
        <p:spPr>
          <a:xfrm>
            <a:off x="3962525" y="1010050"/>
            <a:ext cx="4636500" cy="170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202124"/>
                </a:solidFill>
                <a:latin typeface="Source Code Pro"/>
                <a:ea typeface="Source Code Pro"/>
                <a:cs typeface="Source Code Pro"/>
                <a:sym typeface="Source Code Pro"/>
              </a:rPr>
              <a:t>Discuss identifying factors. </a:t>
            </a:r>
            <a:endParaRPr sz="1800">
              <a:solidFill>
                <a:srgbClr val="202124"/>
              </a:solidFill>
              <a:latin typeface="Source Code Pro"/>
              <a:ea typeface="Source Code Pro"/>
              <a:cs typeface="Source Code Pro"/>
              <a:sym typeface="Source Code Pro"/>
            </a:endParaRPr>
          </a:p>
          <a:p>
            <a:pPr indent="0" lvl="0" marL="0" rtl="0" algn="l">
              <a:spcBef>
                <a:spcPts val="0"/>
              </a:spcBef>
              <a:spcAft>
                <a:spcPts val="0"/>
              </a:spcAft>
              <a:buNone/>
            </a:pPr>
            <a:r>
              <a:rPr lang="en" sz="1800">
                <a:solidFill>
                  <a:srgbClr val="202124"/>
                </a:solidFill>
                <a:latin typeface="Source Code Pro"/>
                <a:ea typeface="Source Code Pro"/>
                <a:cs typeface="Source Code Pro"/>
                <a:sym typeface="Source Code Pro"/>
              </a:rPr>
              <a:t>Also consider age of the horse and breed when you are scoring!</a:t>
            </a:r>
            <a:endParaRPr sz="1800">
              <a:solidFill>
                <a:srgbClr val="202124"/>
              </a:solidFill>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