
<file path=[Content_Types].xml><?xml version="1.0" encoding="utf-8"?>
<Types xmlns="http://schemas.openxmlformats.org/package/2006/content-types">
  <Default ContentType="application/x-fontdata" Extension="fntdata"/>
  <Default ContentType="image/gif" Extension="gif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no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21"/>
    <p:sldId id="257" r:id="rId22"/>
    <p:sldId id="258" r:id="rId23"/>
    <p:sldId id="259" r:id="rId24"/>
    <p:sldId id="260" r:id="rId25"/>
    <p:sldId id="261" r:id="rId26"/>
    <p:sldId id="262" r:id="rId27"/>
    <p:sldId id="263" r:id="rId28"/>
    <p:sldId id="264" r:id="rId29"/>
    <p:sldId id="265" r:id="rId30"/>
    <p:sldId id="266" r:id="rId31"/>
    <p:sldId id="267" r:id="rId32"/>
    <p:sldId id="268" r:id="rId33"/>
    <p:sldId id="269" r:id="rId34"/>
    <p:sldId id="270" r:id="rId35"/>
    <p:sldId id="271" r:id="rId36"/>
    <p:sldId id="272" r:id="rId37"/>
    <p:sldId id="273" r:id="rId38"/>
    <p:sldId id="274" r:id="rId39"/>
    <p:sldId id="275" r:id="rId40"/>
    <p:sldId id="276" r:id="rId41"/>
  </p:sldIdLst>
  <p:sldSz cx="18288000" cy="10287000"/>
  <p:notesSz cx="6858000" cy="9144000"/>
  <p:embeddedFontLst>
    <p:embeddedFont>
      <p:font typeface="Arimo" charset="1" panose="020B0604020202020204"/>
      <p:regular r:id="rId6"/>
    </p:embeddedFont>
    <p:embeddedFont>
      <p:font typeface="Arimo Bold" charset="1" panose="020B0704020202020204"/>
      <p:regular r:id="rId7"/>
    </p:embeddedFont>
    <p:embeddedFont>
      <p:font typeface="Arimo Italics" charset="1" panose="020B0604020202090204"/>
      <p:regular r:id="rId8"/>
    </p:embeddedFont>
    <p:embeddedFont>
      <p:font typeface="Arimo Bold Italics" charset="1" panose="020B0704020202090204"/>
      <p:regular r:id="rId9"/>
    </p:embeddedFont>
    <p:embeddedFont>
      <p:font typeface="Public Sans" charset="1" panose="00000000000000000000"/>
      <p:regular r:id="rId10"/>
    </p:embeddedFont>
    <p:embeddedFont>
      <p:font typeface="Public Sans Bold" charset="1" panose="00000000000000000000"/>
      <p:regular r:id="rId11"/>
    </p:embeddedFont>
    <p:embeddedFont>
      <p:font typeface="Public Sans Italics" charset="1" panose="00000000000000000000"/>
      <p:regular r:id="rId12"/>
    </p:embeddedFont>
    <p:embeddedFont>
      <p:font typeface="Public Sans Bold Italics" charset="1" panose="00000000000000000000"/>
      <p:regular r:id="rId13"/>
    </p:embeddedFont>
    <p:embeddedFont>
      <p:font typeface="Public Sans Bold" charset="1" panose="00000000000000000000"/>
      <p:regular r:id="rId14"/>
    </p:embeddedFont>
    <p:embeddedFont>
      <p:font typeface="Public Sans Bold Bold" charset="1" panose="00000000000000000000"/>
      <p:regular r:id="rId15"/>
    </p:embeddedFont>
    <p:embeddedFont>
      <p:font typeface="Public Sans Bold Italics" charset="1" panose="00000000000000000000"/>
      <p:regular r:id="rId16"/>
    </p:embeddedFont>
    <p:embeddedFont>
      <p:font typeface="Public Sans Bold Bold Italics" charset="1" panose="00000000000000000000"/>
      <p:regular r:id="rId17"/>
    </p:embeddedFont>
    <p:embeddedFont>
      <p:font typeface="Gotham 3" charset="1" panose="00000000000000000000"/>
      <p:regular r:id="rId18"/>
    </p:embeddedFont>
    <p:embeddedFont>
      <p:font typeface="Gotham 2" charset="1" panose="02000604040000020004"/>
      <p:regular r:id="rId19"/>
    </p:embeddedFont>
    <p:embeddedFont>
      <p:font typeface="Gotham 1" charset="1" panose="02000604040000020004"/>
      <p:regular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no"?><Relationships xmlns="http://schemas.openxmlformats.org/package/2006/relationships"><Relationship Id="rId1" Target="slideMasters/slideMaster1.xml" Type="http://schemas.openxmlformats.org/officeDocument/2006/relationships/slideMaster"/><Relationship Id="rId10" Target="fonts/font10.fntdata" Type="http://schemas.openxmlformats.org/officeDocument/2006/relationships/font"/><Relationship Id="rId11" Target="fonts/font11.fntdata" Type="http://schemas.openxmlformats.org/officeDocument/2006/relationships/font"/><Relationship Id="rId12" Target="fonts/font12.fntdata" Type="http://schemas.openxmlformats.org/officeDocument/2006/relationships/font"/><Relationship Id="rId13" Target="fonts/font13.fntdata" Type="http://schemas.openxmlformats.org/officeDocument/2006/relationships/font"/><Relationship Id="rId14" Target="fonts/font14.fntdata" Type="http://schemas.openxmlformats.org/officeDocument/2006/relationships/font"/><Relationship Id="rId15" Target="fonts/font15.fntdata" Type="http://schemas.openxmlformats.org/officeDocument/2006/relationships/font"/><Relationship Id="rId16" Target="fonts/font16.fntdata" Type="http://schemas.openxmlformats.org/officeDocument/2006/relationships/font"/><Relationship Id="rId17" Target="fonts/font17.fntdata" Type="http://schemas.openxmlformats.org/officeDocument/2006/relationships/font"/><Relationship Id="rId18" Target="fonts/font18.fntdata" Type="http://schemas.openxmlformats.org/officeDocument/2006/relationships/font"/><Relationship Id="rId19" Target="fonts/font19.fntdata" Type="http://schemas.openxmlformats.org/officeDocument/2006/relationships/font"/><Relationship Id="rId2" Target="presProps.xml" Type="http://schemas.openxmlformats.org/officeDocument/2006/relationships/presProps"/><Relationship Id="rId20" Target="fonts/font20.fntdata" Type="http://schemas.openxmlformats.org/officeDocument/2006/relationships/font"/><Relationship Id="rId21" Target="slides/slide1.xml" Type="http://schemas.openxmlformats.org/officeDocument/2006/relationships/slide"/><Relationship Id="rId22" Target="slides/slide2.xml" Type="http://schemas.openxmlformats.org/officeDocument/2006/relationships/slide"/><Relationship Id="rId23" Target="slides/slide3.xml" Type="http://schemas.openxmlformats.org/officeDocument/2006/relationships/slide"/><Relationship Id="rId24" Target="slides/slide4.xml" Type="http://schemas.openxmlformats.org/officeDocument/2006/relationships/slide"/><Relationship Id="rId25" Target="slides/slide5.xml" Type="http://schemas.openxmlformats.org/officeDocument/2006/relationships/slide"/><Relationship Id="rId26" Target="slides/slide6.xml" Type="http://schemas.openxmlformats.org/officeDocument/2006/relationships/slide"/><Relationship Id="rId27" Target="slides/slide7.xml" Type="http://schemas.openxmlformats.org/officeDocument/2006/relationships/slide"/><Relationship Id="rId28" Target="slides/slide8.xml" Type="http://schemas.openxmlformats.org/officeDocument/2006/relationships/slide"/><Relationship Id="rId29" Target="slides/slide9.xml" Type="http://schemas.openxmlformats.org/officeDocument/2006/relationships/slide"/><Relationship Id="rId3" Target="viewProps.xml" Type="http://schemas.openxmlformats.org/officeDocument/2006/relationships/viewProps"/><Relationship Id="rId30" Target="slides/slide10.xml" Type="http://schemas.openxmlformats.org/officeDocument/2006/relationships/slide"/><Relationship Id="rId31" Target="slides/slide11.xml" Type="http://schemas.openxmlformats.org/officeDocument/2006/relationships/slide"/><Relationship Id="rId32" Target="slides/slide12.xml" Type="http://schemas.openxmlformats.org/officeDocument/2006/relationships/slide"/><Relationship Id="rId33" Target="slides/slide13.xml" Type="http://schemas.openxmlformats.org/officeDocument/2006/relationships/slide"/><Relationship Id="rId34" Target="slides/slide14.xml" Type="http://schemas.openxmlformats.org/officeDocument/2006/relationships/slide"/><Relationship Id="rId35" Target="slides/slide15.xml" Type="http://schemas.openxmlformats.org/officeDocument/2006/relationships/slide"/><Relationship Id="rId36" Target="slides/slide16.xml" Type="http://schemas.openxmlformats.org/officeDocument/2006/relationships/slide"/><Relationship Id="rId37" Target="slides/slide17.xml" Type="http://schemas.openxmlformats.org/officeDocument/2006/relationships/slide"/><Relationship Id="rId38" Target="slides/slide18.xml" Type="http://schemas.openxmlformats.org/officeDocument/2006/relationships/slide"/><Relationship Id="rId39" Target="slides/slide19.xml" Type="http://schemas.openxmlformats.org/officeDocument/2006/relationships/slide"/><Relationship Id="rId4" Target="theme/theme1.xml" Type="http://schemas.openxmlformats.org/officeDocument/2006/relationships/theme"/><Relationship Id="rId40" Target="slides/slide20.xml" Type="http://schemas.openxmlformats.org/officeDocument/2006/relationships/slide"/><Relationship Id="rId41" Target="slides/slide21.xml" Type="http://schemas.openxmlformats.org/officeDocument/2006/relationships/slide"/><Relationship Id="rId5" Target="tableStyles.xml" Type="http://schemas.openxmlformats.org/officeDocument/2006/relationships/tableStyles"/><Relationship Id="rId6" Target="fonts/font6.fntdata" Type="http://schemas.openxmlformats.org/officeDocument/2006/relationships/font"/><Relationship Id="rId7" Target="fonts/font7.fntdata" Type="http://schemas.openxmlformats.org/officeDocument/2006/relationships/font"/><Relationship Id="rId8" Target="fonts/font8.fntdata" Type="http://schemas.openxmlformats.org/officeDocument/2006/relationships/font"/><Relationship Id="rId9" Target="fonts/font9.fntdata" Type="http://schemas.openxmlformats.org/officeDocument/2006/relationships/font"/></Relationships>
</file>

<file path=ppt/slideLayouts/_rels/slideLayout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no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jpeg" Type="http://schemas.openxmlformats.org/officeDocument/2006/relationships/image"/></Relationships>
</file>

<file path=ppt/slides/_rels/slide10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2.jpeg" Type="http://schemas.openxmlformats.org/officeDocument/2006/relationships/image"/><Relationship Id="rId3" Target="../media/image5.png" Type="http://schemas.openxmlformats.org/officeDocument/2006/relationships/image"/></Relationships>
</file>

<file path=ppt/slides/_rels/slide1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3.png" Type="http://schemas.openxmlformats.org/officeDocument/2006/relationships/image"/></Relationships>
</file>

<file path=ppt/slides/_rels/slide1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3.png" Type="http://schemas.openxmlformats.org/officeDocument/2006/relationships/image"/><Relationship Id="rId3" Target="../media/image24.gif" Type="http://schemas.openxmlformats.org/officeDocument/2006/relationships/image"/></Relationships>
</file>

<file path=ppt/slides/_rels/slide1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jpeg" Type="http://schemas.openxmlformats.org/officeDocument/2006/relationships/image"/><Relationship Id="rId3" Target="../media/image12.png" Type="http://schemas.openxmlformats.org/officeDocument/2006/relationships/image"/></Relationships>
</file>

<file path=ppt/slides/_rels/slide1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5.png" Type="http://schemas.openxmlformats.org/officeDocument/2006/relationships/image"/></Relationships>
</file>

<file path=ppt/slides/_rels/slide1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6.jpeg" Type="http://schemas.openxmlformats.org/officeDocument/2006/relationships/image"/><Relationship Id="rId3" Target="../media/image5.png" Type="http://schemas.openxmlformats.org/officeDocument/2006/relationships/image"/></Relationships>
</file>

<file path=ppt/slides/_rels/slide1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7.png" Type="http://schemas.openxmlformats.org/officeDocument/2006/relationships/image"/><Relationship Id="rId3" Target="../media/image5.png" Type="http://schemas.openxmlformats.org/officeDocument/2006/relationships/image"/><Relationship Id="rId4" Target="../media/image28.png" Type="http://schemas.openxmlformats.org/officeDocument/2006/relationships/image"/><Relationship Id="rId5" Target="../media/image29.png" Type="http://schemas.openxmlformats.org/officeDocument/2006/relationships/image"/></Relationships>
</file>

<file path=ppt/slides/_rels/slide1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0.jpeg" Type="http://schemas.openxmlformats.org/officeDocument/2006/relationships/image"/><Relationship Id="rId3" Target="../media/image31.jpeg" Type="http://schemas.openxmlformats.org/officeDocument/2006/relationships/image"/><Relationship Id="rId4" Target="../media/image12.png" Type="http://schemas.openxmlformats.org/officeDocument/2006/relationships/image"/></Relationships>
</file>

<file path=ppt/slides/_rels/slide1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.png" Type="http://schemas.openxmlformats.org/officeDocument/2006/relationships/image"/><Relationship Id="rId3" Target="../media/image32.png" Type="http://schemas.openxmlformats.org/officeDocument/2006/relationships/image"/></Relationships>
</file>

<file path=ppt/slides/_rels/slide1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3.jpeg" Type="http://schemas.openxmlformats.org/officeDocument/2006/relationships/image"/><Relationship Id="rId3" Target="../media/image12.png" Type="http://schemas.openxmlformats.org/officeDocument/2006/relationships/image"/></Relationships>
</file>

<file path=ppt/slides/_rels/slide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jpeg" Type="http://schemas.openxmlformats.org/officeDocument/2006/relationships/image"/><Relationship Id="rId3" Target="../media/image5.png" Type="http://schemas.openxmlformats.org/officeDocument/2006/relationships/image"/></Relationships>
</file>

<file path=ppt/slides/_rels/slide20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http://gallatin.msuextension.org/4hyouth.html" TargetMode="External" Type="http://schemas.openxmlformats.org/officeDocument/2006/relationships/hyperlink"/><Relationship Id="rId2" Target="../media/image34.png" Type="http://schemas.openxmlformats.org/officeDocument/2006/relationships/image"/><Relationship Id="rId3" Target="../media/image35.png" Type="http://schemas.openxmlformats.org/officeDocument/2006/relationships/image"/><Relationship Id="rId4" Target="../media/image36.png" Type="http://schemas.openxmlformats.org/officeDocument/2006/relationships/image"/><Relationship Id="rId5" Target="../media/image37.svg" Type="http://schemas.openxmlformats.org/officeDocument/2006/relationships/image"/><Relationship Id="rId6" Target="../media/image38.png" Type="http://schemas.openxmlformats.org/officeDocument/2006/relationships/image"/><Relationship Id="rId7" Target="../media/image39.png" Type="http://schemas.openxmlformats.org/officeDocument/2006/relationships/image"/><Relationship Id="rId8" Target="http://gallatin.msuextension.org/4hnewsletters.html" TargetMode="External" Type="http://schemas.openxmlformats.org/officeDocument/2006/relationships/hyperlink"/><Relationship Id="rId9" Target="https://www.facebook.com/GallatinCounty4H/" TargetMode="External" Type="http://schemas.openxmlformats.org/officeDocument/2006/relationships/hyperlink"/></Relationships>
</file>

<file path=ppt/slides/_rels/slide2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0.jpeg" Type="http://schemas.openxmlformats.org/officeDocument/2006/relationships/image"/><Relationship Id="rId3" Target="../media/image5.png" Type="http://schemas.openxmlformats.org/officeDocument/2006/relationships/image"/><Relationship Id="rId4" Target="../media/image28.png" Type="http://schemas.openxmlformats.org/officeDocument/2006/relationships/image"/><Relationship Id="rId5" Target="../media/image41.png" Type="http://schemas.openxmlformats.org/officeDocument/2006/relationships/image"/></Relationships>
</file>

<file path=ppt/slides/_rels/slide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jpeg" Type="http://schemas.openxmlformats.org/officeDocument/2006/relationships/image"/><Relationship Id="rId3" Target="../media/image7.jpeg" Type="http://schemas.openxmlformats.org/officeDocument/2006/relationships/image"/><Relationship Id="rId4" Target="../media/image8.jpeg" Type="http://schemas.openxmlformats.org/officeDocument/2006/relationships/image"/><Relationship Id="rId5" Target="../media/image9.jpeg" Type="http://schemas.openxmlformats.org/officeDocument/2006/relationships/image"/><Relationship Id="rId6" Target="../media/image10.jpeg" Type="http://schemas.openxmlformats.org/officeDocument/2006/relationships/image"/><Relationship Id="rId7" Target="../media/image11.jpeg" Type="http://schemas.openxmlformats.org/officeDocument/2006/relationships/image"/><Relationship Id="rId8" Target="../media/image12.png" Type="http://schemas.openxmlformats.org/officeDocument/2006/relationships/image"/><Relationship Id="rId9" Target="../media/image13.jpeg" Type="http://schemas.openxmlformats.org/officeDocument/2006/relationships/image"/></Relationships>
</file>

<file path=ppt/slides/_rels/slide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https://teams.microsoft.com/l/meetup-join/19%3aeb4228db58b9440eb1b278c170d5cbe0%40thread.tacv2/1602704666254?context=%7b%22Tid%22%3a%2209feef0e-5934-4396-8b35-54b37977a2f8%22%2c%22Oid%22%3a%229987c452-112d-4028-b8af-115b8ac4cbe1%22%7d" TargetMode="External" Type="http://schemas.openxmlformats.org/officeDocument/2006/relationships/hyperlink"/><Relationship Id="rId11" Target="https://teams.microsoft.com/l/meetup-join/19%3aeb4228db58b9440eb1b278c170d5cbe0%40thread.tacv2/1602704666254?context=%7b%22Tid%22%3a%2209feef0e-5934-4396-8b35-54b37977a2f8%22%2c%22Oid%22%3a%229987c452-112d-4028-b8af-115b8ac4cbe1%22%7d" TargetMode="External" Type="http://schemas.openxmlformats.org/officeDocument/2006/relationships/hyperlink"/><Relationship Id="rId12" Target="https://teams.microsoft.com/l/meetup-join/19%3aeb4228db58b9440eb1b278c170d5cbe0%40thread.tacv2/1602704666254?context=%7b%22Tid%22%3a%2209feef0e-5934-4396-8b35-54b37977a2f8%22%2c%22Oid%22%3a%229987c452-112d-4028-b8af-115b8ac4cbe1%22%7d" TargetMode="External" Type="http://schemas.openxmlformats.org/officeDocument/2006/relationships/hyperlink"/><Relationship Id="rId13" Target="https://teams.microsoft.com/l/meetup-join/19%3aeb4228db58b9440eb1b278c170d5cbe0%40thread.tacv2/1602704666254?context=%7b%22Tid%22%3a%2209feef0e-5934-4396-8b35-54b37977a2f8%22%2c%22Oid%22%3a%229987c452-112d-4028-b8af-115b8ac4cbe1%22%7d" TargetMode="External" Type="http://schemas.openxmlformats.org/officeDocument/2006/relationships/hyperlink"/><Relationship Id="rId14" Target="https://teams.microsoft.com/l/meetup-join/19%3aeb4228db58b9440eb1b278c170d5cbe0%40thread.tacv2/1602704666254?context=%7b%22Tid%22%3a%2209feef0e-5934-4396-8b35-54b37977a2f8%22%2c%22Oid%22%3a%229987c452-112d-4028-b8af-115b8ac4cbe1%22%7d" TargetMode="External" Type="http://schemas.openxmlformats.org/officeDocument/2006/relationships/hyperlink"/><Relationship Id="rId15" Target="https://teams.microsoft.com/l/meetup-join/19%3aeb4228db58b9440eb1b278c170d5cbe0%40thread.tacv2/1602704666254?context=%7b%22Tid%22%3a%2209feef0e-5934-4396-8b35-54b37977a2f8%22%2c%22Oid%22%3a%229987c452-112d-4028-b8af-115b8ac4cbe1%22%7d" TargetMode="External" Type="http://schemas.openxmlformats.org/officeDocument/2006/relationships/hyperlink"/><Relationship Id="rId16" Target="https://teams.microsoft.com/l/meetup-join/19%3aeb4228db58b9440eb1b278c170d5cbe0%40thread.tacv2/1602704666254?context=%7b%22Tid%22%3a%2209feef0e-5934-4396-8b35-54b37977a2f8%22%2c%22Oid%22%3a%229987c452-112d-4028-b8af-115b8ac4cbe1%22%7d" TargetMode="External" Type="http://schemas.openxmlformats.org/officeDocument/2006/relationships/hyperlink"/><Relationship Id="rId2" Target="../media/image14.png" Type="http://schemas.openxmlformats.org/officeDocument/2006/relationships/image"/><Relationship Id="rId3" Target="../media/image15.png" Type="http://schemas.openxmlformats.org/officeDocument/2006/relationships/image"/><Relationship Id="rId4" Target="../media/image16.png" Type="http://schemas.openxmlformats.org/officeDocument/2006/relationships/image"/><Relationship Id="rId5" Target="../media/image17.png" Type="http://schemas.openxmlformats.org/officeDocument/2006/relationships/image"/><Relationship Id="rId6" Target="https://teams.microsoft.com/l/meetup-join/19%3aeb4228db58b9440eb1b278c170d5cbe0%40thread.tacv2/1602704666254?context=%7b%22Tid%22%3a%2209feef0e-5934-4396-8b35-54b37977a2f8%22%2c%22Oid%22%3a%229987c452-112d-4028-b8af-115b8ac4cbe1%22%7d" TargetMode="External" Type="http://schemas.openxmlformats.org/officeDocument/2006/relationships/hyperlink"/><Relationship Id="rId7" Target="https://teams.microsoft.com/l/meetup-join/19%3aeb4228db58b9440eb1b278c170d5cbe0%40thread.tacv2/1602704666254?context=%7b%22Tid%22%3a%2209feef0e-5934-4396-8b35-54b37977a2f8%22%2c%22Oid%22%3a%229987c452-112d-4028-b8af-115b8ac4cbe1%22%7d" TargetMode="External" Type="http://schemas.openxmlformats.org/officeDocument/2006/relationships/hyperlink"/><Relationship Id="rId8" Target="../media/image18.png" Type="http://schemas.openxmlformats.org/officeDocument/2006/relationships/image"/><Relationship Id="rId9" Target="https://teams.microsoft.com/l/meetup-join/19%3aeb4228db58b9440eb1b278c170d5cbe0%40thread.tacv2/1602704666254?context=%7b%22Tid%22%3a%2209feef0e-5934-4396-8b35-54b37977a2f8%22%2c%22Oid%22%3a%229987c452-112d-4028-b8af-115b8ac4cbe1%22%7d" TargetMode="External" Type="http://schemas.openxmlformats.org/officeDocument/2006/relationships/hyperlink"/></Relationships>
</file>

<file path=ppt/slides/_rels/slide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9.png" Type="http://schemas.openxmlformats.org/officeDocument/2006/relationships/image"/><Relationship Id="rId3" Target="../media/image5.png" Type="http://schemas.openxmlformats.org/officeDocument/2006/relationships/image"/></Relationships>
</file>

<file path=ppt/slides/_rels/slide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9.png" Type="http://schemas.openxmlformats.org/officeDocument/2006/relationships/image"/><Relationship Id="rId3" Target="../media/image5.png" Type="http://schemas.openxmlformats.org/officeDocument/2006/relationships/image"/></Relationships>
</file>

<file path=ppt/slides/_rels/slide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9.png" Type="http://schemas.openxmlformats.org/officeDocument/2006/relationships/image"/><Relationship Id="rId3" Target="../media/image5.png" Type="http://schemas.openxmlformats.org/officeDocument/2006/relationships/image"/></Relationships>
</file>

<file path=ppt/slides/_rels/slide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9.png" Type="http://schemas.openxmlformats.org/officeDocument/2006/relationships/image"/><Relationship Id="rId3" Target="../media/image5.png" Type="http://schemas.openxmlformats.org/officeDocument/2006/relationships/image"/></Relationships>
</file>

<file path=ppt/slides/_rels/slide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https://www.montana.edu/extension/4h/projects/support/record_books/index.html" TargetMode="External" Type="http://schemas.openxmlformats.org/officeDocument/2006/relationships/hyperlink"/><Relationship Id="rId3" Target="../media/image20.jpeg" Type="http://schemas.openxmlformats.org/officeDocument/2006/relationships/image"/><Relationship Id="rId4" Target="../media/image21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0" t="15625" r="0" b="0"/>
            <a:stretch>
              <a:fillRect/>
            </a:stretch>
          </p:blipFill>
          <p:spPr>
            <a:xfrm flipH="false" flipV="false">
              <a:off x="0" y="0"/>
              <a:ext cx="24384000" cy="13716000"/>
            </a:xfrm>
            <a:prstGeom prst="rect">
              <a:avLst/>
            </a:prstGeom>
          </p:spPr>
        </p:pic>
      </p:grpSp>
      <p:grpSp>
        <p:nvGrpSpPr>
          <p:cNvPr name="Group 4" id="4"/>
          <p:cNvGrpSpPr/>
          <p:nvPr/>
        </p:nvGrpSpPr>
        <p:grpSpPr>
          <a:xfrm rot="0">
            <a:off x="-1765507" y="-3544592"/>
            <a:ext cx="11103286" cy="11103286"/>
            <a:chOff x="0" y="0"/>
            <a:chExt cx="6350000" cy="63500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Freeform 6" id="6"/>
          <p:cNvSpPr/>
          <p:nvPr/>
        </p:nvSpPr>
        <p:spPr>
          <a:xfrm flipH="false" flipV="false" rot="0">
            <a:off x="7306219" y="888847"/>
            <a:ext cx="1007103" cy="1024559"/>
          </a:xfrm>
          <a:custGeom>
            <a:avLst/>
            <a:gdLst/>
            <a:ahLst/>
            <a:cxnLst/>
            <a:rect r="r" b="b" t="t" l="l"/>
            <a:pathLst>
              <a:path h="1024559" w="1007103">
                <a:moveTo>
                  <a:pt x="0" y="0"/>
                </a:moveTo>
                <a:lnTo>
                  <a:pt x="1007102" y="0"/>
                </a:lnTo>
                <a:lnTo>
                  <a:pt x="1007102" y="1024559"/>
                </a:lnTo>
                <a:lnTo>
                  <a:pt x="0" y="102455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23" r="0" b="-23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533568" y="888847"/>
            <a:ext cx="6505137" cy="1024559"/>
          </a:xfrm>
          <a:custGeom>
            <a:avLst/>
            <a:gdLst/>
            <a:ahLst/>
            <a:cxnLst/>
            <a:rect r="r" b="b" t="t" l="l"/>
            <a:pathLst>
              <a:path h="1024559" w="6505137">
                <a:moveTo>
                  <a:pt x="0" y="0"/>
                </a:moveTo>
                <a:lnTo>
                  <a:pt x="6505137" y="0"/>
                </a:lnTo>
                <a:lnTo>
                  <a:pt x="6505137" y="1024559"/>
                </a:lnTo>
                <a:lnTo>
                  <a:pt x="0" y="102455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533568" y="2563058"/>
            <a:ext cx="7733029" cy="22574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399"/>
              </a:lnSpc>
            </a:pPr>
            <a:r>
              <a:rPr lang="en-US" sz="6999">
                <a:solidFill>
                  <a:srgbClr val="37424A"/>
                </a:solidFill>
                <a:latin typeface="Gotham 1"/>
              </a:rPr>
              <a:t>Navigating Record Books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2107582" y="5086350"/>
            <a:ext cx="4585001" cy="476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0" indent="0" lvl="0">
              <a:lnSpc>
                <a:spcPts val="3360"/>
              </a:lnSpc>
              <a:spcBef>
                <a:spcPct val="0"/>
              </a:spcBef>
            </a:pPr>
            <a:r>
              <a:rPr lang="en-US" sz="2800">
                <a:solidFill>
                  <a:srgbClr val="37424A"/>
                </a:solidFill>
                <a:latin typeface="Gotham 2"/>
              </a:rPr>
              <a:t>GALLATIN COUNTY 4-H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33996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3460017" y="-540460"/>
            <a:ext cx="11367966" cy="11367920"/>
            <a:chOff x="0" y="0"/>
            <a:chExt cx="6350000" cy="6349975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>
                <a:alphaModFix amt="35000"/>
              </a:blip>
              <a:stretch>
                <a:fillRect l="-24999" t="0" r="-24999" b="0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8534530" y="2587847"/>
            <a:ext cx="1218939" cy="1240067"/>
          </a:xfrm>
          <a:custGeom>
            <a:avLst/>
            <a:gdLst/>
            <a:ahLst/>
            <a:cxnLst/>
            <a:rect r="r" b="b" t="t" l="l"/>
            <a:pathLst>
              <a:path h="1240067" w="1218939">
                <a:moveTo>
                  <a:pt x="0" y="0"/>
                </a:moveTo>
                <a:lnTo>
                  <a:pt x="1218940" y="0"/>
                </a:lnTo>
                <a:lnTo>
                  <a:pt x="1218940" y="1240068"/>
                </a:lnTo>
                <a:lnTo>
                  <a:pt x="0" y="124006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0" y="4535142"/>
            <a:ext cx="18288000" cy="22955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519"/>
              </a:lnSpc>
            </a:pPr>
            <a:r>
              <a:rPr lang="en-US" sz="7099">
                <a:solidFill>
                  <a:srgbClr val="FFFFFF"/>
                </a:solidFill>
                <a:latin typeface="Gotham 1 Bold"/>
              </a:rPr>
              <a:t>WHY ARE RECORD BOOKS IMPORTANT?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694442" y="0"/>
            <a:ext cx="10899116" cy="10275946"/>
          </a:xfrm>
          <a:custGeom>
            <a:avLst/>
            <a:gdLst/>
            <a:ahLst/>
            <a:cxnLst/>
            <a:rect r="r" b="b" t="t" l="l"/>
            <a:pathLst>
              <a:path h="10275946" w="10899116">
                <a:moveTo>
                  <a:pt x="0" y="0"/>
                </a:moveTo>
                <a:lnTo>
                  <a:pt x="10899116" y="0"/>
                </a:lnTo>
                <a:lnTo>
                  <a:pt x="10899116" y="10275946"/>
                </a:lnTo>
                <a:lnTo>
                  <a:pt x="0" y="1027594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688580" y="0"/>
            <a:ext cx="10910840" cy="10287000"/>
          </a:xfrm>
          <a:custGeom>
            <a:avLst/>
            <a:gdLst/>
            <a:ahLst/>
            <a:cxnLst/>
            <a:rect r="r" b="b" t="t" l="l"/>
            <a:pathLst>
              <a:path h="10287000" w="10910840">
                <a:moveTo>
                  <a:pt x="0" y="0"/>
                </a:moveTo>
                <a:lnTo>
                  <a:pt x="10910840" y="0"/>
                </a:lnTo>
                <a:lnTo>
                  <a:pt x="1091084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pic>
        <p:nvPicPr>
          <p:cNvPr name="Picture 3" id="3"/>
          <p:cNvPicPr>
            <a:picLocks noChangeAspect="true"/>
          </p:cNvPicPr>
          <p:nvPr/>
        </p:nvPicPr>
        <p:blipFill>
          <a:blip r:embed="rId3"/>
          <a:srcRect l="0" t="0" r="0" b="0"/>
          <a:stretch>
            <a:fillRect/>
          </a:stretch>
        </p:blipFill>
        <p:spPr>
          <a:xfrm flipH="false" flipV="false" rot="0">
            <a:off x="4117094" y="4888396"/>
            <a:ext cx="3970411" cy="309692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0375280" y="0"/>
            <a:ext cx="7912720" cy="10287000"/>
            <a:chOff x="0" y="0"/>
            <a:chExt cx="10550293" cy="13716000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35953" t="0" r="12767" b="0"/>
            <a:stretch>
              <a:fillRect/>
            </a:stretch>
          </p:blipFill>
          <p:spPr>
            <a:xfrm flipH="false" flipV="false">
              <a:off x="0" y="0"/>
              <a:ext cx="10550293" cy="13716000"/>
            </a:xfrm>
            <a:prstGeom prst="rect">
              <a:avLst/>
            </a:prstGeom>
          </p:spPr>
        </p:pic>
      </p:grpSp>
      <p:sp>
        <p:nvSpPr>
          <p:cNvPr name="Freeform 4" id="4"/>
          <p:cNvSpPr/>
          <p:nvPr/>
        </p:nvSpPr>
        <p:spPr>
          <a:xfrm flipH="false" flipV="false" rot="0">
            <a:off x="1028700" y="8800388"/>
            <a:ext cx="7044796" cy="915823"/>
          </a:xfrm>
          <a:custGeom>
            <a:avLst/>
            <a:gdLst/>
            <a:ahLst/>
            <a:cxnLst/>
            <a:rect r="r" b="b" t="t" l="l"/>
            <a:pathLst>
              <a:path h="915823" w="7044796">
                <a:moveTo>
                  <a:pt x="0" y="0"/>
                </a:moveTo>
                <a:lnTo>
                  <a:pt x="7044796" y="0"/>
                </a:lnTo>
                <a:lnTo>
                  <a:pt x="7044796" y="915824"/>
                </a:lnTo>
                <a:lnTo>
                  <a:pt x="0" y="91582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789878" y="1148752"/>
            <a:ext cx="8600378" cy="43560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734064" indent="-367032" lvl="1">
              <a:lnSpc>
                <a:spcPts val="5780"/>
              </a:lnSpc>
              <a:buFont typeface="Arial"/>
              <a:buChar char="•"/>
            </a:pPr>
            <a:r>
              <a:rPr lang="en-US" sz="3400">
                <a:solidFill>
                  <a:srgbClr val="000000"/>
                </a:solidFill>
                <a:latin typeface="Public Sans"/>
              </a:rPr>
              <a:t>4-H Record Books encourage members to set goals, pursue strategies to meet those goals, and to shift gears in the face of challenges and obstacles.</a:t>
            </a:r>
            <a:r>
              <a:rPr lang="en-US" sz="3400">
                <a:solidFill>
                  <a:srgbClr val="000000"/>
                </a:solidFill>
                <a:latin typeface="Public Sans"/>
              </a:rPr>
              <a:t> </a:t>
            </a:r>
          </a:p>
          <a:p>
            <a:pPr marL="734064" indent="-367032" lvl="1">
              <a:lnSpc>
                <a:spcPts val="5780"/>
              </a:lnSpc>
              <a:buFont typeface="Arial"/>
              <a:buChar char="•"/>
            </a:pPr>
            <a:r>
              <a:rPr lang="en-US" sz="3400">
                <a:solidFill>
                  <a:srgbClr val="000000"/>
                </a:solidFill>
                <a:latin typeface="Public Sans"/>
              </a:rPr>
              <a:t>Completing records and bookkeeping are valuable life skills.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919439" y="6351249"/>
            <a:ext cx="6341255" cy="15360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59"/>
              </a:lnSpc>
            </a:pPr>
            <a:r>
              <a:rPr lang="en-US" sz="2899">
                <a:solidFill>
                  <a:srgbClr val="000000"/>
                </a:solidFill>
                <a:latin typeface="Public Sans"/>
              </a:rPr>
              <a:t>Record books are NOT a form of punishment set forth by the 4-H leaders or 4-H Office.</a:t>
            </a: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795655" y="671172"/>
            <a:ext cx="16696690" cy="8944655"/>
          </a:xfrm>
          <a:custGeom>
            <a:avLst/>
            <a:gdLst/>
            <a:ahLst/>
            <a:cxnLst/>
            <a:rect r="r" b="b" t="t" l="l"/>
            <a:pathLst>
              <a:path h="8944655" w="16696690">
                <a:moveTo>
                  <a:pt x="0" y="0"/>
                </a:moveTo>
                <a:lnTo>
                  <a:pt x="16696690" y="0"/>
                </a:lnTo>
                <a:lnTo>
                  <a:pt x="16696690" y="8944656"/>
                </a:lnTo>
                <a:lnTo>
                  <a:pt x="0" y="89446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33996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>
              <a:alphaModFix amt="17000"/>
            </a:blip>
            <a:srcRect l="0" t="7786" r="0" b="7786"/>
            <a:stretch>
              <a:fillRect/>
            </a:stretch>
          </p:blipFill>
          <p:spPr>
            <a:xfrm flipH="false" flipV="false">
              <a:off x="0" y="0"/>
              <a:ext cx="24384000" cy="13716000"/>
            </a:xfrm>
            <a:prstGeom prst="rect">
              <a:avLst/>
            </a:prstGeom>
          </p:spPr>
        </p:pic>
      </p:grpSp>
      <p:sp>
        <p:nvSpPr>
          <p:cNvPr name="Freeform 4" id="4"/>
          <p:cNvSpPr/>
          <p:nvPr/>
        </p:nvSpPr>
        <p:spPr>
          <a:xfrm flipH="false" flipV="false" rot="0">
            <a:off x="8534530" y="2587847"/>
            <a:ext cx="1218939" cy="1240067"/>
          </a:xfrm>
          <a:custGeom>
            <a:avLst/>
            <a:gdLst/>
            <a:ahLst/>
            <a:cxnLst/>
            <a:rect r="r" b="b" t="t" l="l"/>
            <a:pathLst>
              <a:path h="1240067" w="1218939">
                <a:moveTo>
                  <a:pt x="0" y="0"/>
                </a:moveTo>
                <a:lnTo>
                  <a:pt x="1218940" y="0"/>
                </a:lnTo>
                <a:lnTo>
                  <a:pt x="1218940" y="1240068"/>
                </a:lnTo>
                <a:lnTo>
                  <a:pt x="0" y="124006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0" y="4224959"/>
            <a:ext cx="18288000" cy="22574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399"/>
              </a:lnSpc>
            </a:pPr>
            <a:r>
              <a:rPr lang="en-US" sz="6999">
                <a:solidFill>
                  <a:srgbClr val="FFFFFF"/>
                </a:solidFill>
                <a:latin typeface="Gotham 1"/>
              </a:rPr>
              <a:t>SET GOALS AND EVALUATE A PROJECT'S SUCCESS</a:t>
            </a:r>
          </a:p>
        </p:txBody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0003573" y="0"/>
            <a:ext cx="8284427" cy="10287000"/>
            <a:chOff x="0" y="0"/>
            <a:chExt cx="11045902" cy="13716000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19692" t="0" r="26618" b="0"/>
            <a:stretch>
              <a:fillRect/>
            </a:stretch>
          </p:blipFill>
          <p:spPr>
            <a:xfrm flipH="false" flipV="false">
              <a:off x="0" y="0"/>
              <a:ext cx="11045902" cy="13716000"/>
            </a:xfrm>
            <a:prstGeom prst="rect">
              <a:avLst/>
            </a:prstGeom>
          </p:spPr>
        </p:pic>
      </p:grpSp>
      <p:sp>
        <p:nvSpPr>
          <p:cNvPr name="AutoShape 4" id="4"/>
          <p:cNvSpPr/>
          <p:nvPr/>
        </p:nvSpPr>
        <p:spPr>
          <a:xfrm rot="0">
            <a:off x="0" y="0"/>
            <a:ext cx="10003573" cy="10287000"/>
          </a:xfrm>
          <a:prstGeom prst="rect">
            <a:avLst/>
          </a:prstGeom>
          <a:solidFill>
            <a:srgbClr val="339966"/>
          </a:solidFill>
        </p:spPr>
      </p:sp>
      <p:sp>
        <p:nvSpPr>
          <p:cNvPr name="Freeform 5" id="5"/>
          <p:cNvSpPr/>
          <p:nvPr/>
        </p:nvSpPr>
        <p:spPr>
          <a:xfrm flipH="false" flipV="false" rot="0">
            <a:off x="7654466" y="8756564"/>
            <a:ext cx="986375" cy="1003472"/>
          </a:xfrm>
          <a:custGeom>
            <a:avLst/>
            <a:gdLst/>
            <a:ahLst/>
            <a:cxnLst/>
            <a:rect r="r" b="b" t="t" l="l"/>
            <a:pathLst>
              <a:path h="1003472" w="986375">
                <a:moveTo>
                  <a:pt x="0" y="0"/>
                </a:moveTo>
                <a:lnTo>
                  <a:pt x="986375" y="0"/>
                </a:lnTo>
                <a:lnTo>
                  <a:pt x="986375" y="1003472"/>
                </a:lnTo>
                <a:lnTo>
                  <a:pt x="0" y="100347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028700" y="8756564"/>
            <a:ext cx="6371250" cy="1003472"/>
          </a:xfrm>
          <a:custGeom>
            <a:avLst/>
            <a:gdLst/>
            <a:ahLst/>
            <a:cxnLst/>
            <a:rect r="r" b="b" t="t" l="l"/>
            <a:pathLst>
              <a:path h="1003472" w="6371250">
                <a:moveTo>
                  <a:pt x="0" y="0"/>
                </a:moveTo>
                <a:lnTo>
                  <a:pt x="6371250" y="0"/>
                </a:lnTo>
                <a:lnTo>
                  <a:pt x="6371250" y="1003472"/>
                </a:lnTo>
                <a:lnTo>
                  <a:pt x="0" y="100347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500541" y="2963151"/>
            <a:ext cx="9002490" cy="5204565"/>
          </a:xfrm>
          <a:custGeom>
            <a:avLst/>
            <a:gdLst/>
            <a:ahLst/>
            <a:cxnLst/>
            <a:rect r="r" b="b" t="t" l="l"/>
            <a:pathLst>
              <a:path h="5204565" w="9002490">
                <a:moveTo>
                  <a:pt x="0" y="0"/>
                </a:moveTo>
                <a:lnTo>
                  <a:pt x="9002491" y="0"/>
                </a:lnTo>
                <a:lnTo>
                  <a:pt x="9002491" y="5204565"/>
                </a:lnTo>
                <a:lnTo>
                  <a:pt x="0" y="520456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358956" y="604284"/>
            <a:ext cx="9285661" cy="19707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7088"/>
              </a:lnSpc>
            </a:pPr>
            <a:r>
              <a:rPr lang="en-US" sz="7088" spc="-177">
                <a:solidFill>
                  <a:srgbClr val="FFFFFF"/>
                </a:solidFill>
                <a:latin typeface="Gotham 3"/>
              </a:rPr>
              <a:t>SETTING S.M.A.R.T GOALS</a:t>
            </a:r>
          </a:p>
        </p:txBody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13575113" y="0"/>
            <a:ext cx="4712887" cy="5143500"/>
          </a:xfrm>
          <a:prstGeom prst="rect">
            <a:avLst/>
          </a:prstGeom>
          <a:solidFill>
            <a:srgbClr val="339966"/>
          </a:solidFill>
        </p:spPr>
      </p:sp>
      <p:sp>
        <p:nvSpPr>
          <p:cNvPr name="Freeform 3" id="3"/>
          <p:cNvSpPr/>
          <p:nvPr/>
        </p:nvSpPr>
        <p:spPr>
          <a:xfrm flipH="false" flipV="false" rot="0">
            <a:off x="13390448" y="5143500"/>
            <a:ext cx="4897552" cy="5410901"/>
          </a:xfrm>
          <a:custGeom>
            <a:avLst/>
            <a:gdLst/>
            <a:ahLst/>
            <a:cxnLst/>
            <a:rect r="r" b="b" t="t" l="l"/>
            <a:pathLst>
              <a:path h="5410901" w="4897552">
                <a:moveTo>
                  <a:pt x="0" y="0"/>
                </a:moveTo>
                <a:lnTo>
                  <a:pt x="4897552" y="0"/>
                </a:lnTo>
                <a:lnTo>
                  <a:pt x="4897552" y="5410901"/>
                </a:lnTo>
                <a:lnTo>
                  <a:pt x="0" y="541090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6805" t="0" r="-49021" b="0"/>
            </a:stretch>
          </a:blipFill>
        </p:spPr>
      </p:sp>
      <p:sp>
        <p:nvSpPr>
          <p:cNvPr name="AutoShape 4" id="4"/>
          <p:cNvSpPr/>
          <p:nvPr/>
        </p:nvSpPr>
        <p:spPr>
          <a:xfrm rot="0">
            <a:off x="8862226" y="5143500"/>
            <a:ext cx="4712887" cy="5143500"/>
          </a:xfrm>
          <a:prstGeom prst="rect">
            <a:avLst/>
          </a:prstGeom>
          <a:solidFill>
            <a:srgbClr val="61C250"/>
          </a:solidFill>
        </p:spPr>
      </p:sp>
      <p:sp>
        <p:nvSpPr>
          <p:cNvPr name="Freeform 5" id="5"/>
          <p:cNvSpPr/>
          <p:nvPr/>
        </p:nvSpPr>
        <p:spPr>
          <a:xfrm flipH="false" flipV="false" rot="0">
            <a:off x="8862226" y="-267401"/>
            <a:ext cx="4712887" cy="5410901"/>
          </a:xfrm>
          <a:custGeom>
            <a:avLst/>
            <a:gdLst/>
            <a:ahLst/>
            <a:cxnLst/>
            <a:rect r="r" b="b" t="t" l="l"/>
            <a:pathLst>
              <a:path h="5410901" w="4712887">
                <a:moveTo>
                  <a:pt x="0" y="0"/>
                </a:moveTo>
                <a:lnTo>
                  <a:pt x="4712887" y="0"/>
                </a:lnTo>
                <a:lnTo>
                  <a:pt x="4712887" y="5410901"/>
                </a:lnTo>
                <a:lnTo>
                  <a:pt x="0" y="541090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6108" t="0" r="-36108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436299" y="1847039"/>
            <a:ext cx="8159226" cy="683622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39749" indent="-269875" lvl="1">
              <a:lnSpc>
                <a:spcPts val="3624"/>
              </a:lnSpc>
              <a:spcBef>
                <a:spcPts val="1357"/>
              </a:spcBef>
              <a:buFont typeface="Arial"/>
              <a:buChar char="•"/>
            </a:pPr>
            <a:r>
              <a:rPr lang="en-US" sz="2499">
                <a:solidFill>
                  <a:srgbClr val="37424A"/>
                </a:solidFill>
                <a:latin typeface="Public Sans Bold"/>
              </a:rPr>
              <a:t>DON'T</a:t>
            </a:r>
            <a:r>
              <a:rPr lang="en-US" sz="2499">
                <a:solidFill>
                  <a:srgbClr val="37424A"/>
                </a:solidFill>
                <a:latin typeface="Public Sans"/>
              </a:rPr>
              <a:t> wait until the last minute to fill out record books</a:t>
            </a:r>
          </a:p>
          <a:p>
            <a:pPr algn="l" marL="539749" indent="-269875" lvl="1">
              <a:lnSpc>
                <a:spcPts val="3624"/>
              </a:lnSpc>
              <a:spcBef>
                <a:spcPts val="1357"/>
              </a:spcBef>
              <a:buFont typeface="Arial"/>
              <a:buChar char="•"/>
            </a:pPr>
            <a:r>
              <a:rPr lang="en-US" sz="2499" u="none">
                <a:solidFill>
                  <a:srgbClr val="37424A"/>
                </a:solidFill>
                <a:latin typeface="Public Sans Bold"/>
              </a:rPr>
              <a:t>DON'T </a:t>
            </a:r>
            <a:r>
              <a:rPr lang="en-US" sz="2499" u="none">
                <a:solidFill>
                  <a:srgbClr val="37424A"/>
                </a:solidFill>
                <a:latin typeface="Public Sans"/>
              </a:rPr>
              <a:t>forget to get the receipts from any purchases </a:t>
            </a:r>
          </a:p>
          <a:p>
            <a:pPr algn="l" marL="539749" indent="-269875" lvl="1">
              <a:lnSpc>
                <a:spcPts val="3624"/>
              </a:lnSpc>
              <a:spcBef>
                <a:spcPts val="1357"/>
              </a:spcBef>
              <a:buFont typeface="Arial"/>
              <a:buChar char="•"/>
            </a:pPr>
            <a:r>
              <a:rPr lang="en-US" sz="2499" u="none">
                <a:solidFill>
                  <a:srgbClr val="37424A"/>
                </a:solidFill>
                <a:latin typeface="Public Sans Bold"/>
              </a:rPr>
              <a:t>DON'T </a:t>
            </a:r>
            <a:r>
              <a:rPr lang="en-US" sz="2499" u="none">
                <a:solidFill>
                  <a:srgbClr val="37424A"/>
                </a:solidFill>
                <a:latin typeface="Public Sans"/>
              </a:rPr>
              <a:t>do all the work as the parent/guardian</a:t>
            </a:r>
          </a:p>
          <a:p>
            <a:pPr algn="l">
              <a:lnSpc>
                <a:spcPts val="1450"/>
              </a:lnSpc>
              <a:spcBef>
                <a:spcPts val="1086"/>
              </a:spcBef>
            </a:pPr>
          </a:p>
          <a:p>
            <a:pPr algn="l" marL="539749" indent="-269875" lvl="1">
              <a:lnSpc>
                <a:spcPts val="3624"/>
              </a:lnSpc>
              <a:spcBef>
                <a:spcPts val="1357"/>
              </a:spcBef>
              <a:buFont typeface="Arial"/>
              <a:buChar char="•"/>
            </a:pPr>
            <a:r>
              <a:rPr lang="en-US" sz="2499" u="none">
                <a:solidFill>
                  <a:srgbClr val="37424A"/>
                </a:solidFill>
                <a:latin typeface="Public Sans Bold"/>
              </a:rPr>
              <a:t>DO </a:t>
            </a:r>
            <a:r>
              <a:rPr lang="en-US" sz="2499" u="none">
                <a:solidFill>
                  <a:srgbClr val="37424A"/>
                </a:solidFill>
                <a:latin typeface="Public Sans"/>
              </a:rPr>
              <a:t>work on your project curriculum book's activities regularly</a:t>
            </a:r>
          </a:p>
          <a:p>
            <a:pPr algn="l" marL="539749" indent="-269875" lvl="1">
              <a:lnSpc>
                <a:spcPts val="3624"/>
              </a:lnSpc>
              <a:spcBef>
                <a:spcPts val="1357"/>
              </a:spcBef>
              <a:buFont typeface="Arial"/>
              <a:buChar char="•"/>
            </a:pPr>
            <a:r>
              <a:rPr lang="en-US" sz="2499" u="none">
                <a:solidFill>
                  <a:srgbClr val="37424A"/>
                </a:solidFill>
                <a:latin typeface="Public Sans Bold"/>
              </a:rPr>
              <a:t>DO </a:t>
            </a:r>
            <a:r>
              <a:rPr lang="en-US" sz="2499" u="none">
                <a:solidFill>
                  <a:srgbClr val="37424A"/>
                </a:solidFill>
                <a:latin typeface="Public Sans"/>
              </a:rPr>
              <a:t>take pictures throughout the year to add to your record book </a:t>
            </a:r>
          </a:p>
          <a:p>
            <a:pPr algn="l" marL="539749" indent="-269875" lvl="1">
              <a:lnSpc>
                <a:spcPts val="3624"/>
              </a:lnSpc>
              <a:spcBef>
                <a:spcPts val="1357"/>
              </a:spcBef>
              <a:buFont typeface="Arial"/>
              <a:buChar char="•"/>
            </a:pPr>
            <a:r>
              <a:rPr lang="en-US" sz="2499" u="none">
                <a:solidFill>
                  <a:srgbClr val="37424A"/>
                </a:solidFill>
                <a:latin typeface="Public Sans Bold"/>
              </a:rPr>
              <a:t>DO </a:t>
            </a:r>
            <a:r>
              <a:rPr lang="en-US" sz="2499" u="none">
                <a:solidFill>
                  <a:srgbClr val="37424A"/>
                </a:solidFill>
                <a:latin typeface="Public Sans"/>
              </a:rPr>
              <a:t>keep your records tidy in a 3-ring binder or report folder</a:t>
            </a:r>
          </a:p>
          <a:p>
            <a:pPr algn="l" marL="539749" indent="-269875" lvl="1">
              <a:lnSpc>
                <a:spcPts val="3624"/>
              </a:lnSpc>
              <a:spcBef>
                <a:spcPts val="1359"/>
              </a:spcBef>
              <a:buFont typeface="Arial"/>
              <a:buChar char="•"/>
            </a:pPr>
            <a:r>
              <a:rPr lang="en-US" sz="2499" u="none">
                <a:solidFill>
                  <a:srgbClr val="37424A"/>
                </a:solidFill>
                <a:latin typeface="Public Sans Bold"/>
              </a:rPr>
              <a:t>DO </a:t>
            </a:r>
            <a:r>
              <a:rPr lang="en-US" sz="2499" u="none">
                <a:solidFill>
                  <a:srgbClr val="37424A"/>
                </a:solidFill>
                <a:latin typeface="Public Sans"/>
              </a:rPr>
              <a:t>keep records/recordkeeeping age-appropriate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276859" y="123582"/>
            <a:ext cx="7633832" cy="12246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0" indent="0" lvl="0">
              <a:lnSpc>
                <a:spcPts val="8088"/>
              </a:lnSpc>
            </a:pPr>
            <a:r>
              <a:rPr lang="en-US" sz="8088" spc="-202">
                <a:solidFill>
                  <a:srgbClr val="339966"/>
                </a:solidFill>
                <a:latin typeface="Gotham 3 Bold"/>
              </a:rPr>
              <a:t>Do's &amp; Don'ts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9144000" y="6254750"/>
            <a:ext cx="4019844" cy="2825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189"/>
              </a:lnSpc>
              <a:spcBef>
                <a:spcPts val="2392"/>
              </a:spcBef>
            </a:pPr>
            <a:r>
              <a:rPr lang="en-US" sz="2199">
                <a:solidFill>
                  <a:srgbClr val="FFFFFF"/>
                </a:solidFill>
                <a:latin typeface="Gotham 3"/>
              </a:rPr>
              <a:t>"I participated in County Communication Day and attended 3 workshops for my leadership project. I recorded these activities in my My 4-H Year and my Non-Animal Project Journal. 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3841813" y="858632"/>
            <a:ext cx="4084613" cy="2825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189"/>
              </a:lnSpc>
              <a:spcBef>
                <a:spcPts val="2392"/>
              </a:spcBef>
            </a:pPr>
            <a:r>
              <a:rPr lang="en-US" sz="2199">
                <a:solidFill>
                  <a:srgbClr val="FFFFFF"/>
                </a:solidFill>
                <a:latin typeface="Gotham 3"/>
              </a:rPr>
              <a:t>"My rabbit eats orchard grass pellets and went to the vet last week for a vaccine. I recorded my expenses, date and type of vaccine all in my Animal Project Journal"</a:t>
            </a:r>
          </a:p>
        </p:txBody>
      </p:sp>
      <p:sp>
        <p:nvSpPr>
          <p:cNvPr name="Freeform 10" id="10"/>
          <p:cNvSpPr/>
          <p:nvPr/>
        </p:nvSpPr>
        <p:spPr>
          <a:xfrm flipH="false" flipV="false" rot="0">
            <a:off x="1028700" y="9258300"/>
            <a:ext cx="7044796" cy="915823"/>
          </a:xfrm>
          <a:custGeom>
            <a:avLst/>
            <a:gdLst/>
            <a:ahLst/>
            <a:cxnLst/>
            <a:rect r="r" b="b" t="t" l="l"/>
            <a:pathLst>
              <a:path h="915823" w="7044796">
                <a:moveTo>
                  <a:pt x="0" y="0"/>
                </a:moveTo>
                <a:lnTo>
                  <a:pt x="7044796" y="0"/>
                </a:lnTo>
                <a:lnTo>
                  <a:pt x="7044796" y="915823"/>
                </a:lnTo>
                <a:lnTo>
                  <a:pt x="0" y="91582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0971701" y="9086850"/>
            <a:ext cx="7044796" cy="915823"/>
          </a:xfrm>
          <a:custGeom>
            <a:avLst/>
            <a:gdLst/>
            <a:ahLst/>
            <a:cxnLst/>
            <a:rect r="r" b="b" t="t" l="l"/>
            <a:pathLst>
              <a:path h="915823" w="7044796">
                <a:moveTo>
                  <a:pt x="0" y="0"/>
                </a:moveTo>
                <a:lnTo>
                  <a:pt x="7044795" y="0"/>
                </a:lnTo>
                <a:lnTo>
                  <a:pt x="7044795" y="915823"/>
                </a:lnTo>
                <a:lnTo>
                  <a:pt x="0" y="91582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753890" y="3509576"/>
            <a:ext cx="16230600" cy="3753326"/>
          </a:xfrm>
          <a:custGeom>
            <a:avLst/>
            <a:gdLst/>
            <a:ahLst/>
            <a:cxnLst/>
            <a:rect r="r" b="b" t="t" l="l"/>
            <a:pathLst>
              <a:path h="3753326" w="16230600">
                <a:moveTo>
                  <a:pt x="0" y="0"/>
                </a:moveTo>
                <a:lnTo>
                  <a:pt x="16230600" y="0"/>
                </a:lnTo>
                <a:lnTo>
                  <a:pt x="16230600" y="3753327"/>
                </a:lnTo>
                <a:lnTo>
                  <a:pt x="0" y="375332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238756" y="218533"/>
            <a:ext cx="11822362" cy="12319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0" indent="0" lvl="0">
              <a:lnSpc>
                <a:spcPts val="8000"/>
              </a:lnSpc>
            </a:pPr>
            <a:r>
              <a:rPr lang="en-US" sz="8000" spc="-200">
                <a:solidFill>
                  <a:srgbClr val="339966"/>
                </a:solidFill>
                <a:latin typeface="Gotham 3 Bold"/>
              </a:rPr>
              <a:t>Tracking The Timeline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252145" y="2592499"/>
            <a:ext cx="3070654" cy="39028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63"/>
              </a:lnSpc>
            </a:pPr>
            <a:r>
              <a:rPr lang="en-US" sz="2259">
                <a:solidFill>
                  <a:srgbClr val="37424A"/>
                </a:solidFill>
                <a:latin typeface="Public Sans Bold"/>
              </a:rPr>
              <a:t>4-H Year Begins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3561957" y="7311850"/>
            <a:ext cx="3070654" cy="79033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63"/>
              </a:lnSpc>
            </a:pPr>
            <a:r>
              <a:rPr lang="en-US" sz="2259">
                <a:solidFill>
                  <a:srgbClr val="37424A"/>
                </a:solidFill>
                <a:latin typeface="Public Sans Bold"/>
              </a:rPr>
              <a:t>Record Books DUE for Fair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5778116" y="2235385"/>
            <a:ext cx="3569727" cy="39028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63"/>
              </a:lnSpc>
            </a:pPr>
            <a:r>
              <a:rPr lang="en-US" sz="2259">
                <a:solidFill>
                  <a:srgbClr val="37424A"/>
                </a:solidFill>
                <a:latin typeface="Public Sans Bold"/>
              </a:rPr>
              <a:t>Record Book Interviews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8312555" y="7311850"/>
            <a:ext cx="3070654" cy="79033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63"/>
              </a:lnSpc>
            </a:pPr>
            <a:r>
              <a:rPr lang="en-US" sz="2259">
                <a:solidFill>
                  <a:srgbClr val="37424A"/>
                </a:solidFill>
                <a:latin typeface="Public Sans Bold"/>
              </a:rPr>
              <a:t>Big Sky Country State Fair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305268" y="2982435"/>
            <a:ext cx="2964407" cy="3413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11"/>
              </a:lnSpc>
            </a:pPr>
            <a:r>
              <a:rPr lang="en-US" sz="1936">
                <a:solidFill>
                  <a:srgbClr val="37424A"/>
                </a:solidFill>
                <a:latin typeface="Public Sans"/>
              </a:rPr>
              <a:t>October 1st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3294792" y="8225315"/>
            <a:ext cx="3604983" cy="3413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11"/>
              </a:lnSpc>
            </a:pPr>
            <a:r>
              <a:rPr lang="en-US" sz="1936">
                <a:solidFill>
                  <a:srgbClr val="37424A"/>
                </a:solidFill>
                <a:latin typeface="Public Sans"/>
              </a:rPr>
              <a:t>LAST Wednesday of June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6027653" y="2682471"/>
            <a:ext cx="3070654" cy="3413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11"/>
              </a:lnSpc>
            </a:pPr>
            <a:r>
              <a:rPr lang="en-US" sz="1936">
                <a:solidFill>
                  <a:srgbClr val="37424A"/>
                </a:solidFill>
                <a:latin typeface="Public Sans"/>
              </a:rPr>
              <a:t>Week BEFORE Fair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8312555" y="8177690"/>
            <a:ext cx="3070654" cy="6842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11"/>
              </a:lnSpc>
            </a:pPr>
            <a:r>
              <a:rPr lang="en-US" sz="1936">
                <a:solidFill>
                  <a:srgbClr val="37424A"/>
                </a:solidFill>
                <a:latin typeface="Public Sans"/>
              </a:rPr>
              <a:t>July</a:t>
            </a:r>
          </a:p>
          <a:p>
            <a:pPr algn="ctr">
              <a:lnSpc>
                <a:spcPts val="2711"/>
              </a:lnSpc>
            </a:pPr>
          </a:p>
        </p:txBody>
      </p:sp>
      <p:sp>
        <p:nvSpPr>
          <p:cNvPr name="TextBox 13" id="13"/>
          <p:cNvSpPr txBox="true"/>
          <p:nvPr/>
        </p:nvSpPr>
        <p:spPr>
          <a:xfrm rot="0">
            <a:off x="12911972" y="7388415"/>
            <a:ext cx="3070654" cy="39028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63"/>
              </a:lnSpc>
            </a:pPr>
            <a:r>
              <a:rPr lang="en-US" sz="2259">
                <a:solidFill>
                  <a:srgbClr val="37424A"/>
                </a:solidFill>
                <a:latin typeface="Public Sans Bold"/>
              </a:rPr>
              <a:t>Awards Night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2911972" y="7842212"/>
            <a:ext cx="3070654" cy="6842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11"/>
              </a:lnSpc>
            </a:pPr>
            <a:r>
              <a:rPr lang="en-US" sz="1936">
                <a:solidFill>
                  <a:srgbClr val="37424A"/>
                </a:solidFill>
                <a:latin typeface="Public Sans"/>
              </a:rPr>
              <a:t>Late September every year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5079192" y="2592499"/>
            <a:ext cx="3070654" cy="39028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63"/>
              </a:lnSpc>
            </a:pPr>
            <a:r>
              <a:rPr lang="en-US" sz="2259">
                <a:solidFill>
                  <a:srgbClr val="37424A"/>
                </a:solidFill>
                <a:latin typeface="Public Sans Bold"/>
              </a:rPr>
              <a:t>4-H Year Ends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5132316" y="2982435"/>
            <a:ext cx="2964407" cy="3413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11"/>
              </a:lnSpc>
            </a:pPr>
            <a:r>
              <a:rPr lang="en-US" sz="1936">
                <a:solidFill>
                  <a:srgbClr val="37424A"/>
                </a:solidFill>
                <a:latin typeface="Public Sans"/>
              </a:rPr>
              <a:t>September 30th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9933382" y="1793334"/>
            <a:ext cx="4255471" cy="79033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63"/>
              </a:lnSpc>
            </a:pPr>
            <a:r>
              <a:rPr lang="en-US" sz="2259">
                <a:solidFill>
                  <a:srgbClr val="37424A"/>
                </a:solidFill>
                <a:latin typeface="Public Sans Bold"/>
              </a:rPr>
              <a:t>Record Books &amp; Achievement Journals DUE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0032969" y="2621196"/>
            <a:ext cx="4056297" cy="6842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11"/>
              </a:lnSpc>
            </a:pPr>
            <a:r>
              <a:rPr lang="en-US" sz="1936">
                <a:solidFill>
                  <a:srgbClr val="37424A"/>
                </a:solidFill>
                <a:latin typeface="Public Sans"/>
              </a:rPr>
              <a:t>If nominated for a project award, books will be re-submitted</a:t>
            </a:r>
          </a:p>
        </p:txBody>
      </p: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1152312" y="-577229"/>
            <a:ext cx="7135688" cy="10864229"/>
          </a:xfrm>
          <a:custGeom>
            <a:avLst/>
            <a:gdLst/>
            <a:ahLst/>
            <a:cxnLst/>
            <a:rect r="r" b="b" t="t" l="l"/>
            <a:pathLst>
              <a:path h="10864229" w="7135688">
                <a:moveTo>
                  <a:pt x="0" y="0"/>
                </a:moveTo>
                <a:lnTo>
                  <a:pt x="7135688" y="0"/>
                </a:lnTo>
                <a:lnTo>
                  <a:pt x="7135688" y="10864229"/>
                </a:lnTo>
                <a:lnTo>
                  <a:pt x="0" y="1086422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0144" t="0" r="-70367" b="-5313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555620" y="1932434"/>
            <a:ext cx="9007945" cy="62792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690874" indent="-345437" lvl="1">
              <a:lnSpc>
                <a:spcPts val="4639"/>
              </a:lnSpc>
              <a:spcBef>
                <a:spcPts val="1737"/>
              </a:spcBef>
              <a:buFont typeface="Arial"/>
              <a:buChar char="•"/>
            </a:pPr>
            <a:r>
              <a:rPr lang="en-US" sz="3199">
                <a:solidFill>
                  <a:srgbClr val="37424A"/>
                </a:solidFill>
                <a:latin typeface="Gotham 2"/>
              </a:rPr>
              <a:t>Record Book Interviews</a:t>
            </a:r>
          </a:p>
          <a:p>
            <a:pPr marL="820422" indent="-273474" lvl="2">
              <a:lnSpc>
                <a:spcPts val="2755"/>
              </a:lnSpc>
              <a:spcBef>
                <a:spcPts val="1031"/>
              </a:spcBef>
              <a:buFont typeface="Arial"/>
              <a:buChar char="⚬"/>
            </a:pPr>
            <a:r>
              <a:rPr lang="en-US" sz="1900">
                <a:solidFill>
                  <a:srgbClr val="37424A"/>
                </a:solidFill>
                <a:latin typeface="Gotham 2"/>
              </a:rPr>
              <a:t>This is the opportunity for the member to discuss the knowledge/skills learned about their project from the past year with an Adult Volunteer from the community.</a:t>
            </a:r>
          </a:p>
          <a:p>
            <a:pPr marL="820422" indent="-273474" lvl="2">
              <a:lnSpc>
                <a:spcPts val="2755"/>
              </a:lnSpc>
              <a:spcBef>
                <a:spcPts val="1031"/>
              </a:spcBef>
              <a:buFont typeface="Arial"/>
              <a:buChar char="⚬"/>
            </a:pPr>
            <a:r>
              <a:rPr lang="en-US" sz="1900" u="sng">
                <a:solidFill>
                  <a:srgbClr val="37424A"/>
                </a:solidFill>
                <a:latin typeface="Gotham 2"/>
              </a:rPr>
              <a:t>REQUIRED</a:t>
            </a:r>
            <a:r>
              <a:rPr lang="en-US" sz="1900">
                <a:solidFill>
                  <a:srgbClr val="37424A"/>
                </a:solidFill>
                <a:latin typeface="Gotham 2"/>
              </a:rPr>
              <a:t> if participating in Fair</a:t>
            </a:r>
          </a:p>
          <a:p>
            <a:pPr marL="820422" indent="-273474" lvl="2">
              <a:lnSpc>
                <a:spcPts val="2755"/>
              </a:lnSpc>
              <a:spcBef>
                <a:spcPts val="1031"/>
              </a:spcBef>
              <a:buFont typeface="Arial"/>
              <a:buChar char="⚬"/>
            </a:pPr>
            <a:r>
              <a:rPr lang="en-US" sz="1900">
                <a:solidFill>
                  <a:srgbClr val="37424A"/>
                </a:solidFill>
                <a:latin typeface="Gotham 2"/>
              </a:rPr>
              <a:t>Records will be reviewed by leaders prior to interviews, judge will look over/score during interview.</a:t>
            </a:r>
          </a:p>
          <a:p>
            <a:pPr marL="690874" indent="-345437" lvl="1">
              <a:lnSpc>
                <a:spcPts val="4639"/>
              </a:lnSpc>
              <a:spcBef>
                <a:spcPts val="1737"/>
              </a:spcBef>
              <a:buFont typeface="Arial"/>
              <a:buChar char="•"/>
            </a:pPr>
            <a:r>
              <a:rPr lang="en-US" sz="3199">
                <a:solidFill>
                  <a:srgbClr val="37424A"/>
                </a:solidFill>
                <a:latin typeface="Gotham 2"/>
              </a:rPr>
              <a:t>Fair Week &amp; Market Livestock Auction</a:t>
            </a:r>
          </a:p>
          <a:p>
            <a:pPr marL="690874" indent="-345437" lvl="1">
              <a:lnSpc>
                <a:spcPts val="4639"/>
              </a:lnSpc>
              <a:spcBef>
                <a:spcPts val="1737"/>
              </a:spcBef>
              <a:buFont typeface="Arial"/>
              <a:buChar char="•"/>
            </a:pPr>
            <a:r>
              <a:rPr lang="en-US" sz="3199">
                <a:solidFill>
                  <a:srgbClr val="37424A"/>
                </a:solidFill>
                <a:latin typeface="Gotham 2"/>
              </a:rPr>
              <a:t>Awards Night</a:t>
            </a:r>
          </a:p>
          <a:p>
            <a:pPr marL="690874" indent="-345437" lvl="1">
              <a:lnSpc>
                <a:spcPts val="4639"/>
              </a:lnSpc>
              <a:spcBef>
                <a:spcPts val="1737"/>
              </a:spcBef>
              <a:buFont typeface="Arial"/>
              <a:buChar char="•"/>
            </a:pPr>
            <a:r>
              <a:rPr lang="en-US" sz="3199">
                <a:solidFill>
                  <a:srgbClr val="37424A"/>
                </a:solidFill>
                <a:latin typeface="Gotham 2"/>
              </a:rPr>
              <a:t>Achievement Journals</a:t>
            </a:r>
          </a:p>
          <a:p>
            <a:pPr algn="l" marL="690874" indent="-345437" lvl="1">
              <a:lnSpc>
                <a:spcPts val="4639"/>
              </a:lnSpc>
              <a:spcBef>
                <a:spcPts val="1739"/>
              </a:spcBef>
              <a:buFont typeface="Arial"/>
              <a:buChar char="•"/>
            </a:pPr>
            <a:r>
              <a:rPr lang="en-US" sz="3199">
                <a:solidFill>
                  <a:srgbClr val="37424A"/>
                </a:solidFill>
                <a:latin typeface="Gotham 2"/>
              </a:rPr>
              <a:t>Scholarships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555620" y="416391"/>
            <a:ext cx="8406162" cy="12246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0" indent="0" lvl="0">
              <a:lnSpc>
                <a:spcPts val="8088"/>
              </a:lnSpc>
            </a:pPr>
            <a:r>
              <a:rPr lang="en-US" sz="8088" spc="-202">
                <a:solidFill>
                  <a:srgbClr val="339966"/>
                </a:solidFill>
                <a:latin typeface="Gotham 3"/>
              </a:rPr>
              <a:t>Looking Ahead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1450142" y="8800388"/>
            <a:ext cx="7044796" cy="915823"/>
          </a:xfrm>
          <a:custGeom>
            <a:avLst/>
            <a:gdLst/>
            <a:ahLst/>
            <a:cxnLst/>
            <a:rect r="r" b="b" t="t" l="l"/>
            <a:pathLst>
              <a:path h="915823" w="7044796">
                <a:moveTo>
                  <a:pt x="0" y="0"/>
                </a:moveTo>
                <a:lnTo>
                  <a:pt x="7044796" y="0"/>
                </a:lnTo>
                <a:lnTo>
                  <a:pt x="7044796" y="915824"/>
                </a:lnTo>
                <a:lnTo>
                  <a:pt x="0" y="91582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33996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>
              <a:alphaModFix amt="25000"/>
            </a:blip>
            <a:srcRect l="0" t="0" r="0" b="15625"/>
            <a:stretch>
              <a:fillRect/>
            </a:stretch>
          </p:blipFill>
          <p:spPr>
            <a:xfrm flipH="false" flipV="false">
              <a:off x="0" y="0"/>
              <a:ext cx="24384000" cy="13716000"/>
            </a:xfrm>
            <a:prstGeom prst="rect">
              <a:avLst/>
            </a:prstGeom>
          </p:spPr>
        </p:pic>
      </p:grpSp>
      <p:sp>
        <p:nvSpPr>
          <p:cNvPr name="Freeform 4" id="4"/>
          <p:cNvSpPr/>
          <p:nvPr/>
        </p:nvSpPr>
        <p:spPr>
          <a:xfrm flipH="false" flipV="false" rot="0">
            <a:off x="8534530" y="2587847"/>
            <a:ext cx="1218939" cy="1240067"/>
          </a:xfrm>
          <a:custGeom>
            <a:avLst/>
            <a:gdLst/>
            <a:ahLst/>
            <a:cxnLst/>
            <a:rect r="r" b="b" t="t" l="l"/>
            <a:pathLst>
              <a:path h="1240067" w="1218939">
                <a:moveTo>
                  <a:pt x="0" y="0"/>
                </a:moveTo>
                <a:lnTo>
                  <a:pt x="1218940" y="0"/>
                </a:lnTo>
                <a:lnTo>
                  <a:pt x="1218940" y="1240068"/>
                </a:lnTo>
                <a:lnTo>
                  <a:pt x="0" y="124006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0" y="4753596"/>
            <a:ext cx="18288000" cy="12001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399"/>
              </a:lnSpc>
            </a:pPr>
            <a:r>
              <a:rPr lang="en-US" sz="6999">
                <a:solidFill>
                  <a:srgbClr val="FFFFFF"/>
                </a:solidFill>
                <a:latin typeface="Gotham 1"/>
              </a:rPr>
              <a:t>WHAT ARE RECORD BOOKS?</a:t>
            </a:r>
          </a:p>
        </p:txBody>
      </p: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-5400000">
            <a:off x="6923666" y="-1917078"/>
            <a:ext cx="9552" cy="11799484"/>
          </a:xfrm>
          <a:prstGeom prst="rect">
            <a:avLst/>
          </a:prstGeom>
          <a:solidFill>
            <a:srgbClr val="37424A">
              <a:alpha val="19608"/>
            </a:srgbClr>
          </a:solidFill>
        </p:spPr>
      </p:sp>
      <p:sp>
        <p:nvSpPr>
          <p:cNvPr name="AutoShape 3" id="3"/>
          <p:cNvSpPr/>
          <p:nvPr/>
        </p:nvSpPr>
        <p:spPr>
          <a:xfrm rot="-5400000">
            <a:off x="6900452" y="-279764"/>
            <a:ext cx="9525" cy="11845939"/>
          </a:xfrm>
          <a:prstGeom prst="rect">
            <a:avLst/>
          </a:prstGeom>
          <a:solidFill>
            <a:srgbClr val="37424A">
              <a:alpha val="19608"/>
            </a:srgbClr>
          </a:solidFill>
        </p:spPr>
      </p:sp>
      <p:sp>
        <p:nvSpPr>
          <p:cNvPr name="Freeform 4" id="4"/>
          <p:cNvSpPr/>
          <p:nvPr/>
        </p:nvSpPr>
        <p:spPr>
          <a:xfrm flipH="false" flipV="false" rot="0">
            <a:off x="2938511" y="8036045"/>
            <a:ext cx="1795043" cy="1795043"/>
          </a:xfrm>
          <a:custGeom>
            <a:avLst/>
            <a:gdLst/>
            <a:ahLst/>
            <a:cxnLst/>
            <a:rect r="r" b="b" t="t" l="l"/>
            <a:pathLst>
              <a:path h="1795043" w="1795043">
                <a:moveTo>
                  <a:pt x="0" y="0"/>
                </a:moveTo>
                <a:lnTo>
                  <a:pt x="1795042" y="0"/>
                </a:lnTo>
                <a:lnTo>
                  <a:pt x="1795042" y="1795043"/>
                </a:lnTo>
                <a:lnTo>
                  <a:pt x="0" y="179504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028700" y="8520550"/>
            <a:ext cx="1220920" cy="1220920"/>
          </a:xfrm>
          <a:custGeom>
            <a:avLst/>
            <a:gdLst/>
            <a:ahLst/>
            <a:cxnLst/>
            <a:rect r="r" b="b" t="t" l="l"/>
            <a:pathLst>
              <a:path h="1220920" w="1220920">
                <a:moveTo>
                  <a:pt x="0" y="0"/>
                </a:moveTo>
                <a:lnTo>
                  <a:pt x="1220920" y="0"/>
                </a:lnTo>
                <a:lnTo>
                  <a:pt x="1220920" y="1220920"/>
                </a:lnTo>
                <a:lnTo>
                  <a:pt x="0" y="122092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AutoShape 6" id="6"/>
          <p:cNvSpPr/>
          <p:nvPr/>
        </p:nvSpPr>
        <p:spPr>
          <a:xfrm rot="-5400000">
            <a:off x="6876330" y="1741291"/>
            <a:ext cx="9525" cy="11894183"/>
          </a:xfrm>
          <a:prstGeom prst="rect">
            <a:avLst/>
          </a:prstGeom>
          <a:solidFill>
            <a:srgbClr val="37424A">
              <a:alpha val="19608"/>
            </a:srgbClr>
          </a:solidFill>
        </p:spPr>
      </p:sp>
      <p:sp>
        <p:nvSpPr>
          <p:cNvPr name="Freeform 7" id="7"/>
          <p:cNvSpPr/>
          <p:nvPr/>
        </p:nvSpPr>
        <p:spPr>
          <a:xfrm flipH="false" flipV="false" rot="0">
            <a:off x="14218154" y="5386798"/>
            <a:ext cx="2258200" cy="2258200"/>
          </a:xfrm>
          <a:custGeom>
            <a:avLst/>
            <a:gdLst/>
            <a:ahLst/>
            <a:cxnLst/>
            <a:rect r="r" b="b" t="t" l="l"/>
            <a:pathLst>
              <a:path h="2258200" w="2258200">
                <a:moveTo>
                  <a:pt x="0" y="0"/>
                </a:moveTo>
                <a:lnTo>
                  <a:pt x="2258200" y="0"/>
                </a:lnTo>
                <a:lnTo>
                  <a:pt x="2258200" y="2258200"/>
                </a:lnTo>
                <a:lnTo>
                  <a:pt x="0" y="22582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4218154" y="3048838"/>
            <a:ext cx="1848843" cy="2465125"/>
          </a:xfrm>
          <a:custGeom>
            <a:avLst/>
            <a:gdLst/>
            <a:ahLst/>
            <a:cxnLst/>
            <a:rect r="r" b="b" t="t" l="l"/>
            <a:pathLst>
              <a:path h="2465125" w="1848843">
                <a:moveTo>
                  <a:pt x="0" y="0"/>
                </a:moveTo>
                <a:lnTo>
                  <a:pt x="1848843" y="0"/>
                </a:lnTo>
                <a:lnTo>
                  <a:pt x="1848843" y="2465125"/>
                </a:lnTo>
                <a:lnTo>
                  <a:pt x="0" y="246512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7717106" y="8434825"/>
            <a:ext cx="4470921" cy="1124941"/>
          </a:xfrm>
          <a:custGeom>
            <a:avLst/>
            <a:gdLst/>
            <a:ahLst/>
            <a:cxnLst/>
            <a:rect r="r" b="b" t="t" l="l"/>
            <a:pathLst>
              <a:path h="1124941" w="4470921">
                <a:moveTo>
                  <a:pt x="0" y="0"/>
                </a:moveTo>
                <a:lnTo>
                  <a:pt x="4470921" y="0"/>
                </a:lnTo>
                <a:lnTo>
                  <a:pt x="4470921" y="1124942"/>
                </a:lnTo>
                <a:lnTo>
                  <a:pt x="0" y="112494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800104" y="796656"/>
            <a:ext cx="16077381" cy="12319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0" indent="0" lvl="0">
              <a:lnSpc>
                <a:spcPts val="8000"/>
              </a:lnSpc>
            </a:pPr>
            <a:r>
              <a:rPr lang="en-US" sz="8000" spc="-200">
                <a:solidFill>
                  <a:srgbClr val="339966"/>
                </a:solidFill>
                <a:latin typeface="Gotham 3 Bold"/>
              </a:rPr>
              <a:t>Where to Find 4-H Information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028700" y="4043910"/>
            <a:ext cx="2853787" cy="4083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219"/>
              </a:lnSpc>
            </a:pPr>
            <a:r>
              <a:rPr lang="en-US" sz="2299">
                <a:solidFill>
                  <a:srgbClr val="37424A"/>
                </a:solidFill>
                <a:latin typeface="Arimo Bold"/>
              </a:rPr>
              <a:t>Email Listserv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982245" y="5790843"/>
            <a:ext cx="2853787" cy="4083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219"/>
              </a:lnSpc>
            </a:pPr>
            <a:r>
              <a:rPr lang="en-US" sz="2299" u="sng">
                <a:solidFill>
                  <a:srgbClr val="37424A"/>
                </a:solidFill>
                <a:latin typeface="Arimo Bold"/>
                <a:hlinkClick r:id="rId8" tooltip="http://gallatin.msuextension.org/4hnewsletters.html"/>
              </a:rPr>
              <a:t>Monthly Newsletter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028700" y="7864595"/>
            <a:ext cx="2853787" cy="4083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219"/>
              </a:lnSpc>
            </a:pPr>
            <a:r>
              <a:rPr lang="en-US" sz="2299">
                <a:solidFill>
                  <a:srgbClr val="37424A"/>
                </a:solidFill>
                <a:latin typeface="Arimo Bold"/>
              </a:rPr>
              <a:t>BAND App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7717106" y="7864595"/>
            <a:ext cx="2853787" cy="4083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219"/>
              </a:lnSpc>
            </a:pPr>
            <a:r>
              <a:rPr lang="en-US" sz="2299" u="sng">
                <a:solidFill>
                  <a:srgbClr val="37424A"/>
                </a:solidFill>
                <a:latin typeface="Arimo Bold"/>
                <a:hlinkClick r:id="rId9" tooltip="https://www.facebook.com/GallatinCounty4H/"/>
              </a:rPr>
              <a:t>Facebook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982245" y="6430173"/>
            <a:ext cx="11688661" cy="7753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453392" indent="-226696" lvl="1">
              <a:lnSpc>
                <a:spcPts val="2940"/>
              </a:lnSpc>
              <a:buFont typeface="Arial"/>
              <a:buChar char="•"/>
            </a:pPr>
            <a:r>
              <a:rPr lang="en-US" sz="2100">
                <a:solidFill>
                  <a:srgbClr val="37424A"/>
                </a:solidFill>
                <a:latin typeface="Gotham 2"/>
              </a:rPr>
              <a:t>Monthly 4-H Newsletter with all the information you will need to stay in the loop with 4-H activities, events and opportunities. 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982245" y="2389788"/>
            <a:ext cx="3994962" cy="4083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219"/>
              </a:lnSpc>
            </a:pPr>
            <a:r>
              <a:rPr lang="en-US" sz="2299" u="sng">
                <a:solidFill>
                  <a:srgbClr val="37424A"/>
                </a:solidFill>
                <a:latin typeface="Arimo Bold"/>
                <a:hlinkClick r:id="rId10" tooltip="http://gallatin.msuextension.org/4hyouth.html"/>
              </a:rPr>
              <a:t>Gallatin County 4-H Website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028700" y="2963113"/>
            <a:ext cx="9120081" cy="7753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453392" indent="-226696" lvl="1">
              <a:lnSpc>
                <a:spcPts val="2940"/>
              </a:lnSpc>
              <a:buFont typeface="Arial"/>
              <a:buChar char="•"/>
            </a:pPr>
            <a:r>
              <a:rPr lang="en-US" sz="2100">
                <a:solidFill>
                  <a:srgbClr val="37424A"/>
                </a:solidFill>
                <a:latin typeface="Gotham 2"/>
              </a:rPr>
              <a:t>Forms and Documents, Newsletter, Online enrollment, Record Books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982245" y="4586245"/>
            <a:ext cx="9120081" cy="7753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453392" indent="-226696" lvl="1">
              <a:lnSpc>
                <a:spcPts val="2940"/>
              </a:lnSpc>
              <a:buFont typeface="Arial"/>
              <a:buChar char="•"/>
            </a:pPr>
            <a:r>
              <a:rPr lang="en-US" sz="2100">
                <a:solidFill>
                  <a:srgbClr val="37424A"/>
                </a:solidFill>
                <a:latin typeface="Gotham 2"/>
              </a:rPr>
              <a:t>Enrolling on ZSuite auto-adds you to our listserv</a:t>
            </a:r>
          </a:p>
          <a:p>
            <a:pPr marL="453392" indent="-226696" lvl="1">
              <a:lnSpc>
                <a:spcPts val="2940"/>
              </a:lnSpc>
              <a:buFont typeface="Arial"/>
              <a:buChar char="•"/>
            </a:pPr>
            <a:r>
              <a:rPr lang="en-US" sz="2100">
                <a:solidFill>
                  <a:srgbClr val="37424A"/>
                </a:solidFill>
                <a:latin typeface="Gotham 2"/>
              </a:rPr>
              <a:t>Reminders, announcements, newsletter, opportunities, deadlines</a:t>
            </a:r>
          </a:p>
        </p:txBody>
      </p:sp>
    </p:spTree>
  </p:cSld>
  <p:clrMapOvr>
    <a:masterClrMapping/>
  </p:clrMapOvr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9144000" y="0"/>
            <a:ext cx="9144000" cy="10287000"/>
            <a:chOff x="0" y="0"/>
            <a:chExt cx="12192000" cy="13716000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19305" t="0" r="19305" b="0"/>
            <a:stretch>
              <a:fillRect/>
            </a:stretch>
          </p:blipFill>
          <p:spPr>
            <a:xfrm flipH="false" flipV="false">
              <a:off x="0" y="0"/>
              <a:ext cx="12192000" cy="13716000"/>
            </a:xfrm>
            <a:prstGeom prst="rect">
              <a:avLst/>
            </a:prstGeom>
          </p:spPr>
        </p:pic>
      </p:grpSp>
      <p:sp>
        <p:nvSpPr>
          <p:cNvPr name="AutoShape 4" id="4"/>
          <p:cNvSpPr/>
          <p:nvPr/>
        </p:nvSpPr>
        <p:spPr>
          <a:xfrm rot="0">
            <a:off x="0" y="0"/>
            <a:ext cx="9144000" cy="10287000"/>
          </a:xfrm>
          <a:prstGeom prst="rect">
            <a:avLst/>
          </a:prstGeom>
          <a:solidFill>
            <a:srgbClr val="339966"/>
          </a:solidFill>
        </p:spPr>
      </p:sp>
      <p:sp>
        <p:nvSpPr>
          <p:cNvPr name="Freeform 5" id="5"/>
          <p:cNvSpPr/>
          <p:nvPr/>
        </p:nvSpPr>
        <p:spPr>
          <a:xfrm flipH="false" flipV="false" rot="0">
            <a:off x="7387766" y="8756564"/>
            <a:ext cx="986375" cy="1003472"/>
          </a:xfrm>
          <a:custGeom>
            <a:avLst/>
            <a:gdLst/>
            <a:ahLst/>
            <a:cxnLst/>
            <a:rect r="r" b="b" t="t" l="l"/>
            <a:pathLst>
              <a:path h="1003472" w="986375">
                <a:moveTo>
                  <a:pt x="0" y="0"/>
                </a:moveTo>
                <a:lnTo>
                  <a:pt x="986375" y="0"/>
                </a:lnTo>
                <a:lnTo>
                  <a:pt x="986375" y="1003472"/>
                </a:lnTo>
                <a:lnTo>
                  <a:pt x="0" y="100347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607560" y="8756564"/>
            <a:ext cx="6371250" cy="1003472"/>
          </a:xfrm>
          <a:custGeom>
            <a:avLst/>
            <a:gdLst/>
            <a:ahLst/>
            <a:cxnLst/>
            <a:rect r="r" b="b" t="t" l="l"/>
            <a:pathLst>
              <a:path h="1003472" w="6371250">
                <a:moveTo>
                  <a:pt x="0" y="0"/>
                </a:moveTo>
                <a:lnTo>
                  <a:pt x="6371250" y="0"/>
                </a:lnTo>
                <a:lnTo>
                  <a:pt x="6371250" y="1003472"/>
                </a:lnTo>
                <a:lnTo>
                  <a:pt x="0" y="100347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699545" y="4730031"/>
            <a:ext cx="5744909" cy="3307753"/>
          </a:xfrm>
          <a:custGeom>
            <a:avLst/>
            <a:gdLst/>
            <a:ahLst/>
            <a:cxnLst/>
            <a:rect r="r" b="b" t="t" l="l"/>
            <a:pathLst>
              <a:path h="3307753" w="5744909">
                <a:moveTo>
                  <a:pt x="0" y="0"/>
                </a:moveTo>
                <a:lnTo>
                  <a:pt x="5744910" y="0"/>
                </a:lnTo>
                <a:lnTo>
                  <a:pt x="5744910" y="3307753"/>
                </a:lnTo>
                <a:lnTo>
                  <a:pt x="0" y="330775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-35427" r="-99" b="-38424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0" y="1251088"/>
            <a:ext cx="9144000" cy="30859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988"/>
              </a:lnSpc>
            </a:pPr>
            <a:r>
              <a:rPr lang="en-US" sz="5988" spc="-149">
                <a:solidFill>
                  <a:srgbClr val="FFFFFF"/>
                </a:solidFill>
                <a:latin typeface="Gotham 3 Bold"/>
              </a:rPr>
              <a:t>Questions?</a:t>
            </a:r>
          </a:p>
          <a:p>
            <a:pPr algn="ctr">
              <a:lnSpc>
                <a:spcPts val="5988"/>
              </a:lnSpc>
            </a:pPr>
          </a:p>
          <a:p>
            <a:pPr algn="ctr">
              <a:lnSpc>
                <a:spcPts val="5988"/>
              </a:lnSpc>
            </a:pPr>
            <a:r>
              <a:rPr lang="en-US" sz="5988" spc="-149">
                <a:solidFill>
                  <a:srgbClr val="FFFFFF"/>
                </a:solidFill>
                <a:latin typeface="Gotham 3"/>
              </a:rPr>
              <a:t>Thank you!</a:t>
            </a:r>
          </a:p>
          <a:p>
            <a:pPr algn="ctr">
              <a:lnSpc>
                <a:spcPts val="2599"/>
              </a:lnSpc>
            </a:pPr>
          </a:p>
          <a:p>
            <a:pPr algn="ctr" marL="0" indent="0" lvl="0">
              <a:lnSpc>
                <a:spcPts val="3000"/>
              </a:lnSpc>
            </a:pP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7081527" y="4023668"/>
            <a:ext cx="2710170" cy="2973404"/>
          </a:xfrm>
          <a:prstGeom prst="rect">
            <a:avLst/>
          </a:prstGeom>
          <a:solidFill>
            <a:srgbClr val="339966"/>
          </a:solidFill>
        </p:spPr>
      </p:sp>
      <p:sp>
        <p:nvSpPr>
          <p:cNvPr name="AutoShape 3" id="3"/>
          <p:cNvSpPr/>
          <p:nvPr/>
        </p:nvSpPr>
        <p:spPr>
          <a:xfrm rot="0">
            <a:off x="2608661" y="6599738"/>
            <a:ext cx="1762695" cy="3687262"/>
          </a:xfrm>
          <a:prstGeom prst="rect">
            <a:avLst/>
          </a:prstGeom>
          <a:solidFill>
            <a:srgbClr val="BED600"/>
          </a:solidFill>
        </p:spPr>
      </p:sp>
      <p:sp>
        <p:nvSpPr>
          <p:cNvPr name="Freeform 4" id="4"/>
          <p:cNvSpPr/>
          <p:nvPr/>
        </p:nvSpPr>
        <p:spPr>
          <a:xfrm flipH="false" flipV="false" rot="0">
            <a:off x="4371357" y="4023668"/>
            <a:ext cx="2710170" cy="6263332"/>
          </a:xfrm>
          <a:custGeom>
            <a:avLst/>
            <a:gdLst/>
            <a:ahLst/>
            <a:cxnLst/>
            <a:rect r="r" b="b" t="t" l="l"/>
            <a:pathLst>
              <a:path h="6263332" w="2710170">
                <a:moveTo>
                  <a:pt x="0" y="0"/>
                </a:moveTo>
                <a:lnTo>
                  <a:pt x="2710170" y="0"/>
                </a:lnTo>
                <a:lnTo>
                  <a:pt x="2710170" y="6263332"/>
                </a:lnTo>
                <a:lnTo>
                  <a:pt x="0" y="62633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3328" t="0" r="-123328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7081527" y="0"/>
            <a:ext cx="2710170" cy="4023668"/>
          </a:xfrm>
          <a:custGeom>
            <a:avLst/>
            <a:gdLst/>
            <a:ahLst/>
            <a:cxnLst/>
            <a:rect r="r" b="b" t="t" l="l"/>
            <a:pathLst>
              <a:path h="4023668" w="2710170">
                <a:moveTo>
                  <a:pt x="0" y="0"/>
                </a:moveTo>
                <a:lnTo>
                  <a:pt x="2710169" y="0"/>
                </a:lnTo>
                <a:lnTo>
                  <a:pt x="2710169" y="4023668"/>
                </a:lnTo>
                <a:lnTo>
                  <a:pt x="0" y="402366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55848" t="0" r="-6685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7081527" y="6778644"/>
            <a:ext cx="2710170" cy="3508356"/>
          </a:xfrm>
          <a:custGeom>
            <a:avLst/>
            <a:gdLst/>
            <a:ahLst/>
            <a:cxnLst/>
            <a:rect r="r" b="b" t="t" l="l"/>
            <a:pathLst>
              <a:path h="3508356" w="2710170">
                <a:moveTo>
                  <a:pt x="0" y="0"/>
                </a:moveTo>
                <a:lnTo>
                  <a:pt x="2710169" y="0"/>
                </a:lnTo>
                <a:lnTo>
                  <a:pt x="2710169" y="3508356"/>
                </a:lnTo>
                <a:lnTo>
                  <a:pt x="0" y="350835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3434" t="0" r="-70743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0" y="6773440"/>
            <a:ext cx="2616795" cy="3513560"/>
          </a:xfrm>
          <a:custGeom>
            <a:avLst/>
            <a:gdLst/>
            <a:ahLst/>
            <a:cxnLst/>
            <a:rect r="r" b="b" t="t" l="l"/>
            <a:pathLst>
              <a:path h="3513560" w="2616795">
                <a:moveTo>
                  <a:pt x="0" y="0"/>
                </a:moveTo>
                <a:lnTo>
                  <a:pt x="2616795" y="0"/>
                </a:lnTo>
                <a:lnTo>
                  <a:pt x="2616795" y="3513560"/>
                </a:lnTo>
                <a:lnTo>
                  <a:pt x="0" y="351356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58678" t="0" r="-42725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0" y="0"/>
            <a:ext cx="4371357" cy="6778644"/>
          </a:xfrm>
          <a:custGeom>
            <a:avLst/>
            <a:gdLst/>
            <a:ahLst/>
            <a:cxnLst/>
            <a:rect r="r" b="b" t="t" l="l"/>
            <a:pathLst>
              <a:path h="6778644" w="4371357">
                <a:moveTo>
                  <a:pt x="0" y="0"/>
                </a:moveTo>
                <a:lnTo>
                  <a:pt x="4371357" y="0"/>
                </a:lnTo>
                <a:lnTo>
                  <a:pt x="4371357" y="6778644"/>
                </a:lnTo>
                <a:lnTo>
                  <a:pt x="0" y="677864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-3379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4371357" y="0"/>
            <a:ext cx="2710170" cy="4044461"/>
          </a:xfrm>
          <a:custGeom>
            <a:avLst/>
            <a:gdLst/>
            <a:ahLst/>
            <a:cxnLst/>
            <a:rect r="r" b="b" t="t" l="l"/>
            <a:pathLst>
              <a:path h="4044461" w="2710170">
                <a:moveTo>
                  <a:pt x="0" y="0"/>
                </a:moveTo>
                <a:lnTo>
                  <a:pt x="2710170" y="0"/>
                </a:lnTo>
                <a:lnTo>
                  <a:pt x="2710170" y="4044461"/>
                </a:lnTo>
                <a:lnTo>
                  <a:pt x="0" y="404446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46736" t="-34058" r="-12308" b="-25803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0556422" y="8800388"/>
            <a:ext cx="7044796" cy="915823"/>
          </a:xfrm>
          <a:custGeom>
            <a:avLst/>
            <a:gdLst/>
            <a:ahLst/>
            <a:cxnLst/>
            <a:rect r="r" b="b" t="t" l="l"/>
            <a:pathLst>
              <a:path h="915823" w="7044796">
                <a:moveTo>
                  <a:pt x="0" y="0"/>
                </a:moveTo>
                <a:lnTo>
                  <a:pt x="7044796" y="0"/>
                </a:lnTo>
                <a:lnTo>
                  <a:pt x="7044796" y="915824"/>
                </a:lnTo>
                <a:lnTo>
                  <a:pt x="0" y="91582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0030743" y="4322700"/>
            <a:ext cx="8096155" cy="4207520"/>
          </a:xfrm>
          <a:custGeom>
            <a:avLst/>
            <a:gdLst/>
            <a:ahLst/>
            <a:cxnLst/>
            <a:rect r="r" b="b" t="t" l="l"/>
            <a:pathLst>
              <a:path h="4207520" w="8096155">
                <a:moveTo>
                  <a:pt x="0" y="0"/>
                </a:moveTo>
                <a:lnTo>
                  <a:pt x="8096155" y="0"/>
                </a:lnTo>
                <a:lnTo>
                  <a:pt x="8096155" y="4207520"/>
                </a:lnTo>
                <a:lnTo>
                  <a:pt x="0" y="420752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10437709" y="959198"/>
            <a:ext cx="7282222" cy="27051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349"/>
              </a:lnSpc>
              <a:spcBef>
                <a:spcPts val="3257"/>
              </a:spcBef>
            </a:pPr>
            <a:r>
              <a:rPr lang="en-US" sz="2999">
                <a:solidFill>
                  <a:srgbClr val="37424A"/>
                </a:solidFill>
                <a:latin typeface="Public Sans Bold"/>
              </a:rPr>
              <a:t>The Record Book is a summary of your 4-H Year. A log of activities, events, profits / losses, skill development and any other learning experiences, captured on specific forms.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375892" y="2163303"/>
            <a:ext cx="7210063" cy="3978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270"/>
              </a:lnSpc>
            </a:pPr>
            <a:r>
              <a:rPr lang="en-US" sz="2336">
                <a:solidFill>
                  <a:srgbClr val="BED600"/>
                </a:solidFill>
                <a:latin typeface="Public Sans Bold"/>
              </a:rPr>
              <a:t>Second Subheader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432442" y="1028700"/>
            <a:ext cx="13441554" cy="8534086"/>
          </a:xfrm>
          <a:custGeom>
            <a:avLst/>
            <a:gdLst/>
            <a:ahLst/>
            <a:cxnLst/>
            <a:rect r="r" b="b" t="t" l="l"/>
            <a:pathLst>
              <a:path h="8534086" w="13441554">
                <a:moveTo>
                  <a:pt x="0" y="0"/>
                </a:moveTo>
                <a:lnTo>
                  <a:pt x="13441553" y="0"/>
                </a:lnTo>
                <a:lnTo>
                  <a:pt x="13441553" y="8534086"/>
                </a:lnTo>
                <a:lnTo>
                  <a:pt x="0" y="853408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26" t="-141" r="-5529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679581" y="1771550"/>
            <a:ext cx="4158849" cy="5367649"/>
          </a:xfrm>
          <a:custGeom>
            <a:avLst/>
            <a:gdLst/>
            <a:ahLst/>
            <a:cxnLst/>
            <a:rect r="r" b="b" t="t" l="l"/>
            <a:pathLst>
              <a:path h="5367649" w="4158849">
                <a:moveTo>
                  <a:pt x="0" y="0"/>
                </a:moveTo>
                <a:lnTo>
                  <a:pt x="4158849" y="0"/>
                </a:lnTo>
                <a:lnTo>
                  <a:pt x="4158849" y="5367649"/>
                </a:lnTo>
                <a:lnTo>
                  <a:pt x="0" y="536764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5300477" y="1766224"/>
            <a:ext cx="4086974" cy="5349727"/>
          </a:xfrm>
          <a:custGeom>
            <a:avLst/>
            <a:gdLst/>
            <a:ahLst/>
            <a:cxnLst/>
            <a:rect r="r" b="b" t="t" l="l"/>
            <a:pathLst>
              <a:path h="5349727" w="4086974">
                <a:moveTo>
                  <a:pt x="0" y="0"/>
                </a:moveTo>
                <a:lnTo>
                  <a:pt x="4086974" y="0"/>
                </a:lnTo>
                <a:lnTo>
                  <a:pt x="4086974" y="5349727"/>
                </a:lnTo>
                <a:lnTo>
                  <a:pt x="0" y="534972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9739330" y="1766224"/>
            <a:ext cx="4054361" cy="5214572"/>
          </a:xfrm>
          <a:custGeom>
            <a:avLst/>
            <a:gdLst/>
            <a:ahLst/>
            <a:cxnLst/>
            <a:rect r="r" b="b" t="t" l="l"/>
            <a:pathLst>
              <a:path h="5214572" w="4054361">
                <a:moveTo>
                  <a:pt x="0" y="0"/>
                </a:moveTo>
                <a:lnTo>
                  <a:pt x="4054361" y="0"/>
                </a:lnTo>
                <a:lnTo>
                  <a:pt x="4054361" y="5214572"/>
                </a:lnTo>
                <a:lnTo>
                  <a:pt x="0" y="521457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512" t="0" r="-1512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9795303" y="7377650"/>
            <a:ext cx="4124754" cy="20618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380"/>
              </a:lnSpc>
            </a:pPr>
            <a:r>
              <a:rPr lang="en-US" sz="1700">
                <a:solidFill>
                  <a:srgbClr val="000000"/>
                </a:solidFill>
                <a:latin typeface="Public Sans"/>
                <a:hlinkClick r:id="rId6" tooltip="https://teams.microsoft.com/l/meetup-join/19%3aeb4228db58b9440eb1b278c170d5cbe0%40thread.tacv2/1602704666254?context=%7b%22Tid%22%3a%2209feef0e-5934-4396-8b35-54b37977a2f8%22%2c%22Oid%22%3a%229987c452-112d-4028-b8af-115b8ac4cbe1%22%7d"/>
              </a:rPr>
              <a:t>-Complete one per year per animal project</a:t>
            </a:r>
          </a:p>
          <a:p>
            <a:pPr>
              <a:lnSpc>
                <a:spcPts val="2380"/>
              </a:lnSpc>
            </a:pPr>
            <a:r>
              <a:rPr lang="en-US" sz="1700">
                <a:solidFill>
                  <a:srgbClr val="000000"/>
                </a:solidFill>
                <a:latin typeface="Public Sans"/>
                <a:hlinkClick r:id="rId7" tooltip="https://teams.microsoft.com/l/meetup-join/19%3aeb4228db58b9440eb1b278c170d5cbe0%40thread.tacv2/1602704666254?context=%7b%22Tid%22%3a%2209feef0e-5934-4396-8b35-54b37977a2f8%22%2c%22Oid%22%3a%229987c452-112d-4028-b8af-115b8ac4cbe1%22%7d"/>
              </a:rPr>
              <a:t>-Record and goals &amp; activities directly related to your project</a:t>
            </a:r>
            <a:r>
              <a:rPr lang="en-US" sz="1700">
                <a:solidFill>
                  <a:srgbClr val="000000"/>
                </a:solidFill>
                <a:latin typeface="Public Sans"/>
              </a:rPr>
              <a:t> (expenses, vet care, feed)</a:t>
            </a:r>
          </a:p>
          <a:p>
            <a:pPr>
              <a:lnSpc>
                <a:spcPts val="2380"/>
              </a:lnSpc>
            </a:pPr>
            <a:r>
              <a:rPr lang="en-US" sz="1700">
                <a:solidFill>
                  <a:srgbClr val="000000"/>
                </a:solidFill>
                <a:latin typeface="Public Sans"/>
              </a:rPr>
              <a:t>-It is signed by your Project Leader </a:t>
            </a:r>
            <a:r>
              <a:rPr lang="en-US" sz="1700">
                <a:solidFill>
                  <a:srgbClr val="000000"/>
                </a:solidFill>
                <a:latin typeface="Public Sans Bold"/>
              </a:rPr>
              <a:t>PRIOR </a:t>
            </a:r>
            <a:r>
              <a:rPr lang="en-US" sz="1700">
                <a:solidFill>
                  <a:srgbClr val="000000"/>
                </a:solidFill>
                <a:latin typeface="Public Sans"/>
              </a:rPr>
              <a:t>to your interview</a:t>
            </a:r>
          </a:p>
        </p:txBody>
      </p:sp>
      <p:sp>
        <p:nvSpPr>
          <p:cNvPr name="Freeform 8" id="8"/>
          <p:cNvSpPr/>
          <p:nvPr/>
        </p:nvSpPr>
        <p:spPr>
          <a:xfrm flipH="false" flipV="false" rot="0">
            <a:off x="13873995" y="1028700"/>
            <a:ext cx="3960719" cy="8534086"/>
          </a:xfrm>
          <a:custGeom>
            <a:avLst/>
            <a:gdLst/>
            <a:ahLst/>
            <a:cxnLst/>
            <a:rect r="r" b="b" t="t" l="l"/>
            <a:pathLst>
              <a:path h="8534086" w="3960719">
                <a:moveTo>
                  <a:pt x="0" y="0"/>
                </a:moveTo>
                <a:lnTo>
                  <a:pt x="3960720" y="0"/>
                </a:lnTo>
                <a:lnTo>
                  <a:pt x="3960720" y="8534086"/>
                </a:lnTo>
                <a:lnTo>
                  <a:pt x="0" y="853408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343" t="0" r="-256396" b="0"/>
            </a:stretch>
          </a:blipFill>
        </p:spPr>
      </p:sp>
      <p:sp>
        <p:nvSpPr>
          <p:cNvPr name="AutoShape 9" id="9"/>
          <p:cNvSpPr/>
          <p:nvPr/>
        </p:nvSpPr>
        <p:spPr>
          <a:xfrm rot="-5400000">
            <a:off x="13648367" y="5215047"/>
            <a:ext cx="8410795" cy="0"/>
          </a:xfrm>
          <a:prstGeom prst="line">
            <a:avLst/>
          </a:prstGeom>
          <a:ln cap="flat" w="38100">
            <a:solidFill>
              <a:srgbClr val="0000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10" id="10"/>
          <p:cNvSpPr/>
          <p:nvPr/>
        </p:nvSpPr>
        <p:spPr>
          <a:xfrm flipH="false" flipV="false" rot="0">
            <a:off x="13994864" y="2561158"/>
            <a:ext cx="3727244" cy="3838629"/>
          </a:xfrm>
          <a:custGeom>
            <a:avLst/>
            <a:gdLst/>
            <a:ahLst/>
            <a:cxnLst/>
            <a:rect r="r" b="b" t="t" l="l"/>
            <a:pathLst>
              <a:path h="3838629" w="3727244">
                <a:moveTo>
                  <a:pt x="0" y="0"/>
                </a:moveTo>
                <a:lnTo>
                  <a:pt x="3727244" y="0"/>
                </a:lnTo>
                <a:lnTo>
                  <a:pt x="3727244" y="3838629"/>
                </a:lnTo>
                <a:lnTo>
                  <a:pt x="0" y="383862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-50157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432442" y="-9525"/>
            <a:ext cx="15349098" cy="102743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0" indent="0" lvl="0">
              <a:lnSpc>
                <a:spcPts val="6700"/>
              </a:lnSpc>
            </a:pPr>
            <a:r>
              <a:rPr lang="en-US" sz="6700" spc="-167">
                <a:solidFill>
                  <a:srgbClr val="339966"/>
                </a:solidFill>
                <a:latin typeface="Gotham 3"/>
              </a:rPr>
              <a:t>What Makes A Record Book?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179497" y="1076224"/>
            <a:ext cx="3090519" cy="3902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67"/>
              </a:lnSpc>
            </a:pPr>
            <a:r>
              <a:rPr lang="en-US" sz="2262">
                <a:solidFill>
                  <a:srgbClr val="339966"/>
                </a:solidFill>
                <a:latin typeface="Public Sans Bold"/>
              </a:rPr>
              <a:t>My 4-H Year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5984530" y="1076224"/>
            <a:ext cx="2873818" cy="3902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67"/>
              </a:lnSpc>
            </a:pPr>
            <a:r>
              <a:rPr lang="en-US" sz="2262">
                <a:solidFill>
                  <a:srgbClr val="1A80C9"/>
                </a:solidFill>
                <a:latin typeface="Public Sans Bold"/>
              </a:rPr>
              <a:t>Non-Animal Project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0382459" y="1076224"/>
            <a:ext cx="2586869" cy="3902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67"/>
              </a:lnSpc>
            </a:pPr>
            <a:r>
              <a:rPr lang="en-US" sz="2262">
                <a:solidFill>
                  <a:srgbClr val="FFA02F"/>
                </a:solidFill>
                <a:latin typeface="Public Sans Bold"/>
              </a:rPr>
              <a:t>Animal Project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557305" y="7396700"/>
            <a:ext cx="4385519" cy="16668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625"/>
              </a:lnSpc>
            </a:pPr>
            <a:r>
              <a:rPr lang="en-US" sz="1875">
                <a:solidFill>
                  <a:srgbClr val="000000"/>
                </a:solidFill>
                <a:latin typeface="Public Sans"/>
                <a:hlinkClick r:id="rId9" tooltip="https://teams.microsoft.com/l/meetup-join/19%3aeb4228db58b9440eb1b278c170d5cbe0%40thread.tacv2/1602704666254?context=%7b%22Tid%22%3a%2209feef0e-5934-4396-8b35-54b37977a2f8%22%2c%22Oid%22%3a%229987c452-112d-4028-b8af-115b8ac4cbe1%22%7d"/>
              </a:rPr>
              <a:t>-Complete one per year</a:t>
            </a:r>
          </a:p>
          <a:p>
            <a:pPr>
              <a:lnSpc>
                <a:spcPts val="2625"/>
              </a:lnSpc>
            </a:pPr>
            <a:r>
              <a:rPr lang="en-US" sz="1875">
                <a:solidFill>
                  <a:srgbClr val="000000"/>
                </a:solidFill>
                <a:latin typeface="Public Sans"/>
                <a:hlinkClick r:id="rId10" tooltip="https://teams.microsoft.com/l/meetup-join/19%3aeb4228db58b9440eb1b278c170d5cbe0%40thread.tacv2/1602704666254?context=%7b%22Tid%22%3a%2209feef0e-5934-4396-8b35-54b37977a2f8%22%2c%22Oid%22%3a%229987c452-112d-4028-b8af-115b8ac4cbe1%22%7d"/>
              </a:rPr>
              <a:t>-Focus on club and extracurricular, non-4- H project activities</a:t>
            </a:r>
          </a:p>
          <a:p>
            <a:pPr>
              <a:lnSpc>
                <a:spcPts val="2625"/>
              </a:lnSpc>
            </a:pPr>
            <a:r>
              <a:rPr lang="en-US" sz="1875">
                <a:solidFill>
                  <a:srgbClr val="000000"/>
                </a:solidFill>
                <a:latin typeface="Public Sans"/>
              </a:rPr>
              <a:t>-It is signed by your club leader  or parent helper </a:t>
            </a:r>
            <a:r>
              <a:rPr lang="en-US" sz="1875">
                <a:solidFill>
                  <a:srgbClr val="000000"/>
                </a:solidFill>
                <a:latin typeface="Public Sans Bold"/>
              </a:rPr>
              <a:t>PRIOR </a:t>
            </a:r>
            <a:r>
              <a:rPr lang="en-US" sz="1875">
                <a:solidFill>
                  <a:srgbClr val="000000"/>
                </a:solidFill>
                <a:latin typeface="Public Sans"/>
              </a:rPr>
              <a:t>to your interview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5128536" y="7377650"/>
            <a:ext cx="4258916" cy="23571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379"/>
              </a:lnSpc>
            </a:pPr>
            <a:r>
              <a:rPr lang="en-US" sz="1699">
                <a:solidFill>
                  <a:srgbClr val="000000"/>
                </a:solidFill>
                <a:latin typeface="Public Sans"/>
                <a:hlinkClick r:id="rId11" tooltip="https://teams.microsoft.com/l/meetup-join/19%3aeb4228db58b9440eb1b278c170d5cbe0%40thread.tacv2/1602704666254?context=%7b%22Tid%22%3a%2209feef0e-5934-4396-8b35-54b37977a2f8%22%2c%22Oid%22%3a%229987c452-112d-4028-b8af-115b8ac4cbe1%22%7d"/>
              </a:rPr>
              <a:t>-Complete one per year per non-animal project</a:t>
            </a:r>
          </a:p>
          <a:p>
            <a:pPr>
              <a:lnSpc>
                <a:spcPts val="2379"/>
              </a:lnSpc>
            </a:pPr>
            <a:r>
              <a:rPr lang="en-US" sz="1699">
                <a:solidFill>
                  <a:srgbClr val="000000"/>
                </a:solidFill>
                <a:latin typeface="Public Sans"/>
                <a:hlinkClick r:id="rId12" tooltip="https://teams.microsoft.com/l/meetup-join/19%3aeb4228db58b9440eb1b278c170d5cbe0%40thread.tacv2/1602704666254?context=%7b%22Tid%22%3a%2209feef0e-5934-4396-8b35-54b37977a2f8%22%2c%22Oid%22%3a%229987c452-112d-4028-b8af-115b8ac4cbe1%22%7d"/>
              </a:rPr>
              <a:t>-Record any goals &amp; activities directly related to your project</a:t>
            </a:r>
            <a:r>
              <a:rPr lang="en-US" sz="1699">
                <a:solidFill>
                  <a:srgbClr val="000000"/>
                </a:solidFill>
                <a:latin typeface="Public Sans"/>
              </a:rPr>
              <a:t> (expenses, materials, skills)</a:t>
            </a:r>
          </a:p>
          <a:p>
            <a:pPr>
              <a:lnSpc>
                <a:spcPts val="2379"/>
              </a:lnSpc>
            </a:pPr>
            <a:r>
              <a:rPr lang="en-US" sz="1699">
                <a:solidFill>
                  <a:srgbClr val="000000"/>
                </a:solidFill>
                <a:latin typeface="Public Sans"/>
              </a:rPr>
              <a:t>-It is signed by your Project Leader </a:t>
            </a:r>
            <a:r>
              <a:rPr lang="en-US" sz="1699">
                <a:solidFill>
                  <a:srgbClr val="000000"/>
                </a:solidFill>
                <a:latin typeface="Public Sans Bold"/>
              </a:rPr>
              <a:t>PRIOR </a:t>
            </a:r>
            <a:r>
              <a:rPr lang="en-US" sz="1699">
                <a:solidFill>
                  <a:srgbClr val="000000"/>
                </a:solidFill>
                <a:latin typeface="Public Sans"/>
              </a:rPr>
              <a:t>to your interview</a:t>
            </a:r>
          </a:p>
          <a:p>
            <a:pPr>
              <a:lnSpc>
                <a:spcPts val="2379"/>
              </a:lnSpc>
            </a:pPr>
          </a:p>
        </p:txBody>
      </p:sp>
      <p:sp>
        <p:nvSpPr>
          <p:cNvPr name="TextBox 17" id="17"/>
          <p:cNvSpPr txBox="true"/>
          <p:nvPr/>
        </p:nvSpPr>
        <p:spPr>
          <a:xfrm rot="0">
            <a:off x="13986733" y="7396700"/>
            <a:ext cx="3419030" cy="13334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625"/>
              </a:lnSpc>
            </a:pPr>
            <a:r>
              <a:rPr lang="en-US" sz="1875">
                <a:solidFill>
                  <a:srgbClr val="000000"/>
                </a:solidFill>
                <a:latin typeface="Public Sans"/>
                <a:hlinkClick r:id="rId13" tooltip="https://teams.microsoft.com/l/meetup-join/19%3aeb4228db58b9440eb1b278c170d5cbe0%40thread.tacv2/1602704666254?context=%7b%22Tid%22%3a%2209feef0e-5934-4396-8b35-54b37977a2f8%22%2c%22Oid%22%3a%229987c452-112d-4028-b8af-115b8ac4cbe1%22%7d"/>
              </a:rPr>
              <a:t>-Complete </a:t>
            </a:r>
            <a:r>
              <a:rPr lang="en-US" sz="1875">
                <a:solidFill>
                  <a:srgbClr val="000000"/>
                </a:solidFill>
                <a:latin typeface="Public Sans Bold"/>
                <a:hlinkClick r:id="rId14" tooltip="https://teams.microsoft.com/l/meetup-join/19%3aeb4228db58b9440eb1b278c170d5cbe0%40thread.tacv2/1602704666254?context=%7b%22Tid%22%3a%2209feef0e-5934-4396-8b35-54b37977a2f8%22%2c%22Oid%22%3a%229987c452-112d-4028-b8af-115b8ac4cbe1%22%7d"/>
              </a:rPr>
              <a:t>7 </a:t>
            </a:r>
            <a:r>
              <a:rPr lang="en-US" sz="1875">
                <a:solidFill>
                  <a:srgbClr val="000000"/>
                </a:solidFill>
                <a:latin typeface="Public Sans"/>
                <a:hlinkClick r:id="rId15" tooltip="https://teams.microsoft.com/l/meetup-join/19%3aeb4228db58b9440eb1b278c170d5cbe0%40thread.tacv2/1602704666254?context=%7b%22Tid%22%3a%2209feef0e-5934-4396-8b35-54b37977a2f8%22%2c%22Oid%22%3a%229987c452-112d-4028-b8af-115b8ac4cbe1%22%7d"/>
              </a:rPr>
              <a:t>activities per year per  project</a:t>
            </a:r>
          </a:p>
          <a:p>
            <a:pPr>
              <a:lnSpc>
                <a:spcPts val="2625"/>
              </a:lnSpc>
            </a:pPr>
            <a:r>
              <a:rPr lang="en-US" sz="1875">
                <a:solidFill>
                  <a:srgbClr val="000000"/>
                </a:solidFill>
                <a:latin typeface="Public Sans"/>
                <a:hlinkClick r:id="rId16" tooltip="https://teams.microsoft.com/l/meetup-join/19%3aeb4228db58b9440eb1b278c170d5cbe0%40thread.tacv2/1602704666254?context=%7b%22Tid%22%3a%2209feef0e-5934-4396-8b35-54b37977a2f8%22%2c%22Oid%22%3a%229987c452-112d-4028-b8af-115b8ac4cbe1%22%7d"/>
              </a:rPr>
              <a:t>-</a:t>
            </a:r>
            <a:r>
              <a:rPr lang="en-US" sz="1875">
                <a:solidFill>
                  <a:srgbClr val="000000"/>
                </a:solidFill>
                <a:latin typeface="Public Sans"/>
              </a:rPr>
              <a:t>Learning activites - at home or during meetings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4159810" y="1076224"/>
            <a:ext cx="3562298" cy="3902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67"/>
              </a:lnSpc>
            </a:pPr>
            <a:r>
              <a:rPr lang="en-US" sz="2262">
                <a:solidFill>
                  <a:srgbClr val="BED600"/>
                </a:solidFill>
                <a:latin typeface="Public Sans Bold"/>
              </a:rPr>
              <a:t>Project Curriculum Books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3425130" y="9467536"/>
            <a:ext cx="11380589" cy="10636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Public Sans Bold"/>
              </a:rPr>
              <a:t>Optional Components:  My 4-H Story – story written about their year, project and experiences. </a:t>
            </a:r>
          </a:p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Public Sans Bold"/>
              </a:rPr>
              <a:t>Pictures of your 4-H Year, including activities outside of 4-H. </a:t>
            </a:r>
          </a:p>
          <a:p>
            <a:pPr algn="ctr">
              <a:lnSpc>
                <a:spcPts val="2800"/>
              </a:lnSpc>
              <a:spcBef>
                <a:spcPct val="0"/>
              </a:spcBef>
            </a:pP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33996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10991614" y="-656417"/>
            <a:ext cx="11367966" cy="11367920"/>
            <a:chOff x="0" y="0"/>
            <a:chExt cx="6350000" cy="6349975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l="-24999" t="0" r="-24999" b="0"/>
              </a:stretch>
            </a:blipFill>
          </p:spPr>
        </p:sp>
      </p:grpSp>
      <p:sp>
        <p:nvSpPr>
          <p:cNvPr name="TextBox 4" id="4"/>
          <p:cNvSpPr txBox="true"/>
          <p:nvPr/>
        </p:nvSpPr>
        <p:spPr>
          <a:xfrm rot="0">
            <a:off x="472137" y="184478"/>
            <a:ext cx="7927313" cy="12246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0" indent="0" lvl="0">
              <a:lnSpc>
                <a:spcPts val="8088"/>
              </a:lnSpc>
            </a:pPr>
            <a:r>
              <a:rPr lang="en-US" sz="8088" spc="-202">
                <a:solidFill>
                  <a:srgbClr val="FFFFFF"/>
                </a:solidFill>
                <a:latin typeface="Gotham 3 Bold"/>
              </a:rPr>
              <a:t>Examples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884325" y="1549644"/>
            <a:ext cx="8976691" cy="9410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779"/>
              </a:lnSpc>
            </a:pPr>
            <a:r>
              <a:rPr lang="en-US" sz="2699">
                <a:solidFill>
                  <a:srgbClr val="FFFFFF"/>
                </a:solidFill>
                <a:latin typeface="Public Sans Bold"/>
              </a:rPr>
              <a:t>Michael is 8 years old and is in the Dry Creek Club, the poultry project and the swine project.</a:t>
            </a:r>
          </a:p>
        </p:txBody>
      </p:sp>
      <p:sp>
        <p:nvSpPr>
          <p:cNvPr name="Freeform 6" id="6"/>
          <p:cNvSpPr/>
          <p:nvPr/>
        </p:nvSpPr>
        <p:spPr>
          <a:xfrm flipH="false" flipV="false" rot="0">
            <a:off x="185816" y="9258300"/>
            <a:ext cx="842884" cy="857494"/>
          </a:xfrm>
          <a:custGeom>
            <a:avLst/>
            <a:gdLst/>
            <a:ahLst/>
            <a:cxnLst/>
            <a:rect r="r" b="b" t="t" l="l"/>
            <a:pathLst>
              <a:path h="857494" w="842884">
                <a:moveTo>
                  <a:pt x="0" y="0"/>
                </a:moveTo>
                <a:lnTo>
                  <a:pt x="842884" y="0"/>
                </a:lnTo>
                <a:lnTo>
                  <a:pt x="842884" y="857494"/>
                </a:lnTo>
                <a:lnTo>
                  <a:pt x="0" y="8574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23" r="0" b="-23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884325" y="7766298"/>
            <a:ext cx="8976691" cy="9410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779"/>
              </a:lnSpc>
            </a:pPr>
            <a:r>
              <a:rPr lang="en-US" sz="2699">
                <a:solidFill>
                  <a:srgbClr val="FFFFFF"/>
                </a:solidFill>
                <a:latin typeface="Public Sans Bold"/>
              </a:rPr>
              <a:t>Sarah is 6 years old and is in the Belgrade Pioneers Club, the dog project and the Cloverbud project.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884325" y="4290308"/>
            <a:ext cx="8976691" cy="14173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779"/>
              </a:lnSpc>
            </a:pPr>
            <a:r>
              <a:rPr lang="en-US" sz="2699">
                <a:solidFill>
                  <a:srgbClr val="FFFFFF"/>
                </a:solidFill>
                <a:latin typeface="Public Sans Bold"/>
              </a:rPr>
              <a:t>Taylor is 17 years old and is a Member At Large, is in the sewing project, leadership project and the rabbit project.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33996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10991614" y="-656417"/>
            <a:ext cx="11367966" cy="11367920"/>
            <a:chOff x="0" y="0"/>
            <a:chExt cx="6350000" cy="6349975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l="-24999" t="0" r="-24999" b="0"/>
              </a:stretch>
            </a:blipFill>
          </p:spPr>
        </p:sp>
      </p:grpSp>
      <p:sp>
        <p:nvSpPr>
          <p:cNvPr name="TextBox 4" id="4"/>
          <p:cNvSpPr txBox="true"/>
          <p:nvPr/>
        </p:nvSpPr>
        <p:spPr>
          <a:xfrm rot="0">
            <a:off x="472137" y="184478"/>
            <a:ext cx="7927313" cy="12246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0" indent="0" lvl="0">
              <a:lnSpc>
                <a:spcPts val="8088"/>
              </a:lnSpc>
            </a:pPr>
            <a:r>
              <a:rPr lang="en-US" sz="8088" spc="-202">
                <a:solidFill>
                  <a:srgbClr val="FFFFFF"/>
                </a:solidFill>
                <a:latin typeface="Gotham 3 Bold"/>
              </a:rPr>
              <a:t>Examples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884325" y="1549644"/>
            <a:ext cx="8976691" cy="9410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779"/>
              </a:lnSpc>
            </a:pPr>
            <a:r>
              <a:rPr lang="en-US" sz="2699">
                <a:solidFill>
                  <a:srgbClr val="FFFFFF"/>
                </a:solidFill>
                <a:latin typeface="Public Sans Bold"/>
              </a:rPr>
              <a:t>Michael is 8 years old and is in the Dry Creek Club, the poultry project and the swine project.</a:t>
            </a:r>
          </a:p>
        </p:txBody>
      </p:sp>
      <p:sp>
        <p:nvSpPr>
          <p:cNvPr name="Freeform 6" id="6"/>
          <p:cNvSpPr/>
          <p:nvPr/>
        </p:nvSpPr>
        <p:spPr>
          <a:xfrm flipH="false" flipV="false" rot="0">
            <a:off x="185816" y="9258300"/>
            <a:ext cx="842884" cy="857494"/>
          </a:xfrm>
          <a:custGeom>
            <a:avLst/>
            <a:gdLst/>
            <a:ahLst/>
            <a:cxnLst/>
            <a:rect r="r" b="b" t="t" l="l"/>
            <a:pathLst>
              <a:path h="857494" w="842884">
                <a:moveTo>
                  <a:pt x="0" y="0"/>
                </a:moveTo>
                <a:lnTo>
                  <a:pt x="842884" y="0"/>
                </a:lnTo>
                <a:lnTo>
                  <a:pt x="842884" y="857494"/>
                </a:lnTo>
                <a:lnTo>
                  <a:pt x="0" y="8574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23" r="0" b="-23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884325" y="7766298"/>
            <a:ext cx="8976691" cy="9410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779"/>
              </a:lnSpc>
            </a:pPr>
            <a:r>
              <a:rPr lang="en-US" sz="2699">
                <a:solidFill>
                  <a:srgbClr val="FFFFFF"/>
                </a:solidFill>
                <a:latin typeface="Public Sans Bold"/>
              </a:rPr>
              <a:t>Sarah is 6 years old and is in the Belgrade Pioneers Club, the dog project and the Cloverbud project.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884325" y="4290308"/>
            <a:ext cx="8976691" cy="14173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779"/>
              </a:lnSpc>
            </a:pPr>
            <a:r>
              <a:rPr lang="en-US" sz="2699">
                <a:solidFill>
                  <a:srgbClr val="FFFFFF"/>
                </a:solidFill>
                <a:latin typeface="Public Sans Bold"/>
              </a:rPr>
              <a:t>Taylor is 17 years old and is a Member At Large, is in the sewing project, leadership project and the rabbit project.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315021" y="2735051"/>
            <a:ext cx="8115300" cy="9175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499"/>
              </a:lnSpc>
            </a:pPr>
            <a:r>
              <a:rPr lang="en-US" sz="2499">
                <a:solidFill>
                  <a:srgbClr val="FFFFFF"/>
                </a:solidFill>
                <a:latin typeface="Gotham 2"/>
              </a:rPr>
              <a:t>(1) My 4-H Year, signed by Club Leader</a:t>
            </a:r>
          </a:p>
          <a:p>
            <a:pPr>
              <a:lnSpc>
                <a:spcPts val="3499"/>
              </a:lnSpc>
            </a:pPr>
            <a:r>
              <a:rPr lang="en-US" sz="2499">
                <a:solidFill>
                  <a:srgbClr val="FFFFFF"/>
                </a:solidFill>
                <a:latin typeface="Gotham 2"/>
              </a:rPr>
              <a:t>(2) Animal Project Journals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33996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10991614" y="-656417"/>
            <a:ext cx="11367966" cy="11367920"/>
            <a:chOff x="0" y="0"/>
            <a:chExt cx="6350000" cy="6349975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l="-24999" t="0" r="-24999" b="0"/>
              </a:stretch>
            </a:blipFill>
          </p:spPr>
        </p:sp>
      </p:grpSp>
      <p:sp>
        <p:nvSpPr>
          <p:cNvPr name="TextBox 4" id="4"/>
          <p:cNvSpPr txBox="true"/>
          <p:nvPr/>
        </p:nvSpPr>
        <p:spPr>
          <a:xfrm rot="0">
            <a:off x="472137" y="184478"/>
            <a:ext cx="7927313" cy="12246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0" indent="0" lvl="0">
              <a:lnSpc>
                <a:spcPts val="8088"/>
              </a:lnSpc>
            </a:pPr>
            <a:r>
              <a:rPr lang="en-US" sz="8088" spc="-202">
                <a:solidFill>
                  <a:srgbClr val="FFFFFF"/>
                </a:solidFill>
                <a:latin typeface="Gotham 3 Bold"/>
              </a:rPr>
              <a:t>Examples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884325" y="1549644"/>
            <a:ext cx="8976691" cy="9410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779"/>
              </a:lnSpc>
            </a:pPr>
            <a:r>
              <a:rPr lang="en-US" sz="2699">
                <a:solidFill>
                  <a:srgbClr val="FFFFFF"/>
                </a:solidFill>
                <a:latin typeface="Public Sans Bold"/>
              </a:rPr>
              <a:t>Michael is 8 years old and is in the Dry Creek Club, the poultry project and the swine project.</a:t>
            </a:r>
          </a:p>
        </p:txBody>
      </p:sp>
      <p:sp>
        <p:nvSpPr>
          <p:cNvPr name="Freeform 6" id="6"/>
          <p:cNvSpPr/>
          <p:nvPr/>
        </p:nvSpPr>
        <p:spPr>
          <a:xfrm flipH="false" flipV="false" rot="0">
            <a:off x="185816" y="9258300"/>
            <a:ext cx="842884" cy="857494"/>
          </a:xfrm>
          <a:custGeom>
            <a:avLst/>
            <a:gdLst/>
            <a:ahLst/>
            <a:cxnLst/>
            <a:rect r="r" b="b" t="t" l="l"/>
            <a:pathLst>
              <a:path h="857494" w="842884">
                <a:moveTo>
                  <a:pt x="0" y="0"/>
                </a:moveTo>
                <a:lnTo>
                  <a:pt x="842884" y="0"/>
                </a:lnTo>
                <a:lnTo>
                  <a:pt x="842884" y="857494"/>
                </a:lnTo>
                <a:lnTo>
                  <a:pt x="0" y="8574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23" r="0" b="-23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884325" y="7766298"/>
            <a:ext cx="8976691" cy="9410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779"/>
              </a:lnSpc>
            </a:pPr>
            <a:r>
              <a:rPr lang="en-US" sz="2699">
                <a:solidFill>
                  <a:srgbClr val="FFFFFF"/>
                </a:solidFill>
                <a:latin typeface="Public Sans Bold"/>
              </a:rPr>
              <a:t>Sarah is 6 years old and is in the Belgrade Pioneers Club, the dog project and the Cloverbud project.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884325" y="4290308"/>
            <a:ext cx="8976691" cy="14173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779"/>
              </a:lnSpc>
            </a:pPr>
            <a:r>
              <a:rPr lang="en-US" sz="2699">
                <a:solidFill>
                  <a:srgbClr val="FFFFFF"/>
                </a:solidFill>
                <a:latin typeface="Public Sans Bold"/>
              </a:rPr>
              <a:t>Taylor is 17 years old and is a Member At Large, is in the sewing project, leadership project and the rabbit project.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315021" y="2735051"/>
            <a:ext cx="8115300" cy="9175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499"/>
              </a:lnSpc>
            </a:pPr>
            <a:r>
              <a:rPr lang="en-US" sz="2499">
                <a:solidFill>
                  <a:srgbClr val="FFFFFF"/>
                </a:solidFill>
                <a:latin typeface="Gotham 2"/>
              </a:rPr>
              <a:t>(1) My 4-H Year, signed by Club Leader</a:t>
            </a:r>
          </a:p>
          <a:p>
            <a:pPr>
              <a:lnSpc>
                <a:spcPts val="3499"/>
              </a:lnSpc>
            </a:pPr>
            <a:r>
              <a:rPr lang="en-US" sz="2499">
                <a:solidFill>
                  <a:srgbClr val="FFFFFF"/>
                </a:solidFill>
                <a:latin typeface="Gotham 2"/>
              </a:rPr>
              <a:t>(2) Animal Project Journals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315021" y="5916792"/>
            <a:ext cx="8115300" cy="1355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499"/>
              </a:lnSpc>
            </a:pPr>
            <a:r>
              <a:rPr lang="en-US" sz="2499">
                <a:solidFill>
                  <a:srgbClr val="FFFFFF"/>
                </a:solidFill>
                <a:latin typeface="Gotham 2"/>
              </a:rPr>
              <a:t>(1) My 4-H Year, signed by parent/guardian/helper </a:t>
            </a:r>
          </a:p>
          <a:p>
            <a:pPr>
              <a:lnSpc>
                <a:spcPts val="3499"/>
              </a:lnSpc>
            </a:pPr>
            <a:r>
              <a:rPr lang="en-US" sz="2499">
                <a:solidFill>
                  <a:srgbClr val="FFFFFF"/>
                </a:solidFill>
                <a:latin typeface="Gotham 2"/>
              </a:rPr>
              <a:t>(2) Non-Animal Project Journals</a:t>
            </a:r>
          </a:p>
          <a:p>
            <a:pPr>
              <a:lnSpc>
                <a:spcPts val="3499"/>
              </a:lnSpc>
            </a:pPr>
            <a:r>
              <a:rPr lang="en-US" sz="2499">
                <a:solidFill>
                  <a:srgbClr val="FFFFFF"/>
                </a:solidFill>
                <a:latin typeface="Gotham 2"/>
              </a:rPr>
              <a:t>(1) Animal Project Journal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33996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10991614" y="-656417"/>
            <a:ext cx="11367966" cy="11367920"/>
            <a:chOff x="0" y="0"/>
            <a:chExt cx="6350000" cy="6349975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l="-24999" t="0" r="-24999" b="0"/>
              </a:stretch>
            </a:blipFill>
          </p:spPr>
        </p:sp>
      </p:grpSp>
      <p:sp>
        <p:nvSpPr>
          <p:cNvPr name="TextBox 4" id="4"/>
          <p:cNvSpPr txBox="true"/>
          <p:nvPr/>
        </p:nvSpPr>
        <p:spPr>
          <a:xfrm rot="0">
            <a:off x="472137" y="184478"/>
            <a:ext cx="7927313" cy="12246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0" indent="0" lvl="0">
              <a:lnSpc>
                <a:spcPts val="8088"/>
              </a:lnSpc>
            </a:pPr>
            <a:r>
              <a:rPr lang="en-US" sz="8088" spc="-202">
                <a:solidFill>
                  <a:srgbClr val="FFFFFF"/>
                </a:solidFill>
                <a:latin typeface="Gotham 3 Bold"/>
              </a:rPr>
              <a:t>Examples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884325" y="1549644"/>
            <a:ext cx="8976691" cy="9410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779"/>
              </a:lnSpc>
            </a:pPr>
            <a:r>
              <a:rPr lang="en-US" sz="2699">
                <a:solidFill>
                  <a:srgbClr val="FFFFFF"/>
                </a:solidFill>
                <a:latin typeface="Public Sans Bold"/>
              </a:rPr>
              <a:t>Michael is 8 years old and is in the Dry Creek Club, the poultry project and the swine project.</a:t>
            </a:r>
          </a:p>
        </p:txBody>
      </p:sp>
      <p:sp>
        <p:nvSpPr>
          <p:cNvPr name="Freeform 6" id="6"/>
          <p:cNvSpPr/>
          <p:nvPr/>
        </p:nvSpPr>
        <p:spPr>
          <a:xfrm flipH="false" flipV="false" rot="0">
            <a:off x="185816" y="9258300"/>
            <a:ext cx="842884" cy="857494"/>
          </a:xfrm>
          <a:custGeom>
            <a:avLst/>
            <a:gdLst/>
            <a:ahLst/>
            <a:cxnLst/>
            <a:rect r="r" b="b" t="t" l="l"/>
            <a:pathLst>
              <a:path h="857494" w="842884">
                <a:moveTo>
                  <a:pt x="0" y="0"/>
                </a:moveTo>
                <a:lnTo>
                  <a:pt x="842884" y="0"/>
                </a:lnTo>
                <a:lnTo>
                  <a:pt x="842884" y="857494"/>
                </a:lnTo>
                <a:lnTo>
                  <a:pt x="0" y="8574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23" r="0" b="-23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884325" y="7766298"/>
            <a:ext cx="8976691" cy="9410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779"/>
              </a:lnSpc>
            </a:pPr>
            <a:r>
              <a:rPr lang="en-US" sz="2699">
                <a:solidFill>
                  <a:srgbClr val="FFFFFF"/>
                </a:solidFill>
                <a:latin typeface="Public Sans Bold"/>
              </a:rPr>
              <a:t>Sarah is 6 years old and is in the Belgrade Pioneers Club, the dog project and the Cloverbud project.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884325" y="4290308"/>
            <a:ext cx="8976691" cy="14173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779"/>
              </a:lnSpc>
            </a:pPr>
            <a:r>
              <a:rPr lang="en-US" sz="2699">
                <a:solidFill>
                  <a:srgbClr val="FFFFFF"/>
                </a:solidFill>
                <a:latin typeface="Public Sans Bold"/>
              </a:rPr>
              <a:t>Taylor is 17 years old and is a Member At Large, is in the sewing project, leadership project and the rabbit project.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315021" y="2735051"/>
            <a:ext cx="8115300" cy="9175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499"/>
              </a:lnSpc>
            </a:pPr>
            <a:r>
              <a:rPr lang="en-US" sz="2499">
                <a:solidFill>
                  <a:srgbClr val="FFFFFF"/>
                </a:solidFill>
                <a:latin typeface="Gotham 2"/>
              </a:rPr>
              <a:t>(1) My 4-H Year, signed by Club Leader</a:t>
            </a:r>
          </a:p>
          <a:p>
            <a:pPr>
              <a:lnSpc>
                <a:spcPts val="3499"/>
              </a:lnSpc>
            </a:pPr>
            <a:r>
              <a:rPr lang="en-US" sz="2499">
                <a:solidFill>
                  <a:srgbClr val="FFFFFF"/>
                </a:solidFill>
                <a:latin typeface="Gotham 2"/>
              </a:rPr>
              <a:t>(2) Animal Project Journals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315021" y="5916792"/>
            <a:ext cx="8115300" cy="1355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499"/>
              </a:lnSpc>
            </a:pPr>
            <a:r>
              <a:rPr lang="en-US" sz="2499">
                <a:solidFill>
                  <a:srgbClr val="FFFFFF"/>
                </a:solidFill>
                <a:latin typeface="Gotham 2"/>
              </a:rPr>
              <a:t>(1) My 4-H Year, signed by parent/guardian/helper </a:t>
            </a:r>
          </a:p>
          <a:p>
            <a:pPr>
              <a:lnSpc>
                <a:spcPts val="3499"/>
              </a:lnSpc>
            </a:pPr>
            <a:r>
              <a:rPr lang="en-US" sz="2499">
                <a:solidFill>
                  <a:srgbClr val="FFFFFF"/>
                </a:solidFill>
                <a:latin typeface="Gotham 2"/>
              </a:rPr>
              <a:t>(2) Non-Animal Project Journals</a:t>
            </a:r>
          </a:p>
          <a:p>
            <a:pPr>
              <a:lnSpc>
                <a:spcPts val="3499"/>
              </a:lnSpc>
            </a:pPr>
            <a:r>
              <a:rPr lang="en-US" sz="2499">
                <a:solidFill>
                  <a:srgbClr val="FFFFFF"/>
                </a:solidFill>
                <a:latin typeface="Gotham 2"/>
              </a:rPr>
              <a:t>(1) Animal Project Journal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315021" y="8916919"/>
            <a:ext cx="10103126" cy="9175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499"/>
              </a:lnSpc>
            </a:pPr>
            <a:r>
              <a:rPr lang="en-US" sz="2499">
                <a:solidFill>
                  <a:srgbClr val="FFFFFF"/>
                </a:solidFill>
                <a:latin typeface="Gotham 2"/>
              </a:rPr>
              <a:t>Records &amp; Interview </a:t>
            </a:r>
            <a:r>
              <a:rPr lang="en-US" sz="2499" u="sng">
                <a:solidFill>
                  <a:srgbClr val="FFFFFF"/>
                </a:solidFill>
                <a:latin typeface="Gotham 2"/>
              </a:rPr>
              <a:t>not</a:t>
            </a:r>
            <a:r>
              <a:rPr lang="en-US" sz="2499">
                <a:solidFill>
                  <a:srgbClr val="FFFFFF"/>
                </a:solidFill>
                <a:latin typeface="Gotham 2"/>
              </a:rPr>
              <a:t> required due to Cloverbud age (5-7) </a:t>
            </a:r>
          </a:p>
          <a:p>
            <a:pPr>
              <a:lnSpc>
                <a:spcPts val="3499"/>
              </a:lnSpc>
            </a:pPr>
            <a:r>
              <a:rPr lang="en-US" sz="2499">
                <a:solidFill>
                  <a:srgbClr val="FFFFFF"/>
                </a:solidFill>
                <a:latin typeface="Gotham 2"/>
              </a:rPr>
              <a:t>Records are not scored/judged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894651" y="5352073"/>
            <a:ext cx="7714897" cy="23637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518160" indent="-259080" lvl="1">
              <a:lnSpc>
                <a:spcPts val="3768"/>
              </a:lnSpc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Public Sans"/>
              </a:rPr>
              <a:t>Extension office after you register/pay</a:t>
            </a:r>
          </a:p>
          <a:p>
            <a:pPr marL="518160" indent="-259080" lvl="1">
              <a:lnSpc>
                <a:spcPts val="3768"/>
              </a:lnSpc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Public Sans"/>
              </a:rPr>
              <a:t>One level of workbooks </a:t>
            </a:r>
            <a:r>
              <a:rPr lang="en-US" sz="2400">
                <a:solidFill>
                  <a:srgbClr val="000000"/>
                </a:solidFill>
                <a:latin typeface="Public Sans"/>
              </a:rPr>
              <a:t>can last up to 3 years in the project (21 activities / 3 years = 7 activities per year).</a:t>
            </a:r>
          </a:p>
          <a:p>
            <a:pPr>
              <a:lnSpc>
                <a:spcPts val="3768"/>
              </a:lnSpc>
            </a:pPr>
          </a:p>
        </p:txBody>
      </p:sp>
      <p:sp>
        <p:nvSpPr>
          <p:cNvPr name="TextBox 3" id="3"/>
          <p:cNvSpPr txBox="true"/>
          <p:nvPr/>
        </p:nvSpPr>
        <p:spPr>
          <a:xfrm rot="0">
            <a:off x="894651" y="4792956"/>
            <a:ext cx="7714897" cy="4413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500"/>
              </a:lnSpc>
            </a:pPr>
            <a:r>
              <a:rPr lang="en-US" sz="2500">
                <a:solidFill>
                  <a:srgbClr val="000000"/>
                </a:solidFill>
                <a:latin typeface="Public Sans Bold"/>
              </a:rPr>
              <a:t>Where do I get a Project Workbook?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894651" y="1640951"/>
            <a:ext cx="7714897" cy="4413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500"/>
              </a:lnSpc>
            </a:pPr>
            <a:r>
              <a:rPr lang="en-US" sz="2500">
                <a:solidFill>
                  <a:srgbClr val="000000"/>
                </a:solidFill>
                <a:latin typeface="Public Sans Bold"/>
              </a:rPr>
              <a:t>Where do I find the Forms I need? 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894651" y="2229241"/>
            <a:ext cx="7714897" cy="18874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518160" indent="-259080" lvl="1">
              <a:lnSpc>
                <a:spcPts val="3768"/>
              </a:lnSpc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Public Sans"/>
              </a:rPr>
              <a:t>Extension Office</a:t>
            </a:r>
          </a:p>
          <a:p>
            <a:pPr marL="518160" indent="-259080" lvl="1">
              <a:lnSpc>
                <a:spcPts val="3768"/>
              </a:lnSpc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Public Sans"/>
              </a:rPr>
              <a:t>ZSuite</a:t>
            </a:r>
          </a:p>
          <a:p>
            <a:pPr marL="518160" indent="-259080" lvl="1">
              <a:lnSpc>
                <a:spcPts val="3768"/>
              </a:lnSpc>
              <a:buFont typeface="Arial"/>
              <a:buChar char="•"/>
            </a:pPr>
            <a:r>
              <a:rPr lang="en-US" sz="2400" u="sng">
                <a:solidFill>
                  <a:srgbClr val="000000"/>
                </a:solidFill>
                <a:latin typeface="Public Sans"/>
                <a:hlinkClick r:id="rId2" tooltip="https://www.montana.edu/extension/4h/projects/support/record_books/index.html"/>
              </a:rPr>
              <a:t>https://www.montana.edu/extension/4h/projects/support/record_books/index.html 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32522" y="141633"/>
            <a:ext cx="9253443" cy="11620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159"/>
              </a:lnSpc>
            </a:pPr>
            <a:r>
              <a:rPr lang="en-US" sz="6799">
                <a:solidFill>
                  <a:srgbClr val="339966"/>
                </a:solidFill>
                <a:latin typeface="Gotham 1 Bold"/>
              </a:rPr>
              <a:t>Record Book FAQs</a:t>
            </a:r>
          </a:p>
        </p:txBody>
      </p:sp>
      <p:grpSp>
        <p:nvGrpSpPr>
          <p:cNvPr name="Group 7" id="7"/>
          <p:cNvGrpSpPr/>
          <p:nvPr/>
        </p:nvGrpSpPr>
        <p:grpSpPr>
          <a:xfrm rot="0">
            <a:off x="2794556" y="7715797"/>
            <a:ext cx="3915087" cy="2115139"/>
            <a:chOff x="0" y="0"/>
            <a:chExt cx="5220116" cy="2820185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304657"/>
              <a:ext cx="2445831" cy="2129589"/>
            </a:xfrm>
            <a:custGeom>
              <a:avLst/>
              <a:gdLst/>
              <a:ahLst/>
              <a:cxnLst/>
              <a:rect r="r" b="b" t="t" l="l"/>
              <a:pathLst>
                <a:path h="2129589" w="2445831">
                  <a:moveTo>
                    <a:pt x="0" y="0"/>
                  </a:moveTo>
                  <a:lnTo>
                    <a:pt x="2445831" y="0"/>
                  </a:lnTo>
                  <a:lnTo>
                    <a:pt x="2445831" y="2129589"/>
                  </a:lnTo>
                  <a:lnTo>
                    <a:pt x="0" y="21295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3127795" y="304657"/>
              <a:ext cx="2092321" cy="2129589"/>
            </a:xfrm>
            <a:custGeom>
              <a:avLst/>
              <a:gdLst/>
              <a:ahLst/>
              <a:cxnLst/>
              <a:rect r="r" b="b" t="t" l="l"/>
              <a:pathLst>
                <a:path h="2129589" w="2092321">
                  <a:moveTo>
                    <a:pt x="0" y="0"/>
                  </a:moveTo>
                  <a:lnTo>
                    <a:pt x="2092321" y="0"/>
                  </a:lnTo>
                  <a:lnTo>
                    <a:pt x="2092321" y="2129589"/>
                  </a:lnTo>
                  <a:lnTo>
                    <a:pt x="0" y="21295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  <p:sp>
          <p:nvSpPr>
            <p:cNvPr name="AutoShape 10" id="10"/>
            <p:cNvSpPr/>
            <p:nvPr/>
          </p:nvSpPr>
          <p:spPr>
            <a:xfrm rot="-5400000">
              <a:off x="1457940" y="1387955"/>
              <a:ext cx="2820185" cy="0"/>
            </a:xfrm>
            <a:prstGeom prst="line">
              <a:avLst/>
            </a:prstGeom>
            <a:ln cap="rnd" w="44276">
              <a:solidFill>
                <a:srgbClr val="37424A"/>
              </a:solidFill>
              <a:prstDash val="solid"/>
              <a:headEnd type="none" len="sm" w="sm"/>
              <a:tailEnd type="none" len="sm" w="sm"/>
            </a:ln>
          </p:spPr>
        </p:sp>
      </p:grpSp>
      <p:sp>
        <p:nvSpPr>
          <p:cNvPr name="TextBox 11" id="11"/>
          <p:cNvSpPr txBox="true"/>
          <p:nvPr/>
        </p:nvSpPr>
        <p:spPr>
          <a:xfrm rot="0">
            <a:off x="9544403" y="1545701"/>
            <a:ext cx="7714897" cy="4413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500"/>
              </a:lnSpc>
            </a:pPr>
            <a:r>
              <a:rPr lang="en-US" sz="2500">
                <a:solidFill>
                  <a:srgbClr val="000000"/>
                </a:solidFill>
                <a:latin typeface="Public Sans Bold"/>
              </a:rPr>
              <a:t>How do I keep these documents organized?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9544403" y="2129901"/>
            <a:ext cx="7383593" cy="28399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518160" indent="-259080" lvl="1">
              <a:lnSpc>
                <a:spcPts val="3768"/>
              </a:lnSpc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Public Sans"/>
              </a:rPr>
              <a:t>The green clover folder is optional ($3 at the Extension office).</a:t>
            </a:r>
          </a:p>
          <a:p>
            <a:pPr marL="518160" indent="-259080" lvl="1">
              <a:lnSpc>
                <a:spcPts val="3768"/>
              </a:lnSpc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Public Sans"/>
              </a:rPr>
              <a:t>Binders - (1) per year or with dividers to clearly separate years.</a:t>
            </a:r>
          </a:p>
          <a:p>
            <a:pPr marL="518160" indent="-259080" lvl="1">
              <a:lnSpc>
                <a:spcPts val="3768"/>
              </a:lnSpc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Public Sans"/>
              </a:rPr>
              <a:t>Leaders/parents initial 7 activities per year in workbook.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9544403" y="5380648"/>
            <a:ext cx="7714897" cy="4413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500"/>
              </a:lnSpc>
            </a:pPr>
            <a:r>
              <a:rPr lang="en-US" sz="2500">
                <a:solidFill>
                  <a:srgbClr val="000000"/>
                </a:solidFill>
                <a:latin typeface="Public Sans Bold"/>
              </a:rPr>
              <a:t>Do records have to be handwritten?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9544403" y="5964848"/>
            <a:ext cx="7714897" cy="23637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518160" indent="-259080" lvl="1">
              <a:lnSpc>
                <a:spcPts val="3768"/>
              </a:lnSpc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Public Sans"/>
              </a:rPr>
              <a:t>Records can be handwritten on paper forms or typed on ZSuite online record books</a:t>
            </a:r>
          </a:p>
          <a:p>
            <a:pPr marL="518160" indent="-259080" lvl="1">
              <a:lnSpc>
                <a:spcPts val="3768"/>
              </a:lnSpc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Public Sans"/>
              </a:rPr>
              <a:t>Online can be finicky with saving/updating</a:t>
            </a:r>
          </a:p>
          <a:p>
            <a:pPr marL="518160" indent="-259080" lvl="1">
              <a:lnSpc>
                <a:spcPts val="3768"/>
              </a:lnSpc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Public Sans"/>
              </a:rPr>
              <a:t>Accommodations per child - let office know </a:t>
            </a:r>
          </a:p>
          <a:p>
            <a:pPr>
              <a:lnSpc>
                <a:spcPts val="3768"/>
              </a:lnSpc>
            </a:p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DAFyxcxI23I</dc:identifier>
  <dcterms:modified xsi:type="dcterms:W3CDTF">2011-08-01T06:04:30Z</dcterms:modified>
  <cp:revision>1</cp:revision>
  <dc:title>Volunteer 4-H Record Books</dc:title>
</cp:coreProperties>
</file>