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17"/>
  </p:notesMasterIdLst>
  <p:sldIdLst>
    <p:sldId id="273" r:id="rId2"/>
    <p:sldId id="271" r:id="rId3"/>
    <p:sldId id="279" r:id="rId4"/>
    <p:sldId id="258" r:id="rId5"/>
    <p:sldId id="278" r:id="rId6"/>
    <p:sldId id="260" r:id="rId7"/>
    <p:sldId id="261" r:id="rId8"/>
    <p:sldId id="262" r:id="rId9"/>
    <p:sldId id="263" r:id="rId10"/>
    <p:sldId id="264" r:id="rId11"/>
    <p:sldId id="265" r:id="rId12"/>
    <p:sldId id="274" r:id="rId13"/>
    <p:sldId id="275" r:id="rId14"/>
    <p:sldId id="276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BFF"/>
    <a:srgbClr val="BFC9DA"/>
    <a:srgbClr val="F6F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7D320A-061F-3355-C351-CED7E6194562}" v="151" dt="2026-02-09T20:33:30.0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65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A6193-AEB5-4692-AC67-453F4BE4C21D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B92ED-5FA7-4B51-ADF3-5D0A2386D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33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E11B1-8C14-67AB-8EE8-D7D78937D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497917-B281-742F-E92F-9EF4BDF359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11EA50-F178-A043-6AAB-A626B1BD2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B04AD-90E4-A786-CE08-FBF3B5D6FA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92ED-5FA7-4B51-ADF3-5D0A2386D7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46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EB24C-6DE1-2D55-42B8-4C5E302D5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D6EC17-E46F-6DA3-5763-9B31002CA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0673BE-E934-E362-F7F4-8BD3ED7B4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Talking Points: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Share handouts or links to local resource lists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17B0-C8EC-F2D4-5804-4FBA037D8B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92ED-5FA7-4B51-ADF3-5D0A2386D7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4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4CDFF-E135-7422-5FE0-6C51408E4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E0CAB-40FF-0FCA-825E-A9A25EBD5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1FFD25-6302-3017-2B73-E996320081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Talking Points: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Encourage small steps — one change at a time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C503E-C0F1-5F84-C9AC-A8310732F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92ED-5FA7-4B51-ADF3-5D0A2386D7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44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B8ED8-677A-5068-D13A-1E7C815C9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398782-66A3-A837-0160-5D63070552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029F19-EB75-DC13-E099-A3C69ACB0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Talking Points: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Allow sharing of personal stories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Encourage peer-to-peer exchange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7D07F-3C47-6C0B-CC76-D8A6793C1B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92ED-5FA7-4B51-ADF3-5D0A2386D7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96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CF614-02CA-D5D4-DAAE-F30C617D1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3D86EB-9E1E-40C3-CEC5-FE9C11F76F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C94C3B-EACB-B57D-55B3-D939F9103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Talking Points: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 Highlight research: Most adults 65+ prefer to age in their own homes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 Discuss personal dignity and emotional well-being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8EE61-1FE3-E8F1-F009-D6C1C99DE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92ED-5FA7-4B51-ADF3-5D0A2386D7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54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Talking Points: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Share a quick story/example of someone successfully aging in place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 Stress that it’s about choice and preparedness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92ED-5FA7-4B51-ADF3-5D0A2386D7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83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FEE4F-C55B-769D-323C-FF33B5376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653529-7036-3BF6-6CB9-6BB209E000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D07482-0236-E58F-851A-CAFFA10A94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Talking Points: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 Highlight research: Most adults 65+ prefer to age in their own homes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 Discuss personal dignity and emotional well-being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F0002-6CD9-AE93-B0FF-5C103F270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92ED-5FA7-4B51-ADF3-5D0A2386D7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31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Talking Points: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Ask the audience: "Which of these challenges do you think is most common?"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Mention rural vs. urban differences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92ED-5FA7-4B51-ADF3-5D0A2386D7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99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Talking Points: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These are interconnected — weakness in one can affect the others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 Preview that we’ll dive into each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92ED-5FA7-4B51-ADF3-5D0A2386D7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16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Talking Points: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 Share before-and-after examples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 Mention occupational therapy home assessments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92ED-5FA7-4B51-ADF3-5D0A2386D7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30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Talking Points: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Share quick “daily movement” ideas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Emphasize preventive care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92ED-5FA7-4B51-ADF3-5D0A2386D7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06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Talking Points: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Highlight that social isolation is a health risk factor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Share local community resources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92ED-5FA7-4B51-ADF3-5D0A2386D7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49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Talking Points: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Emphasize planning ahead — not waiting for a crisis</a:t>
            </a:r>
            <a:endParaRPr lang="en-US" dirty="0"/>
          </a:p>
          <a:p>
            <a:r>
              <a:rPr lang="en-US" dirty="0">
                <a:latin typeface="Times New Roman"/>
                <a:cs typeface="Times New Roman"/>
              </a:rPr>
              <a:t>Share example of funding sources for home improvements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B92ED-5FA7-4B51-ADF3-5D0A2386D7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92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E87E9-FCBC-9244-A580-F61F0E29A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7B3F0-ACB6-61A4-635A-6FF242A8C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62C00-BC6E-EA83-A204-BB8D068D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779B5-2A10-8466-4A80-A73D33161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DEE1B-2AC0-6D20-FBDC-BB8244210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9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B5753-00F4-91AB-CBC4-44C6363C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DAE866-3035-211E-6996-0281EFB1C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23982-5293-42D9-444C-4716F1C07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333E5-D4E9-8435-8DFF-E9C83AC64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D6A0C-C5A0-8B9F-B101-D735FA474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10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DC1755-EF28-0DA2-AAAF-873D7D6EEE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C80128-4308-E23B-4FA9-DB03D8D39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89EF1-735B-11B9-8646-24116D268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4A522-F6FC-1955-9C8F-E194E8D5F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17099-3042-E4F9-C0E4-C6DBF9BB6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26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CDCC9-24A8-5281-9439-3DE7AE80D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725F7-C4C4-591D-9959-5DE88A276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2F9C9-B698-C6CA-7077-2576A3203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C198D-13F9-9368-72B1-4A1DA5F3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ED0F8-57A1-A1AC-74E7-57D746318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04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AA3FB-ECE1-ADF5-C65C-D0DD74B7D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781B4-781E-9020-05E7-C29105A1B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C33E9-FC13-3883-28F9-819B3D29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4E30B-DFA1-226A-825D-860490A32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8707A-83C3-8556-A616-0C20009F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3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331F5-4046-5BAF-BA75-DD80F0881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2A28A-EDBB-B918-2ACD-B4DE341AD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CAC4A-BCF5-E74E-3FF8-882B51126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F3275A-F06B-E69B-D780-010DDBBF3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6F87C-ECFA-F77D-5718-0568F1B9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A09A0-D935-BFDD-78A2-59D2E1EBB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2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31F2B-1BE8-EB5F-1EDD-96F72D26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C1F92-ABDC-D8E6-07AB-15B6FD274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78FB57-96BC-7DFB-39A6-745C9665D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233E25-EAD6-C928-11E5-43867DF78D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09001B-CFFF-6C37-3E2D-D4A1F8B426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539D1B-A4FF-721C-CB56-9550F9EBC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199128-34B9-E29C-032F-36526AF59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96926-99DE-CCD5-873B-CDFB395D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00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E43B3-F138-E6F0-C994-31F926763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01F5AA-31E2-3DEC-A130-E08C2E34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C8AB13-BD5D-C4F5-ED9A-15A5C8965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D588A-02ED-4F4E-B98A-F78C6090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55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86569F-47BE-579C-F9E0-19DF9DB98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E526C5-CDD3-A288-BA8F-FDFF69B6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DD761-05A5-DDA7-0B61-9DA2093A5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94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3E135-3D64-04A1-C622-4322C539D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5ECB6-2555-B3E7-5FB0-65823B379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D344A-28EA-1693-0319-FFACD4368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FF254-D0FD-6748-88E8-11D6BF71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0401CC-BBC5-6D94-162F-325C538B5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13B81-DE62-504E-33F5-81C67646C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83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7DB79-555E-C05F-BF1A-FADE010C5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BAA7A7-EFC3-796E-3732-060EB94EA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15B8F-10EA-0FEF-EB17-27A71522F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AE5D7-362E-24A6-0546-D04DD369E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5B7C3-5F4A-131B-34B2-F90E45AC0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24FCC0-0EAE-6416-EA47-59786D1F9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69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E0BE90-22AD-08A4-1FC9-515CBE726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D448E-1EBF-1B9F-5E5D-074B55AB8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624DF-8B8A-FC24-7BB6-CBB9C2B135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826C0-0D33-28F3-4CFA-EBFB478E8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24C06-26A0-78A9-2B20-4B6DA9CAC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9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AB601F-5782-BA35-164D-0ECC8080F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ACAAF-A289-1D84-19E4-0187E72A8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978" y="58757"/>
            <a:ext cx="3509212" cy="266833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dirty="0">
                <a:solidFill>
                  <a:srgbClr val="2E2525"/>
                </a:solidFill>
                <a:latin typeface="Bernard MT Condensed"/>
                <a:cs typeface="Times New Roman"/>
              </a:rPr>
              <a:t>Staying Home, </a:t>
            </a:r>
            <a:br>
              <a:rPr lang="en-US" dirty="0">
                <a:solidFill>
                  <a:srgbClr val="2E2525"/>
                </a:solidFill>
                <a:latin typeface="Bernard MT Condensed"/>
                <a:cs typeface="Times New Roman"/>
              </a:rPr>
            </a:br>
            <a:endParaRPr lang="en-US" dirty="0">
              <a:solidFill>
                <a:srgbClr val="2E2525"/>
              </a:solidFill>
              <a:latin typeface="Bernard MT Condensed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4CACA1-9E0F-8D4F-430C-CB6DF821EF5F}"/>
              </a:ext>
            </a:extLst>
          </p:cNvPr>
          <p:cNvSpPr txBox="1"/>
          <p:nvPr/>
        </p:nvSpPr>
        <p:spPr>
          <a:xfrm>
            <a:off x="251978" y="4195714"/>
            <a:ext cx="2136166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+mj-lt"/>
              </a:rPr>
              <a:t>A Discussion on Aging in Place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A4ED77-A3CC-57CE-A125-C33D23FF1018}"/>
              </a:ext>
            </a:extLst>
          </p:cNvPr>
          <p:cNvSpPr txBox="1"/>
          <p:nvPr/>
        </p:nvSpPr>
        <p:spPr>
          <a:xfrm>
            <a:off x="251978" y="1757598"/>
            <a:ext cx="27432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dirty="0">
                <a:solidFill>
                  <a:srgbClr val="2E2525"/>
                </a:solidFill>
                <a:latin typeface="Bernard MT Condensed"/>
              </a:rPr>
              <a:t>Staying</a:t>
            </a:r>
            <a:endParaRPr lang="en-US" dirty="0">
              <a:solidFill>
                <a:srgbClr val="2E2525"/>
              </a:solidFill>
              <a:latin typeface="Aptos" panose="020B0004020202020204"/>
            </a:endParaRPr>
          </a:p>
          <a:p>
            <a:r>
              <a:rPr lang="en-US" sz="6000" dirty="0">
                <a:solidFill>
                  <a:srgbClr val="2E2525"/>
                </a:solidFill>
                <a:latin typeface="Bernard MT Condensed"/>
              </a:rPr>
              <a:t>Strong </a:t>
            </a:r>
            <a:endParaRPr lang="en-US" dirty="0">
              <a:solidFill>
                <a:srgbClr val="2E2525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AA4A1BB-D26E-64B8-0DEB-FFF5E3425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0821" y="1117319"/>
            <a:ext cx="2352404" cy="816299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1A5B8C7-18EC-BF34-AB30-779E91FB3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74552" y="2001898"/>
            <a:ext cx="2343419" cy="816299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289B8D9-35A9-2A13-83A0-8BDA474670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9298" y="267470"/>
            <a:ext cx="2303825" cy="816299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BD25445-DA7F-FDAB-F33A-906426457C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84451" y="2821824"/>
            <a:ext cx="2311056" cy="8162998"/>
          </a:xfrm>
          <a:prstGeom prst="rect">
            <a:avLst/>
          </a:prstGeom>
        </p:spPr>
      </p:pic>
      <p:pic>
        <p:nvPicPr>
          <p:cNvPr id="36" name="Picture 35" descr="A black and white logo&#10;&#10;AI-generated content may be incorrect.">
            <a:extLst>
              <a:ext uri="{FF2B5EF4-FFF2-40B4-BE49-F238E27FC236}">
                <a16:creationId xmlns:a16="http://schemas.microsoft.com/office/drawing/2014/main" id="{6B7A5D93-31D0-51D2-B9DA-DEB9C23749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504" y="5198817"/>
            <a:ext cx="1541150" cy="13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02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7F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17CB193-FD05-2B8A-0A3A-36F5FB352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26784">
            <a:off x="-1483805" y="339234"/>
            <a:ext cx="14742270" cy="1139866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3B474EE-53EB-4EAC-C78D-46AD344B8163}"/>
              </a:ext>
            </a:extLst>
          </p:cNvPr>
          <p:cNvSpPr txBox="1">
            <a:spLocks/>
          </p:cNvSpPr>
          <p:nvPr/>
        </p:nvSpPr>
        <p:spPr>
          <a:xfrm>
            <a:off x="2339008" y="15578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F6F2E6"/>
                </a:solidFill>
                <a:latin typeface="Bernard MT Condensed" panose="02050806060905020404" pitchFamily="18" charset="0"/>
                <a:cs typeface="Times New Roman"/>
              </a:rPr>
              <a:t>Pillar 3. </a:t>
            </a:r>
            <a:br>
              <a:rPr lang="en-US" sz="5400" dirty="0">
                <a:solidFill>
                  <a:srgbClr val="F6F2E6"/>
                </a:solidFill>
                <a:latin typeface="Bernard MT Condensed" panose="02050806060905020404" pitchFamily="18" charset="0"/>
                <a:cs typeface="Times New Roman"/>
              </a:rPr>
            </a:br>
            <a:r>
              <a:rPr lang="en-US" sz="5400" dirty="0">
                <a:solidFill>
                  <a:srgbClr val="F6F2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Connection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3F2B88F-7D6D-DAC6-DB2F-B34F9D264E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4138741" y="490974"/>
            <a:ext cx="3932900" cy="918461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4787E4-143A-ACEE-422C-441DB062027F}"/>
              </a:ext>
            </a:extLst>
          </p:cNvPr>
          <p:cNvSpPr txBox="1">
            <a:spLocks/>
          </p:cNvSpPr>
          <p:nvPr/>
        </p:nvSpPr>
        <p:spPr>
          <a:xfrm>
            <a:off x="2339008" y="3451695"/>
            <a:ext cx="7411279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E2525"/>
                </a:solidFill>
                <a:cs typeface="Times New Roman"/>
              </a:rPr>
              <a:t>Stay in touch with family and friends</a:t>
            </a:r>
          </a:p>
          <a:p>
            <a:r>
              <a:rPr lang="en-US" dirty="0">
                <a:solidFill>
                  <a:srgbClr val="2E2525"/>
                </a:solidFill>
                <a:cs typeface="Times New Roman"/>
              </a:rPr>
              <a:t>Join community groups or classes</a:t>
            </a:r>
          </a:p>
          <a:p>
            <a:r>
              <a:rPr lang="en-US" dirty="0">
                <a:solidFill>
                  <a:srgbClr val="2E2525"/>
                </a:solidFill>
                <a:cs typeface="Times New Roman"/>
              </a:rPr>
              <a:t>Volunteer opportunities</a:t>
            </a:r>
          </a:p>
          <a:p>
            <a:r>
              <a:rPr lang="en-US" dirty="0">
                <a:solidFill>
                  <a:srgbClr val="2E2525"/>
                </a:solidFill>
                <a:cs typeface="Times New Roman"/>
              </a:rPr>
              <a:t>Use technology to connect (video calls, social media)</a:t>
            </a:r>
          </a:p>
        </p:txBody>
      </p:sp>
    </p:spTree>
    <p:extLst>
      <p:ext uri="{BB962C8B-B14F-4D97-AF65-F5344CB8AC3E}">
        <p14:creationId xmlns:p14="http://schemas.microsoft.com/office/powerpoint/2010/main" val="3548521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61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66184B1-FA35-E970-75D6-94087330F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9008" y="315668"/>
            <a:ext cx="10200861" cy="99690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EBFF026-4217-184E-CFCB-0E66E8440FE2}"/>
              </a:ext>
            </a:extLst>
          </p:cNvPr>
          <p:cNvSpPr txBox="1">
            <a:spLocks/>
          </p:cNvSpPr>
          <p:nvPr/>
        </p:nvSpPr>
        <p:spPr>
          <a:xfrm>
            <a:off x="2339008" y="15578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F6F2E6"/>
                </a:solidFill>
                <a:latin typeface="Bernard MT Condensed" panose="02050806060905020404" pitchFamily="18" charset="0"/>
                <a:cs typeface="Times New Roman"/>
              </a:rPr>
              <a:t>Pillar 4. </a:t>
            </a:r>
            <a:br>
              <a:rPr lang="en-US" sz="5400" dirty="0">
                <a:solidFill>
                  <a:srgbClr val="F6F2E6"/>
                </a:solidFill>
                <a:latin typeface="Bernard MT Condensed" panose="02050806060905020404" pitchFamily="18" charset="0"/>
                <a:cs typeface="Times New Roman"/>
              </a:rPr>
            </a:br>
            <a:r>
              <a:rPr lang="en-US" sz="5400" dirty="0">
                <a:solidFill>
                  <a:srgbClr val="F6F2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 Planning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E838170-EE31-459B-5888-9552CB004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4138741" y="490974"/>
            <a:ext cx="3932900" cy="918461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A6BE30-22EA-968B-4661-5B6E78889883}"/>
              </a:ext>
            </a:extLst>
          </p:cNvPr>
          <p:cNvSpPr txBox="1">
            <a:spLocks/>
          </p:cNvSpPr>
          <p:nvPr/>
        </p:nvSpPr>
        <p:spPr>
          <a:xfrm>
            <a:off x="2339008" y="3451695"/>
            <a:ext cx="7411279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E2525"/>
                </a:solidFill>
                <a:cs typeface="Times New Roman"/>
              </a:rPr>
              <a:t>Budgeting for home modifications and care needs</a:t>
            </a:r>
          </a:p>
          <a:p>
            <a:r>
              <a:rPr lang="en-US" dirty="0">
                <a:solidFill>
                  <a:srgbClr val="2E2525"/>
                </a:solidFill>
                <a:cs typeface="Times New Roman"/>
              </a:rPr>
              <a:t>Understanding Medicare, Medicaid, and insurance options</a:t>
            </a:r>
          </a:p>
          <a:p>
            <a:r>
              <a:rPr lang="en-US" dirty="0">
                <a:solidFill>
                  <a:srgbClr val="2E2525"/>
                </a:solidFill>
                <a:cs typeface="Times New Roman"/>
              </a:rPr>
              <a:t>Explore local support programs</a:t>
            </a:r>
          </a:p>
        </p:txBody>
      </p:sp>
    </p:spTree>
    <p:extLst>
      <p:ext uri="{BB962C8B-B14F-4D97-AF65-F5344CB8AC3E}">
        <p14:creationId xmlns:p14="http://schemas.microsoft.com/office/powerpoint/2010/main" val="3324310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66F271-FCF6-1B41-9562-AE36BB2C4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olding hands&#10;&#10;AI-generated content may be incorrect.">
            <a:extLst>
              <a:ext uri="{FF2B5EF4-FFF2-40B4-BE49-F238E27FC236}">
                <a16:creationId xmlns:a16="http://schemas.microsoft.com/office/drawing/2014/main" id="{40A0EE16-771E-D878-1398-CEBCCC5162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27" t="30757" r="26811" b="27120"/>
          <a:stretch>
            <a:fillRect/>
          </a:stretch>
        </p:blipFill>
        <p:spPr>
          <a:xfrm>
            <a:off x="-1488870" y="-895500"/>
            <a:ext cx="14785770" cy="8315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B6E1C7-250D-F14B-D592-333C24600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278" y="1185656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Bernard MT Condensed" panose="02050806060905020404" pitchFamily="18" charset="0"/>
                <a:cs typeface="Times New Roman"/>
              </a:rPr>
              <a:t>Support Systems and Resources</a:t>
            </a:r>
            <a:endParaRPr lang="en-US" sz="5400" dirty="0"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97055-6DF5-1FCE-074F-A0D198AA6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6078" y="3346725"/>
            <a:ext cx="589832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Times New Roman"/>
              </a:rPr>
              <a:t>Family and friends</a:t>
            </a:r>
          </a:p>
          <a:p>
            <a:r>
              <a:rPr lang="en-US" dirty="0">
                <a:cs typeface="Times New Roman"/>
              </a:rPr>
              <a:t>Caregiver support services</a:t>
            </a:r>
          </a:p>
          <a:p>
            <a:r>
              <a:rPr lang="en-US" dirty="0">
                <a:cs typeface="Times New Roman"/>
              </a:rPr>
              <a:t>Local senior centers and agencies</a:t>
            </a:r>
          </a:p>
          <a:p>
            <a:r>
              <a:rPr lang="en-US" dirty="0">
                <a:cs typeface="Times New Roman"/>
              </a:rPr>
              <a:t>Professional services: care managers, social workers</a:t>
            </a:r>
          </a:p>
        </p:txBody>
      </p:sp>
    </p:spTree>
    <p:extLst>
      <p:ext uri="{BB962C8B-B14F-4D97-AF65-F5344CB8AC3E}">
        <p14:creationId xmlns:p14="http://schemas.microsoft.com/office/powerpoint/2010/main" val="177174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51B1BB-0A7B-A9B6-5242-1AE2F94E4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E9A73C-092C-C237-B4A2-12DF740C2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257278" y="843823"/>
            <a:ext cx="9425326" cy="6285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BE716B-171A-88C5-3544-5517B62CC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471" y="126638"/>
            <a:ext cx="6178827" cy="3769554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Bernard MT Condensed" panose="02050806060905020404" pitchFamily="18" charset="0"/>
                <a:cs typeface="Times New Roman"/>
              </a:rPr>
              <a:t>Making a Personal Aging-in-Place Plan</a:t>
            </a:r>
            <a:endParaRPr lang="en-US" sz="5400" dirty="0"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50E02-64C1-DE7A-4EC0-ACC47D0EE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923" y="324670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Times New Roman"/>
              </a:rPr>
              <a:t>Assess your current home and health</a:t>
            </a:r>
          </a:p>
          <a:p>
            <a:r>
              <a:rPr lang="en-US" dirty="0">
                <a:cs typeface="Times New Roman"/>
              </a:rPr>
              <a:t>Identify potential risks</a:t>
            </a:r>
          </a:p>
          <a:p>
            <a:r>
              <a:rPr lang="en-US" dirty="0">
                <a:cs typeface="Times New Roman"/>
              </a:rPr>
              <a:t>Set goals and timeline for changes</a:t>
            </a:r>
          </a:p>
          <a:p>
            <a:r>
              <a:rPr lang="en-US" dirty="0">
                <a:cs typeface="Times New Roman"/>
              </a:rPr>
              <a:t>Involve loved ones in planning</a:t>
            </a:r>
          </a:p>
        </p:txBody>
      </p:sp>
    </p:spTree>
    <p:extLst>
      <p:ext uri="{BB962C8B-B14F-4D97-AF65-F5344CB8AC3E}">
        <p14:creationId xmlns:p14="http://schemas.microsoft.com/office/powerpoint/2010/main" val="3420663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7495DE-8C8B-824A-3333-FF52BEB1F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05592-D7B2-B8A7-6DA2-41AC9D06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21" y="1180577"/>
            <a:ext cx="7020569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Bernard MT Condensed" panose="02050806060905020404" pitchFamily="18" charset="0"/>
                <a:cs typeface="Times New Roman"/>
              </a:rPr>
              <a:t>Discussion and Q&amp;A</a:t>
            </a:r>
            <a:endParaRPr lang="en-US" sz="5400" dirty="0"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16611-C00D-3CFE-976C-8E3C175FD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321" y="2895283"/>
            <a:ext cx="55499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Times New Roman"/>
              </a:rPr>
              <a:t>What concerns do you have about aging in place?</a:t>
            </a:r>
            <a:br>
              <a:rPr lang="en-US" dirty="0">
                <a:cs typeface="Times New Roman"/>
              </a:rPr>
            </a:br>
            <a:endParaRPr lang="en-US" dirty="0">
              <a:cs typeface="Times New Roman"/>
            </a:endParaRPr>
          </a:p>
          <a:p>
            <a:r>
              <a:rPr lang="en-US" dirty="0">
                <a:cs typeface="Times New Roman"/>
              </a:rPr>
              <a:t>What ideas have you already tried? 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92C073A1-096A-0C6B-EB79-C52AF2CB5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5576" y="1292496"/>
            <a:ext cx="3967104" cy="39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68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23FE8F-B063-8CB4-0E8B-57F18AC29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FAA13-CA5E-99E8-FD04-DC7F673BB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278" y="703056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Bernard MT Condensed" panose="02050806060905020404" pitchFamily="18" charset="0"/>
                <a:cs typeface="Times New Roman"/>
              </a:rPr>
              <a:t>Closing and Key Takeaways</a:t>
            </a:r>
            <a:endParaRPr lang="en-US" sz="5400" dirty="0"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A66A7-ABE7-63C8-26A4-D5DE24A73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040" y="2287456"/>
            <a:ext cx="470452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Times New Roman"/>
              </a:rPr>
              <a:t>Aging in place is about planning, adapting, and connecting</a:t>
            </a:r>
          </a:p>
          <a:p>
            <a:r>
              <a:rPr lang="en-US" dirty="0">
                <a:cs typeface="Times New Roman"/>
              </a:rPr>
              <a:t>Start early — small steps now make a big difference later</a:t>
            </a:r>
          </a:p>
          <a:p>
            <a:r>
              <a:rPr lang="en-US" dirty="0">
                <a:cs typeface="Times New Roman"/>
              </a:rPr>
              <a:t>Resources are available to help you stay strong and independent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543F077-399F-0076-3CF4-49F72229B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381" y="1731132"/>
            <a:ext cx="2352404" cy="816299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E1D0FB0-C954-1B85-DE6E-0E29A66160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6096" y="3429000"/>
            <a:ext cx="2343419" cy="816299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4FFB6C7-3410-1B67-6887-5678C3ADD0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3722" y="1731131"/>
            <a:ext cx="2303825" cy="816299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2AC0FD3-1EF6-61E7-D3DF-C5CEC16A5A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16078" y="3254542"/>
            <a:ext cx="2311056" cy="81629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78F03C-8866-4992-0102-87E0B0636A0E}"/>
              </a:ext>
            </a:extLst>
          </p:cNvPr>
          <p:cNvSpPr txBox="1"/>
          <p:nvPr/>
        </p:nvSpPr>
        <p:spPr>
          <a:xfrm>
            <a:off x="9509341" y="6195164"/>
            <a:ext cx="24530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>
                <a:solidFill>
                  <a:srgbClr val="F6F2E6"/>
                </a:solidFill>
                <a:cs typeface="Arial"/>
              </a:rPr>
              <a:t>Design by </a:t>
            </a:r>
          </a:p>
          <a:p>
            <a:pPr algn="r"/>
            <a:r>
              <a:rPr lang="en-US" sz="1600" dirty="0">
                <a:solidFill>
                  <a:srgbClr val="F6F2E6"/>
                </a:solidFill>
                <a:cs typeface="Arial"/>
              </a:rPr>
              <a:t>Tember </a:t>
            </a:r>
            <a:r>
              <a:rPr lang="en-US" sz="1600" err="1">
                <a:solidFill>
                  <a:srgbClr val="F6F2E6"/>
                </a:solidFill>
                <a:cs typeface="Arial"/>
              </a:rPr>
              <a:t>Dykgreve</a:t>
            </a:r>
            <a:endParaRPr lang="en-US" sz="1600">
              <a:solidFill>
                <a:srgbClr val="F6F2E6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8299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12D96-1386-7E1E-DB3F-B6DA32C4B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61" y="606079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2E2525"/>
                </a:solidFill>
                <a:latin typeface="Bernard MT Condensed" panose="02050806060905020404" pitchFamily="18" charset="0"/>
              </a:rPr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CB6B2-DD29-CC5F-CD5D-C2A3B71E5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11" y="2039937"/>
            <a:ext cx="489668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Times New Roman"/>
                <a:cs typeface="Times New Roman"/>
              </a:rPr>
              <a:t>Dan Koltz, </a:t>
            </a:r>
            <a:r>
              <a:rPr lang="en-US" sz="3200" err="1">
                <a:latin typeface="Times New Roman"/>
                <a:cs typeface="Times New Roman"/>
              </a:rPr>
              <a:t>Ph.D</a:t>
            </a:r>
            <a:endParaRPr lang="en-US" sz="320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sz="3200" dirty="0">
                <a:latin typeface="Times New Roman"/>
                <a:cs typeface="Times New Roman"/>
              </a:rPr>
              <a:t>Gerontology Specialist, Assistant Professor </a:t>
            </a:r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00F171-2095-327B-370E-5846470D4D31}"/>
              </a:ext>
            </a:extLst>
          </p:cNvPr>
          <p:cNvSpPr txBox="1">
            <a:spLocks/>
          </p:cNvSpPr>
          <p:nvPr/>
        </p:nvSpPr>
        <p:spPr>
          <a:xfrm>
            <a:off x="5920892" y="1933737"/>
            <a:ext cx="5413515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Developing the MSU – Extension Healthy Aging Initiative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Caregiver Respite Retreat Program</a:t>
            </a:r>
          </a:p>
          <a:p>
            <a:pPr lvl="1"/>
            <a:r>
              <a:rPr lang="en-US" dirty="0"/>
              <a:t>Caregiver Respite Food Box Program</a:t>
            </a:r>
          </a:p>
          <a:p>
            <a:pPr lvl="1"/>
            <a:r>
              <a:rPr lang="en-US" dirty="0"/>
              <a:t>Mobile Memory Café: Memory Loss Awareness Program</a:t>
            </a:r>
          </a:p>
          <a:p>
            <a:pPr lvl="1"/>
            <a:r>
              <a:rPr lang="en-US" dirty="0"/>
              <a:t>Kinship Navigator Program</a:t>
            </a:r>
          </a:p>
          <a:p>
            <a:pPr lvl="1"/>
            <a:r>
              <a:rPr lang="en-US" dirty="0"/>
              <a:t>Aging In Place Initiative</a:t>
            </a:r>
          </a:p>
          <a:p>
            <a:endParaRPr lang="en-US" dirty="0"/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3B3335DD-30A1-BEB2-33FC-A48E51563F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902" y="3772889"/>
            <a:ext cx="2448493" cy="217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50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38903-A8D9-39AD-D390-AAD2E451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latin typeface="Bernard MT Condensed"/>
              </a:rPr>
              <a:t> My Story</a:t>
            </a:r>
            <a:endParaRPr lang="en-US" sz="5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F43B5-C145-92BB-4560-AD84B58C1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topic and my career focus is dedicated to my parents.</a:t>
            </a:r>
          </a:p>
          <a:p>
            <a:endParaRPr lang="en-US" dirty="0"/>
          </a:p>
          <a:p>
            <a:r>
              <a:rPr lang="en-US" dirty="0"/>
              <a:t>I was a caregiver for both of them until their passing.</a:t>
            </a:r>
          </a:p>
          <a:p>
            <a:endParaRPr lang="en-US" dirty="0"/>
          </a:p>
          <a:p>
            <a:r>
              <a:rPr lang="en-US" dirty="0"/>
              <a:t>This story is based on my experience as a caregiver helping my dad “age in place” the past couple of years.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68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by a window looking out the window&#10;&#10;AI-generated content may be incorrect.">
            <a:extLst>
              <a:ext uri="{FF2B5EF4-FFF2-40B4-BE49-F238E27FC236}">
                <a16:creationId xmlns:a16="http://schemas.microsoft.com/office/drawing/2014/main" id="{ECE862C2-C7E1-D938-B8CD-9F6C2FCBE3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EF76F1-0D27-9194-C52A-C93FB530A8A8}"/>
              </a:ext>
            </a:extLst>
          </p:cNvPr>
          <p:cNvSpPr/>
          <p:nvPr/>
        </p:nvSpPr>
        <p:spPr>
          <a:xfrm>
            <a:off x="-1" y="1698142"/>
            <a:ext cx="5377069" cy="5159858"/>
          </a:xfrm>
          <a:prstGeom prst="rect">
            <a:avLst/>
          </a:prstGeom>
          <a:gradFill flip="none" rotWithShape="1">
            <a:gsLst>
              <a:gs pos="0">
                <a:srgbClr val="F6F2E6">
                  <a:alpha val="61000"/>
                </a:srgbClr>
              </a:gs>
              <a:gs pos="100000">
                <a:srgbClr val="F6F2E6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8FAB8D-01DA-A8C9-23DC-1D6C31BB9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781549"/>
            <a:ext cx="537706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F6F2E6"/>
                </a:solidFill>
                <a:latin typeface="Bernard MT Condensed" panose="02050806060905020404" pitchFamily="18" charset="0"/>
                <a:cs typeface="Times New Roman"/>
              </a:rPr>
              <a:t>What Does </a:t>
            </a:r>
            <a:br>
              <a:rPr lang="en-US" sz="5400" dirty="0">
                <a:solidFill>
                  <a:srgbClr val="F6F2E6"/>
                </a:solidFill>
                <a:latin typeface="Bernard MT Condensed" panose="02050806060905020404" pitchFamily="18" charset="0"/>
                <a:cs typeface="Times New Roman"/>
              </a:rPr>
            </a:br>
            <a:r>
              <a:rPr lang="en-US" sz="5400" dirty="0">
                <a:solidFill>
                  <a:srgbClr val="F6F2E6"/>
                </a:solidFill>
                <a:latin typeface="Bernard MT Condensed" panose="02050806060905020404" pitchFamily="18" charset="0"/>
                <a:cs typeface="Times New Roman"/>
              </a:rPr>
              <a:t>“Aging in Place” Mean?</a:t>
            </a:r>
            <a:endParaRPr lang="en-US" sz="5400" dirty="0">
              <a:solidFill>
                <a:srgbClr val="F6F2E6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4B6A8-E052-ABB3-626E-14F280982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473" y="2808047"/>
            <a:ext cx="497011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Times New Roman"/>
                <a:cs typeface="Times New Roman"/>
              </a:rPr>
              <a:t>Living in your home safely, independently, and comfortably</a:t>
            </a:r>
            <a:br>
              <a:rPr lang="en-US" dirty="0">
                <a:latin typeface="Times New Roman"/>
                <a:cs typeface="Times New Roman" panose="02020603050405020304" pitchFamily="18" charset="0"/>
              </a:rPr>
            </a:br>
            <a:endParaRPr lang="en-US">
              <a:latin typeface="Times New Roman"/>
              <a:cs typeface="Times New Roman" panose="02020603050405020304" pitchFamily="18" charset="0"/>
            </a:endParaRPr>
          </a:p>
          <a:p>
            <a:r>
              <a:rPr lang="en-US" sz="2400" dirty="0">
                <a:cs typeface="Times New Roman"/>
              </a:rPr>
              <a:t>Not just staying put — adapting to meet changing needs</a:t>
            </a:r>
            <a:endParaRPr lang="en-US" sz="2400" dirty="0"/>
          </a:p>
          <a:p>
            <a:r>
              <a:rPr lang="en-US" sz="2400" dirty="0">
                <a:cs typeface="Times New Roman"/>
              </a:rPr>
              <a:t>Balancing independence with safety and quality of life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4593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B910F2-130C-C6EA-BAE7-392D9D18B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8B9CA-233C-35D4-C00A-35E6A3910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54" y="4682331"/>
            <a:ext cx="2385168" cy="132556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2E2525"/>
                </a:solidFill>
                <a:latin typeface="Bernard MT Condensed" panose="02050806060905020404" pitchFamily="18" charset="0"/>
                <a:cs typeface="Times New Roman"/>
              </a:rPr>
              <a:t>Why Aging in Place Matters</a:t>
            </a:r>
            <a:endParaRPr lang="en-US" sz="5400" dirty="0">
              <a:solidFill>
                <a:srgbClr val="2E2525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45C98-1288-DD8C-F3D3-713386B75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01534"/>
            <a:ext cx="563540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Times New Roman"/>
              </a:rPr>
              <a:t>Emotional comfort and sense of familiarity (I want to)</a:t>
            </a:r>
            <a:endParaRPr lang="en-US" dirty="0"/>
          </a:p>
          <a:p>
            <a:r>
              <a:rPr lang="en-US" dirty="0">
                <a:cs typeface="Times New Roman"/>
              </a:rPr>
              <a:t>Maintaining community and social ties</a:t>
            </a:r>
            <a:endParaRPr lang="en-US" dirty="0"/>
          </a:p>
          <a:p>
            <a:r>
              <a:rPr lang="en-US" dirty="0">
                <a:cs typeface="Times New Roman"/>
              </a:rPr>
              <a:t>Financial benefits compared to assisted living</a:t>
            </a:r>
            <a:endParaRPr lang="en-US" dirty="0"/>
          </a:p>
          <a:p>
            <a:r>
              <a:rPr lang="en-US" dirty="0">
                <a:cs typeface="Times New Roman"/>
              </a:rPr>
              <a:t>Better control over daily routines</a:t>
            </a:r>
            <a:endParaRPr lang="en-US" dirty="0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6C0A82AB-4ED2-83DA-0071-7B5EEA27B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23533" y="-2213112"/>
            <a:ext cx="9422831" cy="628518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65125E2-4281-329B-E49E-3E7311A919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2677" y="180123"/>
            <a:ext cx="2303825" cy="816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309C620F-7307-CD81-80D6-69A43CA9D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1868" y="222641"/>
            <a:ext cx="2352404" cy="816299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47DAE37-2833-F369-927B-D48BE0CD6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197125" y="-589068"/>
            <a:ext cx="1028951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0B9588-8111-1430-6EE9-B02965FB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638" y="227513"/>
            <a:ext cx="2832113" cy="297918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2E2525"/>
                </a:solidFill>
                <a:latin typeface="Bernard MT Condensed" panose="02050806060905020404" pitchFamily="18" charset="0"/>
                <a:cs typeface="Times New Roman"/>
              </a:rPr>
              <a:t>Challenges of Aging in Place</a:t>
            </a:r>
            <a:endParaRPr lang="en-US" sz="4800" dirty="0">
              <a:solidFill>
                <a:srgbClr val="2E2525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DE2D6-E011-6BA4-EE0D-D4BFE1D35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633" y="3346644"/>
            <a:ext cx="6966734" cy="53284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Times New Roman"/>
              </a:rPr>
              <a:t>Health and mobility issues</a:t>
            </a:r>
            <a:endParaRPr lang="en-US" dirty="0"/>
          </a:p>
          <a:p>
            <a:r>
              <a:rPr lang="en-US" dirty="0">
                <a:cs typeface="Times New Roman"/>
              </a:rPr>
              <a:t>Home safety risks (falls, accessibility)</a:t>
            </a:r>
            <a:endParaRPr lang="en-US" dirty="0"/>
          </a:p>
          <a:p>
            <a:r>
              <a:rPr lang="en-US" dirty="0">
                <a:cs typeface="Times New Roman"/>
              </a:rPr>
              <a:t>Social isolation and loneliness</a:t>
            </a:r>
            <a:endParaRPr lang="en-US" dirty="0"/>
          </a:p>
          <a:p>
            <a:r>
              <a:rPr lang="en-US" dirty="0">
                <a:cs typeface="Times New Roman"/>
              </a:rPr>
              <a:t>Transportation limitations</a:t>
            </a:r>
            <a:endParaRPr lang="en-US" dirty="0"/>
          </a:p>
          <a:p>
            <a:r>
              <a:rPr lang="en-US" dirty="0">
                <a:cs typeface="Times New Roman"/>
              </a:rPr>
              <a:t>Access to healthcare and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908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BEE16-0359-E384-CEC2-1BA410D97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6" y="-30440"/>
            <a:ext cx="11135139" cy="1325563"/>
          </a:xfrm>
        </p:spPr>
        <p:txBody>
          <a:bodyPr>
            <a:noAutofit/>
          </a:bodyPr>
          <a:lstStyle/>
          <a:p>
            <a:r>
              <a:rPr lang="en-US" sz="5400" dirty="0">
                <a:latin typeface="Bernard MT Condensed" panose="02050806060905020404" pitchFamily="18" charset="0"/>
                <a:cs typeface="Times New Roman"/>
              </a:rPr>
              <a:t>The 4 Pillars of Successful Aging in Place</a:t>
            </a:r>
            <a:endParaRPr lang="en-US" sz="5400" dirty="0">
              <a:latin typeface="Bernard MT Condensed" panose="020508060609050204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BE0F0E3-C149-59C1-92D2-16D0C15093E9}"/>
              </a:ext>
            </a:extLst>
          </p:cNvPr>
          <p:cNvGrpSpPr/>
          <p:nvPr/>
        </p:nvGrpSpPr>
        <p:grpSpPr>
          <a:xfrm>
            <a:off x="740204" y="2007972"/>
            <a:ext cx="2607543" cy="9048347"/>
            <a:chOff x="439912" y="1852160"/>
            <a:chExt cx="2651578" cy="9201153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7DF025E-E4C2-7F5E-92F2-540EB963F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9912" y="1852160"/>
              <a:ext cx="2651578" cy="920115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CB541F-D432-B73A-31C9-9C15D5AECAEC}"/>
                </a:ext>
              </a:extLst>
            </p:cNvPr>
            <p:cNvSpPr txBox="1"/>
            <p:nvPr/>
          </p:nvSpPr>
          <p:spPr>
            <a:xfrm>
              <a:off x="648567" y="4916415"/>
              <a:ext cx="227907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6F2E6"/>
                  </a:solidFill>
                  <a:cs typeface="Times New Roman" panose="02020603050405020304" pitchFamily="18" charset="0"/>
                </a:rPr>
                <a:t>Home Safety </a:t>
              </a:r>
            </a:p>
            <a:p>
              <a:pPr algn="ctr"/>
              <a:r>
                <a:rPr lang="en-US" sz="2800" dirty="0">
                  <a:solidFill>
                    <a:srgbClr val="F6F2E6"/>
                  </a:solidFill>
                  <a:cs typeface="Times New Roman" panose="02020603050405020304" pitchFamily="18" charset="0"/>
                </a:rPr>
                <a:t>&amp; </a:t>
              </a:r>
            </a:p>
            <a:p>
              <a:pPr algn="ctr"/>
              <a:r>
                <a:rPr lang="en-US" sz="2800" dirty="0">
                  <a:solidFill>
                    <a:srgbClr val="F6F2E6"/>
                  </a:solidFill>
                  <a:cs typeface="Times New Roman" panose="02020603050405020304" pitchFamily="18" charset="0"/>
                </a:rPr>
                <a:t>Accessibility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80BDB0-6139-01E1-77F3-6485E44A39B8}"/>
                </a:ext>
              </a:extLst>
            </p:cNvPr>
            <p:cNvSpPr txBox="1"/>
            <p:nvPr/>
          </p:nvSpPr>
          <p:spPr>
            <a:xfrm>
              <a:off x="439912" y="3448440"/>
              <a:ext cx="72733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dirty="0">
                  <a:solidFill>
                    <a:srgbClr val="F6F2E6"/>
                  </a:solidFill>
                  <a:latin typeface="Bernard MT Condensed" panose="02050806060905020404" pitchFamily="18" charset="0"/>
                  <a:cs typeface="Times New Roman"/>
                </a:rPr>
                <a:t>1.</a:t>
              </a:r>
              <a:endParaRPr lang="en-US" sz="5400" dirty="0">
                <a:solidFill>
                  <a:srgbClr val="F6F2E6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B46C7E9-4254-9322-F1C3-2FD85CFE4D52}"/>
              </a:ext>
            </a:extLst>
          </p:cNvPr>
          <p:cNvGrpSpPr/>
          <p:nvPr/>
        </p:nvGrpSpPr>
        <p:grpSpPr>
          <a:xfrm>
            <a:off x="3464754" y="1973287"/>
            <a:ext cx="2607541" cy="9083032"/>
            <a:chOff x="3359443" y="1819895"/>
            <a:chExt cx="2651577" cy="9236424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E393338-D235-F0A8-93B2-56381CFB6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59443" y="1819895"/>
              <a:ext cx="2651577" cy="923642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129817-49D2-8DE2-1674-2148184BFD59}"/>
                </a:ext>
              </a:extLst>
            </p:cNvPr>
            <p:cNvSpPr txBox="1"/>
            <p:nvPr/>
          </p:nvSpPr>
          <p:spPr>
            <a:xfrm>
              <a:off x="3523296" y="4916416"/>
              <a:ext cx="227907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6F2E6"/>
                  </a:solidFill>
                  <a:cs typeface="Times New Roman" panose="02020603050405020304" pitchFamily="18" charset="0"/>
                </a:rPr>
                <a:t>Health</a:t>
              </a:r>
            </a:p>
            <a:p>
              <a:pPr algn="ctr"/>
              <a:r>
                <a:rPr lang="en-US" sz="2800" dirty="0">
                  <a:solidFill>
                    <a:srgbClr val="F6F2E6"/>
                  </a:solidFill>
                  <a:cs typeface="Times New Roman" panose="02020603050405020304" pitchFamily="18" charset="0"/>
                </a:rPr>
                <a:t> &amp; </a:t>
              </a:r>
            </a:p>
            <a:p>
              <a:pPr algn="ctr"/>
              <a:r>
                <a:rPr lang="en-US" sz="2800" dirty="0">
                  <a:solidFill>
                    <a:srgbClr val="F6F2E6"/>
                  </a:solidFill>
                  <a:cs typeface="Times New Roman" panose="02020603050405020304" pitchFamily="18" charset="0"/>
                </a:rPr>
                <a:t>Wellness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7D829B-B2A3-1FD5-A9B6-5F1EF84672AC}"/>
                </a:ext>
              </a:extLst>
            </p:cNvPr>
            <p:cNvSpPr txBox="1"/>
            <p:nvPr/>
          </p:nvSpPr>
          <p:spPr>
            <a:xfrm>
              <a:off x="3406775" y="3479704"/>
              <a:ext cx="72733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dirty="0">
                  <a:solidFill>
                    <a:srgbClr val="F6F2E6"/>
                  </a:solidFill>
                  <a:latin typeface="Bernard MT Condensed" panose="02050806060905020404" pitchFamily="18" charset="0"/>
                  <a:cs typeface="Times New Roman"/>
                </a:rPr>
                <a:t>2.</a:t>
              </a:r>
              <a:endParaRPr lang="en-US" sz="5400" dirty="0">
                <a:solidFill>
                  <a:srgbClr val="F6F2E6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F14E06-8203-F843-D3E9-4AF5E8B43163}"/>
              </a:ext>
            </a:extLst>
          </p:cNvPr>
          <p:cNvGrpSpPr/>
          <p:nvPr/>
        </p:nvGrpSpPr>
        <p:grpSpPr>
          <a:xfrm>
            <a:off x="6189302" y="1836591"/>
            <a:ext cx="2563485" cy="9083033"/>
            <a:chOff x="6278973" y="1683199"/>
            <a:chExt cx="2606776" cy="9236425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9D64CC48-3B51-8C9E-AFAA-7C20AC10A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78973" y="1683199"/>
              <a:ext cx="2606776" cy="923642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3DACDA-B24A-9947-A248-8D9EA7CE50A2}"/>
                </a:ext>
              </a:extLst>
            </p:cNvPr>
            <p:cNvSpPr txBox="1"/>
            <p:nvPr/>
          </p:nvSpPr>
          <p:spPr>
            <a:xfrm>
              <a:off x="6442826" y="5357242"/>
              <a:ext cx="22790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6F2E6"/>
                  </a:solidFill>
                  <a:cs typeface="Times New Roman" panose="02020603050405020304" pitchFamily="18" charset="0"/>
                </a:rPr>
                <a:t>Social </a:t>
              </a:r>
            </a:p>
            <a:p>
              <a:pPr algn="ctr"/>
              <a:r>
                <a:rPr lang="en-US" sz="2800" dirty="0">
                  <a:solidFill>
                    <a:srgbClr val="F6F2E6"/>
                  </a:solidFill>
                  <a:cs typeface="Times New Roman" panose="02020603050405020304" pitchFamily="18" charset="0"/>
                </a:rPr>
                <a:t>Connection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155C85F-08ED-B727-5806-D3CA66935F0A}"/>
                </a:ext>
              </a:extLst>
            </p:cNvPr>
            <p:cNvSpPr txBox="1"/>
            <p:nvPr/>
          </p:nvSpPr>
          <p:spPr>
            <a:xfrm>
              <a:off x="6316161" y="3478411"/>
              <a:ext cx="72733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dirty="0">
                  <a:solidFill>
                    <a:srgbClr val="F6F2E6"/>
                  </a:solidFill>
                  <a:latin typeface="Bernard MT Condensed" panose="02050806060905020404" pitchFamily="18" charset="0"/>
                  <a:cs typeface="Times New Roman"/>
                </a:rPr>
                <a:t>3.</a:t>
              </a:r>
              <a:endParaRPr lang="en-US" sz="5400" dirty="0">
                <a:solidFill>
                  <a:srgbClr val="F6F2E6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3811F19-2774-314A-BA93-5598243CBDFC}"/>
              </a:ext>
            </a:extLst>
          </p:cNvPr>
          <p:cNvGrpSpPr/>
          <p:nvPr/>
        </p:nvGrpSpPr>
        <p:grpSpPr>
          <a:xfrm>
            <a:off x="8869793" y="1838739"/>
            <a:ext cx="2607542" cy="9210231"/>
            <a:chOff x="9153703" y="1676290"/>
            <a:chExt cx="2651577" cy="9365771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4622B55C-2140-0C20-428E-A12336D9B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153703" y="1676290"/>
              <a:ext cx="2651577" cy="936577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197B488-97DE-9CE4-ECBE-D7A346B3D63F}"/>
                </a:ext>
              </a:extLst>
            </p:cNvPr>
            <p:cNvSpPr txBox="1"/>
            <p:nvPr/>
          </p:nvSpPr>
          <p:spPr>
            <a:xfrm>
              <a:off x="9339956" y="5357243"/>
              <a:ext cx="22790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6F2E6"/>
                  </a:solidFill>
                  <a:cs typeface="Times New Roman" panose="02020603050405020304" pitchFamily="18" charset="0"/>
                </a:rPr>
                <a:t>Financial </a:t>
              </a:r>
            </a:p>
            <a:p>
              <a:pPr algn="ctr"/>
              <a:r>
                <a:rPr lang="en-US" sz="2800" dirty="0">
                  <a:solidFill>
                    <a:srgbClr val="F6F2E6"/>
                  </a:solidFill>
                  <a:cs typeface="Times New Roman" panose="02020603050405020304" pitchFamily="18" charset="0"/>
                </a:rPr>
                <a:t>Planning</a:t>
              </a:r>
              <a:endParaRPr lang="en-US" sz="1600" dirty="0">
                <a:solidFill>
                  <a:srgbClr val="F6F2E6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7C98421-2A01-6EA7-F62B-14DCF6F16C71}"/>
                </a:ext>
              </a:extLst>
            </p:cNvPr>
            <p:cNvSpPr txBox="1"/>
            <p:nvPr/>
          </p:nvSpPr>
          <p:spPr>
            <a:xfrm>
              <a:off x="9198503" y="3473501"/>
              <a:ext cx="72733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dirty="0">
                  <a:solidFill>
                    <a:srgbClr val="F6F2E6"/>
                  </a:solidFill>
                  <a:latin typeface="Bernard MT Condensed" panose="02050806060905020404" pitchFamily="18" charset="0"/>
                  <a:cs typeface="Times New Roman"/>
                </a:rPr>
                <a:t>4.</a:t>
              </a:r>
              <a:endParaRPr lang="en-US" sz="5400" dirty="0">
                <a:solidFill>
                  <a:srgbClr val="F6F2E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6781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5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C381BE0-E6CC-D139-38AD-351AAD7E3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19143" y="-2490535"/>
            <a:ext cx="8833610" cy="9174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4CA1A2-C5B5-0C97-5ABF-7A8E4906D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008" y="155782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6F2E6"/>
                </a:solidFill>
                <a:latin typeface="Bernard MT Condensed" panose="02050806060905020404" pitchFamily="18" charset="0"/>
                <a:cs typeface="Times New Roman"/>
              </a:rPr>
              <a:t>Pillar 1. </a:t>
            </a:r>
            <a:br>
              <a:rPr lang="en-US" sz="5400" dirty="0">
                <a:solidFill>
                  <a:srgbClr val="F6F2E6"/>
                </a:solidFill>
                <a:latin typeface="Bernard MT Condensed" panose="02050806060905020404" pitchFamily="18" charset="0"/>
                <a:cs typeface="Times New Roman"/>
              </a:rPr>
            </a:br>
            <a:r>
              <a:rPr lang="en-US" sz="5400" dirty="0">
                <a:solidFill>
                  <a:srgbClr val="F6F2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 Safety &amp; Accessibility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F5E7C0-2E1B-3092-8047-B3256C42E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4138741" y="490974"/>
            <a:ext cx="3932900" cy="91846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B7210-1A11-6DF8-7E25-35CBACC7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008" y="3451695"/>
            <a:ext cx="792811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2E2525"/>
                </a:solidFill>
                <a:cs typeface="Times New Roman"/>
              </a:rPr>
              <a:t>Remove tripping hazards</a:t>
            </a:r>
            <a:endParaRPr lang="en-US" dirty="0">
              <a:solidFill>
                <a:srgbClr val="2E2525"/>
              </a:solidFill>
            </a:endParaRPr>
          </a:p>
          <a:p>
            <a:r>
              <a:rPr lang="en-US" dirty="0">
                <a:solidFill>
                  <a:srgbClr val="2E2525"/>
                </a:solidFill>
                <a:cs typeface="Times New Roman"/>
              </a:rPr>
              <a:t>Improve lighting</a:t>
            </a:r>
            <a:endParaRPr lang="en-US" dirty="0">
              <a:solidFill>
                <a:srgbClr val="2E2525"/>
              </a:solidFill>
            </a:endParaRPr>
          </a:p>
          <a:p>
            <a:r>
              <a:rPr lang="en-US" dirty="0">
                <a:solidFill>
                  <a:srgbClr val="2E2525"/>
                </a:solidFill>
                <a:cs typeface="Times New Roman"/>
              </a:rPr>
              <a:t>Install grab bars and handrails</a:t>
            </a:r>
            <a:endParaRPr lang="en-US" dirty="0">
              <a:solidFill>
                <a:srgbClr val="2E2525"/>
              </a:solidFill>
            </a:endParaRPr>
          </a:p>
          <a:p>
            <a:r>
              <a:rPr lang="en-US" dirty="0">
                <a:solidFill>
                  <a:srgbClr val="2E2525"/>
                </a:solidFill>
                <a:cs typeface="Times New Roman"/>
              </a:rPr>
              <a:t>Consider one-level living or stair lifts</a:t>
            </a:r>
            <a:endParaRPr lang="en-US" dirty="0">
              <a:solidFill>
                <a:srgbClr val="2E2525"/>
              </a:solidFill>
            </a:endParaRPr>
          </a:p>
          <a:p>
            <a:r>
              <a:rPr lang="en-US" dirty="0">
                <a:solidFill>
                  <a:srgbClr val="2E2525"/>
                </a:solidFill>
                <a:cs typeface="Times New Roman"/>
              </a:rPr>
              <a:t>Technology for safety: fall detection, smart lighting</a:t>
            </a:r>
            <a:endParaRPr lang="en-US" dirty="0">
              <a:solidFill>
                <a:srgbClr val="2E25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8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4E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F26C1ED-67BD-5CD7-FE11-2CFCF99EF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15044">
            <a:off x="-1277334" y="112189"/>
            <a:ext cx="11929266" cy="113760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89F2FD-77EF-F9CD-AC45-9DDD960A8967}"/>
              </a:ext>
            </a:extLst>
          </p:cNvPr>
          <p:cNvSpPr txBox="1">
            <a:spLocks/>
          </p:cNvSpPr>
          <p:nvPr/>
        </p:nvSpPr>
        <p:spPr>
          <a:xfrm>
            <a:off x="2339008" y="15578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F6F2E6"/>
                </a:solidFill>
                <a:latin typeface="Bernard MT Condensed" panose="02050806060905020404" pitchFamily="18" charset="0"/>
                <a:cs typeface="Times New Roman"/>
              </a:rPr>
              <a:t>Pillar 2. </a:t>
            </a:r>
            <a:br>
              <a:rPr lang="en-US" sz="5400" dirty="0">
                <a:solidFill>
                  <a:srgbClr val="F6F2E6"/>
                </a:solidFill>
                <a:latin typeface="Bernard MT Condensed" panose="02050806060905020404" pitchFamily="18" charset="0"/>
                <a:cs typeface="Times New Roman"/>
              </a:rPr>
            </a:br>
            <a:r>
              <a:rPr lang="en-US" sz="5400" dirty="0">
                <a:solidFill>
                  <a:srgbClr val="F6F2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 &amp; Wellness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D8F77AF-2928-B472-82A1-AEEFA7B42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4138741" y="490974"/>
            <a:ext cx="3932900" cy="918461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A86295-6178-62E4-E6CC-CE63025AC75F}"/>
              </a:ext>
            </a:extLst>
          </p:cNvPr>
          <p:cNvSpPr txBox="1">
            <a:spLocks/>
          </p:cNvSpPr>
          <p:nvPr/>
        </p:nvSpPr>
        <p:spPr>
          <a:xfrm>
            <a:off x="2339008" y="3451695"/>
            <a:ext cx="7441096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E2525"/>
                </a:solidFill>
                <a:cs typeface="Times New Roman"/>
              </a:rPr>
              <a:t>Regular medical checkups</a:t>
            </a:r>
          </a:p>
          <a:p>
            <a:r>
              <a:rPr lang="en-US" dirty="0">
                <a:solidFill>
                  <a:srgbClr val="2E2525"/>
                </a:solidFill>
                <a:cs typeface="Times New Roman"/>
              </a:rPr>
              <a:t>Staying active — strength, balance, flexibility</a:t>
            </a:r>
          </a:p>
          <a:p>
            <a:r>
              <a:rPr lang="en-US" dirty="0">
                <a:solidFill>
                  <a:srgbClr val="2E2525"/>
                </a:solidFill>
                <a:cs typeface="Times New Roman"/>
              </a:rPr>
              <a:t>Nutrition for healthy aging</a:t>
            </a:r>
          </a:p>
          <a:p>
            <a:r>
              <a:rPr lang="en-US" dirty="0">
                <a:solidFill>
                  <a:srgbClr val="2E2525"/>
                </a:solidFill>
                <a:cs typeface="Times New Roman"/>
              </a:rPr>
              <a:t>Medication management systems</a:t>
            </a:r>
          </a:p>
        </p:txBody>
      </p:sp>
    </p:spTree>
    <p:extLst>
      <p:ext uri="{BB962C8B-B14F-4D97-AF65-F5344CB8AC3E}">
        <p14:creationId xmlns:p14="http://schemas.microsoft.com/office/powerpoint/2010/main" val="3839925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690</Words>
  <Application>Microsoft Office PowerPoint</Application>
  <PresentationFormat>Widescreen</PresentationFormat>
  <Paragraphs>137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Bernard MT Condensed</vt:lpstr>
      <vt:lpstr>Times New Roman</vt:lpstr>
      <vt:lpstr>Office Theme</vt:lpstr>
      <vt:lpstr>Staying Home,  </vt:lpstr>
      <vt:lpstr>Who Am I?</vt:lpstr>
      <vt:lpstr> My Story</vt:lpstr>
      <vt:lpstr>What Does  “Aging in Place” Mean?</vt:lpstr>
      <vt:lpstr>Why Aging in Place Matters</vt:lpstr>
      <vt:lpstr>Challenges of Aging in Place</vt:lpstr>
      <vt:lpstr>The 4 Pillars of Successful Aging in Place</vt:lpstr>
      <vt:lpstr>Pillar 1.  Home Safety &amp; Accessibility</vt:lpstr>
      <vt:lpstr>PowerPoint Presentation</vt:lpstr>
      <vt:lpstr>PowerPoint Presentation</vt:lpstr>
      <vt:lpstr>PowerPoint Presentation</vt:lpstr>
      <vt:lpstr>Support Systems and Resources</vt:lpstr>
      <vt:lpstr>Making a Personal Aging-in-Place Plan</vt:lpstr>
      <vt:lpstr>Discussion and Q&amp;A</vt:lpstr>
      <vt:lpstr>Closing and Key Takeaways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Dykgreve, Tember</dc:creator>
  <cp:lastModifiedBy>Dykgreve, Tember</cp:lastModifiedBy>
  <cp:revision>72</cp:revision>
  <dcterms:modified xsi:type="dcterms:W3CDTF">2026-03-09T22:13:09Z</dcterms:modified>
</cp:coreProperties>
</file>