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1"/>
  </p:notesMasterIdLst>
  <p:handoutMasterIdLst>
    <p:handoutMasterId r:id="rId32"/>
  </p:handoutMasterIdLst>
  <p:sldIdLst>
    <p:sldId id="256" r:id="rId2"/>
    <p:sldId id="257" r:id="rId3"/>
    <p:sldId id="258" r:id="rId4"/>
    <p:sldId id="280" r:id="rId5"/>
    <p:sldId id="259" r:id="rId6"/>
    <p:sldId id="260" r:id="rId7"/>
    <p:sldId id="279" r:id="rId8"/>
    <p:sldId id="261" r:id="rId9"/>
    <p:sldId id="262" r:id="rId10"/>
    <p:sldId id="283" r:id="rId11"/>
    <p:sldId id="263" r:id="rId12"/>
    <p:sldId id="282" r:id="rId13"/>
    <p:sldId id="281" r:id="rId14"/>
    <p:sldId id="287" r:id="rId15"/>
    <p:sldId id="266" r:id="rId16"/>
    <p:sldId id="267" r:id="rId17"/>
    <p:sldId id="268" r:id="rId18"/>
    <p:sldId id="269" r:id="rId19"/>
    <p:sldId id="284" r:id="rId20"/>
    <p:sldId id="285" r:id="rId21"/>
    <p:sldId id="270" r:id="rId22"/>
    <p:sldId id="271" r:id="rId23"/>
    <p:sldId id="273" r:id="rId24"/>
    <p:sldId id="274" r:id="rId25"/>
    <p:sldId id="286" r:id="rId26"/>
    <p:sldId id="275" r:id="rId27"/>
    <p:sldId id="276" r:id="rId28"/>
    <p:sldId id="277" r:id="rId29"/>
    <p:sldId id="278" r:id="rId30"/>
  </p:sldIdLst>
  <p:sldSz cx="9144000" cy="6858000" type="screen4x3"/>
  <p:notesSz cx="9296400" cy="7010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6" d="100"/>
          <a:sy n="106" d="100"/>
        </p:scale>
        <p:origin x="1158" y="108"/>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4029282" cy="351957"/>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5265014" y="0"/>
            <a:ext cx="4029282" cy="351957"/>
          </a:xfrm>
          <a:prstGeom prst="rect">
            <a:avLst/>
          </a:prstGeom>
        </p:spPr>
        <p:txBody>
          <a:bodyPr vert="horz" lIns="91440" tIns="45720" rIns="91440" bIns="45720" rtlCol="0"/>
          <a:lstStyle>
            <a:lvl1pPr algn="r">
              <a:defRPr sz="1200"/>
            </a:lvl1pPr>
          </a:lstStyle>
          <a:p>
            <a:fld id="{FFFC0033-87BC-49CA-980E-A33D64D1BCB7}" type="datetimeFigureOut">
              <a:rPr lang="en-US" smtClean="0"/>
              <a:t>1/23/2015</a:t>
            </a:fld>
            <a:endParaRPr lang="en-US"/>
          </a:p>
        </p:txBody>
      </p:sp>
      <p:sp>
        <p:nvSpPr>
          <p:cNvPr id="4" name="Footer Placeholder 3"/>
          <p:cNvSpPr>
            <a:spLocks noGrp="1"/>
          </p:cNvSpPr>
          <p:nvPr>
            <p:ph type="ftr" sz="quarter" idx="2"/>
          </p:nvPr>
        </p:nvSpPr>
        <p:spPr>
          <a:xfrm>
            <a:off x="1" y="6658444"/>
            <a:ext cx="4029282" cy="35195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5265014" y="6658444"/>
            <a:ext cx="4029282" cy="351957"/>
          </a:xfrm>
          <a:prstGeom prst="rect">
            <a:avLst/>
          </a:prstGeom>
        </p:spPr>
        <p:txBody>
          <a:bodyPr vert="horz" lIns="91440" tIns="45720" rIns="91440" bIns="45720" rtlCol="0" anchor="b"/>
          <a:lstStyle>
            <a:lvl1pPr algn="r">
              <a:defRPr sz="1200"/>
            </a:lvl1pPr>
          </a:lstStyle>
          <a:p>
            <a:fld id="{8362C845-3F6F-4FB1-AF31-13E9E94B2E37}" type="slidenum">
              <a:rPr lang="en-US" smtClean="0"/>
              <a:t>‹#›</a:t>
            </a:fld>
            <a:endParaRPr lang="en-US"/>
          </a:p>
        </p:txBody>
      </p:sp>
    </p:spTree>
    <p:extLst>
      <p:ext uri="{BB962C8B-B14F-4D97-AF65-F5344CB8AC3E}">
        <p14:creationId xmlns:p14="http://schemas.microsoft.com/office/powerpoint/2010/main" val="348065481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4028440" cy="351737"/>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5265809" y="0"/>
            <a:ext cx="4028440" cy="351737"/>
          </a:xfrm>
          <a:prstGeom prst="rect">
            <a:avLst/>
          </a:prstGeom>
        </p:spPr>
        <p:txBody>
          <a:bodyPr vert="horz" lIns="93177" tIns="46589" rIns="93177" bIns="46589" rtlCol="0"/>
          <a:lstStyle>
            <a:lvl1pPr algn="r">
              <a:defRPr sz="1200"/>
            </a:lvl1pPr>
          </a:lstStyle>
          <a:p>
            <a:fld id="{104EA890-FCE2-49B0-A409-BDBC8C45EDA7}" type="datetimeFigureOut">
              <a:rPr lang="en-US" smtClean="0"/>
              <a:t>1/23/2015</a:t>
            </a:fld>
            <a:endParaRPr lang="en-US"/>
          </a:p>
        </p:txBody>
      </p:sp>
      <p:sp>
        <p:nvSpPr>
          <p:cNvPr id="4" name="Slide Image Placeholder 3"/>
          <p:cNvSpPr>
            <a:spLocks noGrp="1" noRot="1" noChangeAspect="1"/>
          </p:cNvSpPr>
          <p:nvPr>
            <p:ph type="sldImg" idx="2"/>
          </p:nvPr>
        </p:nvSpPr>
        <p:spPr>
          <a:xfrm>
            <a:off x="3071813" y="876300"/>
            <a:ext cx="3152775" cy="2365375"/>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929640" y="3373755"/>
            <a:ext cx="7437120" cy="2760345"/>
          </a:xfrm>
          <a:prstGeom prst="rect">
            <a:avLst/>
          </a:prstGeom>
        </p:spPr>
        <p:txBody>
          <a:bodyPr vert="horz" lIns="93177" tIns="46589" rIns="93177" bIns="46589"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6658664"/>
            <a:ext cx="4028440" cy="351736"/>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5265809" y="6658664"/>
            <a:ext cx="4028440" cy="351736"/>
          </a:xfrm>
          <a:prstGeom prst="rect">
            <a:avLst/>
          </a:prstGeom>
        </p:spPr>
        <p:txBody>
          <a:bodyPr vert="horz" lIns="93177" tIns="46589" rIns="93177" bIns="46589" rtlCol="0" anchor="b"/>
          <a:lstStyle>
            <a:lvl1pPr algn="r">
              <a:defRPr sz="1200"/>
            </a:lvl1pPr>
          </a:lstStyle>
          <a:p>
            <a:fld id="{DCFF51B9-23F8-4CBB-AB18-6FEE743CEABD}" type="slidenum">
              <a:rPr lang="en-US" smtClean="0"/>
              <a:t>‹#›</a:t>
            </a:fld>
            <a:endParaRPr lang="en-US"/>
          </a:p>
        </p:txBody>
      </p:sp>
    </p:spTree>
    <p:extLst>
      <p:ext uri="{BB962C8B-B14F-4D97-AF65-F5344CB8AC3E}">
        <p14:creationId xmlns:p14="http://schemas.microsoft.com/office/powerpoint/2010/main" val="122247729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CFF51B9-23F8-4CBB-AB18-6FEE743CEABD}" type="slidenum">
              <a:rPr lang="en-US" smtClean="0"/>
              <a:t>19</a:t>
            </a:fld>
            <a:endParaRPr lang="en-US"/>
          </a:p>
        </p:txBody>
      </p:sp>
    </p:spTree>
    <p:extLst>
      <p:ext uri="{BB962C8B-B14F-4D97-AF65-F5344CB8AC3E}">
        <p14:creationId xmlns:p14="http://schemas.microsoft.com/office/powerpoint/2010/main" val="372827084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CFF51B9-23F8-4CBB-AB18-6FEE743CEABD}" type="slidenum">
              <a:rPr lang="en-US" smtClean="0"/>
              <a:t>22</a:t>
            </a:fld>
            <a:endParaRPr lang="en-US"/>
          </a:p>
        </p:txBody>
      </p:sp>
    </p:spTree>
    <p:extLst>
      <p:ext uri="{BB962C8B-B14F-4D97-AF65-F5344CB8AC3E}">
        <p14:creationId xmlns:p14="http://schemas.microsoft.com/office/powerpoint/2010/main" val="148225578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CFF51B9-23F8-4CBB-AB18-6FEE743CEABD}" type="slidenum">
              <a:rPr lang="en-US" smtClean="0"/>
              <a:t>26</a:t>
            </a:fld>
            <a:endParaRPr lang="en-US"/>
          </a:p>
        </p:txBody>
      </p:sp>
    </p:spTree>
    <p:extLst>
      <p:ext uri="{BB962C8B-B14F-4D97-AF65-F5344CB8AC3E}">
        <p14:creationId xmlns:p14="http://schemas.microsoft.com/office/powerpoint/2010/main" val="10452133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CFF51B9-23F8-4CBB-AB18-6FEE743CEABD}" type="slidenum">
              <a:rPr lang="en-US" smtClean="0"/>
              <a:t>29</a:t>
            </a:fld>
            <a:endParaRPr lang="en-US"/>
          </a:p>
        </p:txBody>
      </p:sp>
    </p:spTree>
    <p:extLst>
      <p:ext uri="{BB962C8B-B14F-4D97-AF65-F5344CB8AC3E}">
        <p14:creationId xmlns:p14="http://schemas.microsoft.com/office/powerpoint/2010/main" val="71431394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7B5DDB81-645F-422D-BC90-67FD8136E323}" type="datetimeFigureOut">
              <a:rPr lang="en-US" smtClean="0"/>
              <a:t>1/23/2015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0B1106A-D0AD-4187-902B-5FC8BB937732}" type="slidenum">
              <a:rPr lang="en-US" smtClean="0"/>
              <a:t>‹#›</a:t>
            </a:fld>
            <a:endParaRPr lang="en-US"/>
          </a:p>
        </p:txBody>
      </p:sp>
    </p:spTree>
    <p:extLst>
      <p:ext uri="{BB962C8B-B14F-4D97-AF65-F5344CB8AC3E}">
        <p14:creationId xmlns:p14="http://schemas.microsoft.com/office/powerpoint/2010/main" val="335074355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B5DDB81-645F-422D-BC90-67FD8136E323}" type="datetimeFigureOut">
              <a:rPr lang="en-US" smtClean="0"/>
              <a:t>1/23/2015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0B1106A-D0AD-4187-902B-5FC8BB937732}" type="slidenum">
              <a:rPr lang="en-US" smtClean="0"/>
              <a:t>‹#›</a:t>
            </a:fld>
            <a:endParaRPr lang="en-US"/>
          </a:p>
        </p:txBody>
      </p:sp>
    </p:spTree>
    <p:extLst>
      <p:ext uri="{BB962C8B-B14F-4D97-AF65-F5344CB8AC3E}">
        <p14:creationId xmlns:p14="http://schemas.microsoft.com/office/powerpoint/2010/main" val="10033228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B5DDB81-645F-422D-BC90-67FD8136E323}" type="datetimeFigureOut">
              <a:rPr lang="en-US" smtClean="0"/>
              <a:t>1/23/2015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0B1106A-D0AD-4187-902B-5FC8BB937732}" type="slidenum">
              <a:rPr lang="en-US" smtClean="0"/>
              <a:t>‹#›</a:t>
            </a:fld>
            <a:endParaRPr lang="en-US"/>
          </a:p>
        </p:txBody>
      </p:sp>
    </p:spTree>
    <p:extLst>
      <p:ext uri="{BB962C8B-B14F-4D97-AF65-F5344CB8AC3E}">
        <p14:creationId xmlns:p14="http://schemas.microsoft.com/office/powerpoint/2010/main" val="64772829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B5DDB81-645F-422D-BC90-67FD8136E323}" type="datetimeFigureOut">
              <a:rPr lang="en-US" smtClean="0"/>
              <a:t>1/23/2015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0B1106A-D0AD-4187-902B-5FC8BB937732}" type="slidenum">
              <a:rPr lang="en-US" smtClean="0"/>
              <a:t>‹#›</a:t>
            </a:fld>
            <a:endParaRPr lang="en-US"/>
          </a:p>
        </p:txBody>
      </p:sp>
    </p:spTree>
    <p:extLst>
      <p:ext uri="{BB962C8B-B14F-4D97-AF65-F5344CB8AC3E}">
        <p14:creationId xmlns:p14="http://schemas.microsoft.com/office/powerpoint/2010/main" val="29088702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B5DDB81-645F-422D-BC90-67FD8136E323}" type="datetimeFigureOut">
              <a:rPr lang="en-US" smtClean="0"/>
              <a:t>1/23/2015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0B1106A-D0AD-4187-902B-5FC8BB937732}" type="slidenum">
              <a:rPr lang="en-US" smtClean="0"/>
              <a:t>‹#›</a:t>
            </a:fld>
            <a:endParaRPr lang="en-US"/>
          </a:p>
        </p:txBody>
      </p:sp>
    </p:spTree>
    <p:extLst>
      <p:ext uri="{BB962C8B-B14F-4D97-AF65-F5344CB8AC3E}">
        <p14:creationId xmlns:p14="http://schemas.microsoft.com/office/powerpoint/2010/main" val="7295503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7B5DDB81-645F-422D-BC90-67FD8136E323}" type="datetimeFigureOut">
              <a:rPr lang="en-US" smtClean="0"/>
              <a:t>1/23/2015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0B1106A-D0AD-4187-902B-5FC8BB937732}" type="slidenum">
              <a:rPr lang="en-US" smtClean="0"/>
              <a:t>‹#›</a:t>
            </a:fld>
            <a:endParaRPr lang="en-US"/>
          </a:p>
        </p:txBody>
      </p:sp>
    </p:spTree>
    <p:extLst>
      <p:ext uri="{BB962C8B-B14F-4D97-AF65-F5344CB8AC3E}">
        <p14:creationId xmlns:p14="http://schemas.microsoft.com/office/powerpoint/2010/main" val="129206032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7B5DDB81-645F-422D-BC90-67FD8136E323}" type="datetimeFigureOut">
              <a:rPr lang="en-US" smtClean="0"/>
              <a:t>1/23/2015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0B1106A-D0AD-4187-902B-5FC8BB937732}" type="slidenum">
              <a:rPr lang="en-US" smtClean="0"/>
              <a:t>‹#›</a:t>
            </a:fld>
            <a:endParaRPr lang="en-US"/>
          </a:p>
        </p:txBody>
      </p:sp>
    </p:spTree>
    <p:extLst>
      <p:ext uri="{BB962C8B-B14F-4D97-AF65-F5344CB8AC3E}">
        <p14:creationId xmlns:p14="http://schemas.microsoft.com/office/powerpoint/2010/main" val="164943657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7B5DDB81-645F-422D-BC90-67FD8136E323}" type="datetimeFigureOut">
              <a:rPr lang="en-US" smtClean="0"/>
              <a:t>1/23/2015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0B1106A-D0AD-4187-902B-5FC8BB937732}" type="slidenum">
              <a:rPr lang="en-US" smtClean="0"/>
              <a:t>‹#›</a:t>
            </a:fld>
            <a:endParaRPr lang="en-US"/>
          </a:p>
        </p:txBody>
      </p:sp>
    </p:spTree>
    <p:extLst>
      <p:ext uri="{BB962C8B-B14F-4D97-AF65-F5344CB8AC3E}">
        <p14:creationId xmlns:p14="http://schemas.microsoft.com/office/powerpoint/2010/main" val="36373626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B5DDB81-645F-422D-BC90-67FD8136E323}" type="datetimeFigureOut">
              <a:rPr lang="en-US" smtClean="0"/>
              <a:t>1/23/2015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0B1106A-D0AD-4187-902B-5FC8BB937732}" type="slidenum">
              <a:rPr lang="en-US" smtClean="0"/>
              <a:t>‹#›</a:t>
            </a:fld>
            <a:endParaRPr lang="en-US"/>
          </a:p>
        </p:txBody>
      </p:sp>
    </p:spTree>
    <p:extLst>
      <p:ext uri="{BB962C8B-B14F-4D97-AF65-F5344CB8AC3E}">
        <p14:creationId xmlns:p14="http://schemas.microsoft.com/office/powerpoint/2010/main" val="22699394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B5DDB81-645F-422D-BC90-67FD8136E323}" type="datetimeFigureOut">
              <a:rPr lang="en-US" smtClean="0"/>
              <a:t>1/23/2015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0B1106A-D0AD-4187-902B-5FC8BB937732}" type="slidenum">
              <a:rPr lang="en-US" smtClean="0"/>
              <a:t>‹#›</a:t>
            </a:fld>
            <a:endParaRPr lang="en-US"/>
          </a:p>
        </p:txBody>
      </p:sp>
    </p:spTree>
    <p:extLst>
      <p:ext uri="{BB962C8B-B14F-4D97-AF65-F5344CB8AC3E}">
        <p14:creationId xmlns:p14="http://schemas.microsoft.com/office/powerpoint/2010/main" val="384962868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B5DDB81-645F-422D-BC90-67FD8136E323}" type="datetimeFigureOut">
              <a:rPr lang="en-US" smtClean="0"/>
              <a:t>1/23/2015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0B1106A-D0AD-4187-902B-5FC8BB937732}" type="slidenum">
              <a:rPr lang="en-US" smtClean="0"/>
              <a:t>‹#›</a:t>
            </a:fld>
            <a:endParaRPr lang="en-US"/>
          </a:p>
        </p:txBody>
      </p:sp>
    </p:spTree>
    <p:extLst>
      <p:ext uri="{BB962C8B-B14F-4D97-AF65-F5344CB8AC3E}">
        <p14:creationId xmlns:p14="http://schemas.microsoft.com/office/powerpoint/2010/main" val="151700216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B5DDB81-645F-422D-BC90-67FD8136E323}" type="datetimeFigureOut">
              <a:rPr lang="en-US" smtClean="0"/>
              <a:t>1/23/2015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0B1106A-D0AD-4187-902B-5FC8BB937732}" type="slidenum">
              <a:rPr lang="en-US" smtClean="0"/>
              <a:t>‹#›</a:t>
            </a:fld>
            <a:endParaRPr lang="en-US"/>
          </a:p>
        </p:txBody>
      </p:sp>
    </p:spTree>
    <p:extLst>
      <p:ext uri="{BB962C8B-B14F-4D97-AF65-F5344CB8AC3E}">
        <p14:creationId xmlns:p14="http://schemas.microsoft.com/office/powerpoint/2010/main" val="4160185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http://www.msulocalgov.org/"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hyperlink" Target="http://www.investmentmt.com/content/BondPrograms/Docs/IntercapApp.pdf" TargetMode="Externa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hyperlink" Target="mailto:Lwelsh@mt.gov"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685800" y="2520583"/>
            <a:ext cx="8001000" cy="4108817"/>
          </a:xfrm>
          <a:prstGeom prst="rect">
            <a:avLst/>
          </a:prstGeom>
        </p:spPr>
        <p:txBody>
          <a:bodyPr wrap="square">
            <a:spAutoFit/>
          </a:bodyPr>
          <a:lstStyle/>
          <a:p>
            <a:pPr algn="ctr">
              <a:spcAft>
                <a:spcPts val="1000"/>
              </a:spcAft>
            </a:pPr>
            <a:r>
              <a:rPr lang="en-CA" sz="2800" dirty="0" smtClean="0">
                <a:effectLst/>
                <a:latin typeface="Times New Roman"/>
                <a:ea typeface="Calibri"/>
                <a:cs typeface="Times New Roman"/>
              </a:rPr>
              <a:t> </a:t>
            </a:r>
            <a:r>
              <a:rPr lang="en-CA" sz="2400" b="1" i="1" dirty="0" smtClean="0">
                <a:effectLst/>
                <a:latin typeface="+mj-lt"/>
                <a:ea typeface="Calibri"/>
                <a:cs typeface="Times New Roman"/>
              </a:rPr>
              <a:t>“PAY ME NOW OR PAY ME LATER”</a:t>
            </a:r>
            <a:endParaRPr lang="en-US" b="1" dirty="0">
              <a:latin typeface="+mj-lt"/>
              <a:ea typeface="Calibri"/>
              <a:cs typeface="Times New Roman"/>
            </a:endParaRPr>
          </a:p>
          <a:p>
            <a:pPr algn="ctr">
              <a:spcAft>
                <a:spcPts val="1000"/>
              </a:spcAft>
            </a:pPr>
            <a:endParaRPr lang="en-US" sz="2000" b="1" dirty="0"/>
          </a:p>
          <a:p>
            <a:pPr algn="ctr">
              <a:spcAft>
                <a:spcPts val="1000"/>
              </a:spcAft>
            </a:pPr>
            <a:r>
              <a:rPr lang="en-US" sz="2400" b="1" dirty="0" smtClean="0"/>
              <a:t>Developed by</a:t>
            </a:r>
            <a:endParaRPr lang="en-US" sz="2400" b="1" dirty="0"/>
          </a:p>
          <a:p>
            <a:pPr algn="ctr"/>
            <a:r>
              <a:rPr lang="en-US" sz="2400" b="1" dirty="0"/>
              <a:t>Kenneth L. Weaver, Ph.D.</a:t>
            </a:r>
          </a:p>
          <a:p>
            <a:endParaRPr lang="en-US" dirty="0"/>
          </a:p>
          <a:p>
            <a:pPr algn="ctr"/>
            <a:endParaRPr lang="en-US" b="1" dirty="0" smtClean="0"/>
          </a:p>
          <a:p>
            <a:pPr algn="ctr"/>
            <a:r>
              <a:rPr lang="en-US" b="1" dirty="0" smtClean="0"/>
              <a:t>Presented </a:t>
            </a:r>
            <a:r>
              <a:rPr lang="en-US" b="1" dirty="0"/>
              <a:t>by the </a:t>
            </a:r>
          </a:p>
          <a:p>
            <a:pPr algn="ctr"/>
            <a:r>
              <a:rPr lang="en-US" b="1" dirty="0"/>
              <a:t>Local Government Center</a:t>
            </a:r>
          </a:p>
          <a:p>
            <a:pPr algn="ctr"/>
            <a:r>
              <a:rPr lang="en-US" b="1" dirty="0"/>
              <a:t> Montana Sate University Extension</a:t>
            </a:r>
          </a:p>
          <a:p>
            <a:pPr algn="ctr"/>
            <a:r>
              <a:rPr lang="en-US" b="1" dirty="0"/>
              <a:t>PO Box 170535, Bozeman, MT  59717</a:t>
            </a:r>
          </a:p>
          <a:p>
            <a:pPr algn="ctr"/>
            <a:r>
              <a:rPr lang="en-US" b="1" dirty="0" smtClean="0">
                <a:hlinkClick r:id="rId2"/>
              </a:rPr>
              <a:t>www.msulocalgov.org</a:t>
            </a:r>
            <a:r>
              <a:rPr lang="en-CA" b="1" dirty="0" smtClean="0">
                <a:effectLst/>
                <a:latin typeface="Times New Roman"/>
                <a:ea typeface="Calibri"/>
                <a:cs typeface="Times New Roman"/>
              </a:rPr>
              <a:t> </a:t>
            </a:r>
            <a:endParaRPr lang="en-US" sz="1400" dirty="0">
              <a:ea typeface="Calibri"/>
              <a:cs typeface="Times New Roman"/>
            </a:endParaRPr>
          </a:p>
          <a:p>
            <a:pPr algn="ctr">
              <a:spcAft>
                <a:spcPts val="1000"/>
              </a:spcAft>
            </a:pPr>
            <a:endParaRPr lang="en-US" sz="1400" dirty="0">
              <a:ea typeface="Calibri"/>
              <a:cs typeface="Times New Roman"/>
            </a:endParaRPr>
          </a:p>
        </p:txBody>
      </p:sp>
      <p:sp>
        <p:nvSpPr>
          <p:cNvPr id="3" name="Title 1"/>
          <p:cNvSpPr>
            <a:spLocks noGrp="1"/>
          </p:cNvSpPr>
          <p:nvPr>
            <p:ph type="ctrTitle"/>
          </p:nvPr>
        </p:nvSpPr>
        <p:spPr>
          <a:xfrm>
            <a:off x="228600" y="152400"/>
            <a:ext cx="8763000" cy="1981200"/>
          </a:xfrm>
          <a:solidFill>
            <a:schemeClr val="accent1">
              <a:lumMod val="75000"/>
            </a:schemeClr>
          </a:solidFill>
          <a:ln>
            <a:solidFill>
              <a:schemeClr val="accent1"/>
            </a:solidFill>
          </a:ln>
        </p:spPr>
        <p:txBody>
          <a:bodyPr>
            <a:noAutofit/>
          </a:bodyPr>
          <a:lstStyle/>
          <a:p>
            <a:r>
              <a:rPr lang="en-US" sz="4000" b="1" dirty="0" smtClean="0">
                <a:solidFill>
                  <a:schemeClr val="bg1"/>
                </a:solidFill>
              </a:rPr>
              <a:t>MUNICIPAL CAPITAL </a:t>
            </a:r>
            <a:br>
              <a:rPr lang="en-US" sz="4000" b="1" dirty="0" smtClean="0">
                <a:solidFill>
                  <a:schemeClr val="bg1"/>
                </a:solidFill>
              </a:rPr>
            </a:br>
            <a:r>
              <a:rPr lang="en-US" sz="4000" b="1" dirty="0" smtClean="0">
                <a:solidFill>
                  <a:schemeClr val="bg1"/>
                </a:solidFill>
              </a:rPr>
              <a:t>IMPROVEMENT PROGRAM (CIP)</a:t>
            </a:r>
            <a:br>
              <a:rPr lang="en-US" sz="4000" b="1" dirty="0" smtClean="0">
                <a:solidFill>
                  <a:schemeClr val="bg1"/>
                </a:solidFill>
              </a:rPr>
            </a:br>
            <a:r>
              <a:rPr lang="en-US" sz="1400" b="1" dirty="0" smtClean="0">
                <a:solidFill>
                  <a:schemeClr val="accent1">
                    <a:lumMod val="75000"/>
                  </a:schemeClr>
                </a:solidFill>
              </a:rPr>
              <a:t>1</a:t>
            </a:r>
            <a:r>
              <a:rPr lang="en-US" sz="4000" b="1" dirty="0" smtClean="0">
                <a:solidFill>
                  <a:schemeClr val="bg1"/>
                </a:solidFill>
              </a:rPr>
              <a:t/>
            </a:r>
            <a:br>
              <a:rPr lang="en-US" sz="4000" b="1" dirty="0" smtClean="0">
                <a:solidFill>
                  <a:schemeClr val="bg1"/>
                </a:solidFill>
              </a:rPr>
            </a:br>
            <a:r>
              <a:rPr lang="en-CA" sz="2400" b="1" i="1" dirty="0">
                <a:solidFill>
                  <a:schemeClr val="bg1"/>
                </a:solidFill>
              </a:rPr>
              <a:t>A BUDGETING WORKBOOK FOR MUNICIPAL </a:t>
            </a:r>
            <a:r>
              <a:rPr lang="en-CA" sz="2400" b="1" i="1" dirty="0" smtClean="0">
                <a:solidFill>
                  <a:schemeClr val="bg1"/>
                </a:solidFill>
              </a:rPr>
              <a:t>OFFICIALS</a:t>
            </a:r>
            <a:endParaRPr lang="en-US" sz="4000" b="1" i="1" dirty="0">
              <a:solidFill>
                <a:schemeClr val="bg1"/>
              </a:solidFill>
            </a:endParaRPr>
          </a:p>
        </p:txBody>
      </p:sp>
    </p:spTree>
    <p:extLst>
      <p:ext uri="{BB962C8B-B14F-4D97-AF65-F5344CB8AC3E}">
        <p14:creationId xmlns:p14="http://schemas.microsoft.com/office/powerpoint/2010/main" val="376667492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1143000"/>
          </a:xfrm>
        </p:spPr>
        <p:txBody>
          <a:bodyPr/>
          <a:lstStyle/>
          <a:p>
            <a:r>
              <a:rPr lang="en-US" b="1" dirty="0"/>
              <a:t>Capital Requirement Form</a:t>
            </a:r>
            <a:endParaRPr lang="en-US" dirty="0"/>
          </a:p>
        </p:txBody>
      </p:sp>
      <p:sp>
        <p:nvSpPr>
          <p:cNvPr id="3" name="Content Placeholder 2"/>
          <p:cNvSpPr>
            <a:spLocks noGrp="1"/>
          </p:cNvSpPr>
          <p:nvPr>
            <p:ph idx="1"/>
          </p:nvPr>
        </p:nvSpPr>
        <p:spPr>
          <a:xfrm>
            <a:off x="457200" y="1295400"/>
            <a:ext cx="8229600" cy="5486400"/>
          </a:xfrm>
        </p:spPr>
        <p:txBody>
          <a:bodyPr>
            <a:noAutofit/>
          </a:bodyPr>
          <a:lstStyle/>
          <a:p>
            <a:r>
              <a:rPr lang="en-US" sz="1800" b="1" dirty="0" smtClean="0"/>
              <a:t>Department: ______________________________</a:t>
            </a:r>
          </a:p>
          <a:p>
            <a:pPr marL="0" indent="0">
              <a:buNone/>
            </a:pPr>
            <a:endParaRPr lang="en-US" sz="1800" dirty="0"/>
          </a:p>
          <a:p>
            <a:r>
              <a:rPr lang="en-US" sz="1800" dirty="0"/>
              <a:t>1. Identify the needed capital item</a:t>
            </a:r>
            <a:r>
              <a:rPr lang="en-US" sz="1800" dirty="0" smtClean="0"/>
              <a:t>:</a:t>
            </a:r>
          </a:p>
          <a:p>
            <a:pPr marL="0" indent="0">
              <a:buNone/>
            </a:pPr>
            <a:r>
              <a:rPr lang="en-US" sz="1600" dirty="0"/>
              <a:t> </a:t>
            </a:r>
          </a:p>
          <a:p>
            <a:r>
              <a:rPr lang="en-US" sz="1800" dirty="0"/>
              <a:t>2. Explain why the item is needed:  </a:t>
            </a:r>
          </a:p>
          <a:p>
            <a:pPr marL="0" indent="0">
              <a:buNone/>
            </a:pPr>
            <a:r>
              <a:rPr lang="en-US" sz="1600" dirty="0"/>
              <a:t>	</a:t>
            </a:r>
          </a:p>
          <a:p>
            <a:r>
              <a:rPr lang="en-US" sz="1800" dirty="0"/>
              <a:t>3. Indicate when it will be needed:</a:t>
            </a:r>
          </a:p>
          <a:p>
            <a:pPr marL="0" indent="0">
              <a:buNone/>
            </a:pPr>
            <a:r>
              <a:rPr lang="en-US" sz="1600" dirty="0"/>
              <a:t> </a:t>
            </a:r>
          </a:p>
          <a:p>
            <a:r>
              <a:rPr lang="en-US" sz="1800" dirty="0"/>
              <a:t>4.  Describe the operational impact on department performance </a:t>
            </a:r>
            <a:r>
              <a:rPr lang="en-US" sz="1800" i="1" dirty="0"/>
              <a:t>if the item is not acquired:</a:t>
            </a:r>
            <a:endParaRPr lang="en-US" sz="1800" dirty="0"/>
          </a:p>
          <a:p>
            <a:pPr marL="0" indent="0">
              <a:buNone/>
            </a:pPr>
            <a:r>
              <a:rPr lang="en-US" sz="1600" dirty="0"/>
              <a:t> </a:t>
            </a:r>
          </a:p>
          <a:p>
            <a:r>
              <a:rPr lang="en-US" sz="1800" dirty="0"/>
              <a:t>5. Provide an authoritative estimate of the cost of the capital item:</a:t>
            </a:r>
          </a:p>
          <a:p>
            <a:pPr marL="0" indent="0">
              <a:buNone/>
            </a:pPr>
            <a:r>
              <a:rPr lang="en-US" sz="1600" dirty="0"/>
              <a:t> </a:t>
            </a:r>
          </a:p>
          <a:p>
            <a:r>
              <a:rPr lang="en-US" sz="1800" dirty="0"/>
              <a:t>Department Head Signature</a:t>
            </a:r>
            <a:r>
              <a:rPr lang="en-US" sz="1800" dirty="0" smtClean="0"/>
              <a:t>:______________________   </a:t>
            </a:r>
            <a:r>
              <a:rPr lang="en-US" sz="1800" dirty="0"/>
              <a:t>Date: ______________</a:t>
            </a:r>
          </a:p>
          <a:p>
            <a:pPr marL="0" indent="0">
              <a:buNone/>
            </a:pPr>
            <a:r>
              <a:rPr lang="en-US" sz="1600" dirty="0"/>
              <a:t> </a:t>
            </a:r>
          </a:p>
          <a:p>
            <a:r>
              <a:rPr lang="en-US" sz="1800" dirty="0"/>
              <a:t>Reviewed by Mayor</a:t>
            </a:r>
            <a:r>
              <a:rPr lang="en-US" sz="1800" dirty="0" smtClean="0"/>
              <a:t>:_________________</a:t>
            </a:r>
            <a:endParaRPr lang="en-US" sz="1800" dirty="0"/>
          </a:p>
        </p:txBody>
      </p:sp>
    </p:spTree>
    <p:extLst>
      <p:ext uri="{BB962C8B-B14F-4D97-AF65-F5344CB8AC3E}">
        <p14:creationId xmlns:p14="http://schemas.microsoft.com/office/powerpoint/2010/main" val="424774056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3241" y="533400"/>
            <a:ext cx="8153400" cy="914400"/>
          </a:xfrm>
        </p:spPr>
        <p:txBody>
          <a:bodyPr>
            <a:normAutofit/>
          </a:bodyPr>
          <a:lstStyle/>
          <a:p>
            <a:pPr marL="0" indent="0" algn="ctr">
              <a:buNone/>
            </a:pPr>
            <a:r>
              <a:rPr lang="en-US" sz="2800" b="1" dirty="0" smtClean="0"/>
              <a:t>RANK ORDER DECISION MATRIX</a:t>
            </a:r>
            <a:endParaRPr lang="en-US" sz="2800" dirty="0"/>
          </a:p>
          <a:p>
            <a:pPr marL="0" indent="0">
              <a:buNone/>
            </a:pPr>
            <a:endParaRPr lang="en-US" b="1" dirty="0" smtClean="0"/>
          </a:p>
        </p:txBody>
      </p:sp>
      <p:sp>
        <p:nvSpPr>
          <p:cNvPr id="2" name="TextBox 1"/>
          <p:cNvSpPr txBox="1"/>
          <p:nvPr/>
        </p:nvSpPr>
        <p:spPr>
          <a:xfrm>
            <a:off x="578224" y="2152471"/>
            <a:ext cx="7767917" cy="1292662"/>
          </a:xfrm>
          <a:prstGeom prst="rect">
            <a:avLst/>
          </a:prstGeom>
          <a:noFill/>
        </p:spPr>
        <p:txBody>
          <a:bodyPr wrap="square" rtlCol="0">
            <a:spAutoFit/>
          </a:bodyPr>
          <a:lstStyle/>
          <a:p>
            <a:r>
              <a:rPr lang="en-CA" sz="2000" b="1" dirty="0"/>
              <a:t>● </a:t>
            </a:r>
            <a:r>
              <a:rPr lang="en-CA" sz="2000" dirty="0"/>
              <a:t> </a:t>
            </a:r>
            <a:r>
              <a:rPr lang="en-US" sz="2000" dirty="0"/>
              <a:t>A useful tool for the council in ranking the recommended capital items is a </a:t>
            </a:r>
            <a:r>
              <a:rPr lang="en-US" sz="2000" b="1" i="1" dirty="0"/>
              <a:t>Rank Order </a:t>
            </a:r>
            <a:r>
              <a:rPr lang="en-US" sz="2000" b="1" i="1" dirty="0" smtClean="0"/>
              <a:t>Decision </a:t>
            </a:r>
            <a:r>
              <a:rPr lang="en-US" sz="2000" b="1" i="1" dirty="0"/>
              <a:t>Matrix</a:t>
            </a:r>
            <a:r>
              <a:rPr lang="en-US" sz="2000" dirty="0"/>
              <a:t> that systematically and graphically compares each recommended item to all </a:t>
            </a:r>
            <a:r>
              <a:rPr lang="en-US" sz="2000" dirty="0" smtClean="0"/>
              <a:t>other </a:t>
            </a:r>
            <a:r>
              <a:rPr lang="en-US" sz="2000" dirty="0"/>
              <a:t>capital proposals.  </a:t>
            </a:r>
          </a:p>
          <a:p>
            <a:endParaRPr lang="en-US" dirty="0"/>
          </a:p>
        </p:txBody>
      </p:sp>
    </p:spTree>
    <p:extLst>
      <p:ext uri="{BB962C8B-B14F-4D97-AF65-F5344CB8AC3E}">
        <p14:creationId xmlns:p14="http://schemas.microsoft.com/office/powerpoint/2010/main" val="2303998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381000"/>
            <a:ext cx="8229600" cy="1143000"/>
          </a:xfrm>
        </p:spPr>
        <p:txBody>
          <a:bodyPr>
            <a:noAutofit/>
          </a:bodyPr>
          <a:lstStyle/>
          <a:p>
            <a:r>
              <a:rPr lang="en-US" sz="2800" b="1" dirty="0" smtClean="0"/>
              <a:t>TOWN COUNCIL</a:t>
            </a:r>
            <a:br>
              <a:rPr lang="en-US" sz="2800" b="1" dirty="0" smtClean="0"/>
            </a:br>
            <a:r>
              <a:rPr lang="en-US" sz="2800" b="1" dirty="0" smtClean="0"/>
              <a:t>CAPITAL FUNDING PRIORITIES</a:t>
            </a:r>
            <a:r>
              <a:rPr lang="en-US" sz="3600" b="1" dirty="0" smtClean="0"/>
              <a:t/>
            </a:r>
            <a:br>
              <a:rPr lang="en-US" sz="3600" b="1" dirty="0" smtClean="0"/>
            </a:br>
            <a:r>
              <a:rPr lang="en-US" sz="2400" b="1" dirty="0" smtClean="0"/>
              <a:t>(Individual Council Members)</a:t>
            </a:r>
            <a:endParaRPr lang="en-US" sz="2400" b="1"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3343620913"/>
              </p:ext>
            </p:extLst>
          </p:nvPr>
        </p:nvGraphicFramePr>
        <p:xfrm>
          <a:off x="506896" y="1828800"/>
          <a:ext cx="8229600" cy="3332480"/>
        </p:xfrm>
        <a:graphic>
          <a:graphicData uri="http://schemas.openxmlformats.org/drawingml/2006/table">
            <a:tbl>
              <a:tblPr firstRow="1" bandRow="1">
                <a:tableStyleId>{5C22544A-7EE6-4342-B048-85BDC9FD1C3A}</a:tableStyleId>
              </a:tblPr>
              <a:tblGrid>
                <a:gridCol w="1028700"/>
                <a:gridCol w="1028700"/>
                <a:gridCol w="1028700"/>
                <a:gridCol w="1028700"/>
                <a:gridCol w="1028700"/>
                <a:gridCol w="1028700"/>
                <a:gridCol w="1028700"/>
                <a:gridCol w="1028700"/>
              </a:tblGrid>
              <a:tr h="370840">
                <a:tc>
                  <a:txBody>
                    <a:bodyPr/>
                    <a:lstStyle/>
                    <a:p>
                      <a:pPr algn="ctr"/>
                      <a:r>
                        <a:rPr lang="en-US" sz="1400" dirty="0" smtClean="0"/>
                        <a:t>X</a:t>
                      </a:r>
                      <a:endParaRPr lang="en-US" sz="1400" b="1" dirty="0">
                        <a:solidFill>
                          <a:schemeClr val="tx1"/>
                        </a:solidFill>
                      </a:endParaRPr>
                    </a:p>
                  </a:txBody>
                  <a:tcPr anchor="ctr"/>
                </a:tc>
                <a:tc>
                  <a:txBody>
                    <a:bodyPr/>
                    <a:lstStyle/>
                    <a:p>
                      <a:pPr algn="ctr"/>
                      <a:r>
                        <a:rPr lang="en-US" sz="1400" dirty="0" smtClean="0"/>
                        <a:t>Police</a:t>
                      </a:r>
                      <a:r>
                        <a:rPr lang="en-US" sz="1400" baseline="0" dirty="0" smtClean="0"/>
                        <a:t> Cruiser</a:t>
                      </a:r>
                      <a:endParaRPr lang="en-US" sz="1400" dirty="0">
                        <a:solidFill>
                          <a:schemeClr val="tx1"/>
                        </a:solidFill>
                      </a:endParaRPr>
                    </a:p>
                  </a:txBody>
                  <a:tcPr anchor="ctr"/>
                </a:tc>
                <a:tc>
                  <a:txBody>
                    <a:bodyPr/>
                    <a:lstStyle/>
                    <a:p>
                      <a:pPr algn="ctr"/>
                      <a:r>
                        <a:rPr lang="en-US" sz="1400" dirty="0" smtClean="0"/>
                        <a:t>Loader</a:t>
                      </a:r>
                      <a:endParaRPr lang="en-US" sz="1400" dirty="0">
                        <a:solidFill>
                          <a:schemeClr val="tx1"/>
                        </a:solidFill>
                      </a:endParaRPr>
                    </a:p>
                  </a:txBody>
                  <a:tcPr anchor="ctr"/>
                </a:tc>
                <a:tc>
                  <a:txBody>
                    <a:bodyPr/>
                    <a:lstStyle/>
                    <a:p>
                      <a:pPr algn="ctr"/>
                      <a:r>
                        <a:rPr lang="en-US" sz="1400" dirty="0" smtClean="0"/>
                        <a:t>Computer</a:t>
                      </a:r>
                      <a:r>
                        <a:rPr lang="en-US" sz="1400" baseline="0" dirty="0" smtClean="0"/>
                        <a:t> System</a:t>
                      </a:r>
                      <a:endParaRPr lang="en-US" sz="1400" dirty="0">
                        <a:solidFill>
                          <a:schemeClr val="tx1"/>
                        </a:solidFill>
                      </a:endParaRPr>
                    </a:p>
                  </a:txBody>
                  <a:tcPr anchor="ctr"/>
                </a:tc>
                <a:tc>
                  <a:txBody>
                    <a:bodyPr/>
                    <a:lstStyle/>
                    <a:p>
                      <a:pPr algn="ctr"/>
                      <a:r>
                        <a:rPr lang="en-US" sz="1400" dirty="0" smtClean="0"/>
                        <a:t>Park</a:t>
                      </a:r>
                      <a:r>
                        <a:rPr lang="en-US" sz="1400" baseline="0" dirty="0" smtClean="0"/>
                        <a:t> Benches</a:t>
                      </a:r>
                      <a:endParaRPr lang="en-US" sz="1400" dirty="0">
                        <a:solidFill>
                          <a:schemeClr val="tx1"/>
                        </a:solidFill>
                      </a:endParaRPr>
                    </a:p>
                  </a:txBody>
                  <a:tcPr anchor="ctr"/>
                </a:tc>
                <a:tc>
                  <a:txBody>
                    <a:bodyPr/>
                    <a:lstStyle/>
                    <a:p>
                      <a:pPr algn="ctr"/>
                      <a:r>
                        <a:rPr lang="en-US" sz="1400" dirty="0" smtClean="0"/>
                        <a:t>Pool Cover</a:t>
                      </a:r>
                      <a:endParaRPr lang="en-US" sz="1400" dirty="0">
                        <a:solidFill>
                          <a:schemeClr val="tx1"/>
                        </a:solidFill>
                      </a:endParaRPr>
                    </a:p>
                  </a:txBody>
                  <a:tcPr anchor="ctr"/>
                </a:tc>
                <a:tc>
                  <a:txBody>
                    <a:bodyPr/>
                    <a:lstStyle/>
                    <a:p>
                      <a:pPr algn="ctr"/>
                      <a:r>
                        <a:rPr lang="en-US" sz="1400" dirty="0" smtClean="0"/>
                        <a:t>Paint City Hall</a:t>
                      </a:r>
                      <a:endParaRPr lang="en-US" sz="1400" dirty="0">
                        <a:solidFill>
                          <a:schemeClr val="tx1"/>
                        </a:solidFill>
                      </a:endParaRPr>
                    </a:p>
                  </a:txBody>
                  <a:tcPr anchor="ctr"/>
                </a:tc>
                <a:tc>
                  <a:txBody>
                    <a:bodyPr/>
                    <a:lstStyle/>
                    <a:p>
                      <a:pPr algn="ctr"/>
                      <a:r>
                        <a:rPr lang="en-US" sz="1400" dirty="0" smtClean="0"/>
                        <a:t>Ranking Totals</a:t>
                      </a:r>
                      <a:endParaRPr lang="en-US" sz="1400" dirty="0">
                        <a:solidFill>
                          <a:schemeClr val="tx1"/>
                        </a:solidFill>
                      </a:endParaRPr>
                    </a:p>
                  </a:txBody>
                  <a:tcPr anchor="ctr"/>
                </a:tc>
              </a:tr>
              <a:tr h="37084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400" dirty="0" smtClean="0"/>
                        <a:t>Police</a:t>
                      </a:r>
                      <a:r>
                        <a:rPr lang="en-US" sz="1400" baseline="0" dirty="0" smtClean="0"/>
                        <a:t> Cruiser</a:t>
                      </a:r>
                      <a:endParaRPr lang="en-US" sz="1400" b="1" dirty="0" smtClean="0">
                        <a:solidFill>
                          <a:schemeClr val="tx1"/>
                        </a:solidFill>
                      </a:endParaRPr>
                    </a:p>
                  </a:txBody>
                  <a:tcPr anchor="ctr"/>
                </a:tc>
                <a:tc>
                  <a:txBody>
                    <a:bodyPr/>
                    <a:lstStyle/>
                    <a:p>
                      <a:pPr algn="ctr"/>
                      <a:r>
                        <a:rPr lang="en-US" sz="1400" dirty="0" smtClean="0"/>
                        <a:t>X</a:t>
                      </a:r>
                      <a:endParaRPr lang="en-US" sz="1400" dirty="0">
                        <a:solidFill>
                          <a:schemeClr val="tx1"/>
                        </a:solidFill>
                      </a:endParaRPr>
                    </a:p>
                  </a:txBody>
                  <a:tcPr anchor="ctr"/>
                </a:tc>
                <a:tc>
                  <a:txBody>
                    <a:bodyPr/>
                    <a:lstStyle/>
                    <a:p>
                      <a:pPr algn="ctr"/>
                      <a:r>
                        <a:rPr lang="en-US" sz="1400" dirty="0" smtClean="0"/>
                        <a:t>1</a:t>
                      </a:r>
                      <a:endParaRPr lang="en-US" sz="1400" dirty="0">
                        <a:solidFill>
                          <a:schemeClr val="tx1"/>
                        </a:solidFill>
                      </a:endParaRPr>
                    </a:p>
                  </a:txBody>
                  <a:tcPr anchor="ctr"/>
                </a:tc>
                <a:tc>
                  <a:txBody>
                    <a:bodyPr/>
                    <a:lstStyle/>
                    <a:p>
                      <a:pPr algn="ctr"/>
                      <a:r>
                        <a:rPr lang="en-US" sz="1400" dirty="0" smtClean="0"/>
                        <a:t>1</a:t>
                      </a:r>
                      <a:endParaRPr lang="en-US" sz="1400" dirty="0">
                        <a:solidFill>
                          <a:schemeClr val="tx1"/>
                        </a:solidFill>
                      </a:endParaRPr>
                    </a:p>
                  </a:txBody>
                  <a:tcPr anchor="ctr"/>
                </a:tc>
                <a:tc>
                  <a:txBody>
                    <a:bodyPr/>
                    <a:lstStyle/>
                    <a:p>
                      <a:pPr algn="ctr"/>
                      <a:r>
                        <a:rPr lang="en-US" sz="1400" dirty="0" smtClean="0"/>
                        <a:t>1</a:t>
                      </a:r>
                      <a:endParaRPr lang="en-US" sz="1400" dirty="0">
                        <a:solidFill>
                          <a:schemeClr val="tx1"/>
                        </a:solidFill>
                      </a:endParaRPr>
                    </a:p>
                  </a:txBody>
                  <a:tcPr anchor="ctr"/>
                </a:tc>
                <a:tc>
                  <a:txBody>
                    <a:bodyPr/>
                    <a:lstStyle/>
                    <a:p>
                      <a:pPr algn="ctr"/>
                      <a:r>
                        <a:rPr lang="en-US" sz="1400" dirty="0" smtClean="0"/>
                        <a:t>1</a:t>
                      </a:r>
                      <a:endParaRPr lang="en-US" sz="1400" dirty="0">
                        <a:solidFill>
                          <a:schemeClr val="tx1"/>
                        </a:solidFill>
                      </a:endParaRPr>
                    </a:p>
                  </a:txBody>
                  <a:tcPr anchor="ctr"/>
                </a:tc>
                <a:tc>
                  <a:txBody>
                    <a:bodyPr/>
                    <a:lstStyle/>
                    <a:p>
                      <a:pPr algn="ctr"/>
                      <a:r>
                        <a:rPr lang="en-US" sz="1400" dirty="0" smtClean="0"/>
                        <a:t>1</a:t>
                      </a:r>
                      <a:endParaRPr lang="en-US" sz="1400" dirty="0">
                        <a:solidFill>
                          <a:schemeClr val="tx1"/>
                        </a:solidFill>
                      </a:endParaRPr>
                    </a:p>
                  </a:txBody>
                  <a:tcPr anchor="ctr"/>
                </a:tc>
                <a:tc>
                  <a:txBody>
                    <a:bodyPr/>
                    <a:lstStyle/>
                    <a:p>
                      <a:pPr algn="ctr"/>
                      <a:r>
                        <a:rPr lang="en-US" sz="1400" dirty="0" smtClean="0"/>
                        <a:t>5</a:t>
                      </a:r>
                      <a:endParaRPr lang="en-US" sz="1400" dirty="0">
                        <a:solidFill>
                          <a:schemeClr val="tx1"/>
                        </a:solidFill>
                      </a:endParaRPr>
                    </a:p>
                  </a:txBody>
                  <a:tcPr anchor="ctr"/>
                </a:tc>
              </a:tr>
              <a:tr h="37084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400" dirty="0" smtClean="0"/>
                        <a:t>Loader</a:t>
                      </a:r>
                    </a:p>
                  </a:txBody>
                  <a:tcPr anchor="ctr"/>
                </a:tc>
                <a:tc>
                  <a:txBody>
                    <a:bodyPr/>
                    <a:lstStyle/>
                    <a:p>
                      <a:pPr algn="ctr"/>
                      <a:r>
                        <a:rPr lang="en-US" sz="1400" dirty="0" smtClean="0"/>
                        <a:t>0</a:t>
                      </a:r>
                      <a:endParaRPr lang="en-US" sz="1400" dirty="0">
                        <a:solidFill>
                          <a:schemeClr val="tx1"/>
                        </a:solidFill>
                      </a:endParaRPr>
                    </a:p>
                  </a:txBody>
                  <a:tcPr anchor="ctr"/>
                </a:tc>
                <a:tc>
                  <a:txBody>
                    <a:bodyPr/>
                    <a:lstStyle/>
                    <a:p>
                      <a:pPr algn="ctr"/>
                      <a:r>
                        <a:rPr lang="en-US" sz="1400" dirty="0" smtClean="0"/>
                        <a:t>X</a:t>
                      </a:r>
                      <a:endParaRPr lang="en-US" sz="1400" dirty="0">
                        <a:solidFill>
                          <a:schemeClr val="tx1"/>
                        </a:solidFill>
                      </a:endParaRPr>
                    </a:p>
                  </a:txBody>
                  <a:tcPr anchor="ctr"/>
                </a:tc>
                <a:tc>
                  <a:txBody>
                    <a:bodyPr/>
                    <a:lstStyle/>
                    <a:p>
                      <a:pPr algn="ctr"/>
                      <a:r>
                        <a:rPr lang="en-US" sz="1400" dirty="0" smtClean="0"/>
                        <a:t>1</a:t>
                      </a:r>
                      <a:endParaRPr lang="en-US" sz="1400" dirty="0">
                        <a:solidFill>
                          <a:schemeClr val="tx1"/>
                        </a:solidFill>
                      </a:endParaRPr>
                    </a:p>
                  </a:txBody>
                  <a:tcPr anchor="ctr"/>
                </a:tc>
                <a:tc>
                  <a:txBody>
                    <a:bodyPr/>
                    <a:lstStyle/>
                    <a:p>
                      <a:pPr algn="ctr"/>
                      <a:r>
                        <a:rPr lang="en-US" sz="1400" dirty="0" smtClean="0"/>
                        <a:t>1</a:t>
                      </a:r>
                      <a:endParaRPr lang="en-US" sz="1400" dirty="0">
                        <a:solidFill>
                          <a:schemeClr val="tx1"/>
                        </a:solidFill>
                      </a:endParaRPr>
                    </a:p>
                  </a:txBody>
                  <a:tcPr anchor="ctr"/>
                </a:tc>
                <a:tc>
                  <a:txBody>
                    <a:bodyPr/>
                    <a:lstStyle/>
                    <a:p>
                      <a:pPr algn="ctr"/>
                      <a:r>
                        <a:rPr lang="en-US" sz="1400" dirty="0" smtClean="0"/>
                        <a:t>1</a:t>
                      </a:r>
                      <a:endParaRPr lang="en-US" sz="1400" dirty="0">
                        <a:solidFill>
                          <a:schemeClr val="tx1"/>
                        </a:solidFill>
                      </a:endParaRPr>
                    </a:p>
                  </a:txBody>
                  <a:tcPr anchor="ctr"/>
                </a:tc>
                <a:tc>
                  <a:txBody>
                    <a:bodyPr/>
                    <a:lstStyle/>
                    <a:p>
                      <a:pPr algn="ctr"/>
                      <a:r>
                        <a:rPr lang="en-US" sz="1400" dirty="0" smtClean="0"/>
                        <a:t>1</a:t>
                      </a:r>
                      <a:endParaRPr lang="en-US" sz="1400" dirty="0">
                        <a:solidFill>
                          <a:schemeClr val="tx1"/>
                        </a:solidFill>
                      </a:endParaRPr>
                    </a:p>
                  </a:txBody>
                  <a:tcPr anchor="ctr"/>
                </a:tc>
                <a:tc>
                  <a:txBody>
                    <a:bodyPr/>
                    <a:lstStyle/>
                    <a:p>
                      <a:pPr algn="ctr"/>
                      <a:r>
                        <a:rPr lang="en-US" sz="1400" dirty="0" smtClean="0"/>
                        <a:t>4</a:t>
                      </a:r>
                      <a:endParaRPr lang="en-US" sz="1400" dirty="0">
                        <a:solidFill>
                          <a:schemeClr val="tx1"/>
                        </a:solidFill>
                      </a:endParaRPr>
                    </a:p>
                  </a:txBody>
                  <a:tcPr anchor="ctr"/>
                </a:tc>
              </a:tr>
              <a:tr h="370840">
                <a:tc>
                  <a:txBody>
                    <a:bodyPr/>
                    <a:lstStyle/>
                    <a:p>
                      <a:pPr algn="ctr"/>
                      <a:r>
                        <a:rPr lang="en-US" sz="1400" dirty="0" smtClean="0"/>
                        <a:t>Computer</a:t>
                      </a:r>
                      <a:r>
                        <a:rPr lang="en-US" sz="1400" baseline="0" dirty="0" smtClean="0"/>
                        <a:t> System</a:t>
                      </a:r>
                      <a:endParaRPr lang="en-US" sz="1400" b="1" dirty="0">
                        <a:solidFill>
                          <a:schemeClr val="tx1"/>
                        </a:solidFill>
                      </a:endParaRPr>
                    </a:p>
                  </a:txBody>
                  <a:tcPr anchor="ctr"/>
                </a:tc>
                <a:tc>
                  <a:txBody>
                    <a:bodyPr/>
                    <a:lstStyle/>
                    <a:p>
                      <a:pPr algn="ctr"/>
                      <a:r>
                        <a:rPr lang="en-US" sz="1400" dirty="0" smtClean="0"/>
                        <a:t>0</a:t>
                      </a:r>
                      <a:endParaRPr lang="en-US" sz="1400" dirty="0">
                        <a:solidFill>
                          <a:schemeClr val="tx1"/>
                        </a:solidFill>
                      </a:endParaRPr>
                    </a:p>
                  </a:txBody>
                  <a:tcPr anchor="ctr"/>
                </a:tc>
                <a:tc>
                  <a:txBody>
                    <a:bodyPr/>
                    <a:lstStyle/>
                    <a:p>
                      <a:pPr algn="ctr"/>
                      <a:r>
                        <a:rPr lang="en-US" sz="1400" dirty="0" smtClean="0"/>
                        <a:t>0</a:t>
                      </a:r>
                      <a:endParaRPr lang="en-US" sz="1400" dirty="0">
                        <a:solidFill>
                          <a:schemeClr val="tx1"/>
                        </a:solidFill>
                      </a:endParaRPr>
                    </a:p>
                  </a:txBody>
                  <a:tcPr anchor="ctr"/>
                </a:tc>
                <a:tc>
                  <a:txBody>
                    <a:bodyPr/>
                    <a:lstStyle/>
                    <a:p>
                      <a:pPr algn="ctr"/>
                      <a:r>
                        <a:rPr lang="en-US" sz="1400" dirty="0" smtClean="0"/>
                        <a:t>X</a:t>
                      </a:r>
                      <a:endParaRPr lang="en-US" sz="1400" dirty="0">
                        <a:solidFill>
                          <a:schemeClr val="tx1"/>
                        </a:solidFill>
                      </a:endParaRPr>
                    </a:p>
                  </a:txBody>
                  <a:tcPr anchor="ctr"/>
                </a:tc>
                <a:tc>
                  <a:txBody>
                    <a:bodyPr/>
                    <a:lstStyle/>
                    <a:p>
                      <a:pPr algn="ctr"/>
                      <a:r>
                        <a:rPr lang="en-US" sz="1400" dirty="0" smtClean="0"/>
                        <a:t>1</a:t>
                      </a:r>
                      <a:endParaRPr lang="en-US" sz="1400" dirty="0">
                        <a:solidFill>
                          <a:schemeClr val="tx1"/>
                        </a:solidFill>
                      </a:endParaRPr>
                    </a:p>
                  </a:txBody>
                  <a:tcPr anchor="ctr"/>
                </a:tc>
                <a:tc>
                  <a:txBody>
                    <a:bodyPr/>
                    <a:lstStyle/>
                    <a:p>
                      <a:pPr algn="ctr"/>
                      <a:r>
                        <a:rPr lang="en-US" sz="1400" dirty="0" smtClean="0"/>
                        <a:t>1</a:t>
                      </a:r>
                      <a:endParaRPr lang="en-US" sz="1400" dirty="0">
                        <a:solidFill>
                          <a:schemeClr val="tx1"/>
                        </a:solidFill>
                      </a:endParaRPr>
                    </a:p>
                  </a:txBody>
                  <a:tcPr anchor="ctr"/>
                </a:tc>
                <a:tc>
                  <a:txBody>
                    <a:bodyPr/>
                    <a:lstStyle/>
                    <a:p>
                      <a:pPr algn="ctr"/>
                      <a:r>
                        <a:rPr lang="en-US" sz="1400" dirty="0" smtClean="0"/>
                        <a:t>1</a:t>
                      </a:r>
                      <a:endParaRPr lang="en-US" sz="1400" dirty="0">
                        <a:solidFill>
                          <a:schemeClr val="tx1"/>
                        </a:solidFill>
                      </a:endParaRPr>
                    </a:p>
                  </a:txBody>
                  <a:tcPr anchor="ctr"/>
                </a:tc>
                <a:tc>
                  <a:txBody>
                    <a:bodyPr/>
                    <a:lstStyle/>
                    <a:p>
                      <a:pPr algn="ctr"/>
                      <a:r>
                        <a:rPr lang="en-US" sz="1400" dirty="0" smtClean="0"/>
                        <a:t>3</a:t>
                      </a:r>
                      <a:endParaRPr lang="en-US" sz="1400" dirty="0">
                        <a:solidFill>
                          <a:schemeClr val="tx1"/>
                        </a:solidFill>
                      </a:endParaRPr>
                    </a:p>
                  </a:txBody>
                  <a:tcPr anchor="ctr"/>
                </a:tc>
              </a:tr>
              <a:tr h="37084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400" dirty="0" smtClean="0"/>
                        <a:t>Park</a:t>
                      </a:r>
                      <a:r>
                        <a:rPr lang="en-US" sz="1400" baseline="0" dirty="0" smtClean="0"/>
                        <a:t> Benches</a:t>
                      </a:r>
                      <a:endParaRPr lang="en-US" sz="1400" b="1" dirty="0" smtClean="0">
                        <a:solidFill>
                          <a:schemeClr val="tx1"/>
                        </a:solidFill>
                      </a:endParaRPr>
                    </a:p>
                  </a:txBody>
                  <a:tcPr anchor="ctr"/>
                </a:tc>
                <a:tc>
                  <a:txBody>
                    <a:bodyPr/>
                    <a:lstStyle/>
                    <a:p>
                      <a:pPr algn="ctr"/>
                      <a:r>
                        <a:rPr lang="en-US" sz="1400" dirty="0" smtClean="0"/>
                        <a:t>0</a:t>
                      </a:r>
                      <a:endParaRPr lang="en-US" sz="1400" dirty="0">
                        <a:solidFill>
                          <a:schemeClr val="tx1"/>
                        </a:solidFill>
                      </a:endParaRPr>
                    </a:p>
                  </a:txBody>
                  <a:tcPr anchor="ctr"/>
                </a:tc>
                <a:tc>
                  <a:txBody>
                    <a:bodyPr/>
                    <a:lstStyle/>
                    <a:p>
                      <a:pPr algn="ctr"/>
                      <a:r>
                        <a:rPr lang="en-US" sz="1400" dirty="0" smtClean="0"/>
                        <a:t>0</a:t>
                      </a:r>
                      <a:endParaRPr lang="en-US" sz="1400" dirty="0">
                        <a:solidFill>
                          <a:schemeClr val="tx1"/>
                        </a:solidFill>
                      </a:endParaRPr>
                    </a:p>
                  </a:txBody>
                  <a:tcPr anchor="ctr"/>
                </a:tc>
                <a:tc>
                  <a:txBody>
                    <a:bodyPr/>
                    <a:lstStyle/>
                    <a:p>
                      <a:pPr algn="ctr"/>
                      <a:r>
                        <a:rPr lang="en-US" sz="1400" dirty="0" smtClean="0"/>
                        <a:t>0</a:t>
                      </a:r>
                      <a:endParaRPr lang="en-US" sz="1400" dirty="0">
                        <a:solidFill>
                          <a:schemeClr val="tx1"/>
                        </a:solidFill>
                      </a:endParaRPr>
                    </a:p>
                  </a:txBody>
                  <a:tcPr anchor="ctr"/>
                </a:tc>
                <a:tc>
                  <a:txBody>
                    <a:bodyPr/>
                    <a:lstStyle/>
                    <a:p>
                      <a:pPr algn="ctr"/>
                      <a:r>
                        <a:rPr lang="en-US" sz="1400" dirty="0" smtClean="0"/>
                        <a:t>X</a:t>
                      </a:r>
                      <a:endParaRPr lang="en-US" sz="1400" dirty="0">
                        <a:solidFill>
                          <a:schemeClr val="tx1"/>
                        </a:solidFill>
                      </a:endParaRPr>
                    </a:p>
                  </a:txBody>
                  <a:tcPr anchor="ctr"/>
                </a:tc>
                <a:tc>
                  <a:txBody>
                    <a:bodyPr/>
                    <a:lstStyle/>
                    <a:p>
                      <a:pPr algn="ctr"/>
                      <a:r>
                        <a:rPr lang="en-US" sz="1400" dirty="0" smtClean="0"/>
                        <a:t>0</a:t>
                      </a:r>
                      <a:endParaRPr lang="en-US" sz="1400" dirty="0">
                        <a:solidFill>
                          <a:schemeClr val="tx1"/>
                        </a:solidFill>
                      </a:endParaRPr>
                    </a:p>
                  </a:txBody>
                  <a:tcPr anchor="ctr"/>
                </a:tc>
                <a:tc>
                  <a:txBody>
                    <a:bodyPr/>
                    <a:lstStyle/>
                    <a:p>
                      <a:pPr algn="ctr"/>
                      <a:r>
                        <a:rPr lang="en-US" sz="1400" dirty="0" smtClean="0"/>
                        <a:t>0</a:t>
                      </a:r>
                      <a:endParaRPr lang="en-US" sz="1400" dirty="0">
                        <a:solidFill>
                          <a:schemeClr val="tx1"/>
                        </a:solidFill>
                      </a:endParaRPr>
                    </a:p>
                  </a:txBody>
                  <a:tcPr anchor="ctr"/>
                </a:tc>
                <a:tc>
                  <a:txBody>
                    <a:bodyPr/>
                    <a:lstStyle/>
                    <a:p>
                      <a:pPr algn="ctr"/>
                      <a:r>
                        <a:rPr lang="en-US" sz="1400" dirty="0" smtClean="0"/>
                        <a:t>0</a:t>
                      </a:r>
                      <a:endParaRPr lang="en-US" sz="1400" dirty="0">
                        <a:solidFill>
                          <a:schemeClr val="tx1"/>
                        </a:solidFill>
                      </a:endParaRPr>
                    </a:p>
                  </a:txBody>
                  <a:tcPr anchor="ctr"/>
                </a:tc>
              </a:tr>
              <a:tr h="37084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400" dirty="0" smtClean="0"/>
                        <a:t>Pool Cover</a:t>
                      </a:r>
                    </a:p>
                  </a:txBody>
                  <a:tcPr anchor="ctr"/>
                </a:tc>
                <a:tc>
                  <a:txBody>
                    <a:bodyPr/>
                    <a:lstStyle/>
                    <a:p>
                      <a:pPr algn="ctr"/>
                      <a:r>
                        <a:rPr lang="en-US" sz="1400" dirty="0" smtClean="0"/>
                        <a:t>0</a:t>
                      </a:r>
                      <a:endParaRPr lang="en-US" sz="1400" dirty="0">
                        <a:solidFill>
                          <a:schemeClr val="tx1"/>
                        </a:solidFill>
                      </a:endParaRPr>
                    </a:p>
                  </a:txBody>
                  <a:tcPr anchor="ctr"/>
                </a:tc>
                <a:tc>
                  <a:txBody>
                    <a:bodyPr/>
                    <a:lstStyle/>
                    <a:p>
                      <a:pPr algn="ctr"/>
                      <a:r>
                        <a:rPr lang="en-US" sz="1400" dirty="0" smtClean="0"/>
                        <a:t>0</a:t>
                      </a:r>
                      <a:endParaRPr lang="en-US" sz="1400" dirty="0">
                        <a:solidFill>
                          <a:schemeClr val="tx1"/>
                        </a:solidFill>
                      </a:endParaRPr>
                    </a:p>
                  </a:txBody>
                  <a:tcPr anchor="ctr"/>
                </a:tc>
                <a:tc>
                  <a:txBody>
                    <a:bodyPr/>
                    <a:lstStyle/>
                    <a:p>
                      <a:pPr algn="ctr"/>
                      <a:r>
                        <a:rPr lang="en-US" sz="1400" dirty="0" smtClean="0"/>
                        <a:t>0</a:t>
                      </a:r>
                      <a:endParaRPr lang="en-US" sz="1400" dirty="0">
                        <a:solidFill>
                          <a:schemeClr val="tx1"/>
                        </a:solidFill>
                      </a:endParaRPr>
                    </a:p>
                  </a:txBody>
                  <a:tcPr anchor="ctr"/>
                </a:tc>
                <a:tc>
                  <a:txBody>
                    <a:bodyPr/>
                    <a:lstStyle/>
                    <a:p>
                      <a:pPr algn="ctr"/>
                      <a:r>
                        <a:rPr lang="en-US" sz="1400" dirty="0" smtClean="0"/>
                        <a:t>1</a:t>
                      </a:r>
                      <a:endParaRPr lang="en-US" sz="1400" dirty="0">
                        <a:solidFill>
                          <a:schemeClr val="tx1"/>
                        </a:solidFill>
                      </a:endParaRPr>
                    </a:p>
                  </a:txBody>
                  <a:tcPr anchor="ctr"/>
                </a:tc>
                <a:tc>
                  <a:txBody>
                    <a:bodyPr/>
                    <a:lstStyle/>
                    <a:p>
                      <a:pPr algn="ctr"/>
                      <a:r>
                        <a:rPr lang="en-US" sz="1400" dirty="0" smtClean="0"/>
                        <a:t>X</a:t>
                      </a:r>
                      <a:endParaRPr lang="en-US" sz="1400" dirty="0">
                        <a:solidFill>
                          <a:schemeClr val="tx1"/>
                        </a:solidFill>
                      </a:endParaRPr>
                    </a:p>
                  </a:txBody>
                  <a:tcPr anchor="ctr"/>
                </a:tc>
                <a:tc>
                  <a:txBody>
                    <a:bodyPr/>
                    <a:lstStyle/>
                    <a:p>
                      <a:pPr algn="ctr"/>
                      <a:r>
                        <a:rPr lang="en-US" sz="1400" dirty="0" smtClean="0"/>
                        <a:t>0</a:t>
                      </a:r>
                      <a:endParaRPr lang="en-US" sz="1400" dirty="0">
                        <a:solidFill>
                          <a:schemeClr val="tx1"/>
                        </a:solidFill>
                      </a:endParaRPr>
                    </a:p>
                  </a:txBody>
                  <a:tcPr anchor="ctr"/>
                </a:tc>
                <a:tc>
                  <a:txBody>
                    <a:bodyPr/>
                    <a:lstStyle/>
                    <a:p>
                      <a:pPr algn="ctr"/>
                      <a:r>
                        <a:rPr lang="en-US" sz="1400" dirty="0" smtClean="0"/>
                        <a:t>1</a:t>
                      </a:r>
                      <a:endParaRPr lang="en-US" sz="1400" dirty="0">
                        <a:solidFill>
                          <a:schemeClr val="tx1"/>
                        </a:solidFill>
                      </a:endParaRPr>
                    </a:p>
                  </a:txBody>
                  <a:tcPr anchor="ctr"/>
                </a:tc>
              </a:tr>
              <a:tr h="37084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400" dirty="0" smtClean="0"/>
                        <a:t>Paint City Hall</a:t>
                      </a:r>
                      <a:endParaRPr lang="en-US" sz="1400" b="1" dirty="0" smtClean="0">
                        <a:solidFill>
                          <a:schemeClr val="tx1"/>
                        </a:solidFill>
                      </a:endParaRPr>
                    </a:p>
                  </a:txBody>
                  <a:tcPr anchor="ctr"/>
                </a:tc>
                <a:tc>
                  <a:txBody>
                    <a:bodyPr/>
                    <a:lstStyle/>
                    <a:p>
                      <a:pPr algn="ctr"/>
                      <a:r>
                        <a:rPr lang="en-US" sz="1400" dirty="0" smtClean="0"/>
                        <a:t>0</a:t>
                      </a:r>
                      <a:endParaRPr lang="en-US" sz="1400" dirty="0">
                        <a:solidFill>
                          <a:schemeClr val="tx1"/>
                        </a:solidFill>
                      </a:endParaRPr>
                    </a:p>
                  </a:txBody>
                  <a:tcPr anchor="ctr"/>
                </a:tc>
                <a:tc>
                  <a:txBody>
                    <a:bodyPr/>
                    <a:lstStyle/>
                    <a:p>
                      <a:pPr algn="ctr"/>
                      <a:r>
                        <a:rPr lang="en-US" sz="1400" dirty="0" smtClean="0"/>
                        <a:t>0</a:t>
                      </a:r>
                      <a:endParaRPr lang="en-US" sz="1400" dirty="0">
                        <a:solidFill>
                          <a:schemeClr val="tx1"/>
                        </a:solidFill>
                      </a:endParaRPr>
                    </a:p>
                  </a:txBody>
                  <a:tcPr anchor="ctr"/>
                </a:tc>
                <a:tc>
                  <a:txBody>
                    <a:bodyPr/>
                    <a:lstStyle/>
                    <a:p>
                      <a:pPr algn="ctr"/>
                      <a:r>
                        <a:rPr lang="en-US" sz="1400" dirty="0" smtClean="0"/>
                        <a:t>0</a:t>
                      </a:r>
                      <a:endParaRPr lang="en-US" sz="1400" dirty="0">
                        <a:solidFill>
                          <a:schemeClr val="tx1"/>
                        </a:solidFill>
                      </a:endParaRPr>
                    </a:p>
                  </a:txBody>
                  <a:tcPr anchor="ctr"/>
                </a:tc>
                <a:tc>
                  <a:txBody>
                    <a:bodyPr/>
                    <a:lstStyle/>
                    <a:p>
                      <a:pPr algn="ctr"/>
                      <a:r>
                        <a:rPr lang="en-US" sz="1400" dirty="0" smtClean="0"/>
                        <a:t>1</a:t>
                      </a:r>
                      <a:endParaRPr lang="en-US" sz="1400" dirty="0">
                        <a:solidFill>
                          <a:schemeClr val="tx1"/>
                        </a:solidFill>
                      </a:endParaRPr>
                    </a:p>
                  </a:txBody>
                  <a:tcPr anchor="ctr"/>
                </a:tc>
                <a:tc>
                  <a:txBody>
                    <a:bodyPr/>
                    <a:lstStyle/>
                    <a:p>
                      <a:pPr algn="ctr"/>
                      <a:r>
                        <a:rPr lang="en-US" sz="1400" dirty="0" smtClean="0"/>
                        <a:t>0</a:t>
                      </a:r>
                      <a:endParaRPr lang="en-US" sz="1400" dirty="0">
                        <a:solidFill>
                          <a:schemeClr val="tx1"/>
                        </a:solidFill>
                      </a:endParaRPr>
                    </a:p>
                  </a:txBody>
                  <a:tcPr anchor="ctr"/>
                </a:tc>
                <a:tc>
                  <a:txBody>
                    <a:bodyPr/>
                    <a:lstStyle/>
                    <a:p>
                      <a:pPr algn="ctr"/>
                      <a:r>
                        <a:rPr lang="en-US" sz="1400" dirty="0" smtClean="0"/>
                        <a:t>X</a:t>
                      </a:r>
                      <a:endParaRPr lang="en-US" sz="1400" dirty="0">
                        <a:solidFill>
                          <a:schemeClr val="tx1"/>
                        </a:solidFill>
                      </a:endParaRPr>
                    </a:p>
                  </a:txBody>
                  <a:tcPr anchor="ctr"/>
                </a:tc>
                <a:tc>
                  <a:txBody>
                    <a:bodyPr/>
                    <a:lstStyle/>
                    <a:p>
                      <a:pPr algn="ctr"/>
                      <a:r>
                        <a:rPr lang="en-US" sz="1400" dirty="0" smtClean="0"/>
                        <a:t>1</a:t>
                      </a:r>
                      <a:endParaRPr lang="en-US" sz="1400" dirty="0">
                        <a:solidFill>
                          <a:schemeClr val="tx1"/>
                        </a:solidFill>
                      </a:endParaRPr>
                    </a:p>
                  </a:txBody>
                  <a:tcPr anchor="ctr"/>
                </a:tc>
              </a:tr>
            </a:tbl>
          </a:graphicData>
        </a:graphic>
      </p:graphicFrame>
      <p:sp>
        <p:nvSpPr>
          <p:cNvPr id="6" name="Content Placeholder 2"/>
          <p:cNvSpPr txBox="1">
            <a:spLocks/>
          </p:cNvSpPr>
          <p:nvPr/>
        </p:nvSpPr>
        <p:spPr>
          <a:xfrm>
            <a:off x="457201" y="5181600"/>
            <a:ext cx="8309112" cy="457200"/>
          </a:xfrm>
          <a:prstGeom prst="rect">
            <a:avLst/>
          </a:prstGeom>
        </p:spPr>
        <p:txBody>
          <a:bodyPr vert="horz" lIns="91440" tIns="45720" rIns="91440" bIns="45720" rtlCol="0">
            <a:normAutofit fontScale="62500" lnSpcReduction="20000"/>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Font typeface="Arial" panose="020B0604020202020204" pitchFamily="34" charset="0"/>
              <a:buNone/>
            </a:pPr>
            <a:r>
              <a:rPr lang="en-US" sz="2400" b="1" dirty="0" smtClean="0"/>
              <a:t>Instructions: </a:t>
            </a:r>
            <a:r>
              <a:rPr lang="en-US" sz="2400" dirty="0" smtClean="0"/>
              <a:t>If the item in the left hand column is a higher priority than the item in the upper row, enter a “1”.  If it is a lower priority, enter a “0.”</a:t>
            </a:r>
          </a:p>
          <a:p>
            <a:pPr lvl="8"/>
            <a:endParaRPr lang="en-US" dirty="0"/>
          </a:p>
        </p:txBody>
      </p:sp>
    </p:spTree>
    <p:extLst>
      <p:ext uri="{BB962C8B-B14F-4D97-AF65-F5344CB8AC3E}">
        <p14:creationId xmlns:p14="http://schemas.microsoft.com/office/powerpoint/2010/main" val="301777920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1"/>
            <a:ext cx="8229600" cy="1447800"/>
          </a:xfrm>
        </p:spPr>
        <p:txBody>
          <a:bodyPr>
            <a:normAutofit lnSpcReduction="10000"/>
          </a:bodyPr>
          <a:lstStyle/>
          <a:p>
            <a:pPr marL="0" indent="0" algn="ctr">
              <a:buNone/>
            </a:pPr>
            <a:r>
              <a:rPr lang="en-US" sz="2800" b="1" dirty="0"/>
              <a:t>TOWN COUNCIL</a:t>
            </a:r>
            <a:endParaRPr lang="en-US" sz="2800" dirty="0"/>
          </a:p>
          <a:p>
            <a:pPr marL="0" indent="0" algn="ctr">
              <a:buNone/>
            </a:pPr>
            <a:r>
              <a:rPr lang="en-US" sz="2800" b="1" dirty="0"/>
              <a:t>CAPITAL FUNDING PRIORITIES</a:t>
            </a:r>
            <a:r>
              <a:rPr lang="en-US" sz="2800" i="1" dirty="0"/>
              <a:t> </a:t>
            </a:r>
            <a:endParaRPr lang="en-US" sz="2800" dirty="0"/>
          </a:p>
          <a:p>
            <a:pPr marL="0" indent="0" algn="ctr">
              <a:buNone/>
            </a:pPr>
            <a:r>
              <a:rPr lang="en-US" sz="2400" b="1" dirty="0" smtClean="0"/>
              <a:t>(</a:t>
            </a:r>
            <a:r>
              <a:rPr lang="en-US" sz="2400" b="1" dirty="0"/>
              <a:t>Tabulation of </a:t>
            </a:r>
            <a:r>
              <a:rPr lang="en-US" sz="2400" b="1" dirty="0" smtClean="0"/>
              <a:t>All </a:t>
            </a:r>
            <a:r>
              <a:rPr lang="en-US" sz="2400" b="1" dirty="0"/>
              <a:t>Four Council Members Voting)</a:t>
            </a:r>
            <a:endParaRPr lang="en-US" sz="2400" dirty="0"/>
          </a:p>
          <a:p>
            <a:pPr lvl="8"/>
            <a:endParaRPr lang="en-US" dirty="0"/>
          </a:p>
        </p:txBody>
      </p:sp>
      <p:graphicFrame>
        <p:nvGraphicFramePr>
          <p:cNvPr id="4" name="Table 3"/>
          <p:cNvGraphicFramePr>
            <a:graphicFrameLocks noGrp="1"/>
          </p:cNvGraphicFramePr>
          <p:nvPr>
            <p:extLst>
              <p:ext uri="{D42A27DB-BD31-4B8C-83A1-F6EECF244321}">
                <p14:modId xmlns:p14="http://schemas.microsoft.com/office/powerpoint/2010/main" val="663711595"/>
              </p:ext>
            </p:extLst>
          </p:nvPr>
        </p:nvGraphicFramePr>
        <p:xfrm>
          <a:off x="457200" y="1905000"/>
          <a:ext cx="8229600" cy="3627120"/>
        </p:xfrm>
        <a:graphic>
          <a:graphicData uri="http://schemas.openxmlformats.org/drawingml/2006/table">
            <a:tbl>
              <a:tblPr firstRow="1" bandRow="1">
                <a:tableStyleId>{5C22544A-7EE6-4342-B048-85BDC9FD1C3A}</a:tableStyleId>
              </a:tblPr>
              <a:tblGrid>
                <a:gridCol w="1028700"/>
                <a:gridCol w="1028700"/>
                <a:gridCol w="1028700"/>
                <a:gridCol w="1028700"/>
                <a:gridCol w="1028700"/>
                <a:gridCol w="1028700"/>
                <a:gridCol w="1028700"/>
                <a:gridCol w="1028700"/>
              </a:tblGrid>
              <a:tr h="485775">
                <a:tc>
                  <a:txBody>
                    <a:bodyPr/>
                    <a:lstStyle/>
                    <a:p>
                      <a:pPr algn="ctr"/>
                      <a:r>
                        <a:rPr lang="en-US" sz="1400" dirty="0" smtClean="0"/>
                        <a:t>X</a:t>
                      </a:r>
                      <a:endParaRPr lang="en-US" sz="1400" b="1" dirty="0">
                        <a:solidFill>
                          <a:schemeClr val="tx1"/>
                        </a:solidFill>
                      </a:endParaRPr>
                    </a:p>
                  </a:txBody>
                  <a:tcPr anchor="ctr"/>
                </a:tc>
                <a:tc>
                  <a:txBody>
                    <a:bodyPr/>
                    <a:lstStyle/>
                    <a:p>
                      <a:pPr algn="ctr"/>
                      <a:r>
                        <a:rPr lang="en-US" sz="1400" dirty="0" smtClean="0"/>
                        <a:t>Police</a:t>
                      </a:r>
                      <a:r>
                        <a:rPr lang="en-US" sz="1400" baseline="0" dirty="0" smtClean="0"/>
                        <a:t> Cruiser</a:t>
                      </a:r>
                      <a:endParaRPr lang="en-US" sz="1400" dirty="0">
                        <a:solidFill>
                          <a:schemeClr val="tx1"/>
                        </a:solidFill>
                      </a:endParaRPr>
                    </a:p>
                  </a:txBody>
                  <a:tcPr anchor="ctr"/>
                </a:tc>
                <a:tc>
                  <a:txBody>
                    <a:bodyPr/>
                    <a:lstStyle/>
                    <a:p>
                      <a:pPr algn="ctr"/>
                      <a:r>
                        <a:rPr lang="en-US" sz="1400" dirty="0" smtClean="0"/>
                        <a:t>Loader</a:t>
                      </a:r>
                      <a:endParaRPr lang="en-US" sz="1400" dirty="0">
                        <a:solidFill>
                          <a:schemeClr val="tx1"/>
                        </a:solidFill>
                      </a:endParaRPr>
                    </a:p>
                  </a:txBody>
                  <a:tcPr anchor="ctr"/>
                </a:tc>
                <a:tc>
                  <a:txBody>
                    <a:bodyPr/>
                    <a:lstStyle/>
                    <a:p>
                      <a:pPr algn="ctr"/>
                      <a:r>
                        <a:rPr lang="en-US" sz="1400" dirty="0" smtClean="0"/>
                        <a:t>Computer</a:t>
                      </a:r>
                      <a:r>
                        <a:rPr lang="en-US" sz="1400" baseline="0" dirty="0" smtClean="0"/>
                        <a:t> System</a:t>
                      </a:r>
                      <a:endParaRPr lang="en-US" sz="1400" dirty="0">
                        <a:solidFill>
                          <a:schemeClr val="tx1"/>
                        </a:solidFill>
                      </a:endParaRPr>
                    </a:p>
                  </a:txBody>
                  <a:tcPr anchor="ctr"/>
                </a:tc>
                <a:tc>
                  <a:txBody>
                    <a:bodyPr/>
                    <a:lstStyle/>
                    <a:p>
                      <a:pPr algn="ctr"/>
                      <a:r>
                        <a:rPr lang="en-US" sz="1400" dirty="0" smtClean="0"/>
                        <a:t>Park</a:t>
                      </a:r>
                      <a:r>
                        <a:rPr lang="en-US" sz="1400" baseline="0" dirty="0" smtClean="0"/>
                        <a:t> Benches</a:t>
                      </a:r>
                      <a:endParaRPr lang="en-US" sz="1400" dirty="0">
                        <a:solidFill>
                          <a:schemeClr val="tx1"/>
                        </a:solidFill>
                      </a:endParaRPr>
                    </a:p>
                  </a:txBody>
                  <a:tcPr anchor="ctr"/>
                </a:tc>
                <a:tc>
                  <a:txBody>
                    <a:bodyPr/>
                    <a:lstStyle/>
                    <a:p>
                      <a:pPr algn="ctr"/>
                      <a:r>
                        <a:rPr lang="en-US" sz="1400" dirty="0" smtClean="0"/>
                        <a:t>Pool Cover</a:t>
                      </a:r>
                      <a:endParaRPr lang="en-US" sz="1400" dirty="0">
                        <a:solidFill>
                          <a:schemeClr val="tx1"/>
                        </a:solidFill>
                      </a:endParaRPr>
                    </a:p>
                  </a:txBody>
                  <a:tcPr anchor="ctr"/>
                </a:tc>
                <a:tc>
                  <a:txBody>
                    <a:bodyPr/>
                    <a:lstStyle/>
                    <a:p>
                      <a:pPr algn="ctr"/>
                      <a:r>
                        <a:rPr lang="en-US" sz="1400" dirty="0" smtClean="0"/>
                        <a:t>Paint City Hall</a:t>
                      </a:r>
                      <a:endParaRPr lang="en-US" sz="1400" dirty="0">
                        <a:solidFill>
                          <a:schemeClr val="tx1"/>
                        </a:solidFill>
                      </a:endParaRPr>
                    </a:p>
                  </a:txBody>
                  <a:tcPr anchor="ctr"/>
                </a:tc>
                <a:tc>
                  <a:txBody>
                    <a:bodyPr/>
                    <a:lstStyle/>
                    <a:p>
                      <a:pPr algn="ctr"/>
                      <a:r>
                        <a:rPr lang="en-US" sz="1400" dirty="0" smtClean="0"/>
                        <a:t>Ranking Totals</a:t>
                      </a:r>
                      <a:endParaRPr lang="en-US" sz="1400" dirty="0">
                        <a:solidFill>
                          <a:schemeClr val="tx1"/>
                        </a:solidFill>
                      </a:endParaRPr>
                    </a:p>
                  </a:txBody>
                  <a:tcPr anchor="ctr"/>
                </a:tc>
              </a:tr>
              <a:tr h="47244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400" dirty="0" smtClean="0"/>
                        <a:t>Police</a:t>
                      </a:r>
                      <a:r>
                        <a:rPr lang="en-US" sz="1400" baseline="0" dirty="0" smtClean="0"/>
                        <a:t> Cruiser</a:t>
                      </a:r>
                      <a:endParaRPr lang="en-US" sz="1400" b="1" dirty="0" smtClean="0">
                        <a:solidFill>
                          <a:schemeClr val="tx1"/>
                        </a:solidFill>
                      </a:endParaRPr>
                    </a:p>
                  </a:txBody>
                  <a:tcPr anchor="ctr"/>
                </a:tc>
                <a:tc>
                  <a:txBody>
                    <a:bodyPr/>
                    <a:lstStyle/>
                    <a:p>
                      <a:pPr algn="ctr"/>
                      <a:r>
                        <a:rPr lang="en-US" sz="1400" dirty="0" smtClean="0"/>
                        <a:t>X</a:t>
                      </a:r>
                      <a:endParaRPr lang="en-US" sz="1400" dirty="0">
                        <a:solidFill>
                          <a:schemeClr val="tx1"/>
                        </a:solidFill>
                      </a:endParaRPr>
                    </a:p>
                  </a:txBody>
                  <a:tcPr anchor="ctr"/>
                </a:tc>
                <a:tc>
                  <a:txBody>
                    <a:bodyPr/>
                    <a:lstStyle/>
                    <a:p>
                      <a:pPr algn="ctr"/>
                      <a:r>
                        <a:rPr lang="en-US" sz="1400" dirty="0" smtClean="0"/>
                        <a:t>4</a:t>
                      </a:r>
                      <a:endParaRPr lang="en-US" sz="1400" dirty="0">
                        <a:solidFill>
                          <a:schemeClr val="tx1"/>
                        </a:solidFill>
                      </a:endParaRPr>
                    </a:p>
                  </a:txBody>
                  <a:tcPr anchor="ctr"/>
                </a:tc>
                <a:tc>
                  <a:txBody>
                    <a:bodyPr/>
                    <a:lstStyle/>
                    <a:p>
                      <a:pPr algn="ctr"/>
                      <a:r>
                        <a:rPr lang="en-US" sz="1400" dirty="0" smtClean="0"/>
                        <a:t>3</a:t>
                      </a:r>
                      <a:endParaRPr lang="en-US" sz="1400" dirty="0">
                        <a:solidFill>
                          <a:schemeClr val="tx1"/>
                        </a:solidFill>
                      </a:endParaRPr>
                    </a:p>
                  </a:txBody>
                  <a:tcPr anchor="ctr"/>
                </a:tc>
                <a:tc>
                  <a:txBody>
                    <a:bodyPr/>
                    <a:lstStyle/>
                    <a:p>
                      <a:pPr algn="ctr"/>
                      <a:r>
                        <a:rPr lang="en-US" sz="1400" dirty="0" smtClean="0"/>
                        <a:t>4</a:t>
                      </a:r>
                      <a:endParaRPr lang="en-US" sz="1400" dirty="0">
                        <a:solidFill>
                          <a:schemeClr val="tx1"/>
                        </a:solidFill>
                      </a:endParaRPr>
                    </a:p>
                  </a:txBody>
                  <a:tcPr anchor="ctr"/>
                </a:tc>
                <a:tc>
                  <a:txBody>
                    <a:bodyPr/>
                    <a:lstStyle/>
                    <a:p>
                      <a:pPr algn="ctr"/>
                      <a:r>
                        <a:rPr lang="en-US" sz="1400" dirty="0" smtClean="0"/>
                        <a:t>4</a:t>
                      </a:r>
                      <a:endParaRPr lang="en-US" sz="1400" dirty="0">
                        <a:solidFill>
                          <a:schemeClr val="tx1"/>
                        </a:solidFill>
                      </a:endParaRPr>
                    </a:p>
                  </a:txBody>
                  <a:tcPr anchor="ctr"/>
                </a:tc>
                <a:tc>
                  <a:txBody>
                    <a:bodyPr/>
                    <a:lstStyle/>
                    <a:p>
                      <a:pPr algn="ctr"/>
                      <a:r>
                        <a:rPr lang="en-US" sz="1400" dirty="0" smtClean="0"/>
                        <a:t>4</a:t>
                      </a:r>
                      <a:endParaRPr lang="en-US" sz="1400" dirty="0">
                        <a:solidFill>
                          <a:schemeClr val="tx1"/>
                        </a:solidFill>
                      </a:endParaRPr>
                    </a:p>
                  </a:txBody>
                  <a:tcPr anchor="ctr"/>
                </a:tc>
                <a:tc>
                  <a:txBody>
                    <a:bodyPr/>
                    <a:lstStyle/>
                    <a:p>
                      <a:pPr algn="ctr"/>
                      <a:r>
                        <a:rPr lang="en-US" sz="1400" dirty="0" smtClean="0"/>
                        <a:t>19</a:t>
                      </a:r>
                      <a:endParaRPr lang="en-US" sz="1400" dirty="0">
                        <a:solidFill>
                          <a:schemeClr val="tx1"/>
                        </a:solidFill>
                      </a:endParaRPr>
                    </a:p>
                  </a:txBody>
                  <a:tcPr anchor="ctr"/>
                </a:tc>
              </a:tr>
              <a:tr h="485775">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400" dirty="0" smtClean="0"/>
                        <a:t>Loader</a:t>
                      </a:r>
                    </a:p>
                    <a:p>
                      <a:pPr algn="ctr"/>
                      <a:endParaRPr lang="en-US" sz="1400" b="1" dirty="0">
                        <a:solidFill>
                          <a:schemeClr val="tx1"/>
                        </a:solidFill>
                      </a:endParaRPr>
                    </a:p>
                  </a:txBody>
                  <a:tcPr anchor="ctr"/>
                </a:tc>
                <a:tc>
                  <a:txBody>
                    <a:bodyPr/>
                    <a:lstStyle/>
                    <a:p>
                      <a:pPr algn="ctr"/>
                      <a:r>
                        <a:rPr lang="en-US" sz="1400" dirty="0" smtClean="0"/>
                        <a:t>1</a:t>
                      </a:r>
                      <a:endParaRPr lang="en-US" sz="1400" dirty="0">
                        <a:solidFill>
                          <a:schemeClr val="tx1"/>
                        </a:solidFill>
                      </a:endParaRPr>
                    </a:p>
                  </a:txBody>
                  <a:tcPr anchor="ctr"/>
                </a:tc>
                <a:tc>
                  <a:txBody>
                    <a:bodyPr/>
                    <a:lstStyle/>
                    <a:p>
                      <a:pPr algn="ctr"/>
                      <a:r>
                        <a:rPr lang="en-US" sz="1400" dirty="0" smtClean="0"/>
                        <a:t>X</a:t>
                      </a:r>
                      <a:endParaRPr lang="en-US" sz="1400" dirty="0">
                        <a:solidFill>
                          <a:schemeClr val="tx1"/>
                        </a:solidFill>
                      </a:endParaRPr>
                    </a:p>
                  </a:txBody>
                  <a:tcPr anchor="ctr"/>
                </a:tc>
                <a:tc>
                  <a:txBody>
                    <a:bodyPr/>
                    <a:lstStyle/>
                    <a:p>
                      <a:pPr algn="ctr"/>
                      <a:r>
                        <a:rPr lang="en-US" sz="1400" dirty="0" smtClean="0"/>
                        <a:t>3</a:t>
                      </a:r>
                      <a:endParaRPr lang="en-US" sz="1400" dirty="0">
                        <a:solidFill>
                          <a:schemeClr val="tx1"/>
                        </a:solidFill>
                      </a:endParaRPr>
                    </a:p>
                  </a:txBody>
                  <a:tcPr anchor="ctr"/>
                </a:tc>
                <a:tc>
                  <a:txBody>
                    <a:bodyPr/>
                    <a:lstStyle/>
                    <a:p>
                      <a:pPr algn="ctr"/>
                      <a:r>
                        <a:rPr lang="en-US" sz="1400" dirty="0" smtClean="0"/>
                        <a:t>4</a:t>
                      </a:r>
                      <a:endParaRPr lang="en-US" sz="1400" dirty="0">
                        <a:solidFill>
                          <a:schemeClr val="tx1"/>
                        </a:solidFill>
                      </a:endParaRPr>
                    </a:p>
                  </a:txBody>
                  <a:tcPr anchor="ctr"/>
                </a:tc>
                <a:tc>
                  <a:txBody>
                    <a:bodyPr/>
                    <a:lstStyle/>
                    <a:p>
                      <a:pPr algn="ctr"/>
                      <a:r>
                        <a:rPr lang="en-US" sz="1400" dirty="0" smtClean="0"/>
                        <a:t>4</a:t>
                      </a:r>
                      <a:endParaRPr lang="en-US" sz="1400" dirty="0">
                        <a:solidFill>
                          <a:schemeClr val="tx1"/>
                        </a:solidFill>
                      </a:endParaRPr>
                    </a:p>
                  </a:txBody>
                  <a:tcPr anchor="ctr"/>
                </a:tc>
                <a:tc>
                  <a:txBody>
                    <a:bodyPr/>
                    <a:lstStyle/>
                    <a:p>
                      <a:pPr algn="ctr"/>
                      <a:r>
                        <a:rPr lang="en-US" sz="1400" dirty="0" smtClean="0"/>
                        <a:t>4</a:t>
                      </a:r>
                      <a:endParaRPr lang="en-US" sz="1400" dirty="0">
                        <a:solidFill>
                          <a:schemeClr val="tx1"/>
                        </a:solidFill>
                      </a:endParaRPr>
                    </a:p>
                  </a:txBody>
                  <a:tcPr anchor="ctr"/>
                </a:tc>
                <a:tc>
                  <a:txBody>
                    <a:bodyPr/>
                    <a:lstStyle/>
                    <a:p>
                      <a:pPr algn="ctr"/>
                      <a:r>
                        <a:rPr lang="en-US" sz="1400" dirty="0" smtClean="0"/>
                        <a:t>16</a:t>
                      </a:r>
                      <a:endParaRPr lang="en-US" sz="1400" dirty="0">
                        <a:solidFill>
                          <a:schemeClr val="tx1"/>
                        </a:solidFill>
                      </a:endParaRPr>
                    </a:p>
                  </a:txBody>
                  <a:tcPr anchor="ctr"/>
                </a:tc>
              </a:tr>
              <a:tr h="485775">
                <a:tc>
                  <a:txBody>
                    <a:bodyPr/>
                    <a:lstStyle/>
                    <a:p>
                      <a:pPr algn="ctr"/>
                      <a:r>
                        <a:rPr lang="en-US" sz="1400" dirty="0" smtClean="0"/>
                        <a:t>Computer</a:t>
                      </a:r>
                      <a:r>
                        <a:rPr lang="en-US" sz="1400" baseline="0" dirty="0" smtClean="0"/>
                        <a:t> System</a:t>
                      </a:r>
                      <a:endParaRPr lang="en-US" sz="1400" b="1" dirty="0">
                        <a:solidFill>
                          <a:schemeClr val="tx1"/>
                        </a:solidFill>
                      </a:endParaRPr>
                    </a:p>
                  </a:txBody>
                  <a:tcPr anchor="ctr"/>
                </a:tc>
                <a:tc>
                  <a:txBody>
                    <a:bodyPr/>
                    <a:lstStyle/>
                    <a:p>
                      <a:pPr algn="ctr"/>
                      <a:r>
                        <a:rPr lang="en-US" sz="1400" dirty="0" smtClean="0"/>
                        <a:t>0</a:t>
                      </a:r>
                      <a:endParaRPr lang="en-US" sz="1400" dirty="0">
                        <a:solidFill>
                          <a:schemeClr val="tx1"/>
                        </a:solidFill>
                      </a:endParaRPr>
                    </a:p>
                  </a:txBody>
                  <a:tcPr anchor="ctr"/>
                </a:tc>
                <a:tc>
                  <a:txBody>
                    <a:bodyPr/>
                    <a:lstStyle/>
                    <a:p>
                      <a:pPr algn="ctr"/>
                      <a:r>
                        <a:rPr lang="en-US" sz="1400" dirty="0" smtClean="0"/>
                        <a:t>3</a:t>
                      </a:r>
                      <a:endParaRPr lang="en-US" sz="1400" dirty="0">
                        <a:solidFill>
                          <a:schemeClr val="tx1"/>
                        </a:solidFill>
                      </a:endParaRPr>
                    </a:p>
                  </a:txBody>
                  <a:tcPr anchor="ctr"/>
                </a:tc>
                <a:tc>
                  <a:txBody>
                    <a:bodyPr/>
                    <a:lstStyle/>
                    <a:p>
                      <a:pPr algn="ctr"/>
                      <a:r>
                        <a:rPr lang="en-US" sz="1400" dirty="0" smtClean="0"/>
                        <a:t>X</a:t>
                      </a:r>
                      <a:endParaRPr lang="en-US" sz="1400" dirty="0">
                        <a:solidFill>
                          <a:schemeClr val="tx1"/>
                        </a:solidFill>
                      </a:endParaRPr>
                    </a:p>
                  </a:txBody>
                  <a:tcPr anchor="ctr"/>
                </a:tc>
                <a:tc>
                  <a:txBody>
                    <a:bodyPr/>
                    <a:lstStyle/>
                    <a:p>
                      <a:pPr algn="ctr"/>
                      <a:r>
                        <a:rPr lang="en-US" sz="1400" dirty="0" smtClean="0"/>
                        <a:t>4</a:t>
                      </a:r>
                      <a:endParaRPr lang="en-US" sz="1400" dirty="0">
                        <a:solidFill>
                          <a:schemeClr val="tx1"/>
                        </a:solidFill>
                      </a:endParaRPr>
                    </a:p>
                  </a:txBody>
                  <a:tcPr anchor="ctr"/>
                </a:tc>
                <a:tc>
                  <a:txBody>
                    <a:bodyPr/>
                    <a:lstStyle/>
                    <a:p>
                      <a:pPr algn="ctr"/>
                      <a:r>
                        <a:rPr lang="en-US" sz="1400" dirty="0" smtClean="0"/>
                        <a:t>4</a:t>
                      </a:r>
                      <a:endParaRPr lang="en-US" sz="1400" dirty="0">
                        <a:solidFill>
                          <a:schemeClr val="tx1"/>
                        </a:solidFill>
                      </a:endParaRPr>
                    </a:p>
                  </a:txBody>
                  <a:tcPr anchor="ctr"/>
                </a:tc>
                <a:tc>
                  <a:txBody>
                    <a:bodyPr/>
                    <a:lstStyle/>
                    <a:p>
                      <a:pPr algn="ctr"/>
                      <a:r>
                        <a:rPr lang="en-US" sz="1400" dirty="0" smtClean="0"/>
                        <a:t>4</a:t>
                      </a:r>
                      <a:endParaRPr lang="en-US" sz="1400" dirty="0">
                        <a:solidFill>
                          <a:schemeClr val="tx1"/>
                        </a:solidFill>
                      </a:endParaRPr>
                    </a:p>
                  </a:txBody>
                  <a:tcPr anchor="ctr"/>
                </a:tc>
                <a:tc>
                  <a:txBody>
                    <a:bodyPr/>
                    <a:lstStyle/>
                    <a:p>
                      <a:pPr algn="ctr"/>
                      <a:r>
                        <a:rPr lang="en-US" sz="1400" dirty="0" smtClean="0"/>
                        <a:t>15</a:t>
                      </a:r>
                      <a:endParaRPr lang="en-US" sz="1400" dirty="0">
                        <a:solidFill>
                          <a:schemeClr val="tx1"/>
                        </a:solidFill>
                      </a:endParaRPr>
                    </a:p>
                  </a:txBody>
                  <a:tcPr anchor="ctr"/>
                </a:tc>
              </a:tr>
              <a:tr h="485775">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400" dirty="0" smtClean="0"/>
                        <a:t>Park</a:t>
                      </a:r>
                      <a:r>
                        <a:rPr lang="en-US" sz="1400" baseline="0" dirty="0" smtClean="0"/>
                        <a:t> Benches</a:t>
                      </a:r>
                      <a:endParaRPr lang="en-US" sz="1400" b="1" dirty="0" smtClean="0">
                        <a:solidFill>
                          <a:schemeClr val="tx1"/>
                        </a:solidFill>
                      </a:endParaRPr>
                    </a:p>
                  </a:txBody>
                  <a:tcPr anchor="ctr"/>
                </a:tc>
                <a:tc>
                  <a:txBody>
                    <a:bodyPr/>
                    <a:lstStyle/>
                    <a:p>
                      <a:pPr algn="ctr"/>
                      <a:r>
                        <a:rPr lang="en-US" sz="1400" dirty="0" smtClean="0"/>
                        <a:t>0</a:t>
                      </a:r>
                      <a:endParaRPr lang="en-US" sz="1400" dirty="0">
                        <a:solidFill>
                          <a:schemeClr val="tx1"/>
                        </a:solidFill>
                      </a:endParaRPr>
                    </a:p>
                  </a:txBody>
                  <a:tcPr anchor="ctr"/>
                </a:tc>
                <a:tc>
                  <a:txBody>
                    <a:bodyPr/>
                    <a:lstStyle/>
                    <a:p>
                      <a:pPr algn="ctr"/>
                      <a:r>
                        <a:rPr lang="en-US" sz="1400" dirty="0" smtClean="0"/>
                        <a:t>0</a:t>
                      </a:r>
                      <a:endParaRPr lang="en-US" sz="1400" dirty="0">
                        <a:solidFill>
                          <a:schemeClr val="tx1"/>
                        </a:solidFill>
                      </a:endParaRPr>
                    </a:p>
                  </a:txBody>
                  <a:tcPr anchor="ctr"/>
                </a:tc>
                <a:tc>
                  <a:txBody>
                    <a:bodyPr/>
                    <a:lstStyle/>
                    <a:p>
                      <a:pPr algn="ctr"/>
                      <a:r>
                        <a:rPr lang="en-US" sz="1400" dirty="0" smtClean="0"/>
                        <a:t>0</a:t>
                      </a:r>
                      <a:endParaRPr lang="en-US" sz="1400" dirty="0">
                        <a:solidFill>
                          <a:schemeClr val="tx1"/>
                        </a:solidFill>
                      </a:endParaRPr>
                    </a:p>
                  </a:txBody>
                  <a:tcPr anchor="ctr"/>
                </a:tc>
                <a:tc>
                  <a:txBody>
                    <a:bodyPr/>
                    <a:lstStyle/>
                    <a:p>
                      <a:pPr algn="ctr"/>
                      <a:r>
                        <a:rPr lang="en-US" sz="1400" dirty="0" smtClean="0"/>
                        <a:t>X</a:t>
                      </a:r>
                      <a:endParaRPr lang="en-US" sz="1400" dirty="0">
                        <a:solidFill>
                          <a:schemeClr val="tx1"/>
                        </a:solidFill>
                      </a:endParaRPr>
                    </a:p>
                  </a:txBody>
                  <a:tcPr anchor="ctr"/>
                </a:tc>
                <a:tc>
                  <a:txBody>
                    <a:bodyPr/>
                    <a:lstStyle/>
                    <a:p>
                      <a:pPr algn="ctr"/>
                      <a:r>
                        <a:rPr lang="en-US" sz="1400" dirty="0" smtClean="0"/>
                        <a:t>0</a:t>
                      </a:r>
                      <a:endParaRPr lang="en-US" sz="1400" dirty="0">
                        <a:solidFill>
                          <a:schemeClr val="tx1"/>
                        </a:solidFill>
                      </a:endParaRPr>
                    </a:p>
                  </a:txBody>
                  <a:tcPr anchor="ctr"/>
                </a:tc>
                <a:tc>
                  <a:txBody>
                    <a:bodyPr/>
                    <a:lstStyle/>
                    <a:p>
                      <a:pPr algn="ctr"/>
                      <a:r>
                        <a:rPr lang="en-US" sz="1400" dirty="0" smtClean="0"/>
                        <a:t>0</a:t>
                      </a:r>
                      <a:endParaRPr lang="en-US" sz="1400" dirty="0">
                        <a:solidFill>
                          <a:schemeClr val="tx1"/>
                        </a:solidFill>
                      </a:endParaRPr>
                    </a:p>
                  </a:txBody>
                  <a:tcPr anchor="ctr"/>
                </a:tc>
                <a:tc>
                  <a:txBody>
                    <a:bodyPr/>
                    <a:lstStyle/>
                    <a:p>
                      <a:pPr algn="ctr"/>
                      <a:r>
                        <a:rPr lang="en-US" sz="1400" dirty="0" smtClean="0"/>
                        <a:t>0</a:t>
                      </a:r>
                      <a:endParaRPr lang="en-US" sz="1400" dirty="0">
                        <a:solidFill>
                          <a:schemeClr val="tx1"/>
                        </a:solidFill>
                      </a:endParaRPr>
                    </a:p>
                  </a:txBody>
                  <a:tcPr anchor="ctr"/>
                </a:tc>
              </a:tr>
              <a:tr h="485775">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400" dirty="0" smtClean="0"/>
                        <a:t>Pool Cover</a:t>
                      </a:r>
                    </a:p>
                    <a:p>
                      <a:pPr algn="ctr"/>
                      <a:endParaRPr lang="en-US" sz="1400" b="1" dirty="0">
                        <a:solidFill>
                          <a:schemeClr val="tx1"/>
                        </a:solidFill>
                      </a:endParaRPr>
                    </a:p>
                  </a:txBody>
                  <a:tcPr anchor="ctr"/>
                </a:tc>
                <a:tc>
                  <a:txBody>
                    <a:bodyPr/>
                    <a:lstStyle/>
                    <a:p>
                      <a:pPr algn="ctr"/>
                      <a:r>
                        <a:rPr lang="en-US" sz="1400" dirty="0" smtClean="0"/>
                        <a:t>0</a:t>
                      </a:r>
                      <a:endParaRPr lang="en-US" sz="1400" dirty="0">
                        <a:solidFill>
                          <a:schemeClr val="tx1"/>
                        </a:solidFill>
                      </a:endParaRPr>
                    </a:p>
                  </a:txBody>
                  <a:tcPr anchor="ctr"/>
                </a:tc>
                <a:tc>
                  <a:txBody>
                    <a:bodyPr/>
                    <a:lstStyle/>
                    <a:p>
                      <a:pPr algn="ctr"/>
                      <a:r>
                        <a:rPr lang="en-US" sz="1400" dirty="0" smtClean="0"/>
                        <a:t>0</a:t>
                      </a:r>
                      <a:endParaRPr lang="en-US" sz="1400" dirty="0">
                        <a:solidFill>
                          <a:schemeClr val="tx1"/>
                        </a:solidFill>
                      </a:endParaRPr>
                    </a:p>
                  </a:txBody>
                  <a:tcPr anchor="ctr"/>
                </a:tc>
                <a:tc>
                  <a:txBody>
                    <a:bodyPr/>
                    <a:lstStyle/>
                    <a:p>
                      <a:pPr algn="ctr"/>
                      <a:r>
                        <a:rPr lang="en-US" sz="1400" dirty="0" smtClean="0"/>
                        <a:t>0</a:t>
                      </a:r>
                      <a:endParaRPr lang="en-US" sz="1400" dirty="0">
                        <a:solidFill>
                          <a:schemeClr val="tx1"/>
                        </a:solidFill>
                      </a:endParaRPr>
                    </a:p>
                  </a:txBody>
                  <a:tcPr anchor="ctr"/>
                </a:tc>
                <a:tc>
                  <a:txBody>
                    <a:bodyPr/>
                    <a:lstStyle/>
                    <a:p>
                      <a:pPr algn="ctr"/>
                      <a:r>
                        <a:rPr lang="en-US" sz="1400" dirty="0" smtClean="0"/>
                        <a:t>4</a:t>
                      </a:r>
                      <a:endParaRPr lang="en-US" sz="1400" dirty="0">
                        <a:solidFill>
                          <a:schemeClr val="tx1"/>
                        </a:solidFill>
                      </a:endParaRPr>
                    </a:p>
                  </a:txBody>
                  <a:tcPr anchor="ctr"/>
                </a:tc>
                <a:tc>
                  <a:txBody>
                    <a:bodyPr/>
                    <a:lstStyle/>
                    <a:p>
                      <a:pPr algn="ctr"/>
                      <a:r>
                        <a:rPr lang="en-US" sz="1400" dirty="0" smtClean="0"/>
                        <a:t>X</a:t>
                      </a:r>
                      <a:endParaRPr lang="en-US" sz="1400" dirty="0">
                        <a:solidFill>
                          <a:schemeClr val="tx1"/>
                        </a:solidFill>
                      </a:endParaRPr>
                    </a:p>
                  </a:txBody>
                  <a:tcPr anchor="ctr"/>
                </a:tc>
                <a:tc>
                  <a:txBody>
                    <a:bodyPr/>
                    <a:lstStyle/>
                    <a:p>
                      <a:pPr algn="ctr"/>
                      <a:r>
                        <a:rPr lang="en-US" sz="1400" dirty="0" smtClean="0"/>
                        <a:t>0</a:t>
                      </a:r>
                      <a:endParaRPr lang="en-US" sz="1400" dirty="0">
                        <a:solidFill>
                          <a:schemeClr val="tx1"/>
                        </a:solidFill>
                      </a:endParaRPr>
                    </a:p>
                  </a:txBody>
                  <a:tcPr anchor="ctr"/>
                </a:tc>
                <a:tc>
                  <a:txBody>
                    <a:bodyPr/>
                    <a:lstStyle/>
                    <a:p>
                      <a:pPr algn="ctr"/>
                      <a:r>
                        <a:rPr lang="en-US" sz="1400" dirty="0" smtClean="0"/>
                        <a:t>4</a:t>
                      </a:r>
                      <a:endParaRPr lang="en-US" sz="1400" dirty="0">
                        <a:solidFill>
                          <a:schemeClr val="tx1"/>
                        </a:solidFill>
                      </a:endParaRPr>
                    </a:p>
                  </a:txBody>
                  <a:tcPr anchor="ctr"/>
                </a:tc>
              </a:tr>
              <a:tr h="485775">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400" dirty="0" smtClean="0"/>
                        <a:t>Paint City Hall</a:t>
                      </a:r>
                      <a:endParaRPr lang="en-US" sz="1400" b="1" dirty="0" smtClean="0">
                        <a:solidFill>
                          <a:schemeClr val="tx1"/>
                        </a:solidFill>
                      </a:endParaRPr>
                    </a:p>
                  </a:txBody>
                  <a:tcPr anchor="ctr"/>
                </a:tc>
                <a:tc>
                  <a:txBody>
                    <a:bodyPr/>
                    <a:lstStyle/>
                    <a:p>
                      <a:pPr algn="ctr"/>
                      <a:r>
                        <a:rPr lang="en-US" sz="1400" dirty="0" smtClean="0"/>
                        <a:t>0</a:t>
                      </a:r>
                      <a:endParaRPr lang="en-US" sz="1400" dirty="0">
                        <a:solidFill>
                          <a:schemeClr val="tx1"/>
                        </a:solidFill>
                      </a:endParaRPr>
                    </a:p>
                  </a:txBody>
                  <a:tcPr anchor="ctr"/>
                </a:tc>
                <a:tc>
                  <a:txBody>
                    <a:bodyPr/>
                    <a:lstStyle/>
                    <a:p>
                      <a:pPr algn="ctr"/>
                      <a:r>
                        <a:rPr lang="en-US" sz="1400" dirty="0" smtClean="0"/>
                        <a:t>0</a:t>
                      </a:r>
                      <a:endParaRPr lang="en-US" sz="1400" dirty="0">
                        <a:solidFill>
                          <a:schemeClr val="tx1"/>
                        </a:solidFill>
                      </a:endParaRPr>
                    </a:p>
                  </a:txBody>
                  <a:tcPr anchor="ctr"/>
                </a:tc>
                <a:tc>
                  <a:txBody>
                    <a:bodyPr/>
                    <a:lstStyle/>
                    <a:p>
                      <a:pPr algn="ctr"/>
                      <a:r>
                        <a:rPr lang="en-US" sz="1400" dirty="0" smtClean="0"/>
                        <a:t>0</a:t>
                      </a:r>
                      <a:endParaRPr lang="en-US" sz="1400" dirty="0">
                        <a:solidFill>
                          <a:schemeClr val="tx1"/>
                        </a:solidFill>
                      </a:endParaRPr>
                    </a:p>
                  </a:txBody>
                  <a:tcPr anchor="ctr"/>
                </a:tc>
                <a:tc>
                  <a:txBody>
                    <a:bodyPr/>
                    <a:lstStyle/>
                    <a:p>
                      <a:pPr algn="ctr"/>
                      <a:r>
                        <a:rPr lang="en-US" sz="1400" dirty="0" smtClean="0"/>
                        <a:t>4</a:t>
                      </a:r>
                      <a:endParaRPr lang="en-US" sz="1400" dirty="0">
                        <a:solidFill>
                          <a:schemeClr val="tx1"/>
                        </a:solidFill>
                      </a:endParaRPr>
                    </a:p>
                  </a:txBody>
                  <a:tcPr anchor="ctr"/>
                </a:tc>
                <a:tc>
                  <a:txBody>
                    <a:bodyPr/>
                    <a:lstStyle/>
                    <a:p>
                      <a:pPr algn="ctr"/>
                      <a:r>
                        <a:rPr lang="en-US" sz="1400" dirty="0" smtClean="0"/>
                        <a:t>2</a:t>
                      </a:r>
                      <a:endParaRPr lang="en-US" sz="1400" dirty="0">
                        <a:solidFill>
                          <a:schemeClr val="tx1"/>
                        </a:solidFill>
                      </a:endParaRPr>
                    </a:p>
                  </a:txBody>
                  <a:tcPr anchor="ctr"/>
                </a:tc>
                <a:tc>
                  <a:txBody>
                    <a:bodyPr/>
                    <a:lstStyle/>
                    <a:p>
                      <a:pPr algn="ctr"/>
                      <a:r>
                        <a:rPr lang="en-US" sz="1400" dirty="0" smtClean="0"/>
                        <a:t>X</a:t>
                      </a:r>
                      <a:endParaRPr lang="en-US" sz="1400" dirty="0">
                        <a:solidFill>
                          <a:schemeClr val="tx1"/>
                        </a:solidFill>
                      </a:endParaRPr>
                    </a:p>
                  </a:txBody>
                  <a:tcPr anchor="ctr"/>
                </a:tc>
                <a:tc>
                  <a:txBody>
                    <a:bodyPr/>
                    <a:lstStyle/>
                    <a:p>
                      <a:pPr algn="ctr"/>
                      <a:r>
                        <a:rPr lang="en-US" sz="1400" dirty="0" smtClean="0"/>
                        <a:t>6</a:t>
                      </a:r>
                      <a:endParaRPr lang="en-US" sz="1400" dirty="0">
                        <a:solidFill>
                          <a:schemeClr val="tx1"/>
                        </a:solidFill>
                      </a:endParaRPr>
                    </a:p>
                  </a:txBody>
                  <a:tcPr anchor="ctr"/>
                </a:tc>
              </a:tr>
            </a:tbl>
          </a:graphicData>
        </a:graphic>
      </p:graphicFrame>
      <p:sp>
        <p:nvSpPr>
          <p:cNvPr id="6" name="Content Placeholder 2"/>
          <p:cNvSpPr txBox="1">
            <a:spLocks/>
          </p:cNvSpPr>
          <p:nvPr/>
        </p:nvSpPr>
        <p:spPr>
          <a:xfrm>
            <a:off x="457200" y="5562600"/>
            <a:ext cx="8305800" cy="457200"/>
          </a:xfrm>
          <a:prstGeom prst="rect">
            <a:avLst/>
          </a:prstGeom>
        </p:spPr>
        <p:txBody>
          <a:bodyPr vert="horz" lIns="91440" tIns="45720" rIns="91440" bIns="45720" rtlCol="0">
            <a:normAutofit fontScale="62500" lnSpcReduction="20000"/>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Font typeface="Arial" panose="020B0604020202020204" pitchFamily="34" charset="0"/>
              <a:buNone/>
            </a:pPr>
            <a:r>
              <a:rPr lang="en-US" sz="2400" b="1" dirty="0" smtClean="0"/>
              <a:t>Instructions: </a:t>
            </a:r>
            <a:r>
              <a:rPr lang="en-US" sz="2400" dirty="0" smtClean="0"/>
              <a:t>If the item in the left hand column is a higher priority than the item in the upper row, enter a “1.”  If it is a lower priority, enter a “0.”</a:t>
            </a:r>
          </a:p>
          <a:p>
            <a:pPr lvl="8"/>
            <a:endParaRPr lang="en-US" dirty="0"/>
          </a:p>
        </p:txBody>
      </p:sp>
    </p:spTree>
    <p:extLst>
      <p:ext uri="{BB962C8B-B14F-4D97-AF65-F5344CB8AC3E}">
        <p14:creationId xmlns:p14="http://schemas.microsoft.com/office/powerpoint/2010/main" val="2296824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b="1" dirty="0" smtClean="0">
                <a:latin typeface="+mn-lt"/>
              </a:rPr>
              <a:t>CAPITAL FUNDING PRIORITIES </a:t>
            </a:r>
            <a:r>
              <a:rPr lang="en-US" sz="2400" b="1" dirty="0" smtClean="0">
                <a:latin typeface="+mn-lt"/>
              </a:rPr>
              <a:t>(continued)</a:t>
            </a:r>
            <a:endParaRPr lang="en-US" sz="2800" b="1" dirty="0">
              <a:latin typeface="+mn-lt"/>
            </a:endParaRPr>
          </a:p>
        </p:txBody>
      </p:sp>
      <p:sp>
        <p:nvSpPr>
          <p:cNvPr id="4" name="TextBox 3"/>
          <p:cNvSpPr txBox="1"/>
          <p:nvPr/>
        </p:nvSpPr>
        <p:spPr>
          <a:xfrm>
            <a:off x="573741" y="2133600"/>
            <a:ext cx="7772400" cy="1323439"/>
          </a:xfrm>
          <a:prstGeom prst="rect">
            <a:avLst/>
          </a:prstGeom>
          <a:noFill/>
        </p:spPr>
        <p:txBody>
          <a:bodyPr wrap="square" rtlCol="0">
            <a:spAutoFit/>
          </a:bodyPr>
          <a:lstStyle/>
          <a:p>
            <a:r>
              <a:rPr lang="en-CA" sz="2000" b="1" dirty="0"/>
              <a:t>● </a:t>
            </a:r>
            <a:r>
              <a:rPr lang="en-CA" sz="2000" dirty="0"/>
              <a:t> </a:t>
            </a:r>
            <a:r>
              <a:rPr lang="en-US" sz="2000" dirty="0"/>
              <a:t>Upon achieving agreement on capital priorities, the council should adopt a resolution </a:t>
            </a:r>
            <a:r>
              <a:rPr lang="en-US" sz="2000" dirty="0" smtClean="0"/>
              <a:t>establishing </a:t>
            </a:r>
            <a:r>
              <a:rPr lang="en-US" sz="2000" dirty="0"/>
              <a:t>the Roster of Capital Improvement priorities for funding during the annual </a:t>
            </a:r>
            <a:r>
              <a:rPr lang="en-US" sz="2000" dirty="0" smtClean="0"/>
              <a:t>budgeting </a:t>
            </a:r>
            <a:r>
              <a:rPr lang="en-US" sz="2000" dirty="0"/>
              <a:t>cycle. A model resolution is shown below. </a:t>
            </a:r>
          </a:p>
        </p:txBody>
      </p:sp>
      <p:sp>
        <p:nvSpPr>
          <p:cNvPr id="5" name="TextBox 4"/>
          <p:cNvSpPr txBox="1"/>
          <p:nvPr/>
        </p:nvSpPr>
        <p:spPr>
          <a:xfrm>
            <a:off x="573741" y="4066401"/>
            <a:ext cx="7772400" cy="1323439"/>
          </a:xfrm>
          <a:prstGeom prst="rect">
            <a:avLst/>
          </a:prstGeom>
          <a:noFill/>
        </p:spPr>
        <p:txBody>
          <a:bodyPr wrap="square" rtlCol="0">
            <a:spAutoFit/>
          </a:bodyPr>
          <a:lstStyle/>
          <a:p>
            <a:r>
              <a:rPr lang="en-CA" sz="2000" b="1" dirty="0"/>
              <a:t>●  </a:t>
            </a:r>
            <a:r>
              <a:rPr lang="en-US" sz="2000" dirty="0"/>
              <a:t>Prior to final adoption of the resolution, the Roster should be the subject of a formal council </a:t>
            </a:r>
            <a:r>
              <a:rPr lang="en-US" sz="2000" dirty="0" smtClean="0"/>
              <a:t>hearing </a:t>
            </a:r>
            <a:r>
              <a:rPr lang="en-US" sz="2000" dirty="0"/>
              <a:t>to enable </a:t>
            </a:r>
            <a:r>
              <a:rPr lang="en-US" sz="2000" i="1" dirty="0"/>
              <a:t>public participation</a:t>
            </a:r>
            <a:r>
              <a:rPr lang="en-US" sz="2000" dirty="0"/>
              <a:t> and receive  public input prior to final council approval </a:t>
            </a:r>
            <a:r>
              <a:rPr lang="en-US" sz="2000" dirty="0" smtClean="0"/>
              <a:t>of </a:t>
            </a:r>
            <a:r>
              <a:rPr lang="en-US" sz="2000" dirty="0"/>
              <a:t>the Roster of Capital Improvement projects.</a:t>
            </a:r>
          </a:p>
        </p:txBody>
      </p:sp>
    </p:spTree>
    <p:extLst>
      <p:ext uri="{BB962C8B-B14F-4D97-AF65-F5344CB8AC3E}">
        <p14:creationId xmlns:p14="http://schemas.microsoft.com/office/powerpoint/2010/main" val="13628766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600200"/>
            <a:ext cx="8229600" cy="5105400"/>
          </a:xfrm>
        </p:spPr>
        <p:txBody>
          <a:bodyPr>
            <a:normAutofit fontScale="32500" lnSpcReduction="20000"/>
          </a:bodyPr>
          <a:lstStyle/>
          <a:p>
            <a:pPr marL="0" indent="0">
              <a:buNone/>
            </a:pPr>
            <a:r>
              <a:rPr lang="en-US" b="1" i="1" dirty="0"/>
              <a:t> </a:t>
            </a:r>
            <a:endParaRPr lang="en-US" dirty="0"/>
          </a:p>
          <a:p>
            <a:pPr marL="0" indent="0">
              <a:buNone/>
            </a:pPr>
            <a:r>
              <a:rPr lang="en-US" sz="4300" b="1" i="1" dirty="0"/>
              <a:t>WHEREAS</a:t>
            </a:r>
            <a:r>
              <a:rPr lang="en-US" sz="4300" dirty="0"/>
              <a:t>, effective management of the City’s capital resources requires timely </a:t>
            </a:r>
            <a:r>
              <a:rPr lang="en-US" sz="4300" dirty="0" smtClean="0"/>
              <a:t>replacement </a:t>
            </a:r>
            <a:r>
              <a:rPr lang="en-US" sz="4300" dirty="0"/>
              <a:t>of worn </a:t>
            </a:r>
            <a:r>
              <a:rPr lang="en-US" sz="4300" dirty="0" smtClean="0"/>
              <a:t>capital </a:t>
            </a:r>
            <a:r>
              <a:rPr lang="en-US" sz="4300" dirty="0"/>
              <a:t>equipment, facilities and materials; and</a:t>
            </a:r>
          </a:p>
          <a:p>
            <a:pPr marL="0" indent="0">
              <a:buNone/>
            </a:pPr>
            <a:r>
              <a:rPr lang="en-US" sz="4300" dirty="0"/>
              <a:t> </a:t>
            </a:r>
          </a:p>
          <a:p>
            <a:pPr marL="0" indent="0">
              <a:buNone/>
            </a:pPr>
            <a:r>
              <a:rPr lang="en-US" sz="4300" b="1" i="1" dirty="0"/>
              <a:t>WHEREAS</a:t>
            </a:r>
            <a:r>
              <a:rPr lang="en-US" sz="4300" dirty="0"/>
              <a:t>, Montana law enables the governing body of a unity of local government to </a:t>
            </a:r>
          </a:p>
          <a:p>
            <a:pPr marL="0" indent="0">
              <a:buNone/>
            </a:pPr>
            <a:r>
              <a:rPr lang="en-US" sz="4300" dirty="0"/>
              <a:t>adopt a resolution creating a Capital Improvement Fund for the replacement, improvement </a:t>
            </a:r>
          </a:p>
          <a:p>
            <a:pPr marL="0" indent="0">
              <a:buNone/>
            </a:pPr>
            <a:r>
              <a:rPr lang="en-US" sz="4300" dirty="0"/>
              <a:t>and acquisition of property, facilities or equipment that costs in excess of $5,000 and that </a:t>
            </a:r>
          </a:p>
          <a:p>
            <a:pPr marL="0" indent="0">
              <a:buNone/>
            </a:pPr>
            <a:r>
              <a:rPr lang="en-US" sz="4300" dirty="0"/>
              <a:t>has a life expectancy of 5 years or more; and </a:t>
            </a:r>
          </a:p>
          <a:p>
            <a:pPr marL="0" indent="0">
              <a:buNone/>
            </a:pPr>
            <a:r>
              <a:rPr lang="en-US" sz="4300" b="1" i="1" dirty="0"/>
              <a:t> </a:t>
            </a:r>
            <a:endParaRPr lang="en-US" sz="4300" dirty="0"/>
          </a:p>
          <a:p>
            <a:pPr marL="0" indent="0">
              <a:buNone/>
            </a:pPr>
            <a:r>
              <a:rPr lang="en-US" sz="4300" b="1" i="1" dirty="0"/>
              <a:t>WHERE </a:t>
            </a:r>
            <a:r>
              <a:rPr lang="en-US" sz="4300" dirty="0"/>
              <a:t>the Big Sky City Council is the governing body of the City of Big Sky,  	</a:t>
            </a:r>
          </a:p>
          <a:p>
            <a:pPr marL="0" indent="0">
              <a:buNone/>
            </a:pPr>
            <a:r>
              <a:rPr lang="en-US" sz="4300" dirty="0"/>
              <a:t> </a:t>
            </a:r>
          </a:p>
          <a:p>
            <a:pPr marL="0" indent="0">
              <a:buNone/>
            </a:pPr>
            <a:r>
              <a:rPr lang="en-US" sz="4300" b="1" dirty="0"/>
              <a:t>NOW THEREFORE BE IT RESOLVED BY THE BIG SKY CITY COUNCIL THAT:</a:t>
            </a:r>
            <a:endParaRPr lang="en-US" sz="4300" dirty="0"/>
          </a:p>
          <a:p>
            <a:pPr marL="0" indent="0">
              <a:buNone/>
            </a:pPr>
            <a:r>
              <a:rPr lang="en-US" sz="4300" dirty="0"/>
              <a:t> </a:t>
            </a:r>
          </a:p>
          <a:p>
            <a:pPr marL="0" indent="0">
              <a:buNone/>
            </a:pPr>
            <a:r>
              <a:rPr lang="en-US" sz="4300" dirty="0"/>
              <a:t>1. There is Big Sky Capital Improvement Fund which may receive funds form any lawful source and which may be disbursed funds for the acquisition by the City of capital equipment, facilities and materials.</a:t>
            </a:r>
          </a:p>
          <a:p>
            <a:pPr marL="0" indent="0">
              <a:buNone/>
            </a:pPr>
            <a:r>
              <a:rPr lang="en-US" sz="4300" dirty="0"/>
              <a:t> </a:t>
            </a:r>
          </a:p>
          <a:p>
            <a:pPr marL="0" indent="0">
              <a:buNone/>
            </a:pPr>
            <a:r>
              <a:rPr lang="en-US" sz="4300" dirty="0"/>
              <a:t>2. There is a Roster of Capital Improvement Priorities approved by the City Council incident to the annual budgeting cycle.</a:t>
            </a:r>
          </a:p>
          <a:p>
            <a:pPr marL="0" indent="0">
              <a:buNone/>
            </a:pPr>
            <a:r>
              <a:rPr lang="en-US" sz="4300" dirty="0"/>
              <a:t> </a:t>
            </a:r>
          </a:p>
          <a:p>
            <a:pPr marL="0" indent="0">
              <a:buNone/>
            </a:pPr>
            <a:r>
              <a:rPr lang="en-US" sz="4300" dirty="0"/>
              <a:t>Resolved by the Big Sky City Council meeting in regular session this _____day of        ___________ , </a:t>
            </a:r>
            <a:r>
              <a:rPr lang="en-US" sz="4300" dirty="0" smtClean="0"/>
              <a:t>2015.</a:t>
            </a:r>
            <a:endParaRPr lang="en-US" sz="4300" dirty="0"/>
          </a:p>
          <a:p>
            <a:pPr marL="0" indent="0">
              <a:buNone/>
            </a:pPr>
            <a:r>
              <a:rPr lang="en-US" sz="4300" dirty="0"/>
              <a:t> </a:t>
            </a:r>
          </a:p>
          <a:p>
            <a:pPr marL="0" indent="0">
              <a:buNone/>
            </a:pPr>
            <a:r>
              <a:rPr lang="en-US" sz="4300" dirty="0"/>
              <a:t>				                                           </a:t>
            </a:r>
            <a:r>
              <a:rPr lang="en-US" sz="4300" dirty="0" smtClean="0"/>
              <a:t>___________________ </a:t>
            </a:r>
            <a:r>
              <a:rPr lang="en-US" sz="4300" dirty="0"/>
              <a:t>, Mayor</a:t>
            </a:r>
          </a:p>
          <a:p>
            <a:pPr marL="0" indent="0">
              <a:buNone/>
            </a:pPr>
            <a:r>
              <a:rPr lang="en-US" sz="4300" b="1" dirty="0"/>
              <a:t>ATTEST:</a:t>
            </a:r>
            <a:r>
              <a:rPr lang="en-US" sz="4300" dirty="0"/>
              <a:t>_____________________</a:t>
            </a:r>
          </a:p>
          <a:p>
            <a:pPr marL="0" indent="0">
              <a:buNone/>
            </a:pPr>
            <a:r>
              <a:rPr lang="en-US" sz="4300" dirty="0"/>
              <a:t>		</a:t>
            </a:r>
            <a:r>
              <a:rPr lang="en-US" sz="4300" dirty="0" smtClean="0"/>
              <a:t>, </a:t>
            </a:r>
            <a:r>
              <a:rPr lang="en-US" sz="4300" dirty="0"/>
              <a:t>City Clerk </a:t>
            </a:r>
          </a:p>
          <a:p>
            <a:endParaRPr lang="en-US" dirty="0"/>
          </a:p>
        </p:txBody>
      </p:sp>
      <p:sp>
        <p:nvSpPr>
          <p:cNvPr id="4" name="Rectangle 3"/>
          <p:cNvSpPr/>
          <p:nvPr/>
        </p:nvSpPr>
        <p:spPr>
          <a:xfrm>
            <a:off x="2286000" y="381000"/>
            <a:ext cx="4572000" cy="923330"/>
          </a:xfrm>
          <a:prstGeom prst="rect">
            <a:avLst/>
          </a:prstGeom>
        </p:spPr>
        <p:txBody>
          <a:bodyPr>
            <a:spAutoFit/>
          </a:bodyPr>
          <a:lstStyle/>
          <a:p>
            <a:pPr algn="ctr"/>
            <a:r>
              <a:rPr lang="en-US" b="1" dirty="0"/>
              <a:t>RESOLUTION NUMBER </a:t>
            </a:r>
            <a:r>
              <a:rPr lang="en-US" b="1" dirty="0" smtClean="0"/>
              <a:t>2015-</a:t>
            </a:r>
            <a:r>
              <a:rPr lang="en-US" b="1" dirty="0"/>
              <a:t>_____</a:t>
            </a:r>
            <a:endParaRPr lang="en-US" dirty="0"/>
          </a:p>
          <a:p>
            <a:pPr algn="ctr"/>
            <a:r>
              <a:rPr lang="en-US" b="1" dirty="0"/>
              <a:t> </a:t>
            </a:r>
            <a:endParaRPr lang="en-US" dirty="0"/>
          </a:p>
          <a:p>
            <a:pPr algn="ctr"/>
            <a:r>
              <a:rPr lang="en-US" b="1" dirty="0"/>
              <a:t>BIG SKY CITY COUNCIL</a:t>
            </a:r>
            <a:endParaRPr lang="en-US" dirty="0"/>
          </a:p>
        </p:txBody>
      </p:sp>
    </p:spTree>
    <p:extLst>
      <p:ext uri="{BB962C8B-B14F-4D97-AF65-F5344CB8AC3E}">
        <p14:creationId xmlns:p14="http://schemas.microsoft.com/office/powerpoint/2010/main" val="156856267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526738"/>
            <a:ext cx="8148918" cy="1676399"/>
          </a:xfrm>
        </p:spPr>
        <p:txBody>
          <a:bodyPr>
            <a:normAutofit fontScale="62500" lnSpcReduction="20000"/>
          </a:bodyPr>
          <a:lstStyle/>
          <a:p>
            <a:pPr marL="0" indent="0">
              <a:buNone/>
            </a:pPr>
            <a:endParaRPr lang="en-US" dirty="0" smtClean="0"/>
          </a:p>
          <a:p>
            <a:r>
              <a:rPr lang="en-US" dirty="0" smtClean="0"/>
              <a:t>Montana </a:t>
            </a:r>
            <a:r>
              <a:rPr lang="en-US" dirty="0"/>
              <a:t>law (</a:t>
            </a:r>
            <a:r>
              <a:rPr lang="en-US" b="1" dirty="0"/>
              <a:t>2-3-111, MCA</a:t>
            </a:r>
            <a:r>
              <a:rPr lang="en-US" dirty="0"/>
              <a:t>) requires that your public be encouraged and enabled to </a:t>
            </a:r>
            <a:r>
              <a:rPr lang="en-US" dirty="0" smtClean="0"/>
              <a:t>participate </a:t>
            </a:r>
            <a:r>
              <a:rPr lang="en-US" dirty="0"/>
              <a:t>in your significant decisions prior to making a final decision (in this case adopting </a:t>
            </a:r>
            <a:r>
              <a:rPr lang="en-US" dirty="0" smtClean="0"/>
              <a:t>the </a:t>
            </a:r>
            <a:r>
              <a:rPr lang="en-US" dirty="0"/>
              <a:t>resolution. ) Additionally, public input into the capital improvement priority rankings may </a:t>
            </a:r>
            <a:r>
              <a:rPr lang="en-US" dirty="0" smtClean="0"/>
              <a:t>actually </a:t>
            </a:r>
            <a:r>
              <a:rPr lang="en-US" dirty="0"/>
              <a:t>be helpful. </a:t>
            </a:r>
          </a:p>
          <a:p>
            <a:pPr marL="0" indent="0">
              <a:buNone/>
            </a:pPr>
            <a:endParaRPr lang="en-US" dirty="0"/>
          </a:p>
        </p:txBody>
      </p:sp>
      <p:sp>
        <p:nvSpPr>
          <p:cNvPr id="4" name="Title 1"/>
          <p:cNvSpPr>
            <a:spLocks noGrp="1"/>
          </p:cNvSpPr>
          <p:nvPr>
            <p:ph type="title"/>
          </p:nvPr>
        </p:nvSpPr>
        <p:spPr>
          <a:xfrm>
            <a:off x="152400" y="381000"/>
            <a:ext cx="8763000" cy="1143000"/>
          </a:xfrm>
        </p:spPr>
        <p:txBody>
          <a:bodyPr>
            <a:noAutofit/>
          </a:bodyPr>
          <a:lstStyle/>
          <a:p>
            <a:pPr marL="0" indent="0"/>
            <a:r>
              <a:rPr lang="en-US" sz="2800" b="1" dirty="0" smtClean="0"/>
              <a:t>STEP 3</a:t>
            </a:r>
            <a:r>
              <a:rPr lang="en-US" sz="2800" b="1" dirty="0"/>
              <a:t>. </a:t>
            </a:r>
            <a:r>
              <a:rPr lang="en-US" sz="2800" b="1" dirty="0" smtClean="0"/>
              <a:t>PUBLIC PARTICIPATION IN DEFINING </a:t>
            </a:r>
            <a:br>
              <a:rPr lang="en-US" sz="2800" b="1" dirty="0" smtClean="0"/>
            </a:br>
            <a:r>
              <a:rPr lang="en-US" sz="2800" b="1" dirty="0" smtClean="0"/>
              <a:t>CAPITAL NEEDS</a:t>
            </a:r>
            <a:endParaRPr lang="en-US" sz="2800" dirty="0"/>
          </a:p>
        </p:txBody>
      </p:sp>
      <p:sp>
        <p:nvSpPr>
          <p:cNvPr id="2" name="TextBox 1"/>
          <p:cNvSpPr txBox="1"/>
          <p:nvPr/>
        </p:nvSpPr>
        <p:spPr>
          <a:xfrm>
            <a:off x="457200" y="3657600"/>
            <a:ext cx="8153400" cy="707886"/>
          </a:xfrm>
          <a:prstGeom prst="rect">
            <a:avLst/>
          </a:prstGeom>
          <a:noFill/>
        </p:spPr>
        <p:txBody>
          <a:bodyPr wrap="square" rtlCol="0">
            <a:spAutoFit/>
          </a:bodyPr>
          <a:lstStyle/>
          <a:p>
            <a:pPr marL="285750" indent="-285750">
              <a:buFont typeface="Arial" panose="020B0604020202020204" pitchFamily="34" charset="0"/>
              <a:buChar char="•"/>
            </a:pPr>
            <a:r>
              <a:rPr lang="en-US" sz="2000" dirty="0" smtClean="0"/>
              <a:t>In </a:t>
            </a:r>
            <a:r>
              <a:rPr lang="en-US" sz="2000" dirty="0"/>
              <a:t>short, citizen input concerning your capital priorities is not the only virtue of a public </a:t>
            </a:r>
            <a:r>
              <a:rPr lang="en-US" sz="2000" dirty="0" smtClean="0"/>
              <a:t>hearing</a:t>
            </a:r>
            <a:r>
              <a:rPr lang="en-US" sz="2000" dirty="0"/>
              <a:t>. Citizen education is valuable in its own right</a:t>
            </a:r>
            <a:r>
              <a:rPr lang="en-US" sz="2000" dirty="0" smtClean="0"/>
              <a:t>.</a:t>
            </a:r>
            <a:endParaRPr lang="en-US" sz="2000" dirty="0"/>
          </a:p>
        </p:txBody>
      </p:sp>
      <p:sp>
        <p:nvSpPr>
          <p:cNvPr id="5" name="TextBox 4"/>
          <p:cNvSpPr txBox="1"/>
          <p:nvPr/>
        </p:nvSpPr>
        <p:spPr>
          <a:xfrm>
            <a:off x="457200" y="4879538"/>
            <a:ext cx="8148918" cy="1292662"/>
          </a:xfrm>
          <a:prstGeom prst="rect">
            <a:avLst/>
          </a:prstGeom>
          <a:noFill/>
        </p:spPr>
        <p:txBody>
          <a:bodyPr wrap="square" rtlCol="0">
            <a:spAutoFit/>
          </a:bodyPr>
          <a:lstStyle/>
          <a:p>
            <a:pPr marL="342900" indent="-342900">
              <a:buFont typeface="Arial" panose="020B0604020202020204" pitchFamily="34" charset="0"/>
              <a:buChar char="•"/>
            </a:pPr>
            <a:r>
              <a:rPr lang="en-US" sz="2000" dirty="0" smtClean="0"/>
              <a:t>See </a:t>
            </a:r>
            <a:r>
              <a:rPr lang="en-US" sz="2000" dirty="0"/>
              <a:t>Chapter 7 of the </a:t>
            </a:r>
            <a:r>
              <a:rPr lang="en-US" sz="2000" i="1" dirty="0"/>
              <a:t>Montana Municipal Officials Handbook</a:t>
            </a:r>
            <a:r>
              <a:rPr lang="en-US" sz="2000" dirty="0"/>
              <a:t> on public </a:t>
            </a:r>
            <a:r>
              <a:rPr lang="en-US" sz="2000" dirty="0" smtClean="0"/>
              <a:t>participation </a:t>
            </a:r>
            <a:r>
              <a:rPr lang="en-US" sz="2000" dirty="0"/>
              <a:t>by Dr. </a:t>
            </a:r>
            <a:r>
              <a:rPr lang="en-US" sz="2000" dirty="0" smtClean="0"/>
              <a:t>Paul </a:t>
            </a:r>
            <a:r>
              <a:rPr lang="en-US" sz="2000" dirty="0"/>
              <a:t>Lachapelle for tips on how to make the public hearing a useful learning experience for </a:t>
            </a:r>
            <a:r>
              <a:rPr lang="en-US" sz="2000" dirty="0" smtClean="0"/>
              <a:t>your </a:t>
            </a:r>
            <a:r>
              <a:rPr lang="en-US" sz="2000" dirty="0"/>
              <a:t>citizens and for the council.</a:t>
            </a:r>
          </a:p>
          <a:p>
            <a:endParaRPr lang="en-US" dirty="0"/>
          </a:p>
        </p:txBody>
      </p:sp>
    </p:spTree>
    <p:extLst>
      <p:ext uri="{BB962C8B-B14F-4D97-AF65-F5344CB8AC3E}">
        <p14:creationId xmlns:p14="http://schemas.microsoft.com/office/powerpoint/2010/main" val="30833888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fade">
                                      <p:cBhvr>
                                        <p:cTn id="12" dur="500"/>
                                        <p:tgtEl>
                                          <p:spTgt spid="2"/>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fade">
                                      <p:cBhvr>
                                        <p:cTn id="1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2" grpId="0"/>
      <p:bldP spid="5"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71500" y="1600200"/>
            <a:ext cx="7886700" cy="1371600"/>
          </a:xfrm>
        </p:spPr>
        <p:txBody>
          <a:bodyPr>
            <a:normAutofit/>
          </a:bodyPr>
          <a:lstStyle/>
          <a:p>
            <a:pPr marL="0" indent="0">
              <a:buNone/>
            </a:pPr>
            <a:r>
              <a:rPr lang="en-US" sz="2000" dirty="0"/>
              <a:t>● The Roster of Capital Priorities must include the </a:t>
            </a:r>
            <a:r>
              <a:rPr lang="en-US" sz="2000" i="1" dirty="0"/>
              <a:t>authoritatively determined cost</a:t>
            </a:r>
            <a:r>
              <a:rPr lang="en-US" sz="2000" dirty="0"/>
              <a:t> of each </a:t>
            </a:r>
            <a:r>
              <a:rPr lang="en-US" sz="2000" dirty="0" smtClean="0"/>
              <a:t>item</a:t>
            </a:r>
            <a:r>
              <a:rPr lang="en-US" sz="2000" dirty="0"/>
              <a:t>.  The department head’s or mayor’s cost estimate (guess) is just not sufficient to do </a:t>
            </a:r>
            <a:r>
              <a:rPr lang="en-US" sz="2000" dirty="0" smtClean="0"/>
              <a:t>effective </a:t>
            </a:r>
            <a:r>
              <a:rPr lang="en-US" sz="2000" dirty="0"/>
              <a:t>long range capital replacement planning. </a:t>
            </a:r>
          </a:p>
        </p:txBody>
      </p:sp>
      <p:sp>
        <p:nvSpPr>
          <p:cNvPr id="4" name="Title 1"/>
          <p:cNvSpPr>
            <a:spLocks noGrp="1"/>
          </p:cNvSpPr>
          <p:nvPr>
            <p:ph type="title"/>
          </p:nvPr>
        </p:nvSpPr>
        <p:spPr>
          <a:xfrm>
            <a:off x="152400" y="381000"/>
            <a:ext cx="8763000" cy="1143000"/>
          </a:xfrm>
        </p:spPr>
        <p:txBody>
          <a:bodyPr>
            <a:noAutofit/>
          </a:bodyPr>
          <a:lstStyle/>
          <a:p>
            <a:r>
              <a:rPr lang="en-US" sz="2800" b="1" dirty="0"/>
              <a:t/>
            </a:r>
            <a:br>
              <a:rPr lang="en-US" sz="2800" b="1" dirty="0"/>
            </a:br>
            <a:r>
              <a:rPr lang="en-US" sz="2800" b="1" dirty="0" smtClean="0"/>
              <a:t>STEP 4</a:t>
            </a:r>
            <a:r>
              <a:rPr lang="en-US" sz="2800" b="1" dirty="0"/>
              <a:t>. </a:t>
            </a:r>
            <a:r>
              <a:rPr lang="en-US" sz="2800" b="1" dirty="0" smtClean="0"/>
              <a:t>FIND THE COSTS OF CAPITAL EQUIPMENT </a:t>
            </a:r>
            <a:br>
              <a:rPr lang="en-US" sz="2800" b="1" dirty="0" smtClean="0"/>
            </a:br>
            <a:r>
              <a:rPr lang="en-US" sz="2800" b="1" dirty="0" smtClean="0"/>
              <a:t>AND FACILITIES</a:t>
            </a:r>
            <a:r>
              <a:rPr lang="en-US" sz="2800" dirty="0"/>
              <a:t/>
            </a:r>
            <a:br>
              <a:rPr lang="en-US" sz="2800" dirty="0"/>
            </a:br>
            <a:endParaRPr lang="en-US" sz="2800" dirty="0"/>
          </a:p>
        </p:txBody>
      </p:sp>
      <p:sp>
        <p:nvSpPr>
          <p:cNvPr id="2" name="TextBox 1"/>
          <p:cNvSpPr txBox="1"/>
          <p:nvPr/>
        </p:nvSpPr>
        <p:spPr>
          <a:xfrm>
            <a:off x="609600" y="3200400"/>
            <a:ext cx="7848600" cy="1323439"/>
          </a:xfrm>
          <a:prstGeom prst="rect">
            <a:avLst/>
          </a:prstGeom>
          <a:noFill/>
        </p:spPr>
        <p:txBody>
          <a:bodyPr wrap="square" rtlCol="0">
            <a:spAutoFit/>
          </a:bodyPr>
          <a:lstStyle/>
          <a:p>
            <a:r>
              <a:rPr lang="en-US" sz="2000" dirty="0" smtClean="0"/>
              <a:t>● A </a:t>
            </a:r>
            <a:r>
              <a:rPr lang="en-US" sz="2000" dirty="0"/>
              <a:t>commercial supplier of the capital item or service should be asked to provide the </a:t>
            </a:r>
            <a:r>
              <a:rPr lang="en-US" sz="2000" dirty="0" smtClean="0"/>
              <a:t>city/town </a:t>
            </a:r>
            <a:r>
              <a:rPr lang="en-US" sz="2000" dirty="0"/>
              <a:t>government with a firm estimate of the cost. Additionally, competitive cost estimates </a:t>
            </a:r>
            <a:r>
              <a:rPr lang="en-US" sz="2000" dirty="0" smtClean="0"/>
              <a:t>from </a:t>
            </a:r>
            <a:r>
              <a:rPr lang="en-US" sz="2000" dirty="0"/>
              <a:t>several suppliers should be solicited to establish a reasonably reliable and lowest </a:t>
            </a:r>
            <a:r>
              <a:rPr lang="en-US" sz="2000" dirty="0" smtClean="0"/>
              <a:t>cost estimate.</a:t>
            </a:r>
            <a:endParaRPr lang="en-US" sz="2000" dirty="0"/>
          </a:p>
        </p:txBody>
      </p:sp>
      <p:sp>
        <p:nvSpPr>
          <p:cNvPr id="5" name="TextBox 4"/>
          <p:cNvSpPr txBox="1"/>
          <p:nvPr/>
        </p:nvSpPr>
        <p:spPr>
          <a:xfrm>
            <a:off x="571500" y="4800600"/>
            <a:ext cx="7886700" cy="1908215"/>
          </a:xfrm>
          <a:prstGeom prst="rect">
            <a:avLst/>
          </a:prstGeom>
          <a:noFill/>
        </p:spPr>
        <p:txBody>
          <a:bodyPr wrap="square" rtlCol="0">
            <a:spAutoFit/>
          </a:bodyPr>
          <a:lstStyle/>
          <a:p>
            <a:r>
              <a:rPr lang="en-US" sz="2000" dirty="0" smtClean="0"/>
              <a:t>● It </a:t>
            </a:r>
            <a:r>
              <a:rPr lang="en-US" sz="2000" dirty="0"/>
              <a:t>is important to remember that the creation of a CIP does not relieve your city/town of the </a:t>
            </a:r>
            <a:r>
              <a:rPr lang="en-US" sz="2000" dirty="0" smtClean="0"/>
              <a:t>legal </a:t>
            </a:r>
            <a:r>
              <a:rPr lang="en-US" sz="2000" dirty="0"/>
              <a:t>requirement to advertise for bids for the purchase of any equipment, vehicles, machinery </a:t>
            </a:r>
            <a:r>
              <a:rPr lang="en-US" sz="2000" dirty="0" smtClean="0"/>
              <a:t>or </a:t>
            </a:r>
            <a:r>
              <a:rPr lang="en-US" sz="2000" dirty="0"/>
              <a:t>materials that cost more than $80,000 (</a:t>
            </a:r>
            <a:r>
              <a:rPr lang="en-US" sz="2000" b="1" dirty="0"/>
              <a:t>7-5-4302, MCA</a:t>
            </a:r>
            <a:r>
              <a:rPr lang="en-US" sz="2000" dirty="0"/>
              <a:t>). Moreover, the purchase contract </a:t>
            </a:r>
            <a:r>
              <a:rPr lang="en-US" sz="2000" dirty="0" smtClean="0"/>
              <a:t>must </a:t>
            </a:r>
            <a:r>
              <a:rPr lang="en-US" sz="2000" dirty="0"/>
              <a:t>be let to the lowest responsible bidder after advertisement.</a:t>
            </a:r>
          </a:p>
          <a:p>
            <a:endParaRPr lang="en-US" dirty="0"/>
          </a:p>
        </p:txBody>
      </p:sp>
    </p:spTree>
    <p:extLst>
      <p:ext uri="{BB962C8B-B14F-4D97-AF65-F5344CB8AC3E}">
        <p14:creationId xmlns:p14="http://schemas.microsoft.com/office/powerpoint/2010/main" val="14159701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wipe(down)">
                                      <p:cBhvr>
                                        <p:cTn id="12" dur="500"/>
                                        <p:tgtEl>
                                          <p:spTgt spid="2"/>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wipe(down)">
                                      <p:cBhvr>
                                        <p:cTn id="1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2" grpId="0"/>
      <p:bldP spid="5"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1905000"/>
            <a:ext cx="7467600" cy="1981200"/>
          </a:xfrm>
        </p:spPr>
        <p:txBody>
          <a:bodyPr>
            <a:normAutofit fontScale="40000" lnSpcReduction="20000"/>
          </a:bodyPr>
          <a:lstStyle/>
          <a:p>
            <a:pPr marL="0" indent="0">
              <a:buNone/>
            </a:pPr>
            <a:r>
              <a:rPr lang="en-US" sz="5500" dirty="0"/>
              <a:t>●</a:t>
            </a:r>
            <a:r>
              <a:rPr lang="en-US" sz="5500" b="1" dirty="0"/>
              <a:t>  Relying on the Year End Fund </a:t>
            </a:r>
            <a:r>
              <a:rPr lang="en-US" sz="5500" b="1" dirty="0" smtClean="0"/>
              <a:t>Balance </a:t>
            </a:r>
          </a:p>
          <a:p>
            <a:pPr marL="0" indent="0">
              <a:buNone/>
            </a:pPr>
            <a:endParaRPr lang="en-US" sz="5000" dirty="0"/>
          </a:p>
          <a:p>
            <a:pPr marL="0" indent="0">
              <a:buNone/>
            </a:pPr>
            <a:r>
              <a:rPr lang="en-US" sz="5000" dirty="0"/>
              <a:t>This might be called the “rat-hole” strategy since whatever is left over each year seems to </a:t>
            </a:r>
            <a:r>
              <a:rPr lang="en-US" sz="5000" dirty="0" smtClean="0"/>
              <a:t>mysteriously </a:t>
            </a:r>
            <a:r>
              <a:rPr lang="en-US" sz="5000" dirty="0"/>
              <a:t>disappear into next year’s budget. It is not a capital plan at all even if needed </a:t>
            </a:r>
            <a:r>
              <a:rPr lang="en-US" sz="5000" dirty="0" smtClean="0"/>
              <a:t>equipment </a:t>
            </a:r>
            <a:r>
              <a:rPr lang="en-US" sz="5000" dirty="0"/>
              <a:t>is funded occasionally on a catch-as-catch-can basis; e.g. “</a:t>
            </a:r>
            <a:r>
              <a:rPr lang="en-US" sz="5000" i="1" dirty="0"/>
              <a:t>We’re saving up for a </a:t>
            </a:r>
            <a:r>
              <a:rPr lang="en-US" sz="5000" i="1" dirty="0" smtClean="0"/>
              <a:t>front </a:t>
            </a:r>
            <a:r>
              <a:rPr lang="en-US" sz="5000" i="1" dirty="0"/>
              <a:t>end loader.” </a:t>
            </a:r>
            <a:endParaRPr lang="en-US" sz="5000" dirty="0"/>
          </a:p>
        </p:txBody>
      </p:sp>
      <p:sp>
        <p:nvSpPr>
          <p:cNvPr id="4" name="Title 1"/>
          <p:cNvSpPr>
            <a:spLocks noGrp="1"/>
          </p:cNvSpPr>
          <p:nvPr>
            <p:ph type="title"/>
          </p:nvPr>
        </p:nvSpPr>
        <p:spPr>
          <a:xfrm>
            <a:off x="152400" y="381000"/>
            <a:ext cx="8763000" cy="1143000"/>
          </a:xfrm>
        </p:spPr>
        <p:txBody>
          <a:bodyPr>
            <a:noAutofit/>
          </a:bodyPr>
          <a:lstStyle/>
          <a:p>
            <a:r>
              <a:rPr lang="en-US" sz="2800" b="1" dirty="0"/>
              <a:t/>
            </a:r>
            <a:br>
              <a:rPr lang="en-US" sz="2800" b="1" dirty="0"/>
            </a:br>
            <a:r>
              <a:rPr lang="en-US" sz="2800" b="1" dirty="0"/>
              <a:t>STEP 5. STRATEGIES TO FUND CAPITAL </a:t>
            </a:r>
            <a:r>
              <a:rPr lang="en-US" sz="2800" b="1" dirty="0" smtClean="0"/>
              <a:t>ACQUISITIONS</a:t>
            </a:r>
            <a:r>
              <a:rPr lang="en-US" sz="2800" dirty="0"/>
              <a:t/>
            </a:r>
            <a:br>
              <a:rPr lang="en-US" sz="2800" dirty="0"/>
            </a:br>
            <a:endParaRPr lang="en-US" sz="2800" dirty="0"/>
          </a:p>
        </p:txBody>
      </p:sp>
      <p:sp>
        <p:nvSpPr>
          <p:cNvPr id="2" name="TextBox 1"/>
          <p:cNvSpPr txBox="1"/>
          <p:nvPr/>
        </p:nvSpPr>
        <p:spPr>
          <a:xfrm>
            <a:off x="838200" y="4438471"/>
            <a:ext cx="7543800" cy="1292662"/>
          </a:xfrm>
          <a:prstGeom prst="rect">
            <a:avLst/>
          </a:prstGeom>
          <a:noFill/>
        </p:spPr>
        <p:txBody>
          <a:bodyPr wrap="square" rtlCol="0">
            <a:spAutoFit/>
          </a:bodyPr>
          <a:lstStyle/>
          <a:p>
            <a:r>
              <a:rPr lang="en-US" sz="2000" dirty="0" smtClean="0"/>
              <a:t>●  </a:t>
            </a:r>
            <a:r>
              <a:rPr lang="en-US" sz="2000" dirty="0"/>
              <a:t>It’s not good budgeting either because it overstates the cash position of the government and </a:t>
            </a:r>
            <a:r>
              <a:rPr lang="en-US" sz="2000" dirty="0" smtClean="0"/>
              <a:t>understates </a:t>
            </a:r>
            <a:r>
              <a:rPr lang="en-US" sz="2000" dirty="0"/>
              <a:t>the depreciated and declining value of its capital assets.  </a:t>
            </a:r>
          </a:p>
          <a:p>
            <a:endParaRPr lang="en-US" dirty="0"/>
          </a:p>
        </p:txBody>
      </p:sp>
    </p:spTree>
    <p:extLst>
      <p:ext uri="{BB962C8B-B14F-4D97-AF65-F5344CB8AC3E}">
        <p14:creationId xmlns:p14="http://schemas.microsoft.com/office/powerpoint/2010/main" val="30094375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
                                        </p:tgtEl>
                                        <p:attrNameLst>
                                          <p:attrName>style.visibility</p:attrName>
                                        </p:attrNameLst>
                                      </p:cBhvr>
                                      <p:to>
                                        <p:strVal val="visible"/>
                                      </p:to>
                                    </p:set>
                                    <p:animEffect transition="in" filter="fade">
                                      <p:cBhvr>
                                        <p:cTn id="1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2"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34788" y="165849"/>
            <a:ext cx="8229600" cy="1143000"/>
          </a:xfrm>
        </p:spPr>
        <p:txBody>
          <a:bodyPr>
            <a:noAutofit/>
          </a:bodyPr>
          <a:lstStyle/>
          <a:p>
            <a:r>
              <a:rPr lang="en-US" sz="2800" b="1" dirty="0"/>
              <a:t>STEP 5. STRATEGIES TO FUND CAPITAL ACQUISITIONS </a:t>
            </a:r>
            <a:r>
              <a:rPr lang="en-US" sz="2400" b="1" dirty="0"/>
              <a:t>(continued) </a:t>
            </a:r>
            <a:endParaRPr lang="en-US" sz="2400" dirty="0"/>
          </a:p>
        </p:txBody>
      </p:sp>
      <p:sp>
        <p:nvSpPr>
          <p:cNvPr id="3" name="Content Placeholder 2"/>
          <p:cNvSpPr>
            <a:spLocks noGrp="1"/>
          </p:cNvSpPr>
          <p:nvPr>
            <p:ph idx="1"/>
          </p:nvPr>
        </p:nvSpPr>
        <p:spPr>
          <a:xfrm>
            <a:off x="609600" y="1752600"/>
            <a:ext cx="7924800" cy="1524000"/>
          </a:xfrm>
        </p:spPr>
        <p:txBody>
          <a:bodyPr>
            <a:normAutofit fontScale="25000" lnSpcReduction="20000"/>
          </a:bodyPr>
          <a:lstStyle/>
          <a:p>
            <a:pPr marL="0" indent="0">
              <a:buNone/>
            </a:pPr>
            <a:r>
              <a:rPr lang="en-US" sz="8400" dirty="0" smtClean="0"/>
              <a:t>Before </a:t>
            </a:r>
            <a:r>
              <a:rPr lang="en-US" sz="8400" dirty="0"/>
              <a:t>describing a few alternative capital funding strategies, we need first to emphasize </a:t>
            </a:r>
            <a:r>
              <a:rPr lang="en-US" sz="8400" dirty="0" smtClean="0"/>
              <a:t>that </a:t>
            </a:r>
            <a:r>
              <a:rPr lang="en-US" sz="8400" dirty="0"/>
              <a:t>funding capital equipment and small facilities is a </a:t>
            </a:r>
            <a:r>
              <a:rPr lang="en-US" sz="8400" i="1" dirty="0"/>
              <a:t>different</a:t>
            </a:r>
            <a:r>
              <a:rPr lang="en-US" sz="8400" dirty="0"/>
              <a:t> kind of capital replacement </a:t>
            </a:r>
            <a:r>
              <a:rPr lang="en-US" sz="8400" dirty="0" smtClean="0"/>
              <a:t>problem </a:t>
            </a:r>
            <a:r>
              <a:rPr lang="en-US" sz="8400" dirty="0"/>
              <a:t>than upgrading and expanding basic infrastructure; e.g. the waste water processing </a:t>
            </a:r>
            <a:r>
              <a:rPr lang="en-US" sz="8400" dirty="0" smtClean="0"/>
              <a:t>plant </a:t>
            </a:r>
            <a:r>
              <a:rPr lang="en-US" sz="8400" dirty="0"/>
              <a:t>and plumbing system or the 100 year old water cistern and its piping.  </a:t>
            </a:r>
          </a:p>
          <a:p>
            <a:pPr marL="0" indent="0">
              <a:buNone/>
            </a:pPr>
            <a:endParaRPr lang="en-US" dirty="0" smtClean="0"/>
          </a:p>
          <a:p>
            <a:pPr marL="0" indent="0">
              <a:buNone/>
            </a:pPr>
            <a:endParaRPr lang="en-US" dirty="0"/>
          </a:p>
          <a:p>
            <a:pPr marL="0" indent="0">
              <a:buNone/>
            </a:pPr>
            <a:endParaRPr lang="en-US" dirty="0"/>
          </a:p>
        </p:txBody>
      </p:sp>
      <p:sp>
        <p:nvSpPr>
          <p:cNvPr id="4" name="TextBox 3"/>
          <p:cNvSpPr txBox="1"/>
          <p:nvPr/>
        </p:nvSpPr>
        <p:spPr>
          <a:xfrm>
            <a:off x="587188" y="3733799"/>
            <a:ext cx="7924800" cy="2523768"/>
          </a:xfrm>
          <a:prstGeom prst="rect">
            <a:avLst/>
          </a:prstGeom>
          <a:noFill/>
        </p:spPr>
        <p:txBody>
          <a:bodyPr wrap="square" rtlCol="0">
            <a:spAutoFit/>
          </a:bodyPr>
          <a:lstStyle/>
          <a:p>
            <a:r>
              <a:rPr lang="en-US" sz="2000" dirty="0"/>
              <a:t>For most communities, these big ticket infrastructure capital items generally require grant </a:t>
            </a:r>
            <a:r>
              <a:rPr lang="en-US" sz="2000" dirty="0" smtClean="0"/>
              <a:t>funding </a:t>
            </a:r>
            <a:r>
              <a:rPr lang="en-US" sz="2000" dirty="0"/>
              <a:t>from the state or federal government such as the Treasure State Endowment Program </a:t>
            </a:r>
            <a:r>
              <a:rPr lang="en-US" sz="2000" dirty="0" smtClean="0"/>
              <a:t>(</a:t>
            </a:r>
            <a:r>
              <a:rPr lang="en-US" sz="2000" dirty="0"/>
              <a:t>TSEP) and Community Development Block Grant Program (CDBG) combined with local bonded indebtedness. These large scale (often multi-million dollar) capital projects deserve their own CIP and dedicated replacement funds associated with the appropriate enterprise fund such as the water or wastewater funds.</a:t>
            </a:r>
          </a:p>
          <a:p>
            <a:endParaRPr lang="en-US" dirty="0"/>
          </a:p>
        </p:txBody>
      </p:sp>
    </p:spTree>
    <p:extLst>
      <p:ext uri="{BB962C8B-B14F-4D97-AF65-F5344CB8AC3E}">
        <p14:creationId xmlns:p14="http://schemas.microsoft.com/office/powerpoint/2010/main" val="38227150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up)">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wipe(up)">
                                      <p:cBhvr>
                                        <p:cTn id="12"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b="1" dirty="0"/>
              <a:t>OVERVIEW</a:t>
            </a:r>
            <a:endParaRPr lang="en-US" dirty="0"/>
          </a:p>
        </p:txBody>
      </p:sp>
      <p:sp>
        <p:nvSpPr>
          <p:cNvPr id="4" name="Content Placeholder 3"/>
          <p:cNvSpPr>
            <a:spLocks noGrp="1"/>
          </p:cNvSpPr>
          <p:nvPr>
            <p:ph idx="1"/>
          </p:nvPr>
        </p:nvSpPr>
        <p:spPr/>
        <p:txBody>
          <a:bodyPr>
            <a:normAutofit fontScale="70000" lnSpcReduction="20000"/>
          </a:bodyPr>
          <a:lstStyle/>
          <a:p>
            <a:pPr marL="0" indent="0">
              <a:buNone/>
            </a:pPr>
            <a:r>
              <a:rPr lang="en-CA" b="1" dirty="0"/>
              <a:t>I.  What is a C.I.P.</a:t>
            </a:r>
            <a:endParaRPr lang="en-US" dirty="0"/>
          </a:p>
          <a:p>
            <a:pPr marL="0" indent="0">
              <a:buNone/>
            </a:pPr>
            <a:r>
              <a:rPr lang="en-CA" b="1" dirty="0"/>
              <a:t>	● Management Definition	</a:t>
            </a:r>
            <a:endParaRPr lang="en-US" dirty="0"/>
          </a:p>
          <a:p>
            <a:pPr marL="0" indent="0">
              <a:buNone/>
            </a:pPr>
            <a:r>
              <a:rPr lang="en-CA" b="1" dirty="0"/>
              <a:t>	●  Legal Definition</a:t>
            </a:r>
            <a:endParaRPr lang="en-US" dirty="0"/>
          </a:p>
          <a:p>
            <a:pPr marL="0" indent="0">
              <a:buNone/>
            </a:pPr>
            <a:r>
              <a:rPr lang="en-CA" b="1" dirty="0"/>
              <a:t>	</a:t>
            </a:r>
            <a:endParaRPr lang="en-US" dirty="0"/>
          </a:p>
          <a:p>
            <a:pPr marL="0" indent="0">
              <a:buNone/>
            </a:pPr>
            <a:r>
              <a:rPr lang="en-CA" b="1" dirty="0"/>
              <a:t>II. Steps to Develop a Municipal C.I.P.</a:t>
            </a:r>
            <a:endParaRPr lang="en-US" dirty="0"/>
          </a:p>
          <a:p>
            <a:pPr marL="0" indent="0">
              <a:buNone/>
            </a:pPr>
            <a:r>
              <a:rPr lang="en-CA" b="1" dirty="0"/>
              <a:t>	1.  Majority Decision by Council to Implement C.I.P.</a:t>
            </a:r>
            <a:endParaRPr lang="en-US" dirty="0"/>
          </a:p>
          <a:p>
            <a:pPr marL="0" indent="0">
              <a:buNone/>
            </a:pPr>
            <a:r>
              <a:rPr lang="en-CA" b="1" dirty="0"/>
              <a:t>	2.   Develop Council’s Priority List of Capital Needs 	</a:t>
            </a:r>
            <a:endParaRPr lang="en-US" dirty="0"/>
          </a:p>
          <a:p>
            <a:pPr marL="0" indent="0">
              <a:buNone/>
            </a:pPr>
            <a:r>
              <a:rPr lang="en-CA" b="1" dirty="0"/>
              <a:t>	3.  Public Participation in Defining Capital Needs</a:t>
            </a:r>
            <a:endParaRPr lang="en-US" dirty="0"/>
          </a:p>
          <a:p>
            <a:pPr marL="0" indent="0">
              <a:buNone/>
            </a:pPr>
            <a:r>
              <a:rPr lang="en-CA" b="1" dirty="0"/>
              <a:t>	4.  Finding the Costs of Capital Equipment </a:t>
            </a:r>
            <a:endParaRPr lang="en-US" dirty="0"/>
          </a:p>
          <a:p>
            <a:pPr marL="0" indent="0">
              <a:buNone/>
            </a:pPr>
            <a:r>
              <a:rPr lang="en-CA" b="1" dirty="0"/>
              <a:t>	5.  Adopt a Funding Strategy </a:t>
            </a:r>
            <a:endParaRPr lang="en-US" dirty="0"/>
          </a:p>
          <a:p>
            <a:pPr marL="0" indent="0">
              <a:buNone/>
            </a:pPr>
            <a:r>
              <a:rPr lang="en-CA" b="1" dirty="0"/>
              <a:t> </a:t>
            </a:r>
            <a:endParaRPr lang="en-US" dirty="0"/>
          </a:p>
          <a:p>
            <a:pPr marL="0" indent="0">
              <a:buNone/>
            </a:pPr>
            <a:r>
              <a:rPr lang="en-CA" b="1" dirty="0"/>
              <a:t>III. Where to Get Help</a:t>
            </a:r>
            <a:endParaRPr lang="en-US" dirty="0"/>
          </a:p>
          <a:p>
            <a:pPr marL="0" indent="0">
              <a:buNone/>
            </a:pPr>
            <a:endParaRPr lang="en-US" dirty="0"/>
          </a:p>
        </p:txBody>
      </p:sp>
    </p:spTree>
    <p:extLst>
      <p:ext uri="{BB962C8B-B14F-4D97-AF65-F5344CB8AC3E}">
        <p14:creationId xmlns:p14="http://schemas.microsoft.com/office/powerpoint/2010/main" val="3608004652"/>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1143000"/>
          </a:xfrm>
        </p:spPr>
        <p:txBody>
          <a:bodyPr>
            <a:noAutofit/>
          </a:bodyPr>
          <a:lstStyle/>
          <a:p>
            <a:r>
              <a:rPr lang="en-US" sz="2800" b="1" dirty="0" smtClean="0"/>
              <a:t>STEP </a:t>
            </a:r>
            <a:r>
              <a:rPr lang="en-US" sz="2800" b="1" dirty="0"/>
              <a:t>5. </a:t>
            </a:r>
            <a:r>
              <a:rPr lang="en-US" sz="2800" b="1" dirty="0" smtClean="0"/>
              <a:t>STRATEGIES TO FUND CAPITAL ACQUISITIONS </a:t>
            </a:r>
            <a:r>
              <a:rPr lang="en-US" sz="2400" b="1" dirty="0" smtClean="0"/>
              <a:t>(continued</a:t>
            </a:r>
            <a:r>
              <a:rPr lang="en-US" sz="2400" b="1" dirty="0"/>
              <a:t>) </a:t>
            </a:r>
            <a:endParaRPr lang="en-US" sz="2400" dirty="0"/>
          </a:p>
        </p:txBody>
      </p:sp>
      <p:sp>
        <p:nvSpPr>
          <p:cNvPr id="3" name="Content Placeholder 2"/>
          <p:cNvSpPr>
            <a:spLocks noGrp="1"/>
          </p:cNvSpPr>
          <p:nvPr>
            <p:ph idx="1"/>
          </p:nvPr>
        </p:nvSpPr>
        <p:spPr>
          <a:xfrm>
            <a:off x="876300" y="2209800"/>
            <a:ext cx="7391400" cy="1371600"/>
          </a:xfrm>
        </p:spPr>
        <p:txBody>
          <a:bodyPr>
            <a:normAutofit/>
          </a:bodyPr>
          <a:lstStyle/>
          <a:p>
            <a:pPr marL="0" indent="0">
              <a:buNone/>
            </a:pPr>
            <a:r>
              <a:rPr lang="en-US" sz="2000" dirty="0"/>
              <a:t>There are several feasible strategies to fund </a:t>
            </a:r>
            <a:r>
              <a:rPr lang="en-US" sz="2000" i="1" dirty="0"/>
              <a:t>non-infrastructure </a:t>
            </a:r>
            <a:r>
              <a:rPr lang="en-US" sz="2000" dirty="0"/>
              <a:t>capital replacement. Most rely </a:t>
            </a:r>
            <a:r>
              <a:rPr lang="en-US" sz="2000" dirty="0" smtClean="0"/>
              <a:t>upon </a:t>
            </a:r>
            <a:r>
              <a:rPr lang="en-US" sz="2000" b="1" i="1" dirty="0"/>
              <a:t>debt financing,</a:t>
            </a:r>
            <a:r>
              <a:rPr lang="en-US" sz="2000" dirty="0"/>
              <a:t> but one (number 3 below) strategy employs </a:t>
            </a:r>
            <a:r>
              <a:rPr lang="en-US" sz="2000" i="1" dirty="0"/>
              <a:t>increased revenues</a:t>
            </a:r>
            <a:r>
              <a:rPr lang="en-US" sz="2000" dirty="0"/>
              <a:t> dedicated </a:t>
            </a:r>
            <a:r>
              <a:rPr lang="en-US" sz="2000" dirty="0" smtClean="0"/>
              <a:t>to </a:t>
            </a:r>
            <a:r>
              <a:rPr lang="en-US" sz="2000" dirty="0"/>
              <a:t>capital replacement.</a:t>
            </a:r>
          </a:p>
        </p:txBody>
      </p:sp>
    </p:spTree>
    <p:extLst>
      <p:ext uri="{BB962C8B-B14F-4D97-AF65-F5344CB8AC3E}">
        <p14:creationId xmlns:p14="http://schemas.microsoft.com/office/powerpoint/2010/main" val="3416744176"/>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
            </a:r>
            <a:br>
              <a:rPr lang="en-US" b="1" dirty="0" smtClean="0"/>
            </a:br>
            <a:r>
              <a:rPr lang="en-US" sz="3100" b="1" dirty="0" smtClean="0"/>
              <a:t>INTERCAP LOAN</a:t>
            </a:r>
            <a:r>
              <a:rPr lang="en-US" dirty="0"/>
              <a:t/>
            </a:r>
            <a:br>
              <a:rPr lang="en-US" dirty="0"/>
            </a:br>
            <a:endParaRPr lang="en-US" dirty="0"/>
          </a:p>
        </p:txBody>
      </p:sp>
      <p:sp>
        <p:nvSpPr>
          <p:cNvPr id="3" name="Content Placeholder 2"/>
          <p:cNvSpPr>
            <a:spLocks noGrp="1"/>
          </p:cNvSpPr>
          <p:nvPr>
            <p:ph idx="1"/>
          </p:nvPr>
        </p:nvSpPr>
        <p:spPr>
          <a:xfrm>
            <a:off x="685800" y="1661319"/>
            <a:ext cx="7772400" cy="2362200"/>
          </a:xfrm>
        </p:spPr>
        <p:txBody>
          <a:bodyPr>
            <a:normAutofit/>
          </a:bodyPr>
          <a:lstStyle/>
          <a:p>
            <a:pPr marL="0" indent="0">
              <a:buNone/>
            </a:pPr>
            <a:r>
              <a:rPr lang="en-US" sz="2000" dirty="0"/>
              <a:t>The easiest and least costly </a:t>
            </a:r>
            <a:r>
              <a:rPr lang="en-US" sz="2000" i="1" dirty="0"/>
              <a:t>debt funding</a:t>
            </a:r>
            <a:r>
              <a:rPr lang="en-US" sz="2000" dirty="0"/>
              <a:t> strategy available to municipal governments is a short </a:t>
            </a:r>
            <a:r>
              <a:rPr lang="en-US" sz="2000" dirty="0" smtClean="0"/>
              <a:t>or </a:t>
            </a:r>
            <a:r>
              <a:rPr lang="en-US" sz="2000" dirty="0"/>
              <a:t>long term loan from the INTERCAP Loan Program administered by the State of </a:t>
            </a:r>
            <a:r>
              <a:rPr lang="en-US" sz="2000" dirty="0" smtClean="0"/>
              <a:t>Montana Board </a:t>
            </a:r>
            <a:r>
              <a:rPr lang="en-US" sz="2000" dirty="0"/>
              <a:t>of Investments. A loan application format is available on the Board’s web site: </a:t>
            </a:r>
            <a:r>
              <a:rPr lang="en-US" sz="2000" dirty="0" smtClean="0"/>
              <a:t>(</a:t>
            </a:r>
            <a:r>
              <a:rPr lang="en-US" sz="2000" u="sng" dirty="0" smtClean="0">
                <a:hlinkClick r:id="rId2"/>
              </a:rPr>
              <a:t>www.investmentmt.com/content/BondPrograms/Docs/IntercapApp.pdf</a:t>
            </a:r>
            <a:r>
              <a:rPr lang="en-US" sz="2000" dirty="0" smtClean="0"/>
              <a:t>)  </a:t>
            </a:r>
            <a:r>
              <a:rPr lang="en-US" sz="2000" dirty="0"/>
              <a:t>which includes loan </a:t>
            </a:r>
            <a:r>
              <a:rPr lang="en-US" sz="2000" dirty="0" smtClean="0"/>
              <a:t>requirements</a:t>
            </a:r>
            <a:r>
              <a:rPr lang="en-US" sz="2000" dirty="0"/>
              <a:t>, eligible applicants and purposes as follows:</a:t>
            </a:r>
          </a:p>
        </p:txBody>
      </p:sp>
      <p:sp>
        <p:nvSpPr>
          <p:cNvPr id="4" name="TextBox 3"/>
          <p:cNvSpPr txBox="1"/>
          <p:nvPr/>
        </p:nvSpPr>
        <p:spPr>
          <a:xfrm>
            <a:off x="685800" y="4267200"/>
            <a:ext cx="7772400" cy="1908215"/>
          </a:xfrm>
          <a:prstGeom prst="rect">
            <a:avLst/>
          </a:prstGeom>
          <a:noFill/>
        </p:spPr>
        <p:txBody>
          <a:bodyPr wrap="square" rtlCol="0">
            <a:spAutoFit/>
          </a:bodyPr>
          <a:lstStyle/>
          <a:p>
            <a:r>
              <a:rPr lang="en-CA" sz="2000" i="1" dirty="0"/>
              <a:t>The loan applications may be used for all INTERCAP loans including short term loans, General Fund indebtedness, Enterprise debt, General Obligation debt, Rural Fire District or Service Area loans, and Special or Rural Improvement District loans. Requirements and terms of the loan will vary according to the type of loan and repayment funding source. </a:t>
            </a:r>
            <a:endParaRPr lang="en-US" sz="2000" i="1" dirty="0"/>
          </a:p>
          <a:p>
            <a:endParaRPr lang="en-US" dirty="0"/>
          </a:p>
        </p:txBody>
      </p:sp>
    </p:spTree>
    <p:extLst>
      <p:ext uri="{BB962C8B-B14F-4D97-AF65-F5344CB8AC3E}">
        <p14:creationId xmlns:p14="http://schemas.microsoft.com/office/powerpoint/2010/main" val="2378734774"/>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8229600" cy="1143000"/>
          </a:xfrm>
        </p:spPr>
        <p:txBody>
          <a:bodyPr>
            <a:normAutofit fontScale="90000"/>
          </a:bodyPr>
          <a:lstStyle/>
          <a:p>
            <a:r>
              <a:rPr lang="en-CA" sz="3100" b="1" dirty="0"/>
              <a:t>General </a:t>
            </a:r>
            <a:r>
              <a:rPr lang="en-CA" sz="3100" b="1" dirty="0" smtClean="0"/>
              <a:t>Rules </a:t>
            </a:r>
            <a:r>
              <a:rPr lang="en-CA" sz="3100" b="1" dirty="0"/>
              <a:t>for INTERCAP Loans</a:t>
            </a:r>
            <a:r>
              <a:rPr lang="en-US" dirty="0"/>
              <a:t/>
            </a:r>
            <a:br>
              <a:rPr lang="en-US" dirty="0"/>
            </a:br>
            <a:endParaRPr lang="en-US" dirty="0"/>
          </a:p>
        </p:txBody>
      </p:sp>
      <p:sp>
        <p:nvSpPr>
          <p:cNvPr id="3" name="Content Placeholder 2"/>
          <p:cNvSpPr>
            <a:spLocks noGrp="1"/>
          </p:cNvSpPr>
          <p:nvPr>
            <p:ph idx="1"/>
          </p:nvPr>
        </p:nvSpPr>
        <p:spPr>
          <a:xfrm>
            <a:off x="448235" y="990600"/>
            <a:ext cx="7848600" cy="640475"/>
          </a:xfrm>
        </p:spPr>
        <p:txBody>
          <a:bodyPr>
            <a:normAutofit/>
          </a:bodyPr>
          <a:lstStyle/>
          <a:p>
            <a:pPr marL="0" indent="0">
              <a:buNone/>
            </a:pPr>
            <a:r>
              <a:rPr lang="en-CA" sz="1800" dirty="0"/>
              <a:t>♦ The INTERCAP program only loans funds to eligible government units (including city and town governments) as defined under </a:t>
            </a:r>
            <a:r>
              <a:rPr lang="en-CA" sz="1800" b="1" dirty="0"/>
              <a:t>17-5-1604, </a:t>
            </a:r>
            <a:r>
              <a:rPr lang="en-CA" sz="1800" b="1" dirty="0" smtClean="0"/>
              <a:t>MCA</a:t>
            </a:r>
            <a:endParaRPr lang="en-US" sz="1800" dirty="0"/>
          </a:p>
        </p:txBody>
      </p:sp>
      <p:sp>
        <p:nvSpPr>
          <p:cNvPr id="4" name="TextBox 3"/>
          <p:cNvSpPr txBox="1"/>
          <p:nvPr/>
        </p:nvSpPr>
        <p:spPr>
          <a:xfrm>
            <a:off x="448235" y="2133600"/>
            <a:ext cx="7848600" cy="369332"/>
          </a:xfrm>
          <a:prstGeom prst="rect">
            <a:avLst/>
          </a:prstGeom>
          <a:noFill/>
        </p:spPr>
        <p:txBody>
          <a:bodyPr wrap="square" rtlCol="0">
            <a:spAutoFit/>
          </a:bodyPr>
          <a:lstStyle/>
          <a:p>
            <a:r>
              <a:rPr lang="en-CA" dirty="0"/>
              <a:t>♦ Interest rates are adjusted on February 16th of each year. </a:t>
            </a:r>
            <a:endParaRPr lang="en-US" dirty="0"/>
          </a:p>
        </p:txBody>
      </p:sp>
      <p:sp>
        <p:nvSpPr>
          <p:cNvPr id="5" name="TextBox 4"/>
          <p:cNvSpPr txBox="1"/>
          <p:nvPr/>
        </p:nvSpPr>
        <p:spPr>
          <a:xfrm>
            <a:off x="448235" y="2590800"/>
            <a:ext cx="7848600" cy="646331"/>
          </a:xfrm>
          <a:prstGeom prst="rect">
            <a:avLst/>
          </a:prstGeom>
          <a:noFill/>
        </p:spPr>
        <p:txBody>
          <a:bodyPr wrap="square" rtlCol="0">
            <a:spAutoFit/>
          </a:bodyPr>
          <a:lstStyle/>
          <a:p>
            <a:r>
              <a:rPr lang="en-US" dirty="0"/>
              <a:t>♦ 100% financing is available with no up-front cost, equity, or matching funds </a:t>
            </a:r>
            <a:r>
              <a:rPr lang="en-US" dirty="0" smtClean="0"/>
              <a:t>required.</a:t>
            </a:r>
            <a:endParaRPr lang="en-US" dirty="0"/>
          </a:p>
        </p:txBody>
      </p:sp>
      <p:sp>
        <p:nvSpPr>
          <p:cNvPr id="6" name="TextBox 5"/>
          <p:cNvSpPr txBox="1"/>
          <p:nvPr/>
        </p:nvSpPr>
        <p:spPr>
          <a:xfrm>
            <a:off x="448235" y="3276600"/>
            <a:ext cx="7848600" cy="923330"/>
          </a:xfrm>
          <a:prstGeom prst="rect">
            <a:avLst/>
          </a:prstGeom>
          <a:noFill/>
        </p:spPr>
        <p:txBody>
          <a:bodyPr wrap="square" rtlCol="0">
            <a:spAutoFit/>
          </a:bodyPr>
          <a:lstStyle/>
          <a:p>
            <a:r>
              <a:rPr lang="en-CA" dirty="0"/>
              <a:t>♦ Interest and principal payments are due semi-annually on February 15th and August 15th. </a:t>
            </a:r>
            <a:endParaRPr lang="en-US" dirty="0"/>
          </a:p>
          <a:p>
            <a:endParaRPr lang="en-US" dirty="0"/>
          </a:p>
        </p:txBody>
      </p:sp>
      <p:sp>
        <p:nvSpPr>
          <p:cNvPr id="7" name="TextBox 6"/>
          <p:cNvSpPr txBox="1"/>
          <p:nvPr/>
        </p:nvSpPr>
        <p:spPr>
          <a:xfrm>
            <a:off x="448235" y="4382869"/>
            <a:ext cx="7848600" cy="646331"/>
          </a:xfrm>
          <a:prstGeom prst="rect">
            <a:avLst/>
          </a:prstGeom>
          <a:noFill/>
        </p:spPr>
        <p:txBody>
          <a:bodyPr wrap="square" rtlCol="0">
            <a:spAutoFit/>
          </a:bodyPr>
          <a:lstStyle/>
          <a:p>
            <a:r>
              <a:rPr lang="en-CA" dirty="0"/>
              <a:t>♦ Maximum loan limit is established by eligible government unit’s legal debt limit. </a:t>
            </a:r>
            <a:endParaRPr lang="en-US" dirty="0"/>
          </a:p>
          <a:p>
            <a:endParaRPr lang="en-US" dirty="0"/>
          </a:p>
        </p:txBody>
      </p:sp>
      <p:sp>
        <p:nvSpPr>
          <p:cNvPr id="8" name="Rectangle 7"/>
          <p:cNvSpPr/>
          <p:nvPr/>
        </p:nvSpPr>
        <p:spPr>
          <a:xfrm>
            <a:off x="448235" y="3962400"/>
            <a:ext cx="7808259" cy="369332"/>
          </a:xfrm>
          <a:prstGeom prst="rect">
            <a:avLst/>
          </a:prstGeom>
        </p:spPr>
        <p:txBody>
          <a:bodyPr wrap="square">
            <a:spAutoFit/>
          </a:bodyPr>
          <a:lstStyle/>
          <a:p>
            <a:r>
              <a:rPr lang="en-CA" dirty="0"/>
              <a:t>♦ Current interest rate through February 15, 2015 is 1.00%. </a:t>
            </a:r>
            <a:endParaRPr lang="en-US" dirty="0"/>
          </a:p>
        </p:txBody>
      </p:sp>
      <p:sp>
        <p:nvSpPr>
          <p:cNvPr id="9" name="Rectangle 8"/>
          <p:cNvSpPr/>
          <p:nvPr/>
        </p:nvSpPr>
        <p:spPr>
          <a:xfrm>
            <a:off x="448235" y="1676400"/>
            <a:ext cx="8198224" cy="369332"/>
          </a:xfrm>
          <a:prstGeom prst="rect">
            <a:avLst/>
          </a:prstGeom>
        </p:spPr>
        <p:txBody>
          <a:bodyPr wrap="square">
            <a:spAutoFit/>
          </a:bodyPr>
          <a:lstStyle/>
          <a:p>
            <a:r>
              <a:rPr lang="en-CA" dirty="0"/>
              <a:t>♦ The INTERCAP program is a variable rate loan program. </a:t>
            </a:r>
            <a:endParaRPr lang="en-US" dirty="0"/>
          </a:p>
        </p:txBody>
      </p:sp>
      <p:sp>
        <p:nvSpPr>
          <p:cNvPr id="10" name="Rectangle 9"/>
          <p:cNvSpPr/>
          <p:nvPr/>
        </p:nvSpPr>
        <p:spPr>
          <a:xfrm>
            <a:off x="448235" y="4800600"/>
            <a:ext cx="7767919" cy="646331"/>
          </a:xfrm>
          <a:prstGeom prst="rect">
            <a:avLst/>
          </a:prstGeom>
        </p:spPr>
        <p:txBody>
          <a:bodyPr wrap="square">
            <a:spAutoFit/>
          </a:bodyPr>
          <a:lstStyle/>
          <a:p>
            <a:r>
              <a:rPr lang="en-CA" dirty="0"/>
              <a:t>♦ Maximum term of the loan is 15 </a:t>
            </a:r>
            <a:r>
              <a:rPr lang="en-CA" dirty="0" smtClean="0"/>
              <a:t>years </a:t>
            </a:r>
            <a:r>
              <a:rPr lang="en-CA" dirty="0"/>
              <a:t>or useful life of the project, whichever is less. </a:t>
            </a:r>
            <a:endParaRPr lang="en-US" dirty="0"/>
          </a:p>
        </p:txBody>
      </p:sp>
      <p:sp>
        <p:nvSpPr>
          <p:cNvPr id="11" name="TextBox 10"/>
          <p:cNvSpPr txBox="1"/>
          <p:nvPr/>
        </p:nvSpPr>
        <p:spPr>
          <a:xfrm>
            <a:off x="2133600" y="5434356"/>
            <a:ext cx="4876800" cy="369332"/>
          </a:xfrm>
          <a:prstGeom prst="rect">
            <a:avLst/>
          </a:prstGeom>
          <a:noFill/>
        </p:spPr>
        <p:txBody>
          <a:bodyPr wrap="square" rtlCol="0">
            <a:spAutoFit/>
          </a:bodyPr>
          <a:lstStyle/>
          <a:p>
            <a:r>
              <a:rPr lang="en-CA" b="1" dirty="0"/>
              <a:t>For additional forms and assistance call or E-mail: </a:t>
            </a:r>
            <a:endParaRPr lang="en-US" dirty="0"/>
          </a:p>
        </p:txBody>
      </p:sp>
      <p:sp>
        <p:nvSpPr>
          <p:cNvPr id="12" name="TextBox 11"/>
          <p:cNvSpPr txBox="1"/>
          <p:nvPr/>
        </p:nvSpPr>
        <p:spPr>
          <a:xfrm>
            <a:off x="685800" y="5864662"/>
            <a:ext cx="3810000" cy="830997"/>
          </a:xfrm>
          <a:prstGeom prst="rect">
            <a:avLst/>
          </a:prstGeom>
          <a:noFill/>
        </p:spPr>
        <p:txBody>
          <a:bodyPr wrap="square" rtlCol="0">
            <a:spAutoFit/>
          </a:bodyPr>
          <a:lstStyle/>
          <a:p>
            <a:r>
              <a:rPr lang="en-CA" sz="1600" dirty="0"/>
              <a:t>Louise Welsh, Senior Bond </a:t>
            </a:r>
            <a:r>
              <a:rPr lang="en-CA" sz="1600" dirty="0" smtClean="0"/>
              <a:t>Program </a:t>
            </a:r>
            <a:r>
              <a:rPr lang="en-CA" sz="1600" dirty="0"/>
              <a:t>Officer </a:t>
            </a:r>
            <a:endParaRPr lang="en-US" sz="1600" dirty="0"/>
          </a:p>
          <a:p>
            <a:r>
              <a:rPr lang="en-CA" sz="1600" dirty="0"/>
              <a:t>(406) 444-0891    </a:t>
            </a:r>
            <a:endParaRPr lang="en-CA" sz="1600" dirty="0" smtClean="0"/>
          </a:p>
          <a:p>
            <a:r>
              <a:rPr lang="en-CA" sz="1600" u="sng" dirty="0" smtClean="0">
                <a:hlinkClick r:id="rId3"/>
              </a:rPr>
              <a:t>Lwelsh@mt.gov</a:t>
            </a:r>
            <a:r>
              <a:rPr lang="en-CA" sz="1600" u="sng" dirty="0" smtClean="0"/>
              <a:t>   </a:t>
            </a:r>
            <a:endParaRPr lang="en-US" sz="1600" dirty="0"/>
          </a:p>
        </p:txBody>
      </p:sp>
      <p:sp>
        <p:nvSpPr>
          <p:cNvPr id="13" name="TextBox 12"/>
          <p:cNvSpPr txBox="1"/>
          <p:nvPr/>
        </p:nvSpPr>
        <p:spPr>
          <a:xfrm>
            <a:off x="4953000" y="5866406"/>
            <a:ext cx="3572435" cy="1138773"/>
          </a:xfrm>
          <a:prstGeom prst="rect">
            <a:avLst/>
          </a:prstGeom>
          <a:noFill/>
        </p:spPr>
        <p:txBody>
          <a:bodyPr wrap="square" rtlCol="0">
            <a:spAutoFit/>
          </a:bodyPr>
          <a:lstStyle/>
          <a:p>
            <a:r>
              <a:rPr lang="en-CA" sz="1600" dirty="0" smtClean="0"/>
              <a:t>Julie </a:t>
            </a:r>
            <a:r>
              <a:rPr lang="en-CA" sz="1600" dirty="0"/>
              <a:t>Flynn, Bond Program Officer </a:t>
            </a:r>
            <a:endParaRPr lang="en-US" sz="1600" dirty="0" smtClean="0"/>
          </a:p>
          <a:p>
            <a:r>
              <a:rPr lang="en-CA" sz="1600" dirty="0" smtClean="0"/>
              <a:t>(</a:t>
            </a:r>
            <a:r>
              <a:rPr lang="en-CA" sz="1600" dirty="0"/>
              <a:t>406) 444-0257 </a:t>
            </a:r>
            <a:endParaRPr lang="en-US" sz="1600" dirty="0"/>
          </a:p>
          <a:p>
            <a:r>
              <a:rPr lang="en-US" sz="1600" dirty="0"/>
              <a:t>JFlynn2@mt.gov</a:t>
            </a:r>
          </a:p>
          <a:p>
            <a:endParaRPr lang="en-US" dirty="0"/>
          </a:p>
        </p:txBody>
      </p:sp>
    </p:spTree>
    <p:extLst>
      <p:ext uri="{BB962C8B-B14F-4D97-AF65-F5344CB8AC3E}">
        <p14:creationId xmlns:p14="http://schemas.microsoft.com/office/powerpoint/2010/main" val="21149179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inVertic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barn(inVertical)">
                                      <p:cBhvr>
                                        <p:cTn id="12" dur="500"/>
                                        <p:tgtEl>
                                          <p:spTgt spid="9"/>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4"/>
                                        </p:tgtEl>
                                        <p:attrNameLst>
                                          <p:attrName>style.visibility</p:attrName>
                                        </p:attrNameLst>
                                      </p:cBhvr>
                                      <p:to>
                                        <p:strVal val="visible"/>
                                      </p:to>
                                    </p:set>
                                    <p:animEffect transition="in" filter="barn(inVertical)">
                                      <p:cBhvr>
                                        <p:cTn id="17" dur="500"/>
                                        <p:tgtEl>
                                          <p:spTgt spid="4"/>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nodeType="clickEffect">
                                  <p:stCondLst>
                                    <p:cond delay="0"/>
                                  </p:stCondLst>
                                  <p:childTnLst>
                                    <p:set>
                                      <p:cBhvr>
                                        <p:cTn id="21" dur="1" fill="hold">
                                          <p:stCondLst>
                                            <p:cond delay="0"/>
                                          </p:stCondLst>
                                        </p:cTn>
                                        <p:tgtEl>
                                          <p:spTgt spid="5">
                                            <p:txEl>
                                              <p:pRg st="0" end="0"/>
                                            </p:txEl>
                                          </p:spTgt>
                                        </p:tgtEl>
                                        <p:attrNameLst>
                                          <p:attrName>style.visibility</p:attrName>
                                        </p:attrNameLst>
                                      </p:cBhvr>
                                      <p:to>
                                        <p:strVal val="visible"/>
                                      </p:to>
                                    </p:set>
                                    <p:animEffect transition="in" filter="barn(inVertical)">
                                      <p:cBhvr>
                                        <p:cTn id="22" dur="500"/>
                                        <p:tgtEl>
                                          <p:spTgt spid="5">
                                            <p:txEl>
                                              <p:pRg st="0" end="0"/>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grpId="0" nodeType="clickEffect">
                                  <p:stCondLst>
                                    <p:cond delay="0"/>
                                  </p:stCondLst>
                                  <p:childTnLst>
                                    <p:set>
                                      <p:cBhvr>
                                        <p:cTn id="26" dur="1" fill="hold">
                                          <p:stCondLst>
                                            <p:cond delay="0"/>
                                          </p:stCondLst>
                                        </p:cTn>
                                        <p:tgtEl>
                                          <p:spTgt spid="6"/>
                                        </p:tgtEl>
                                        <p:attrNameLst>
                                          <p:attrName>style.visibility</p:attrName>
                                        </p:attrNameLst>
                                      </p:cBhvr>
                                      <p:to>
                                        <p:strVal val="visible"/>
                                      </p:to>
                                    </p:set>
                                    <p:animEffect transition="in" filter="barn(inVertical)">
                                      <p:cBhvr>
                                        <p:cTn id="27" dur="500"/>
                                        <p:tgtEl>
                                          <p:spTgt spid="6"/>
                                        </p:tgtEl>
                                      </p:cBhvr>
                                    </p:animEffect>
                                  </p:childTnLst>
                                </p:cTn>
                              </p:par>
                            </p:childTnLst>
                          </p:cTn>
                        </p:par>
                      </p:childTnLst>
                    </p:cTn>
                  </p:par>
                  <p:par>
                    <p:cTn id="28" fill="hold">
                      <p:stCondLst>
                        <p:cond delay="indefinite"/>
                      </p:stCondLst>
                      <p:childTnLst>
                        <p:par>
                          <p:cTn id="29" fill="hold">
                            <p:stCondLst>
                              <p:cond delay="0"/>
                            </p:stCondLst>
                            <p:childTnLst>
                              <p:par>
                                <p:cTn id="30" presetID="16" presetClass="entr" presetSubtype="21" fill="hold" nodeType="clickEffect">
                                  <p:stCondLst>
                                    <p:cond delay="0"/>
                                  </p:stCondLst>
                                  <p:childTnLst>
                                    <p:set>
                                      <p:cBhvr>
                                        <p:cTn id="31" dur="1" fill="hold">
                                          <p:stCondLst>
                                            <p:cond delay="0"/>
                                          </p:stCondLst>
                                        </p:cTn>
                                        <p:tgtEl>
                                          <p:spTgt spid="8">
                                            <p:txEl>
                                              <p:pRg st="0" end="0"/>
                                            </p:txEl>
                                          </p:spTgt>
                                        </p:tgtEl>
                                        <p:attrNameLst>
                                          <p:attrName>style.visibility</p:attrName>
                                        </p:attrNameLst>
                                      </p:cBhvr>
                                      <p:to>
                                        <p:strVal val="visible"/>
                                      </p:to>
                                    </p:set>
                                    <p:animEffect transition="in" filter="barn(inVertical)">
                                      <p:cBhvr>
                                        <p:cTn id="32" dur="500"/>
                                        <p:tgtEl>
                                          <p:spTgt spid="8">
                                            <p:txEl>
                                              <p:pRg st="0" end="0"/>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6" presetClass="entr" presetSubtype="21" fill="hold" nodeType="clickEffect">
                                  <p:stCondLst>
                                    <p:cond delay="0"/>
                                  </p:stCondLst>
                                  <p:childTnLst>
                                    <p:set>
                                      <p:cBhvr>
                                        <p:cTn id="36" dur="1" fill="hold">
                                          <p:stCondLst>
                                            <p:cond delay="0"/>
                                          </p:stCondLst>
                                        </p:cTn>
                                        <p:tgtEl>
                                          <p:spTgt spid="7">
                                            <p:txEl>
                                              <p:pRg st="0" end="0"/>
                                            </p:txEl>
                                          </p:spTgt>
                                        </p:tgtEl>
                                        <p:attrNameLst>
                                          <p:attrName>style.visibility</p:attrName>
                                        </p:attrNameLst>
                                      </p:cBhvr>
                                      <p:to>
                                        <p:strVal val="visible"/>
                                      </p:to>
                                    </p:set>
                                    <p:animEffect transition="in" filter="barn(inVertical)">
                                      <p:cBhvr>
                                        <p:cTn id="37" dur="500"/>
                                        <p:tgtEl>
                                          <p:spTgt spid="7">
                                            <p:txEl>
                                              <p:pRg st="0" end="0"/>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6" presetClass="entr" presetSubtype="21" fill="hold" grpId="0" nodeType="clickEffect">
                                  <p:stCondLst>
                                    <p:cond delay="0"/>
                                  </p:stCondLst>
                                  <p:childTnLst>
                                    <p:set>
                                      <p:cBhvr>
                                        <p:cTn id="41" dur="1" fill="hold">
                                          <p:stCondLst>
                                            <p:cond delay="0"/>
                                          </p:stCondLst>
                                        </p:cTn>
                                        <p:tgtEl>
                                          <p:spTgt spid="10"/>
                                        </p:tgtEl>
                                        <p:attrNameLst>
                                          <p:attrName>style.visibility</p:attrName>
                                        </p:attrNameLst>
                                      </p:cBhvr>
                                      <p:to>
                                        <p:strVal val="visible"/>
                                      </p:to>
                                    </p:set>
                                    <p:animEffect transition="in" filter="barn(inVertical)">
                                      <p:cBhvr>
                                        <p:cTn id="42" dur="500"/>
                                        <p:tgtEl>
                                          <p:spTgt spid="10"/>
                                        </p:tgtEl>
                                      </p:cBhvr>
                                    </p:animEffec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11"/>
                                        </p:tgtEl>
                                        <p:attrNameLst>
                                          <p:attrName>style.visibility</p:attrName>
                                        </p:attrNameLst>
                                      </p:cBhvr>
                                      <p:to>
                                        <p:strVal val="visible"/>
                                      </p:to>
                                    </p:set>
                                  </p:childTnLst>
                                </p:cTn>
                              </p:par>
                              <p:par>
                                <p:cTn id="47" presetID="1" presetClass="entr" presetSubtype="0" fill="hold" grpId="0" nodeType="withEffect">
                                  <p:stCondLst>
                                    <p:cond delay="0"/>
                                  </p:stCondLst>
                                  <p:childTnLst>
                                    <p:set>
                                      <p:cBhvr>
                                        <p:cTn id="48" dur="1" fill="hold">
                                          <p:stCondLst>
                                            <p:cond delay="0"/>
                                          </p:stCondLst>
                                        </p:cTn>
                                        <p:tgtEl>
                                          <p:spTgt spid="12"/>
                                        </p:tgtEl>
                                        <p:attrNameLst>
                                          <p:attrName>style.visibility</p:attrName>
                                        </p:attrNameLst>
                                      </p:cBhvr>
                                      <p:to>
                                        <p:strVal val="visible"/>
                                      </p:to>
                                    </p:set>
                                  </p:childTnLst>
                                </p:cTn>
                              </p:par>
                              <p:par>
                                <p:cTn id="49" presetID="1" presetClass="entr" presetSubtype="0" fill="hold" grpId="0" nodeType="withEffect">
                                  <p:stCondLst>
                                    <p:cond delay="0"/>
                                  </p:stCondLst>
                                  <p:childTnLst>
                                    <p:set>
                                      <p:cBhvr>
                                        <p:cTn id="50" dur="1" fill="hold">
                                          <p:stCondLst>
                                            <p:cond delay="0"/>
                                          </p:stCondLst>
                                        </p:cTn>
                                        <p:tgtEl>
                                          <p:spTgt spid="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p:bldP spid="6" grpId="0"/>
      <p:bldP spid="9" grpId="0"/>
      <p:bldP spid="10" grpId="0"/>
      <p:bldP spid="11" grpId="0"/>
      <p:bldP spid="12" grpId="0"/>
      <p:bldP spid="13"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76200"/>
            <a:ext cx="8229600" cy="1020762"/>
          </a:xfrm>
        </p:spPr>
        <p:txBody>
          <a:bodyPr>
            <a:normAutofit fontScale="90000"/>
          </a:bodyPr>
          <a:lstStyle/>
          <a:p>
            <a:r>
              <a:rPr lang="en-US" b="1" dirty="0" smtClean="0"/>
              <a:t/>
            </a:r>
            <a:br>
              <a:rPr lang="en-US" b="1" dirty="0" smtClean="0"/>
            </a:br>
            <a:r>
              <a:rPr lang="en-US" sz="3100" b="1" dirty="0" smtClean="0"/>
              <a:t>BONDED INDEBTEDNESS</a:t>
            </a:r>
            <a:r>
              <a:rPr lang="en-US" dirty="0"/>
              <a:t/>
            </a:r>
            <a:br>
              <a:rPr lang="en-US" dirty="0"/>
            </a:br>
            <a:endParaRPr lang="en-US" dirty="0"/>
          </a:p>
        </p:txBody>
      </p:sp>
      <p:sp>
        <p:nvSpPr>
          <p:cNvPr id="3" name="Content Placeholder 2"/>
          <p:cNvSpPr>
            <a:spLocks noGrp="1"/>
          </p:cNvSpPr>
          <p:nvPr>
            <p:ph idx="1"/>
          </p:nvPr>
        </p:nvSpPr>
        <p:spPr>
          <a:xfrm>
            <a:off x="666750" y="990600"/>
            <a:ext cx="7658100" cy="1493838"/>
          </a:xfrm>
        </p:spPr>
        <p:txBody>
          <a:bodyPr>
            <a:normAutofit/>
          </a:bodyPr>
          <a:lstStyle/>
          <a:p>
            <a:pPr marL="0" indent="0">
              <a:buNone/>
            </a:pPr>
            <a:r>
              <a:rPr lang="en-US" sz="1600" dirty="0"/>
              <a:t>Bonded indebtedness combined with state or federal grants is the usual method for financing </a:t>
            </a:r>
            <a:r>
              <a:rPr lang="en-US" sz="1600" dirty="0" smtClean="0"/>
              <a:t>large </a:t>
            </a:r>
            <a:r>
              <a:rPr lang="en-US" sz="1600" dirty="0"/>
              <a:t>scale infrastructure projects such as the community water or wastewater systems. </a:t>
            </a:r>
            <a:r>
              <a:rPr lang="en-US" sz="1600" dirty="0" smtClean="0"/>
              <a:t>However</a:t>
            </a:r>
            <a:r>
              <a:rPr lang="en-US" sz="1600" dirty="0"/>
              <a:t>, even relatively small capital projects of less than $1 million are sometimes funded </a:t>
            </a:r>
            <a:r>
              <a:rPr lang="en-US" sz="1600" dirty="0" smtClean="0"/>
              <a:t>by </a:t>
            </a:r>
            <a:r>
              <a:rPr lang="en-US" sz="1600" dirty="0"/>
              <a:t>either </a:t>
            </a:r>
            <a:r>
              <a:rPr lang="en-US" sz="1600" i="1" dirty="0"/>
              <a:t>General Obligation (G.O.) Bonds </a:t>
            </a:r>
            <a:r>
              <a:rPr lang="en-US" sz="1600" dirty="0"/>
              <a:t>or </a:t>
            </a:r>
            <a:r>
              <a:rPr lang="en-US" sz="1600" i="1" dirty="0"/>
              <a:t>Revenue </a:t>
            </a:r>
            <a:r>
              <a:rPr lang="en-US" sz="1600" i="1" dirty="0" smtClean="0"/>
              <a:t>Bonds</a:t>
            </a:r>
            <a:r>
              <a:rPr lang="en-US" sz="1600" dirty="0" smtClean="0"/>
              <a:t>.</a:t>
            </a:r>
            <a:endParaRPr lang="en-US" sz="1600" dirty="0"/>
          </a:p>
        </p:txBody>
      </p:sp>
      <p:sp>
        <p:nvSpPr>
          <p:cNvPr id="4" name="TextBox 3"/>
          <p:cNvSpPr txBox="1"/>
          <p:nvPr/>
        </p:nvSpPr>
        <p:spPr>
          <a:xfrm>
            <a:off x="757519" y="2133600"/>
            <a:ext cx="7467600" cy="2954655"/>
          </a:xfrm>
          <a:prstGeom prst="rect">
            <a:avLst/>
          </a:prstGeom>
          <a:noFill/>
        </p:spPr>
        <p:txBody>
          <a:bodyPr wrap="square" rtlCol="0">
            <a:spAutoFit/>
          </a:bodyPr>
          <a:lstStyle/>
          <a:p>
            <a:r>
              <a:rPr lang="en-US" dirty="0"/>
              <a:t>● </a:t>
            </a:r>
            <a:r>
              <a:rPr lang="en-US" b="1" i="1" dirty="0"/>
              <a:t>General Obligation Bonds. </a:t>
            </a:r>
            <a:endParaRPr lang="en-US" dirty="0"/>
          </a:p>
          <a:p>
            <a:r>
              <a:rPr lang="en-US" sz="1600" dirty="0" smtClean="0"/>
              <a:t>	General </a:t>
            </a:r>
            <a:r>
              <a:rPr lang="en-US" sz="1600" dirty="0"/>
              <a:t>obligation (G.O.) bonds are guaranteed by the </a:t>
            </a:r>
            <a:r>
              <a:rPr lang="en-US" sz="1600" i="1" dirty="0"/>
              <a:t>full faith and </a:t>
            </a:r>
            <a:r>
              <a:rPr lang="en-US" sz="1600" i="1" dirty="0" smtClean="0"/>
              <a:t>	credit</a:t>
            </a:r>
            <a:r>
              <a:rPr lang="en-US" sz="1600" dirty="0" smtClean="0"/>
              <a:t> </a:t>
            </a:r>
            <a:r>
              <a:rPr lang="en-US" sz="1600" dirty="0"/>
              <a:t>of the local </a:t>
            </a:r>
            <a:r>
              <a:rPr lang="en-US" sz="1600" dirty="0" smtClean="0"/>
              <a:t>government </a:t>
            </a:r>
            <a:r>
              <a:rPr lang="en-US" sz="1600" dirty="0"/>
              <a:t>issuing the bonds. </a:t>
            </a:r>
          </a:p>
          <a:p>
            <a:r>
              <a:rPr lang="en-US" sz="1600" dirty="0"/>
              <a:t>		</a:t>
            </a:r>
          </a:p>
          <a:p>
            <a:r>
              <a:rPr lang="en-US" sz="1600" dirty="0" smtClean="0"/>
              <a:t>	By </a:t>
            </a:r>
            <a:r>
              <a:rPr lang="en-US" sz="1600" dirty="0"/>
              <a:t>pledging the </a:t>
            </a:r>
            <a:r>
              <a:rPr lang="en-US" sz="1600" dirty="0" smtClean="0"/>
              <a:t>jurisdiction</a:t>
            </a:r>
            <a:r>
              <a:rPr lang="en-US" sz="1600" dirty="0" smtClean="0">
                <a:sym typeface="WP TypographicSymbols"/>
              </a:rPr>
              <a:t>’</a:t>
            </a:r>
            <a:r>
              <a:rPr lang="en-US" sz="1600" dirty="0" smtClean="0"/>
              <a:t>s </a:t>
            </a:r>
            <a:r>
              <a:rPr lang="en-US" sz="1600" dirty="0"/>
              <a:t>full faith and credit the government </a:t>
            </a:r>
            <a:r>
              <a:rPr lang="en-US" sz="1600" dirty="0" smtClean="0"/>
              <a:t>makes </a:t>
            </a:r>
            <a:r>
              <a:rPr lang="en-US" sz="1600" dirty="0"/>
              <a:t>a </a:t>
            </a:r>
            <a:r>
              <a:rPr lang="en-US" sz="1600" dirty="0" smtClean="0"/>
              <a:t>	legally binding </a:t>
            </a:r>
            <a:r>
              <a:rPr lang="en-US" sz="1600" dirty="0"/>
              <a:t>pledge to repay the principal and the </a:t>
            </a:r>
            <a:r>
              <a:rPr lang="en-US" sz="1600" dirty="0" smtClean="0"/>
              <a:t>interest </a:t>
            </a:r>
            <a:r>
              <a:rPr lang="en-US" sz="1600" dirty="0"/>
              <a:t>by relying upon </a:t>
            </a:r>
            <a:r>
              <a:rPr lang="en-US" sz="1600" dirty="0" smtClean="0"/>
              <a:t>	its</a:t>
            </a:r>
            <a:r>
              <a:rPr lang="en-US" sz="1600" i="1" dirty="0" smtClean="0"/>
              <a:t> </a:t>
            </a:r>
            <a:r>
              <a:rPr lang="en-US" sz="1600" i="1" dirty="0"/>
              <a:t>taxing authority</a:t>
            </a:r>
            <a:r>
              <a:rPr lang="en-US" sz="1600" dirty="0"/>
              <a:t>.  </a:t>
            </a:r>
          </a:p>
          <a:p>
            <a:r>
              <a:rPr lang="en-US" sz="1600" dirty="0"/>
              <a:t>		</a:t>
            </a:r>
          </a:p>
          <a:p>
            <a:r>
              <a:rPr lang="en-US" sz="1600" dirty="0" smtClean="0"/>
              <a:t>	This </a:t>
            </a:r>
            <a:r>
              <a:rPr lang="en-US" sz="1600" dirty="0"/>
              <a:t>obligation must therefore be ratified by an affirmative </a:t>
            </a:r>
            <a:r>
              <a:rPr lang="en-US" sz="1600" i="1" dirty="0"/>
              <a:t>vote of </a:t>
            </a:r>
            <a:r>
              <a:rPr lang="en-US" sz="1600" i="1" dirty="0" smtClean="0"/>
              <a:t>	the 	citizens</a:t>
            </a:r>
            <a:r>
              <a:rPr lang="en-US" sz="1600" dirty="0" smtClean="0"/>
              <a:t> </a:t>
            </a:r>
            <a:r>
              <a:rPr lang="en-US" sz="1600" dirty="0"/>
              <a:t>before the </a:t>
            </a:r>
            <a:r>
              <a:rPr lang="en-US" sz="1600" dirty="0" smtClean="0"/>
              <a:t>bonds </a:t>
            </a:r>
            <a:r>
              <a:rPr lang="en-US" sz="1600" dirty="0"/>
              <a:t>may be issued.  </a:t>
            </a:r>
          </a:p>
          <a:p>
            <a:endParaRPr lang="en-US" dirty="0"/>
          </a:p>
        </p:txBody>
      </p:sp>
      <p:sp>
        <p:nvSpPr>
          <p:cNvPr id="5" name="TextBox 4"/>
          <p:cNvSpPr txBox="1"/>
          <p:nvPr/>
        </p:nvSpPr>
        <p:spPr>
          <a:xfrm>
            <a:off x="762001" y="4724400"/>
            <a:ext cx="7562849" cy="2369880"/>
          </a:xfrm>
          <a:prstGeom prst="rect">
            <a:avLst/>
          </a:prstGeom>
          <a:noFill/>
        </p:spPr>
        <p:txBody>
          <a:bodyPr wrap="square" rtlCol="0">
            <a:spAutoFit/>
          </a:bodyPr>
          <a:lstStyle/>
          <a:p>
            <a:r>
              <a:rPr lang="en-US" dirty="0"/>
              <a:t>● </a:t>
            </a:r>
            <a:r>
              <a:rPr lang="en-US" b="1" i="1" dirty="0"/>
              <a:t>Revenue Bonds.</a:t>
            </a:r>
            <a:r>
              <a:rPr lang="en-US" i="1" dirty="0"/>
              <a:t> </a:t>
            </a:r>
            <a:endParaRPr lang="en-US" dirty="0"/>
          </a:p>
          <a:p>
            <a:r>
              <a:rPr lang="en-US" i="1" dirty="0"/>
              <a:t>	</a:t>
            </a:r>
            <a:r>
              <a:rPr lang="en-US" sz="1600" dirty="0" smtClean="0"/>
              <a:t>Revenue </a:t>
            </a:r>
            <a:r>
              <a:rPr lang="en-US" sz="1600" dirty="0"/>
              <a:t>bonds </a:t>
            </a:r>
            <a:r>
              <a:rPr lang="en-US" sz="1600" i="1" dirty="0"/>
              <a:t>are not</a:t>
            </a:r>
            <a:r>
              <a:rPr lang="en-US" sz="1600" dirty="0"/>
              <a:t> guaranteed by the taxing authority of the local </a:t>
            </a:r>
            <a:r>
              <a:rPr lang="en-US" sz="1600" dirty="0" smtClean="0"/>
              <a:t>	government issuing </a:t>
            </a:r>
            <a:r>
              <a:rPr lang="en-US" sz="1600" dirty="0"/>
              <a:t>the bonds and they are, therefore, somewhat less secure </a:t>
            </a:r>
            <a:r>
              <a:rPr lang="en-US" sz="1600" dirty="0" smtClean="0"/>
              <a:t>	than </a:t>
            </a:r>
            <a:r>
              <a:rPr lang="en-US" sz="1600" dirty="0"/>
              <a:t>G.O. bonds and </a:t>
            </a:r>
            <a:r>
              <a:rPr lang="en-US" sz="1600" dirty="0" smtClean="0"/>
              <a:t>require </a:t>
            </a:r>
            <a:r>
              <a:rPr lang="en-US" sz="1600" dirty="0"/>
              <a:t>somewhat higher interest.</a:t>
            </a:r>
          </a:p>
          <a:p>
            <a:r>
              <a:rPr lang="en-US" sz="1600" dirty="0"/>
              <a:t> </a:t>
            </a:r>
          </a:p>
          <a:p>
            <a:r>
              <a:rPr lang="en-US" sz="1600" dirty="0"/>
              <a:t>	</a:t>
            </a:r>
            <a:r>
              <a:rPr lang="en-US" sz="1600" dirty="0" smtClean="0"/>
              <a:t>Revenue </a:t>
            </a:r>
            <a:r>
              <a:rPr lang="en-US" sz="1600" dirty="0"/>
              <a:t>bonds are backed only by the revenues from </a:t>
            </a:r>
            <a:r>
              <a:rPr lang="en-US" sz="1600" i="1" dirty="0"/>
              <a:t>fees </a:t>
            </a:r>
            <a:r>
              <a:rPr lang="en-US" sz="1600" dirty="0"/>
              <a:t>paid by the users of </a:t>
            </a:r>
            <a:r>
              <a:rPr lang="en-US" sz="1600" dirty="0" smtClean="0"/>
              <a:t>	the </a:t>
            </a:r>
            <a:r>
              <a:rPr lang="en-US" sz="1600" dirty="0"/>
              <a:t>capital 	</a:t>
            </a:r>
            <a:r>
              <a:rPr lang="en-US" sz="1600" dirty="0" smtClean="0"/>
              <a:t>facility </a:t>
            </a:r>
            <a:r>
              <a:rPr lang="en-US" sz="1600" dirty="0"/>
              <a:t>and therefore </a:t>
            </a:r>
            <a:r>
              <a:rPr lang="en-US" sz="1600" i="1" dirty="0"/>
              <a:t>do not</a:t>
            </a:r>
            <a:r>
              <a:rPr lang="en-US" sz="1600" dirty="0"/>
              <a:t> require voter approval prior to issue.	</a:t>
            </a:r>
          </a:p>
          <a:p>
            <a:r>
              <a:rPr lang="en-US" sz="1600" dirty="0"/>
              <a:t> </a:t>
            </a:r>
          </a:p>
          <a:p>
            <a:endParaRPr lang="en-US" sz="1600" dirty="0"/>
          </a:p>
        </p:txBody>
      </p:sp>
    </p:spTree>
    <p:extLst>
      <p:ext uri="{BB962C8B-B14F-4D97-AF65-F5344CB8AC3E}">
        <p14:creationId xmlns:p14="http://schemas.microsoft.com/office/powerpoint/2010/main" val="32830119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5"/>
                                        </p:tgtEl>
                                        <p:attrNameLst>
                                          <p:attrName>style.visibility</p:attrName>
                                        </p:attrNameLst>
                                      </p:cBhvr>
                                      <p:to>
                                        <p:strVal val="visible"/>
                                      </p:to>
                                    </p:set>
                                    <p:animEffect transition="in" filter="fade">
                                      <p:cBhvr>
                                        <p:cTn id="14" dur="1000"/>
                                        <p:tgtEl>
                                          <p:spTgt spid="5"/>
                                        </p:tgtEl>
                                      </p:cBhvr>
                                    </p:animEffect>
                                    <p:anim calcmode="lin" valueType="num">
                                      <p:cBhvr>
                                        <p:cTn id="15" dur="1000" fill="hold"/>
                                        <p:tgtEl>
                                          <p:spTgt spid="5"/>
                                        </p:tgtEl>
                                        <p:attrNameLst>
                                          <p:attrName>ppt_x</p:attrName>
                                        </p:attrNameLst>
                                      </p:cBhvr>
                                      <p:tavLst>
                                        <p:tav tm="0">
                                          <p:val>
                                            <p:strVal val="#ppt_x"/>
                                          </p:val>
                                        </p:tav>
                                        <p:tav tm="100000">
                                          <p:val>
                                            <p:strVal val="#ppt_x"/>
                                          </p:val>
                                        </p:tav>
                                      </p:tavLst>
                                    </p:anim>
                                    <p:anim calcmode="lin" valueType="num">
                                      <p:cBhvr>
                                        <p:cTn id="16" dur="1000" fill="hold"/>
                                        <p:tgtEl>
                                          <p:spTgt spid="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98438"/>
            <a:ext cx="8229600" cy="1020762"/>
          </a:xfrm>
        </p:spPr>
        <p:txBody>
          <a:bodyPr>
            <a:noAutofit/>
          </a:bodyPr>
          <a:lstStyle/>
          <a:p>
            <a:r>
              <a:rPr lang="en-US" sz="2800" b="1" dirty="0" smtClean="0"/>
              <a:t/>
            </a:r>
            <a:br>
              <a:rPr lang="en-US" sz="2800" b="1" dirty="0" smtClean="0"/>
            </a:br>
            <a:r>
              <a:rPr lang="en-US" sz="2800" b="1" dirty="0" smtClean="0"/>
              <a:t>VOTED MILL LEVY INCREASE</a:t>
            </a:r>
            <a:r>
              <a:rPr lang="en-US" sz="2800" dirty="0"/>
              <a:t/>
            </a:r>
            <a:br>
              <a:rPr lang="en-US" sz="2800" dirty="0"/>
            </a:br>
            <a:endParaRPr lang="en-US" sz="2800" dirty="0"/>
          </a:p>
        </p:txBody>
      </p:sp>
      <p:sp>
        <p:nvSpPr>
          <p:cNvPr id="3" name="Content Placeholder 2"/>
          <p:cNvSpPr>
            <a:spLocks noGrp="1"/>
          </p:cNvSpPr>
          <p:nvPr>
            <p:ph idx="1"/>
          </p:nvPr>
        </p:nvSpPr>
        <p:spPr>
          <a:xfrm>
            <a:off x="457200" y="1447800"/>
            <a:ext cx="8001000" cy="1143000"/>
          </a:xfrm>
        </p:spPr>
        <p:txBody>
          <a:bodyPr>
            <a:noAutofit/>
          </a:bodyPr>
          <a:lstStyle/>
          <a:p>
            <a:r>
              <a:rPr lang="en-US" sz="2000" dirty="0" smtClean="0"/>
              <a:t>Montana </a:t>
            </a:r>
            <a:r>
              <a:rPr lang="en-US" sz="2000" dirty="0"/>
              <a:t>law (15-10-420, MCA) imposes strict limits upon the taxing authority of local </a:t>
            </a:r>
            <a:r>
              <a:rPr lang="en-US" sz="2000" dirty="0" smtClean="0"/>
              <a:t>governments</a:t>
            </a:r>
            <a:r>
              <a:rPr lang="en-US" sz="2000" dirty="0"/>
              <a:t>, </a:t>
            </a:r>
            <a:r>
              <a:rPr lang="en-US" sz="2000" b="1" i="1" dirty="0"/>
              <a:t>which may not be exceeded except with the voter approval.</a:t>
            </a:r>
            <a:r>
              <a:rPr lang="en-US" sz="2000" dirty="0"/>
              <a:t> </a:t>
            </a:r>
          </a:p>
        </p:txBody>
      </p:sp>
      <p:sp>
        <p:nvSpPr>
          <p:cNvPr id="4" name="TextBox 3"/>
          <p:cNvSpPr txBox="1"/>
          <p:nvPr/>
        </p:nvSpPr>
        <p:spPr>
          <a:xfrm>
            <a:off x="457200" y="2590800"/>
            <a:ext cx="7924800" cy="984885"/>
          </a:xfrm>
          <a:prstGeom prst="rect">
            <a:avLst/>
          </a:prstGeom>
          <a:noFill/>
        </p:spPr>
        <p:txBody>
          <a:bodyPr wrap="square" rtlCol="0">
            <a:spAutoFit/>
          </a:bodyPr>
          <a:lstStyle/>
          <a:p>
            <a:pPr marL="342900" indent="-342900">
              <a:buFont typeface="Arial" panose="020B0604020202020204" pitchFamily="34" charset="0"/>
              <a:buChar char="•"/>
            </a:pPr>
            <a:r>
              <a:rPr lang="en-US" sz="2000" dirty="0" smtClean="0"/>
              <a:t>Apparently</a:t>
            </a:r>
            <a:r>
              <a:rPr lang="en-US" sz="2000" dirty="0"/>
              <a:t>, there are two keys to a favorable electoral outcome on a voted mill levy: </a:t>
            </a:r>
          </a:p>
          <a:p>
            <a:endParaRPr lang="en-US" dirty="0"/>
          </a:p>
        </p:txBody>
      </p:sp>
      <p:sp>
        <p:nvSpPr>
          <p:cNvPr id="5" name="TextBox 4"/>
          <p:cNvSpPr txBox="1"/>
          <p:nvPr/>
        </p:nvSpPr>
        <p:spPr>
          <a:xfrm>
            <a:off x="838200" y="3352800"/>
            <a:ext cx="7315200" cy="2215991"/>
          </a:xfrm>
          <a:prstGeom prst="rect">
            <a:avLst/>
          </a:prstGeom>
          <a:noFill/>
        </p:spPr>
        <p:txBody>
          <a:bodyPr wrap="square" rtlCol="0">
            <a:spAutoFit/>
          </a:bodyPr>
          <a:lstStyle/>
          <a:p>
            <a:pPr marL="342900" indent="-342900">
              <a:buAutoNum type="arabicParenBoth"/>
            </a:pPr>
            <a:r>
              <a:rPr lang="en-US" b="1" i="1" dirty="0" smtClean="0"/>
              <a:t>Community </a:t>
            </a:r>
            <a:r>
              <a:rPr lang="en-US" b="1" i="1" dirty="0"/>
              <a:t>understanding</a:t>
            </a:r>
            <a:r>
              <a:rPr lang="en-US" i="1" dirty="0"/>
              <a:t> </a:t>
            </a:r>
            <a:r>
              <a:rPr lang="en-US" dirty="0"/>
              <a:t>of the government’s purpose in raising property taxes. </a:t>
            </a:r>
            <a:r>
              <a:rPr lang="en-US" dirty="0" smtClean="0"/>
              <a:t>An </a:t>
            </a:r>
            <a:r>
              <a:rPr lang="en-US" dirty="0"/>
              <a:t>aggressive community </a:t>
            </a:r>
            <a:r>
              <a:rPr lang="en-US" i="1" dirty="0"/>
              <a:t>education program</a:t>
            </a:r>
            <a:r>
              <a:rPr lang="en-US" dirty="0"/>
              <a:t> informing the electorate exactly what their taxes </a:t>
            </a:r>
            <a:r>
              <a:rPr lang="en-US" dirty="0" smtClean="0"/>
              <a:t>will </a:t>
            </a:r>
            <a:r>
              <a:rPr lang="en-US" dirty="0"/>
              <a:t>be spent for and what results can reasonably be expected is essential. For example, </a:t>
            </a:r>
          </a:p>
          <a:p>
            <a:endParaRPr lang="en-US" sz="1050" dirty="0"/>
          </a:p>
          <a:p>
            <a:r>
              <a:rPr lang="en-US" i="1" dirty="0"/>
              <a:t>	</a:t>
            </a:r>
            <a:r>
              <a:rPr lang="en-US" dirty="0" smtClean="0"/>
              <a:t>“</a:t>
            </a:r>
            <a:r>
              <a:rPr lang="en-US" i="1" dirty="0"/>
              <a:t>A new front end loader that will cost $50,000 and will enable the </a:t>
            </a:r>
            <a:r>
              <a:rPr lang="en-US" i="1" dirty="0" smtClean="0"/>
              <a:t>	town </a:t>
            </a:r>
            <a:r>
              <a:rPr lang="en-US" i="1" dirty="0"/>
              <a:t>to fill twice as </a:t>
            </a:r>
            <a:r>
              <a:rPr lang="en-US" i="1" dirty="0" smtClean="0"/>
              <a:t>many </a:t>
            </a:r>
            <a:r>
              <a:rPr lang="en-US" i="1" dirty="0"/>
              <a:t>potholes in city streets each spring.”</a:t>
            </a:r>
            <a:endParaRPr lang="en-US" dirty="0"/>
          </a:p>
          <a:p>
            <a:endParaRPr lang="en-US" dirty="0"/>
          </a:p>
        </p:txBody>
      </p:sp>
      <p:sp>
        <p:nvSpPr>
          <p:cNvPr id="6" name="TextBox 5"/>
          <p:cNvSpPr txBox="1"/>
          <p:nvPr/>
        </p:nvSpPr>
        <p:spPr>
          <a:xfrm>
            <a:off x="838200" y="5486400"/>
            <a:ext cx="7467600" cy="1477328"/>
          </a:xfrm>
          <a:prstGeom prst="rect">
            <a:avLst/>
          </a:prstGeom>
          <a:noFill/>
        </p:spPr>
        <p:txBody>
          <a:bodyPr wrap="square" rtlCol="0">
            <a:spAutoFit/>
          </a:bodyPr>
          <a:lstStyle/>
          <a:p>
            <a:r>
              <a:rPr lang="en-US" b="1" i="1" dirty="0" smtClean="0"/>
              <a:t>(</a:t>
            </a:r>
            <a:r>
              <a:rPr lang="en-US" b="1" i="1" dirty="0"/>
              <a:t>2) Community trust</a:t>
            </a:r>
            <a:r>
              <a:rPr lang="en-US" b="1" dirty="0"/>
              <a:t> </a:t>
            </a:r>
            <a:r>
              <a:rPr lang="en-US" dirty="0"/>
              <a:t>that the government will adhere to that purpose for a specified period of 	time. In short, “sun setting” the tax levy increase after a period of 5 or 10 years will probably </a:t>
            </a:r>
            <a:r>
              <a:rPr lang="en-US" dirty="0" smtClean="0"/>
              <a:t>be </a:t>
            </a:r>
            <a:r>
              <a:rPr lang="en-US" dirty="0"/>
              <a:t>an important consideration in the voters’ decision.</a:t>
            </a:r>
          </a:p>
          <a:p>
            <a:endParaRPr lang="en-US" dirty="0"/>
          </a:p>
        </p:txBody>
      </p:sp>
    </p:spTree>
    <p:extLst>
      <p:ext uri="{BB962C8B-B14F-4D97-AF65-F5344CB8AC3E}">
        <p14:creationId xmlns:p14="http://schemas.microsoft.com/office/powerpoint/2010/main" val="239760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500" fill="hold"/>
                                        <p:tgtEl>
                                          <p:spTgt spid="4"/>
                                        </p:tgtEl>
                                        <p:attrNameLst>
                                          <p:attrName>ppt_w</p:attrName>
                                        </p:attrNameLst>
                                      </p:cBhvr>
                                      <p:tavLst>
                                        <p:tav tm="0">
                                          <p:val>
                                            <p:fltVal val="0"/>
                                          </p:val>
                                        </p:tav>
                                        <p:tav tm="100000">
                                          <p:val>
                                            <p:strVal val="#ppt_w"/>
                                          </p:val>
                                        </p:tav>
                                      </p:tavLst>
                                    </p:anim>
                                    <p:anim calcmode="lin" valueType="num">
                                      <p:cBhvr>
                                        <p:cTn id="8" dur="500" fill="hold"/>
                                        <p:tgtEl>
                                          <p:spTgt spid="4"/>
                                        </p:tgtEl>
                                        <p:attrNameLst>
                                          <p:attrName>ppt_h</p:attrName>
                                        </p:attrNameLst>
                                      </p:cBhvr>
                                      <p:tavLst>
                                        <p:tav tm="0">
                                          <p:val>
                                            <p:fltVal val="0"/>
                                          </p:val>
                                        </p:tav>
                                        <p:tav tm="100000">
                                          <p:val>
                                            <p:strVal val="#ppt_h"/>
                                          </p:val>
                                        </p:tav>
                                      </p:tavLst>
                                    </p:anim>
                                    <p:animEffect transition="in" filter="fade">
                                      <p:cBhvr>
                                        <p:cTn id="9" dur="500"/>
                                        <p:tgtEl>
                                          <p:spTgt spid="4"/>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5"/>
                                        </p:tgtEl>
                                        <p:attrNameLst>
                                          <p:attrName>style.visibility</p:attrName>
                                        </p:attrNameLst>
                                      </p:cBhvr>
                                      <p:to>
                                        <p:strVal val="visible"/>
                                      </p:to>
                                    </p:set>
                                    <p:anim calcmode="lin" valueType="num">
                                      <p:cBhvr>
                                        <p:cTn id="14" dur="500" fill="hold"/>
                                        <p:tgtEl>
                                          <p:spTgt spid="5"/>
                                        </p:tgtEl>
                                        <p:attrNameLst>
                                          <p:attrName>ppt_w</p:attrName>
                                        </p:attrNameLst>
                                      </p:cBhvr>
                                      <p:tavLst>
                                        <p:tav tm="0">
                                          <p:val>
                                            <p:fltVal val="0"/>
                                          </p:val>
                                        </p:tav>
                                        <p:tav tm="100000">
                                          <p:val>
                                            <p:strVal val="#ppt_w"/>
                                          </p:val>
                                        </p:tav>
                                      </p:tavLst>
                                    </p:anim>
                                    <p:anim calcmode="lin" valueType="num">
                                      <p:cBhvr>
                                        <p:cTn id="15" dur="500" fill="hold"/>
                                        <p:tgtEl>
                                          <p:spTgt spid="5"/>
                                        </p:tgtEl>
                                        <p:attrNameLst>
                                          <p:attrName>ppt_h</p:attrName>
                                        </p:attrNameLst>
                                      </p:cBhvr>
                                      <p:tavLst>
                                        <p:tav tm="0">
                                          <p:val>
                                            <p:fltVal val="0"/>
                                          </p:val>
                                        </p:tav>
                                        <p:tav tm="100000">
                                          <p:val>
                                            <p:strVal val="#ppt_h"/>
                                          </p:val>
                                        </p:tav>
                                      </p:tavLst>
                                    </p:anim>
                                    <p:animEffect transition="in" filter="fade">
                                      <p:cBhvr>
                                        <p:cTn id="16" dur="500"/>
                                        <p:tgtEl>
                                          <p:spTgt spid="5"/>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6">
                                            <p:txEl>
                                              <p:pRg st="0" end="0"/>
                                            </p:txEl>
                                          </p:spTgt>
                                        </p:tgtEl>
                                        <p:attrNameLst>
                                          <p:attrName>style.visibility</p:attrName>
                                        </p:attrNameLst>
                                      </p:cBhvr>
                                      <p:to>
                                        <p:strVal val="visible"/>
                                      </p:to>
                                    </p:set>
                                    <p:anim calcmode="lin" valueType="num">
                                      <p:cBhvr>
                                        <p:cTn id="21" dur="500" fill="hold"/>
                                        <p:tgtEl>
                                          <p:spTgt spid="6">
                                            <p:txEl>
                                              <p:pRg st="0" end="0"/>
                                            </p:txEl>
                                          </p:spTgt>
                                        </p:tgtEl>
                                        <p:attrNameLst>
                                          <p:attrName>ppt_w</p:attrName>
                                        </p:attrNameLst>
                                      </p:cBhvr>
                                      <p:tavLst>
                                        <p:tav tm="0">
                                          <p:val>
                                            <p:fltVal val="0"/>
                                          </p:val>
                                        </p:tav>
                                        <p:tav tm="100000">
                                          <p:val>
                                            <p:strVal val="#ppt_w"/>
                                          </p:val>
                                        </p:tav>
                                      </p:tavLst>
                                    </p:anim>
                                    <p:anim calcmode="lin" valueType="num">
                                      <p:cBhvr>
                                        <p:cTn id="22" dur="500" fill="hold"/>
                                        <p:tgtEl>
                                          <p:spTgt spid="6">
                                            <p:txEl>
                                              <p:pRg st="0" end="0"/>
                                            </p:txEl>
                                          </p:spTgt>
                                        </p:tgtEl>
                                        <p:attrNameLst>
                                          <p:attrName>ppt_h</p:attrName>
                                        </p:attrNameLst>
                                      </p:cBhvr>
                                      <p:tavLst>
                                        <p:tav tm="0">
                                          <p:val>
                                            <p:fltVal val="0"/>
                                          </p:val>
                                        </p:tav>
                                        <p:tav tm="100000">
                                          <p:val>
                                            <p:strVal val="#ppt_h"/>
                                          </p:val>
                                        </p:tav>
                                      </p:tavLst>
                                    </p:anim>
                                    <p:animEffect transition="in" filter="fade">
                                      <p:cBhvr>
                                        <p:cTn id="23" dur="500"/>
                                        <p:tgtEl>
                                          <p:spTgt spid="6">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b="1" dirty="0" smtClean="0"/>
              <a:t>VOTED MILL LEVY BALLOT PROCEDURES</a:t>
            </a:r>
            <a:r>
              <a:rPr lang="en-US" sz="2800" dirty="0" smtClean="0"/>
              <a:t> </a:t>
            </a:r>
            <a:endParaRPr lang="en-US" sz="2800" dirty="0"/>
          </a:p>
        </p:txBody>
      </p:sp>
      <p:sp>
        <p:nvSpPr>
          <p:cNvPr id="3" name="Content Placeholder 2"/>
          <p:cNvSpPr>
            <a:spLocks noGrp="1"/>
          </p:cNvSpPr>
          <p:nvPr>
            <p:ph idx="1"/>
          </p:nvPr>
        </p:nvSpPr>
        <p:spPr>
          <a:xfrm>
            <a:off x="571500" y="1600200"/>
            <a:ext cx="8001000" cy="1143000"/>
          </a:xfrm>
        </p:spPr>
        <p:txBody>
          <a:bodyPr/>
          <a:lstStyle/>
          <a:p>
            <a:pPr marL="0" indent="0">
              <a:buNone/>
            </a:pPr>
            <a:r>
              <a:rPr lang="en-US" sz="2000" dirty="0"/>
              <a:t>● The procedure to place the question of a voted mill levy increase to fund capital replacement </a:t>
            </a:r>
            <a:r>
              <a:rPr lang="en-US" sz="2000" dirty="0" smtClean="0"/>
              <a:t>on </a:t>
            </a:r>
            <a:r>
              <a:rPr lang="en-US" sz="2000" dirty="0"/>
              <a:t>the ballot is set forth at </a:t>
            </a:r>
            <a:r>
              <a:rPr lang="en-US" sz="2000" b="1" dirty="0"/>
              <a:t>7-6-4431, MCA</a:t>
            </a:r>
            <a:r>
              <a:rPr lang="en-US" sz="2000" dirty="0"/>
              <a:t> which provides that:</a:t>
            </a:r>
          </a:p>
          <a:p>
            <a:pPr marL="0" indent="0">
              <a:buNone/>
            </a:pPr>
            <a:endParaRPr lang="en-US" dirty="0"/>
          </a:p>
        </p:txBody>
      </p:sp>
      <p:sp>
        <p:nvSpPr>
          <p:cNvPr id="4" name="TextBox 3"/>
          <p:cNvSpPr txBox="1"/>
          <p:nvPr/>
        </p:nvSpPr>
        <p:spPr>
          <a:xfrm>
            <a:off x="685800" y="2925762"/>
            <a:ext cx="7772400" cy="923330"/>
          </a:xfrm>
          <a:prstGeom prst="rect">
            <a:avLst/>
          </a:prstGeom>
          <a:noFill/>
        </p:spPr>
        <p:txBody>
          <a:bodyPr wrap="square" rtlCol="0">
            <a:spAutoFit/>
          </a:bodyPr>
          <a:lstStyle/>
          <a:p>
            <a:r>
              <a:rPr lang="en-US" dirty="0" smtClean="0"/>
              <a:t>(</a:t>
            </a:r>
            <a:r>
              <a:rPr lang="en-US" dirty="0"/>
              <a:t>1) The governing body of a municipality may raise money by taxation for the support of </a:t>
            </a:r>
            <a:r>
              <a:rPr lang="en-US" dirty="0" smtClean="0"/>
              <a:t>municipal </a:t>
            </a:r>
            <a:r>
              <a:rPr lang="en-US" dirty="0"/>
              <a:t>government services, facilities, or other capital projects in excess of the levy </a:t>
            </a:r>
            <a:r>
              <a:rPr lang="en-US" dirty="0" smtClean="0"/>
              <a:t>allowed </a:t>
            </a:r>
            <a:r>
              <a:rPr lang="en-US" dirty="0"/>
              <a:t>by 15-10-420 under the following conditions:</a:t>
            </a:r>
          </a:p>
        </p:txBody>
      </p:sp>
      <p:sp>
        <p:nvSpPr>
          <p:cNvPr id="5" name="TextBox 4"/>
          <p:cNvSpPr txBox="1"/>
          <p:nvPr/>
        </p:nvSpPr>
        <p:spPr>
          <a:xfrm>
            <a:off x="685800" y="4114800"/>
            <a:ext cx="7772400" cy="1754326"/>
          </a:xfrm>
          <a:prstGeom prst="rect">
            <a:avLst/>
          </a:prstGeom>
          <a:noFill/>
        </p:spPr>
        <p:txBody>
          <a:bodyPr wrap="square" rtlCol="0">
            <a:spAutoFit/>
          </a:bodyPr>
          <a:lstStyle/>
          <a:p>
            <a:r>
              <a:rPr lang="en-US" dirty="0" smtClean="0"/>
              <a:t>(</a:t>
            </a:r>
            <a:r>
              <a:rPr lang="en-US" dirty="0"/>
              <a:t>2)  The governing body shall pass a resolution indicating its intent to exceed the current </a:t>
            </a:r>
            <a:r>
              <a:rPr lang="en-US" dirty="0" smtClean="0"/>
              <a:t>statutory </a:t>
            </a:r>
            <a:r>
              <a:rPr lang="en-US" dirty="0"/>
              <a:t>mill levy limit on the approval of a majority of the qualified </a:t>
            </a:r>
            <a:r>
              <a:rPr lang="en-US" dirty="0" smtClean="0"/>
              <a:t>electors. The </a:t>
            </a:r>
            <a:r>
              <a:rPr lang="en-US" dirty="0"/>
              <a:t>resolution must include:</a:t>
            </a:r>
            <a:br>
              <a:rPr lang="en-US" dirty="0"/>
            </a:br>
            <a:r>
              <a:rPr lang="en-US" dirty="0"/>
              <a:t> 	­-  specific purpose for which the additional money will be used;</a:t>
            </a:r>
            <a:br>
              <a:rPr lang="en-US" dirty="0"/>
            </a:br>
            <a:r>
              <a:rPr lang="en-US" dirty="0"/>
              <a:t>	</a:t>
            </a:r>
            <a:r>
              <a:rPr lang="en-US" dirty="0" smtClean="0"/>
              <a:t>-</a:t>
            </a:r>
            <a:r>
              <a:rPr lang="en-US" dirty="0"/>
              <a:t>  specific dollar amount to be raised; and</a:t>
            </a:r>
            <a:br>
              <a:rPr lang="en-US" dirty="0"/>
            </a:br>
            <a:r>
              <a:rPr lang="en-US" dirty="0"/>
              <a:t> 	</a:t>
            </a:r>
            <a:r>
              <a:rPr lang="en-US" dirty="0" smtClean="0"/>
              <a:t>-  </a:t>
            </a:r>
            <a:r>
              <a:rPr lang="en-US" dirty="0"/>
              <a:t>approximate number </a:t>
            </a:r>
            <a:r>
              <a:rPr lang="en-US" dirty="0" smtClean="0"/>
              <a:t>of property tax </a:t>
            </a:r>
            <a:r>
              <a:rPr lang="en-US" dirty="0"/>
              <a:t>mills required.</a:t>
            </a:r>
          </a:p>
        </p:txBody>
      </p:sp>
    </p:spTree>
    <p:extLst>
      <p:ext uri="{BB962C8B-B14F-4D97-AF65-F5344CB8AC3E}">
        <p14:creationId xmlns:p14="http://schemas.microsoft.com/office/powerpoint/2010/main" val="16178862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5">
                                            <p:txEl>
                                              <p:pRg st="0" end="0"/>
                                            </p:txEl>
                                          </p:spTgt>
                                        </p:tgtEl>
                                        <p:attrNameLst>
                                          <p:attrName>style.visibility</p:attrName>
                                        </p:attrNameLst>
                                      </p:cBhvr>
                                      <p:to>
                                        <p:strVal val="visible"/>
                                      </p:to>
                                    </p:set>
                                    <p:animEffect transition="in" filter="fade">
                                      <p:cBhvr>
                                        <p:cTn id="12" dur="500"/>
                                        <p:tgtEl>
                                          <p:spTgt spid="5">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381000"/>
            <a:ext cx="8763000" cy="1143000"/>
          </a:xfrm>
        </p:spPr>
        <p:txBody>
          <a:bodyPr>
            <a:normAutofit/>
          </a:bodyPr>
          <a:lstStyle/>
          <a:p>
            <a:r>
              <a:rPr lang="en-US" sz="2800" b="1" dirty="0" smtClean="0"/>
              <a:t>INSTALLMENT PURCHASE CONTRACT</a:t>
            </a:r>
            <a:endParaRPr lang="en-US" sz="2800" dirty="0"/>
          </a:p>
        </p:txBody>
      </p:sp>
      <p:sp>
        <p:nvSpPr>
          <p:cNvPr id="3" name="Content Placeholder 2"/>
          <p:cNvSpPr>
            <a:spLocks noGrp="1"/>
          </p:cNvSpPr>
          <p:nvPr>
            <p:ph idx="1"/>
          </p:nvPr>
        </p:nvSpPr>
        <p:spPr>
          <a:xfrm>
            <a:off x="762000" y="1676400"/>
            <a:ext cx="7543800" cy="1142999"/>
          </a:xfrm>
        </p:spPr>
        <p:txBody>
          <a:bodyPr>
            <a:normAutofit fontScale="92500" lnSpcReduction="20000"/>
          </a:bodyPr>
          <a:lstStyle/>
          <a:p>
            <a:r>
              <a:rPr lang="en-US" sz="2200" dirty="0" smtClean="0"/>
              <a:t>If </a:t>
            </a:r>
            <a:r>
              <a:rPr lang="en-US" sz="2200" dirty="0"/>
              <a:t>the cost of a capital item </a:t>
            </a:r>
            <a:r>
              <a:rPr lang="en-US" sz="2200" i="1" dirty="0"/>
              <a:t>exceeds</a:t>
            </a:r>
            <a:r>
              <a:rPr lang="en-US" sz="2200" dirty="0"/>
              <a:t> $4,000, Montana law (</a:t>
            </a:r>
            <a:r>
              <a:rPr lang="en-US" sz="2200" b="1" dirty="0"/>
              <a:t>7-5-4306, MCA</a:t>
            </a:r>
            <a:r>
              <a:rPr lang="en-US" sz="2200" dirty="0"/>
              <a:t>) provides that </a:t>
            </a:r>
            <a:r>
              <a:rPr lang="en-US" sz="2200" dirty="0" smtClean="0"/>
              <a:t>the </a:t>
            </a:r>
            <a:r>
              <a:rPr lang="en-US" sz="2200" dirty="0"/>
              <a:t>council may provide for the payment of the purchase amount in installments extending over </a:t>
            </a:r>
            <a:r>
              <a:rPr lang="en-US" sz="2200" dirty="0" smtClean="0"/>
              <a:t>a </a:t>
            </a:r>
            <a:r>
              <a:rPr lang="en-US" sz="2200" dirty="0"/>
              <a:t>period of </a:t>
            </a:r>
            <a:r>
              <a:rPr lang="en-US" sz="2200" i="1" dirty="0"/>
              <a:t>not more than 10 years</a:t>
            </a:r>
            <a:r>
              <a:rPr lang="en-US" sz="2200" dirty="0"/>
              <a:t>. </a:t>
            </a:r>
          </a:p>
          <a:p>
            <a:endParaRPr lang="en-US" dirty="0"/>
          </a:p>
        </p:txBody>
      </p:sp>
      <p:sp>
        <p:nvSpPr>
          <p:cNvPr id="4" name="TextBox 3"/>
          <p:cNvSpPr txBox="1"/>
          <p:nvPr/>
        </p:nvSpPr>
        <p:spPr>
          <a:xfrm>
            <a:off x="838200" y="3078161"/>
            <a:ext cx="7467600" cy="1015663"/>
          </a:xfrm>
          <a:prstGeom prst="rect">
            <a:avLst/>
          </a:prstGeom>
          <a:noFill/>
        </p:spPr>
        <p:txBody>
          <a:bodyPr wrap="square" rtlCol="0">
            <a:spAutoFit/>
          </a:bodyPr>
          <a:lstStyle/>
          <a:p>
            <a:pPr marL="285750" indent="-285750">
              <a:buFont typeface="Arial" panose="020B0604020202020204" pitchFamily="34" charset="0"/>
              <a:buChar char="•"/>
            </a:pPr>
            <a:r>
              <a:rPr lang="en-US" sz="2000" dirty="0"/>
              <a:t>T</a:t>
            </a:r>
            <a:r>
              <a:rPr lang="en-US" sz="2000" dirty="0" smtClean="0"/>
              <a:t>he </a:t>
            </a:r>
            <a:r>
              <a:rPr lang="en-US" sz="2000" i="1" dirty="0"/>
              <a:t>lease-purchase</a:t>
            </a:r>
            <a:r>
              <a:rPr lang="en-US" sz="2000" dirty="0"/>
              <a:t> procedure is usually set forth as a contract approved by the council and </a:t>
            </a:r>
            <a:r>
              <a:rPr lang="en-US" sz="2000" dirty="0" smtClean="0"/>
              <a:t>executed </a:t>
            </a:r>
            <a:r>
              <a:rPr lang="en-US" sz="2000" dirty="0"/>
              <a:t>by the mayor between the city or town and the vender of the capital item.  </a:t>
            </a:r>
          </a:p>
        </p:txBody>
      </p:sp>
      <p:sp>
        <p:nvSpPr>
          <p:cNvPr id="5" name="TextBox 4"/>
          <p:cNvSpPr txBox="1"/>
          <p:nvPr/>
        </p:nvSpPr>
        <p:spPr>
          <a:xfrm>
            <a:off x="838200" y="4352586"/>
            <a:ext cx="7467600" cy="1323439"/>
          </a:xfrm>
          <a:prstGeom prst="rect">
            <a:avLst/>
          </a:prstGeom>
          <a:noFill/>
        </p:spPr>
        <p:txBody>
          <a:bodyPr wrap="square" rtlCol="0">
            <a:spAutoFit/>
          </a:bodyPr>
          <a:lstStyle/>
          <a:p>
            <a:pPr marL="285750" indent="-285750">
              <a:buFont typeface="Arial" panose="020B0604020202020204" pitchFamily="34" charset="0"/>
              <a:buChar char="•"/>
            </a:pPr>
            <a:r>
              <a:rPr lang="en-US" sz="2000" dirty="0" smtClean="0"/>
              <a:t>When </a:t>
            </a:r>
            <a:r>
              <a:rPr lang="en-US" sz="2000" dirty="0"/>
              <a:t>entering into an installment purchase contract, care must be taken to insure that future </a:t>
            </a:r>
            <a:r>
              <a:rPr lang="en-US" sz="2000" dirty="0" smtClean="0"/>
              <a:t>installment </a:t>
            </a:r>
            <a:r>
              <a:rPr lang="en-US" sz="2000" dirty="0"/>
              <a:t>payments will not place too much stress on the government`s ability to meet its </a:t>
            </a:r>
            <a:r>
              <a:rPr lang="en-US" sz="2000" dirty="0" smtClean="0"/>
              <a:t>existing </a:t>
            </a:r>
            <a:r>
              <a:rPr lang="en-US" sz="2000" dirty="0"/>
              <a:t>obligations or to fund its on-going operations.  </a:t>
            </a:r>
          </a:p>
        </p:txBody>
      </p:sp>
    </p:spTree>
    <p:extLst>
      <p:ext uri="{BB962C8B-B14F-4D97-AF65-F5344CB8AC3E}">
        <p14:creationId xmlns:p14="http://schemas.microsoft.com/office/powerpoint/2010/main" val="18834631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inVertic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barn(inVertical)">
                                      <p:cBhvr>
                                        <p:cTn id="12" dur="500"/>
                                        <p:tgtEl>
                                          <p:spTgt spid="4"/>
                                        </p:tgtEl>
                                      </p:cBhvr>
                                    </p:animEffect>
                                  </p:childTnLst>
                                </p:cTn>
                              </p:par>
                            </p:childTnLst>
                          </p:cTn>
                        </p:par>
                      </p:childTnLst>
                    </p:cTn>
                  </p:par>
                  <p:par>
                    <p:cTn id="13" fill="hold">
                      <p:stCondLst>
                        <p:cond delay="indefinite"/>
                      </p:stCondLst>
                      <p:childTnLst>
                        <p:par>
                          <p:cTn id="14" fill="hold">
                            <p:stCondLst>
                              <p:cond delay="0"/>
                            </p:stCondLst>
                            <p:childTnLst>
                              <p:par>
                                <p:cTn id="15" presetID="6" presetClass="entr" presetSubtype="16" fill="hold" grpId="0" nodeType="click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circle(in)">
                                      <p:cBhvr>
                                        <p:cTn id="17" dur="2000"/>
                                        <p:tgtEl>
                                          <p:spTgt spid="5"/>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nodeType="clickEffect">
                                  <p:stCondLst>
                                    <p:cond delay="0"/>
                                  </p:stCondLst>
                                  <p:childTnLst>
                                    <p:set>
                                      <p:cBhvr>
                                        <p:cTn id="21" dur="1" fill="hold">
                                          <p:stCondLst>
                                            <p:cond delay="0"/>
                                          </p:stCondLst>
                                        </p:cTn>
                                        <p:tgtEl>
                                          <p:spTgt spid="5">
                                            <p:txEl>
                                              <p:pRg st="0" end="0"/>
                                            </p:txEl>
                                          </p:spTgt>
                                        </p:tgtEl>
                                        <p:attrNameLst>
                                          <p:attrName>style.visibility</p:attrName>
                                        </p:attrNameLst>
                                      </p:cBhvr>
                                      <p:to>
                                        <p:strVal val="visible"/>
                                      </p:to>
                                    </p:set>
                                    <p:animEffect transition="in" filter="barn(inVertical)">
                                      <p:cBhvr>
                                        <p:cTn id="22" dur="500"/>
                                        <p:tgtEl>
                                          <p:spTgt spid="5">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p:bldP spid="5" grpId="0"/>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 y="274638"/>
            <a:ext cx="8915400" cy="1143000"/>
          </a:xfrm>
        </p:spPr>
        <p:txBody>
          <a:bodyPr>
            <a:noAutofit/>
          </a:bodyPr>
          <a:lstStyle/>
          <a:p>
            <a:r>
              <a:rPr lang="en-US" sz="2800" b="1" dirty="0" smtClean="0"/>
              <a:t>5. CO-OPERATIVE PURCHASE OF CAPITAL EQUIPMENT</a:t>
            </a:r>
            <a:endParaRPr lang="en-US" sz="2800" dirty="0"/>
          </a:p>
        </p:txBody>
      </p:sp>
      <p:sp>
        <p:nvSpPr>
          <p:cNvPr id="3" name="Content Placeholder 2"/>
          <p:cNvSpPr>
            <a:spLocks noGrp="1"/>
          </p:cNvSpPr>
          <p:nvPr>
            <p:ph idx="1"/>
          </p:nvPr>
        </p:nvSpPr>
        <p:spPr>
          <a:xfrm>
            <a:off x="781050" y="1417638"/>
            <a:ext cx="7505700" cy="1325562"/>
          </a:xfrm>
        </p:spPr>
        <p:txBody>
          <a:bodyPr>
            <a:normAutofit/>
          </a:bodyPr>
          <a:lstStyle/>
          <a:p>
            <a:pPr marL="0" indent="0">
              <a:buNone/>
            </a:pPr>
            <a:r>
              <a:rPr lang="en-US" sz="2000" dirty="0" smtClean="0"/>
              <a:t>● </a:t>
            </a:r>
            <a:r>
              <a:rPr lang="en-US" sz="2000" dirty="0"/>
              <a:t>Several Montana cities and towns have entered into an </a:t>
            </a:r>
            <a:r>
              <a:rPr lang="en-US" sz="2000" i="1" dirty="0" err="1"/>
              <a:t>interlocal</a:t>
            </a:r>
            <a:r>
              <a:rPr lang="en-US" sz="2000" i="1" dirty="0"/>
              <a:t> agreement</a:t>
            </a:r>
            <a:r>
              <a:rPr lang="en-US" sz="2000" dirty="0"/>
              <a:t> to share the cost </a:t>
            </a:r>
            <a:r>
              <a:rPr lang="en-US" sz="2000" dirty="0" smtClean="0"/>
              <a:t>of </a:t>
            </a:r>
            <a:r>
              <a:rPr lang="en-US" sz="2000" dirty="0"/>
              <a:t>purchasing capital equipment whose use can be scheduled to meet the needs of the </a:t>
            </a:r>
            <a:r>
              <a:rPr lang="en-US" sz="2000" dirty="0" smtClean="0"/>
              <a:t>cooperating </a:t>
            </a:r>
            <a:r>
              <a:rPr lang="en-US" sz="2000" dirty="0"/>
              <a:t>governments, (e.g. a street </a:t>
            </a:r>
            <a:r>
              <a:rPr lang="en-US" sz="2000" dirty="0" smtClean="0"/>
              <a:t>sweeper</a:t>
            </a:r>
            <a:r>
              <a:rPr lang="en-US" sz="2000" dirty="0"/>
              <a:t>).  </a:t>
            </a:r>
          </a:p>
        </p:txBody>
      </p:sp>
      <p:sp>
        <p:nvSpPr>
          <p:cNvPr id="4" name="TextBox 3"/>
          <p:cNvSpPr txBox="1"/>
          <p:nvPr/>
        </p:nvSpPr>
        <p:spPr>
          <a:xfrm>
            <a:off x="758638" y="2933700"/>
            <a:ext cx="7524750" cy="1938992"/>
          </a:xfrm>
          <a:prstGeom prst="rect">
            <a:avLst/>
          </a:prstGeom>
          <a:noFill/>
        </p:spPr>
        <p:txBody>
          <a:bodyPr wrap="square" rtlCol="0">
            <a:spAutoFit/>
          </a:bodyPr>
          <a:lstStyle/>
          <a:p>
            <a:r>
              <a:rPr lang="en-US" sz="2000" dirty="0" smtClean="0"/>
              <a:t>● </a:t>
            </a:r>
            <a:r>
              <a:rPr lang="en-US" sz="2000" dirty="0"/>
              <a:t>The authority to enter into an </a:t>
            </a:r>
            <a:r>
              <a:rPr lang="en-US" sz="2000" dirty="0" err="1"/>
              <a:t>interlocal</a:t>
            </a:r>
            <a:r>
              <a:rPr lang="en-US" sz="2000" dirty="0"/>
              <a:t> agreement is set forth at </a:t>
            </a:r>
            <a:r>
              <a:rPr lang="en-US" sz="2000" dirty="0" smtClean="0"/>
              <a:t>    </a:t>
            </a:r>
            <a:r>
              <a:rPr lang="en-US" sz="2000" b="1" dirty="0" smtClean="0"/>
              <a:t>7-11-104 </a:t>
            </a:r>
            <a:r>
              <a:rPr lang="en-US" sz="2000" b="1" dirty="0"/>
              <a:t>and 105, MCA, </a:t>
            </a:r>
            <a:r>
              <a:rPr lang="en-US" sz="2000" dirty="0" smtClean="0"/>
              <a:t>which </a:t>
            </a:r>
            <a:r>
              <a:rPr lang="en-US" sz="2000" dirty="0"/>
              <a:t>provides very specific guidance as to the contents of the </a:t>
            </a:r>
            <a:r>
              <a:rPr lang="en-US" sz="2000" dirty="0" err="1"/>
              <a:t>interlocal</a:t>
            </a:r>
            <a:r>
              <a:rPr lang="en-US" sz="2000" dirty="0"/>
              <a:t> agreement including </a:t>
            </a:r>
            <a:r>
              <a:rPr lang="en-US" sz="2000" dirty="0" smtClean="0"/>
              <a:t>its </a:t>
            </a:r>
            <a:r>
              <a:rPr lang="en-US" sz="2000" dirty="0"/>
              <a:t>purpose, duration and the method to be employed in terminating the agreement and the </a:t>
            </a:r>
            <a:r>
              <a:rPr lang="en-US" sz="2000" dirty="0" smtClean="0"/>
              <a:t>agreed </a:t>
            </a:r>
            <a:r>
              <a:rPr lang="en-US" sz="2000" dirty="0"/>
              <a:t>upon disposition of any real or personal property acquired under the agreement</a:t>
            </a:r>
            <a:r>
              <a:rPr lang="en-US" sz="2000" dirty="0" smtClean="0"/>
              <a:t>.</a:t>
            </a:r>
            <a:endParaRPr lang="en-US" sz="2000" dirty="0"/>
          </a:p>
        </p:txBody>
      </p:sp>
      <p:sp>
        <p:nvSpPr>
          <p:cNvPr id="5" name="TextBox 4"/>
          <p:cNvSpPr txBox="1"/>
          <p:nvPr/>
        </p:nvSpPr>
        <p:spPr>
          <a:xfrm>
            <a:off x="755276" y="5063192"/>
            <a:ext cx="7528112" cy="1015663"/>
          </a:xfrm>
          <a:prstGeom prst="rect">
            <a:avLst/>
          </a:prstGeom>
          <a:noFill/>
        </p:spPr>
        <p:txBody>
          <a:bodyPr wrap="square" rtlCol="0">
            <a:spAutoFit/>
          </a:bodyPr>
          <a:lstStyle/>
          <a:p>
            <a:r>
              <a:rPr lang="en-US" sz="2000" dirty="0" smtClean="0"/>
              <a:t>● </a:t>
            </a:r>
            <a:r>
              <a:rPr lang="en-US" sz="2000" dirty="0"/>
              <a:t>The MSU Local Government Center can provide the names of those municipal governments </a:t>
            </a:r>
            <a:r>
              <a:rPr lang="en-US" sz="2000" dirty="0" smtClean="0"/>
              <a:t>employing </a:t>
            </a:r>
            <a:r>
              <a:rPr lang="en-US" sz="2000" dirty="0"/>
              <a:t>this strategy as well the names and addresses of contact person. </a:t>
            </a:r>
          </a:p>
        </p:txBody>
      </p:sp>
    </p:spTree>
    <p:extLst>
      <p:ext uri="{BB962C8B-B14F-4D97-AF65-F5344CB8AC3E}">
        <p14:creationId xmlns:p14="http://schemas.microsoft.com/office/powerpoint/2010/main" val="40050223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42" presetClass="entr" presetSubtype="0" fill="hold" grpId="0" nodeType="clickEffect">
                                  <p:stCondLst>
                                    <p:cond delay="0"/>
                                  </p:stCondLst>
                                  <p:childTnLst>
                                    <p:set>
                                      <p:cBhvr>
                                        <p:cTn id="12" dur="1" fill="hold">
                                          <p:stCondLst>
                                            <p:cond delay="0"/>
                                          </p:stCondLst>
                                        </p:cTn>
                                        <p:tgtEl>
                                          <p:spTgt spid="4"/>
                                        </p:tgtEl>
                                        <p:attrNameLst>
                                          <p:attrName>style.visibility</p:attrName>
                                        </p:attrNameLst>
                                      </p:cBhvr>
                                      <p:to>
                                        <p:strVal val="visible"/>
                                      </p:to>
                                    </p:set>
                                    <p:animEffect transition="in" filter="fade">
                                      <p:cBhvr>
                                        <p:cTn id="13" dur="1000"/>
                                        <p:tgtEl>
                                          <p:spTgt spid="4"/>
                                        </p:tgtEl>
                                      </p:cBhvr>
                                    </p:animEffect>
                                    <p:anim calcmode="lin" valueType="num">
                                      <p:cBhvr>
                                        <p:cTn id="14" dur="1000" fill="hold"/>
                                        <p:tgtEl>
                                          <p:spTgt spid="4"/>
                                        </p:tgtEl>
                                        <p:attrNameLst>
                                          <p:attrName>ppt_x</p:attrName>
                                        </p:attrNameLst>
                                      </p:cBhvr>
                                      <p:tavLst>
                                        <p:tav tm="0">
                                          <p:val>
                                            <p:strVal val="#ppt_x"/>
                                          </p:val>
                                        </p:tav>
                                        <p:tav tm="100000">
                                          <p:val>
                                            <p:strVal val="#ppt_x"/>
                                          </p:val>
                                        </p:tav>
                                      </p:tavLst>
                                    </p:anim>
                                    <p:anim calcmode="lin" valueType="num">
                                      <p:cBhvr>
                                        <p:cTn id="15"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grpId="0" nodeType="clickEffect">
                                  <p:stCondLst>
                                    <p:cond delay="0"/>
                                  </p:stCondLst>
                                  <p:childTnLst>
                                    <p:set>
                                      <p:cBhvr>
                                        <p:cTn id="19" dur="1" fill="hold">
                                          <p:stCondLst>
                                            <p:cond delay="0"/>
                                          </p:stCondLst>
                                        </p:cTn>
                                        <p:tgtEl>
                                          <p:spTgt spid="5"/>
                                        </p:tgtEl>
                                        <p:attrNameLst>
                                          <p:attrName>style.visibility</p:attrName>
                                        </p:attrNameLst>
                                      </p:cBhvr>
                                      <p:to>
                                        <p:strVal val="visible"/>
                                      </p:to>
                                    </p:set>
                                    <p:animEffect transition="in" filter="fade">
                                      <p:cBhvr>
                                        <p:cTn id="20"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p:bldP spid="5" grpId="0"/>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8229600" cy="944562"/>
          </a:xfrm>
        </p:spPr>
        <p:txBody>
          <a:bodyPr>
            <a:normAutofit fontScale="90000"/>
          </a:bodyPr>
          <a:lstStyle/>
          <a:p>
            <a:r>
              <a:rPr lang="en-US" b="1" dirty="0"/>
              <a:t/>
            </a:r>
            <a:br>
              <a:rPr lang="en-US" b="1" dirty="0"/>
            </a:br>
            <a:r>
              <a:rPr lang="en-US" b="1" dirty="0" smtClean="0"/>
              <a:t>CONCLUSION</a:t>
            </a:r>
            <a:r>
              <a:rPr lang="en-US" dirty="0"/>
              <a:t/>
            </a:r>
            <a:br>
              <a:rPr lang="en-US" dirty="0"/>
            </a:br>
            <a:endParaRPr lang="en-US" dirty="0"/>
          </a:p>
        </p:txBody>
      </p:sp>
      <p:sp>
        <p:nvSpPr>
          <p:cNvPr id="3" name="Content Placeholder 2"/>
          <p:cNvSpPr>
            <a:spLocks noGrp="1"/>
          </p:cNvSpPr>
          <p:nvPr>
            <p:ph idx="1"/>
          </p:nvPr>
        </p:nvSpPr>
        <p:spPr>
          <a:xfrm>
            <a:off x="457200" y="1951037"/>
            <a:ext cx="8229600" cy="4525963"/>
          </a:xfrm>
        </p:spPr>
        <p:txBody>
          <a:bodyPr>
            <a:normAutofit/>
          </a:bodyPr>
          <a:lstStyle/>
          <a:p>
            <a:pPr marL="0" indent="0">
              <a:buNone/>
            </a:pPr>
            <a:r>
              <a:rPr lang="en-US" sz="2000" dirty="0" smtClean="0"/>
              <a:t>The </a:t>
            </a:r>
            <a:r>
              <a:rPr lang="en-US" sz="2000" dirty="0"/>
              <a:t>purpose of this lesson has been to help newly elected mayors, council members and </a:t>
            </a:r>
            <a:r>
              <a:rPr lang="en-US" sz="2000" dirty="0" smtClean="0"/>
              <a:t>other municipal </a:t>
            </a:r>
            <a:r>
              <a:rPr lang="en-US" sz="2000" dirty="0"/>
              <a:t>officials to understand that the total cost of delivering services to your community </a:t>
            </a:r>
            <a:r>
              <a:rPr lang="en-US" sz="2000" dirty="0" smtClean="0"/>
              <a:t>includes </a:t>
            </a:r>
            <a:r>
              <a:rPr lang="en-US" sz="2000" dirty="0"/>
              <a:t>the </a:t>
            </a:r>
            <a:r>
              <a:rPr lang="en-US" sz="2000" i="1" dirty="0"/>
              <a:t>depreciated cost</a:t>
            </a:r>
            <a:r>
              <a:rPr lang="en-US" sz="2000" dirty="0"/>
              <a:t> of the equipment used in delivering those services. </a:t>
            </a:r>
            <a:endParaRPr lang="en-US" sz="2000" dirty="0" smtClean="0"/>
          </a:p>
          <a:p>
            <a:pPr marL="0" indent="0">
              <a:buNone/>
            </a:pPr>
            <a:endParaRPr lang="en-US" sz="2000" dirty="0"/>
          </a:p>
          <a:p>
            <a:pPr marL="0" indent="0">
              <a:buNone/>
            </a:pPr>
            <a:r>
              <a:rPr lang="en-US" sz="2000" dirty="0" smtClean="0"/>
              <a:t>Sooner </a:t>
            </a:r>
            <a:r>
              <a:rPr lang="en-US" sz="2000" dirty="0"/>
              <a:t>or later these seemingly invisible costs </a:t>
            </a:r>
            <a:r>
              <a:rPr lang="en-US" sz="2000" i="1" dirty="0"/>
              <a:t>must be paid</a:t>
            </a:r>
            <a:r>
              <a:rPr lang="en-US" sz="2000" dirty="0"/>
              <a:t> to replace essential capital </a:t>
            </a:r>
            <a:r>
              <a:rPr lang="en-US" sz="2000" dirty="0" smtClean="0"/>
              <a:t>equipment</a:t>
            </a:r>
            <a:r>
              <a:rPr lang="en-US" sz="2000" dirty="0"/>
              <a:t>.  A preplanned and funded method of doing so is called a </a:t>
            </a:r>
            <a:endParaRPr lang="en-US" sz="2000" dirty="0" smtClean="0"/>
          </a:p>
          <a:p>
            <a:pPr marL="0" indent="0">
              <a:buNone/>
            </a:pPr>
            <a:endParaRPr lang="en-US" sz="1800" dirty="0"/>
          </a:p>
          <a:p>
            <a:pPr marL="0" indent="0" algn="ctr">
              <a:buNone/>
            </a:pPr>
            <a:r>
              <a:rPr lang="en-US" sz="2800" b="1" i="1" dirty="0"/>
              <a:t>Capital Improvement Program</a:t>
            </a:r>
            <a:endParaRPr lang="en-US" sz="2800" dirty="0"/>
          </a:p>
          <a:p>
            <a:endParaRPr lang="en-US" dirty="0"/>
          </a:p>
        </p:txBody>
      </p:sp>
    </p:spTree>
    <p:extLst>
      <p:ext uri="{BB962C8B-B14F-4D97-AF65-F5344CB8AC3E}">
        <p14:creationId xmlns:p14="http://schemas.microsoft.com/office/powerpoint/2010/main" val="2492532680"/>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09600"/>
            <a:ext cx="8229600" cy="1143000"/>
          </a:xfrm>
        </p:spPr>
        <p:txBody>
          <a:bodyPr>
            <a:normAutofit fontScale="90000"/>
          </a:bodyPr>
          <a:lstStyle/>
          <a:p>
            <a:r>
              <a:rPr lang="en-US" b="1" dirty="0"/>
              <a:t>III. WHERE TO GET HELP</a:t>
            </a:r>
            <a:r>
              <a:rPr lang="en-US" dirty="0"/>
              <a:t/>
            </a:r>
            <a:br>
              <a:rPr lang="en-US" dirty="0"/>
            </a:br>
            <a:endParaRPr lang="en-US" dirty="0"/>
          </a:p>
        </p:txBody>
      </p:sp>
      <p:sp>
        <p:nvSpPr>
          <p:cNvPr id="3" name="Content Placeholder 2"/>
          <p:cNvSpPr>
            <a:spLocks noGrp="1"/>
          </p:cNvSpPr>
          <p:nvPr>
            <p:ph idx="1"/>
          </p:nvPr>
        </p:nvSpPr>
        <p:spPr>
          <a:xfrm>
            <a:off x="1219200" y="2057400"/>
            <a:ext cx="6705600" cy="2971800"/>
          </a:xfrm>
        </p:spPr>
        <p:txBody>
          <a:bodyPr>
            <a:normAutofit fontScale="92500" lnSpcReduction="10000"/>
          </a:bodyPr>
          <a:lstStyle/>
          <a:p>
            <a:r>
              <a:rPr lang="en-CA" b="1" dirty="0" smtClean="0"/>
              <a:t>MSU </a:t>
            </a:r>
            <a:r>
              <a:rPr lang="en-CA" b="1" dirty="0"/>
              <a:t>Local Government </a:t>
            </a:r>
            <a:r>
              <a:rPr lang="en-CA" b="1" dirty="0" smtClean="0"/>
              <a:t>Center</a:t>
            </a:r>
          </a:p>
          <a:p>
            <a:pPr marL="0" indent="0">
              <a:buNone/>
            </a:pPr>
            <a:endParaRPr lang="en-US" dirty="0"/>
          </a:p>
          <a:p>
            <a:r>
              <a:rPr lang="en-CA" b="1" dirty="0" smtClean="0"/>
              <a:t>Local </a:t>
            </a:r>
            <a:r>
              <a:rPr lang="en-CA" b="1" dirty="0"/>
              <a:t>Government Services Bureau, </a:t>
            </a:r>
            <a:r>
              <a:rPr lang="en-CA" b="1" dirty="0" smtClean="0"/>
              <a:t>	Department </a:t>
            </a:r>
            <a:r>
              <a:rPr lang="en-CA" b="1" dirty="0"/>
              <a:t>of </a:t>
            </a:r>
            <a:r>
              <a:rPr lang="en-CA" b="1" dirty="0" smtClean="0"/>
              <a:t>Administration</a:t>
            </a:r>
          </a:p>
          <a:p>
            <a:pPr marL="0" indent="0">
              <a:buNone/>
            </a:pPr>
            <a:endParaRPr lang="en-US" dirty="0"/>
          </a:p>
          <a:p>
            <a:r>
              <a:rPr lang="en-CA" b="1" dirty="0" smtClean="0"/>
              <a:t>Private Consultants:</a:t>
            </a:r>
            <a:r>
              <a:rPr lang="en-US" dirty="0"/>
              <a:t> </a:t>
            </a:r>
            <a:r>
              <a:rPr lang="en-CA" b="1" dirty="0" err="1" smtClean="0"/>
              <a:t>Miral</a:t>
            </a:r>
            <a:r>
              <a:rPr lang="en-CA" b="1" dirty="0" smtClean="0"/>
              <a:t> </a:t>
            </a:r>
            <a:r>
              <a:rPr lang="en-CA" b="1" dirty="0" err="1"/>
              <a:t>Gamradt</a:t>
            </a:r>
            <a:endParaRPr lang="en-US" dirty="0"/>
          </a:p>
          <a:p>
            <a:pPr marL="0" indent="0">
              <a:buNone/>
            </a:pPr>
            <a:endParaRPr lang="en-US" dirty="0"/>
          </a:p>
        </p:txBody>
      </p:sp>
    </p:spTree>
    <p:extLst>
      <p:ext uri="{BB962C8B-B14F-4D97-AF65-F5344CB8AC3E}">
        <p14:creationId xmlns:p14="http://schemas.microsoft.com/office/powerpoint/2010/main" val="276340750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905000"/>
            <a:ext cx="8229600" cy="4221163"/>
          </a:xfrm>
        </p:spPr>
        <p:txBody>
          <a:bodyPr>
            <a:normAutofit/>
          </a:bodyPr>
          <a:lstStyle/>
          <a:p>
            <a:pPr marL="0" indent="0" algn="ctr">
              <a:buNone/>
            </a:pPr>
            <a:r>
              <a:rPr lang="en-US" sz="7200" b="1" dirty="0"/>
              <a:t>WHAT IS A C.I.P.?</a:t>
            </a:r>
          </a:p>
          <a:p>
            <a:endParaRPr lang="en-US" dirty="0"/>
          </a:p>
        </p:txBody>
      </p:sp>
    </p:spTree>
    <p:extLst>
      <p:ext uri="{BB962C8B-B14F-4D97-AF65-F5344CB8AC3E}">
        <p14:creationId xmlns:p14="http://schemas.microsoft.com/office/powerpoint/2010/main" val="108209860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CA" b="1" dirty="0"/>
              <a:t> </a:t>
            </a:r>
            <a:r>
              <a:rPr lang="en-CA" b="1" dirty="0" smtClean="0"/>
              <a:t/>
            </a:r>
            <a:br>
              <a:rPr lang="en-CA" b="1" dirty="0" smtClean="0"/>
            </a:br>
            <a:r>
              <a:rPr lang="en-CA" b="1" dirty="0" smtClean="0"/>
              <a:t>A </a:t>
            </a:r>
            <a:r>
              <a:rPr lang="en-CA" b="1" dirty="0"/>
              <a:t>Management </a:t>
            </a:r>
            <a:r>
              <a:rPr lang="en-CA" b="1" dirty="0" smtClean="0"/>
              <a:t>Definition </a:t>
            </a:r>
            <a:r>
              <a:rPr lang="en-US" dirty="0"/>
              <a:t/>
            </a:r>
            <a:br>
              <a:rPr lang="en-US" dirty="0"/>
            </a:br>
            <a:endParaRPr lang="en-US" dirty="0"/>
          </a:p>
        </p:txBody>
      </p:sp>
      <p:sp>
        <p:nvSpPr>
          <p:cNvPr id="3" name="Content Placeholder 2"/>
          <p:cNvSpPr>
            <a:spLocks noGrp="1"/>
          </p:cNvSpPr>
          <p:nvPr>
            <p:ph idx="1"/>
          </p:nvPr>
        </p:nvSpPr>
        <p:spPr>
          <a:xfrm>
            <a:off x="457200" y="1371601"/>
            <a:ext cx="8229600" cy="778510"/>
          </a:xfrm>
        </p:spPr>
        <p:txBody>
          <a:bodyPr>
            <a:normAutofit/>
          </a:bodyPr>
          <a:lstStyle/>
          <a:p>
            <a:pPr marL="0" indent="0" algn="ctr">
              <a:buNone/>
            </a:pPr>
            <a:r>
              <a:rPr lang="en-CA" sz="1800" b="1" i="1" dirty="0"/>
              <a:t>A CIP is a Council approved plan to acquire and pay for needed capital </a:t>
            </a:r>
            <a:r>
              <a:rPr lang="en-CA" sz="1800" b="1" i="1" dirty="0" smtClean="0"/>
              <a:t>equipment </a:t>
            </a:r>
            <a:r>
              <a:rPr lang="en-CA" sz="1800" b="1" i="1" dirty="0"/>
              <a:t>and facilities in a timely and efficient fashion. </a:t>
            </a:r>
            <a:endParaRPr lang="en-US" sz="1800" dirty="0"/>
          </a:p>
        </p:txBody>
      </p:sp>
      <p:sp>
        <p:nvSpPr>
          <p:cNvPr id="4" name="TextBox 3"/>
          <p:cNvSpPr txBox="1"/>
          <p:nvPr/>
        </p:nvSpPr>
        <p:spPr>
          <a:xfrm>
            <a:off x="647700" y="2180272"/>
            <a:ext cx="7848600" cy="1200329"/>
          </a:xfrm>
          <a:prstGeom prst="rect">
            <a:avLst/>
          </a:prstGeom>
          <a:noFill/>
        </p:spPr>
        <p:txBody>
          <a:bodyPr wrap="square" rtlCol="0">
            <a:spAutoFit/>
          </a:bodyPr>
          <a:lstStyle/>
          <a:p>
            <a:r>
              <a:rPr lang="en-CA" dirty="0"/>
              <a:t>You need a CIP simply because your equipment and facilities wear out and must be </a:t>
            </a:r>
            <a:r>
              <a:rPr lang="en-CA" dirty="0" smtClean="0"/>
              <a:t>replaced.</a:t>
            </a:r>
            <a:r>
              <a:rPr lang="en-US" dirty="0"/>
              <a:t> </a:t>
            </a:r>
            <a:r>
              <a:rPr lang="en-CA" dirty="0" smtClean="0"/>
              <a:t>Which </a:t>
            </a:r>
            <a:r>
              <a:rPr lang="en-CA" dirty="0"/>
              <a:t>is why competent managers of a city or town`s assets should plan for how best to acquire and pay for replacement equipment and facilities.   As the old cliché </a:t>
            </a:r>
            <a:r>
              <a:rPr lang="en-CA" dirty="0" smtClean="0"/>
              <a:t>goes: </a:t>
            </a:r>
            <a:endParaRPr lang="en-US" dirty="0"/>
          </a:p>
        </p:txBody>
      </p:sp>
      <p:sp>
        <p:nvSpPr>
          <p:cNvPr id="5" name="TextBox 4"/>
          <p:cNvSpPr txBox="1"/>
          <p:nvPr/>
        </p:nvSpPr>
        <p:spPr>
          <a:xfrm>
            <a:off x="2133600" y="3429000"/>
            <a:ext cx="4876800" cy="369332"/>
          </a:xfrm>
          <a:prstGeom prst="rect">
            <a:avLst/>
          </a:prstGeom>
          <a:noFill/>
        </p:spPr>
        <p:txBody>
          <a:bodyPr wrap="square" rtlCol="0">
            <a:spAutoFit/>
          </a:bodyPr>
          <a:lstStyle/>
          <a:p>
            <a:r>
              <a:rPr lang="en-CA" b="1" i="1" dirty="0"/>
              <a:t>“You can pay me now, or you can pay me later</a:t>
            </a:r>
            <a:r>
              <a:rPr lang="en-CA" b="1" i="1" dirty="0" smtClean="0"/>
              <a:t>!”</a:t>
            </a:r>
            <a:endParaRPr lang="en-US" dirty="0"/>
          </a:p>
        </p:txBody>
      </p:sp>
      <p:sp>
        <p:nvSpPr>
          <p:cNvPr id="6" name="TextBox 5"/>
          <p:cNvSpPr txBox="1"/>
          <p:nvPr/>
        </p:nvSpPr>
        <p:spPr>
          <a:xfrm>
            <a:off x="838200" y="3962400"/>
            <a:ext cx="7467600" cy="2962349"/>
          </a:xfrm>
          <a:prstGeom prst="rect">
            <a:avLst/>
          </a:prstGeom>
          <a:noFill/>
        </p:spPr>
        <p:txBody>
          <a:bodyPr wrap="square" rtlCol="0">
            <a:spAutoFit/>
          </a:bodyPr>
          <a:lstStyle/>
          <a:p>
            <a:r>
              <a:rPr lang="en-CA" b="1" i="1" dirty="0"/>
              <a:t>For example</a:t>
            </a:r>
            <a:r>
              <a:rPr lang="en-CA" dirty="0"/>
              <a:t>, the patrol cruiser that you bought new four years ago now has 250,000 miles on </a:t>
            </a:r>
            <a:r>
              <a:rPr lang="en-CA" dirty="0" smtClean="0"/>
              <a:t>it </a:t>
            </a:r>
            <a:r>
              <a:rPr lang="en-CA" dirty="0"/>
              <a:t>and needs a transmission that will cost $3,000. Without the cruiser your cops will be on foot. </a:t>
            </a:r>
            <a:endParaRPr lang="en-CA" dirty="0" smtClean="0"/>
          </a:p>
          <a:p>
            <a:endParaRPr lang="en-US" sz="1050" dirty="0"/>
          </a:p>
          <a:p>
            <a:r>
              <a:rPr lang="en-CA" sz="1600" dirty="0"/>
              <a:t>	</a:t>
            </a:r>
            <a:r>
              <a:rPr lang="en-CA" sz="1600" dirty="0" smtClean="0"/>
              <a:t>Should </a:t>
            </a:r>
            <a:r>
              <a:rPr lang="en-CA" sz="1600" dirty="0"/>
              <a:t>you fix the transmission and </a:t>
            </a:r>
            <a:r>
              <a:rPr lang="en-CA" sz="1600" i="1" dirty="0"/>
              <a:t>hope</a:t>
            </a:r>
            <a:r>
              <a:rPr lang="en-CA" sz="1600" dirty="0"/>
              <a:t> that the engine will hold </a:t>
            </a:r>
            <a:r>
              <a:rPr lang="en-CA" sz="1600" dirty="0" smtClean="0"/>
              <a:t>	up </a:t>
            </a:r>
            <a:r>
              <a:rPr lang="en-CA" sz="1600" dirty="0"/>
              <a:t>for a </a:t>
            </a:r>
            <a:r>
              <a:rPr lang="en-CA" sz="1600" dirty="0" smtClean="0"/>
              <a:t>	few </a:t>
            </a:r>
            <a:r>
              <a:rPr lang="en-CA" sz="1600" dirty="0"/>
              <a:t>more </a:t>
            </a:r>
            <a:r>
              <a:rPr lang="en-CA" sz="1600" dirty="0" smtClean="0"/>
              <a:t>years?</a:t>
            </a:r>
            <a:endParaRPr lang="en-US" sz="1600" dirty="0"/>
          </a:p>
          <a:p>
            <a:r>
              <a:rPr lang="en-CA" sz="1600" dirty="0"/>
              <a:t>	</a:t>
            </a:r>
            <a:r>
              <a:rPr lang="en-CA" sz="1600" b="1" i="1" dirty="0"/>
              <a:t>OR</a:t>
            </a:r>
            <a:endParaRPr lang="en-US" sz="1600" dirty="0"/>
          </a:p>
          <a:p>
            <a:r>
              <a:rPr lang="en-CA" sz="1600" b="1" i="1" dirty="0"/>
              <a:t>	</a:t>
            </a:r>
            <a:r>
              <a:rPr lang="en-CA" sz="1600" i="1" dirty="0"/>
              <a:t>S</a:t>
            </a:r>
            <a:r>
              <a:rPr lang="en-CA" sz="1600" dirty="0"/>
              <a:t>hould you trade it in on a new cruiser, even if that means that you </a:t>
            </a:r>
            <a:r>
              <a:rPr lang="en-CA" sz="1600" dirty="0" smtClean="0"/>
              <a:t>	will </a:t>
            </a:r>
            <a:r>
              <a:rPr lang="en-CA" sz="1600" dirty="0"/>
              <a:t>not be able to afford </a:t>
            </a:r>
            <a:r>
              <a:rPr lang="en-CA" sz="1600" dirty="0" smtClean="0"/>
              <a:t>the </a:t>
            </a:r>
            <a:r>
              <a:rPr lang="en-CA" sz="1600" dirty="0"/>
              <a:t>front end loader needed by the street </a:t>
            </a:r>
            <a:r>
              <a:rPr lang="en-CA" sz="1600" dirty="0" smtClean="0"/>
              <a:t>	department </a:t>
            </a:r>
            <a:r>
              <a:rPr lang="en-CA" sz="1600" dirty="0"/>
              <a:t>and that you promised two years ago? </a:t>
            </a:r>
            <a:r>
              <a:rPr lang="en-CA" dirty="0"/>
              <a:t>	</a:t>
            </a:r>
            <a:endParaRPr lang="en-US" dirty="0"/>
          </a:p>
          <a:p>
            <a:endParaRPr lang="en-US" dirty="0"/>
          </a:p>
        </p:txBody>
      </p:sp>
    </p:spTree>
    <p:extLst>
      <p:ext uri="{BB962C8B-B14F-4D97-AF65-F5344CB8AC3E}">
        <p14:creationId xmlns:p14="http://schemas.microsoft.com/office/powerpoint/2010/main" val="17325452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6"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CA" sz="4900" b="1" dirty="0" smtClean="0"/>
              <a:t/>
            </a:r>
            <a:br>
              <a:rPr lang="en-CA" sz="4900" b="1" dirty="0" smtClean="0"/>
            </a:br>
            <a:r>
              <a:rPr lang="en-CA" b="1" dirty="0" smtClean="0"/>
              <a:t>A Legal Definition</a:t>
            </a:r>
            <a:r>
              <a:rPr lang="en-US" dirty="0"/>
              <a:t/>
            </a:r>
            <a:br>
              <a:rPr lang="en-US" dirty="0"/>
            </a:br>
            <a:endParaRPr lang="en-US" dirty="0"/>
          </a:p>
        </p:txBody>
      </p:sp>
      <p:sp>
        <p:nvSpPr>
          <p:cNvPr id="3" name="Content Placeholder 2"/>
          <p:cNvSpPr>
            <a:spLocks noGrp="1"/>
          </p:cNvSpPr>
          <p:nvPr>
            <p:ph idx="1"/>
          </p:nvPr>
        </p:nvSpPr>
        <p:spPr>
          <a:xfrm>
            <a:off x="457200" y="1600201"/>
            <a:ext cx="8229600" cy="1828800"/>
          </a:xfrm>
        </p:spPr>
        <p:txBody>
          <a:bodyPr>
            <a:normAutofit fontScale="92500" lnSpcReduction="10000"/>
          </a:bodyPr>
          <a:lstStyle/>
          <a:p>
            <a:pPr marL="0" indent="0">
              <a:buNone/>
            </a:pPr>
            <a:r>
              <a:rPr lang="en-CA" sz="2000" dirty="0"/>
              <a:t>Montana law (</a:t>
            </a:r>
            <a:r>
              <a:rPr lang="en-CA" sz="2000" b="1" dirty="0"/>
              <a:t>7-6-616 MCA</a:t>
            </a:r>
            <a:r>
              <a:rPr lang="en-CA" sz="2000" dirty="0"/>
              <a:t>) enables a municipal government to create a Capital Improvement Fund to pay for</a:t>
            </a:r>
            <a:r>
              <a:rPr lang="en-CA" sz="2000" dirty="0" smtClean="0"/>
              <a:t>:</a:t>
            </a:r>
          </a:p>
          <a:p>
            <a:pPr marL="0" indent="0">
              <a:buNone/>
            </a:pPr>
            <a:endParaRPr lang="en-US" sz="1900" dirty="0"/>
          </a:p>
          <a:p>
            <a:pPr marL="0" indent="0">
              <a:buNone/>
            </a:pPr>
            <a:r>
              <a:rPr lang="en-CA" sz="2000" b="1" i="1" dirty="0"/>
              <a:t>``. . .the replacement, improvement, and acquisition of property, facilities, or equipment that costs in excess of  $5,000 </a:t>
            </a:r>
            <a:r>
              <a:rPr lang="en-CA" sz="2000" b="1" i="1" u="sng" dirty="0"/>
              <a:t>and</a:t>
            </a:r>
            <a:r>
              <a:rPr lang="en-CA" sz="2000" b="1" i="1" dirty="0"/>
              <a:t> that has a life expectancy of 5 years or more.</a:t>
            </a:r>
            <a:endParaRPr lang="en-US" sz="2000" dirty="0"/>
          </a:p>
          <a:p>
            <a:pPr marL="0" indent="0">
              <a:buNone/>
            </a:pPr>
            <a:endParaRPr lang="en-US" dirty="0"/>
          </a:p>
        </p:txBody>
      </p:sp>
      <p:sp>
        <p:nvSpPr>
          <p:cNvPr id="4" name="TextBox 3"/>
          <p:cNvSpPr txBox="1"/>
          <p:nvPr/>
        </p:nvSpPr>
        <p:spPr>
          <a:xfrm>
            <a:off x="457200" y="3648670"/>
            <a:ext cx="8229600" cy="923330"/>
          </a:xfrm>
          <a:prstGeom prst="rect">
            <a:avLst/>
          </a:prstGeom>
          <a:noFill/>
        </p:spPr>
        <p:txBody>
          <a:bodyPr wrap="square" rtlCol="0">
            <a:spAutoFit/>
          </a:bodyPr>
          <a:lstStyle/>
          <a:p>
            <a:r>
              <a:rPr lang="en-US" dirty="0"/>
              <a:t> </a:t>
            </a:r>
            <a:r>
              <a:rPr lang="en-CA" b="1" dirty="0"/>
              <a:t>● </a:t>
            </a:r>
            <a:r>
              <a:rPr lang="en-CA" dirty="0"/>
              <a:t>The law requires the governing body to formalize its intent to create a </a:t>
            </a:r>
            <a:r>
              <a:rPr lang="en-CA" i="1" dirty="0"/>
              <a:t>multi-year capital plan</a:t>
            </a:r>
            <a:r>
              <a:rPr lang="en-CA" dirty="0"/>
              <a:t> by adopting a </a:t>
            </a:r>
            <a:r>
              <a:rPr lang="en-CA" i="1" dirty="0"/>
              <a:t>resolution</a:t>
            </a:r>
            <a:r>
              <a:rPr lang="en-CA" dirty="0"/>
              <a:t> to that effect.  A model resolution is provided below and can be found at page 40 of the </a:t>
            </a:r>
            <a:r>
              <a:rPr lang="en-CA" b="1" dirty="0"/>
              <a:t>Montana Municipal Officials Handbook. </a:t>
            </a:r>
            <a:endParaRPr lang="en-US" dirty="0"/>
          </a:p>
        </p:txBody>
      </p:sp>
      <p:sp>
        <p:nvSpPr>
          <p:cNvPr id="5" name="TextBox 4"/>
          <p:cNvSpPr txBox="1"/>
          <p:nvPr/>
        </p:nvSpPr>
        <p:spPr>
          <a:xfrm>
            <a:off x="457200" y="5029200"/>
            <a:ext cx="8229600" cy="923330"/>
          </a:xfrm>
          <a:prstGeom prst="rect">
            <a:avLst/>
          </a:prstGeom>
          <a:noFill/>
        </p:spPr>
        <p:txBody>
          <a:bodyPr wrap="square" rtlCol="0">
            <a:spAutoFit/>
          </a:bodyPr>
          <a:lstStyle/>
          <a:p>
            <a:r>
              <a:rPr lang="en-US" dirty="0"/>
              <a:t> </a:t>
            </a:r>
            <a:r>
              <a:rPr lang="en-CA" b="1" dirty="0"/>
              <a:t>● </a:t>
            </a:r>
            <a:r>
              <a:rPr lang="en-US" dirty="0" smtClean="0"/>
              <a:t>Importantly</a:t>
            </a:r>
            <a:r>
              <a:rPr lang="en-US" dirty="0"/>
              <a:t>, the law provides that the C.I.P. fund may receive money from any source, including the transfer of any unencumbered fund balances remaining at the end of the fiscal year. </a:t>
            </a:r>
          </a:p>
        </p:txBody>
      </p:sp>
    </p:spTree>
    <p:extLst>
      <p:ext uri="{BB962C8B-B14F-4D97-AF65-F5344CB8AC3E}">
        <p14:creationId xmlns:p14="http://schemas.microsoft.com/office/powerpoint/2010/main" val="16577504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 y="381000"/>
            <a:ext cx="8915400" cy="2362200"/>
          </a:xfrm>
        </p:spPr>
        <p:txBody>
          <a:bodyPr>
            <a:normAutofit fontScale="90000"/>
          </a:bodyPr>
          <a:lstStyle/>
          <a:p>
            <a:r>
              <a:rPr lang="en-US" b="1" dirty="0" smtClean="0"/>
              <a:t/>
            </a:r>
            <a:br>
              <a:rPr lang="en-US" b="1" dirty="0" smtClean="0"/>
            </a:br>
            <a:r>
              <a:rPr lang="en-US" sz="6700" b="1" dirty="0" smtClean="0"/>
              <a:t>STEPS </a:t>
            </a:r>
            <a:r>
              <a:rPr lang="en-US" sz="6700" b="1" dirty="0"/>
              <a:t>TO DEVELOP </a:t>
            </a:r>
            <a:r>
              <a:rPr lang="en-US" sz="6700" b="1" dirty="0" smtClean="0"/>
              <a:t/>
            </a:r>
            <a:br>
              <a:rPr lang="en-US" sz="6700" b="1" dirty="0" smtClean="0"/>
            </a:br>
            <a:r>
              <a:rPr lang="en-US" sz="6700" b="1" dirty="0" smtClean="0"/>
              <a:t>A </a:t>
            </a:r>
            <a:r>
              <a:rPr lang="en-US" sz="6700" b="1" dirty="0"/>
              <a:t>MUNICIPAL C.I.P.</a:t>
            </a:r>
            <a:r>
              <a:rPr lang="en-US" sz="8000" dirty="0"/>
              <a:t/>
            </a:r>
            <a:br>
              <a:rPr lang="en-US" sz="8000" dirty="0"/>
            </a:br>
            <a:endParaRPr lang="en-US" sz="8000" dirty="0"/>
          </a:p>
        </p:txBody>
      </p:sp>
      <p:sp>
        <p:nvSpPr>
          <p:cNvPr id="3" name="Content Placeholder 2"/>
          <p:cNvSpPr>
            <a:spLocks noGrp="1"/>
          </p:cNvSpPr>
          <p:nvPr>
            <p:ph idx="1"/>
          </p:nvPr>
        </p:nvSpPr>
        <p:spPr>
          <a:xfrm>
            <a:off x="457200" y="2971800"/>
            <a:ext cx="8153400" cy="3124200"/>
          </a:xfrm>
        </p:spPr>
        <p:txBody>
          <a:bodyPr>
            <a:normAutofit fontScale="62500" lnSpcReduction="20000"/>
          </a:bodyPr>
          <a:lstStyle/>
          <a:p>
            <a:r>
              <a:rPr lang="en-US" b="1" dirty="0"/>
              <a:t>Step 1   Council Decides to Implement a Multi –Year Capital Plan (C.I.P.)</a:t>
            </a:r>
            <a:endParaRPr lang="en-US" dirty="0"/>
          </a:p>
          <a:p>
            <a:pPr marL="0" indent="0">
              <a:buNone/>
            </a:pPr>
            <a:endParaRPr lang="en-US" dirty="0"/>
          </a:p>
          <a:p>
            <a:r>
              <a:rPr lang="en-CA" b="1" dirty="0"/>
              <a:t>Step 2.   Develops Council’s Priority List of Capital </a:t>
            </a:r>
            <a:r>
              <a:rPr lang="en-CA" b="1" dirty="0" smtClean="0"/>
              <a:t>Needs</a:t>
            </a:r>
            <a:endParaRPr lang="en-US" dirty="0" smtClean="0"/>
          </a:p>
          <a:p>
            <a:pPr marL="0" indent="0">
              <a:buNone/>
            </a:pPr>
            <a:r>
              <a:rPr lang="en-CA" b="1" dirty="0" smtClean="0"/>
              <a:t> </a:t>
            </a:r>
            <a:endParaRPr lang="en-US" dirty="0" smtClean="0"/>
          </a:p>
          <a:p>
            <a:r>
              <a:rPr lang="en-CA" b="1" dirty="0" smtClean="0"/>
              <a:t>Step </a:t>
            </a:r>
            <a:r>
              <a:rPr lang="en-CA" b="1" dirty="0"/>
              <a:t>3.    Seeks  Public Participation</a:t>
            </a:r>
            <a:endParaRPr lang="en-US" dirty="0"/>
          </a:p>
          <a:p>
            <a:pPr marL="0" indent="0">
              <a:buNone/>
            </a:pPr>
            <a:r>
              <a:rPr lang="en-CA" b="1" dirty="0"/>
              <a:t> </a:t>
            </a:r>
            <a:endParaRPr lang="en-US" dirty="0"/>
          </a:p>
          <a:p>
            <a:r>
              <a:rPr lang="en-CA" b="1" dirty="0"/>
              <a:t>Step 4.    Determines Capital Costs</a:t>
            </a:r>
            <a:endParaRPr lang="en-US" dirty="0"/>
          </a:p>
          <a:p>
            <a:pPr marL="0" indent="0">
              <a:buNone/>
            </a:pPr>
            <a:r>
              <a:rPr lang="en-CA" b="1" dirty="0"/>
              <a:t> </a:t>
            </a:r>
            <a:endParaRPr lang="en-US" dirty="0"/>
          </a:p>
          <a:p>
            <a:r>
              <a:rPr lang="en-CA" b="1" dirty="0"/>
              <a:t>Step 5.    Adopts a Funding </a:t>
            </a:r>
            <a:r>
              <a:rPr lang="en-CA" b="1" dirty="0" smtClean="0"/>
              <a:t>Strategy</a:t>
            </a:r>
            <a:endParaRPr lang="en-US" dirty="0"/>
          </a:p>
        </p:txBody>
      </p:sp>
    </p:spTree>
    <p:extLst>
      <p:ext uri="{BB962C8B-B14F-4D97-AF65-F5344CB8AC3E}">
        <p14:creationId xmlns:p14="http://schemas.microsoft.com/office/powerpoint/2010/main" val="35083819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533400"/>
            <a:ext cx="8763000" cy="1143000"/>
          </a:xfrm>
        </p:spPr>
        <p:txBody>
          <a:bodyPr>
            <a:noAutofit/>
          </a:bodyPr>
          <a:lstStyle/>
          <a:p>
            <a:r>
              <a:rPr lang="en-US" sz="2800" b="1" dirty="0" smtClean="0"/>
              <a:t>STEP </a:t>
            </a:r>
            <a:r>
              <a:rPr lang="en-US" sz="2800" b="1" dirty="0"/>
              <a:t>1.  </a:t>
            </a:r>
            <a:r>
              <a:rPr lang="en-US" sz="2800" b="1" dirty="0" smtClean="0"/>
              <a:t>COUNCIL DECISION TO IMPLEMENT CAPITAL IMPROVEMENT PLAN</a:t>
            </a:r>
            <a:r>
              <a:rPr lang="en-CA" sz="2800" b="1" dirty="0" smtClean="0"/>
              <a:t> </a:t>
            </a:r>
            <a:endParaRPr lang="en-US" sz="2800" dirty="0"/>
          </a:p>
        </p:txBody>
      </p:sp>
      <p:sp>
        <p:nvSpPr>
          <p:cNvPr id="3" name="Content Placeholder 2"/>
          <p:cNvSpPr>
            <a:spLocks noGrp="1"/>
          </p:cNvSpPr>
          <p:nvPr>
            <p:ph idx="1"/>
          </p:nvPr>
        </p:nvSpPr>
        <p:spPr>
          <a:xfrm>
            <a:off x="685800" y="2362201"/>
            <a:ext cx="7696200" cy="1523999"/>
          </a:xfrm>
        </p:spPr>
        <p:txBody>
          <a:bodyPr>
            <a:normAutofit fontScale="62500" lnSpcReduction="20000"/>
          </a:bodyPr>
          <a:lstStyle/>
          <a:p>
            <a:pPr marL="0" indent="0">
              <a:buNone/>
            </a:pPr>
            <a:r>
              <a:rPr lang="en-CA" b="1" dirty="0"/>
              <a:t>●  </a:t>
            </a:r>
            <a:r>
              <a:rPr lang="en-US" dirty="0"/>
              <a:t>Formal adoption of a council resolution to create a Capital Improvement Fund, as required by </a:t>
            </a:r>
            <a:r>
              <a:rPr lang="en-US" b="1" dirty="0"/>
              <a:t>7-6-616, MCA</a:t>
            </a:r>
            <a:r>
              <a:rPr lang="en-US" dirty="0"/>
              <a:t>, is probably sufficient to initiate a multi-year capital plan. The resolution should  include language requiring the executive to develop a listing or roster of needed capital projects for council consideration.</a:t>
            </a:r>
          </a:p>
        </p:txBody>
      </p:sp>
      <p:sp>
        <p:nvSpPr>
          <p:cNvPr id="4" name="TextBox 3"/>
          <p:cNvSpPr txBox="1"/>
          <p:nvPr/>
        </p:nvSpPr>
        <p:spPr>
          <a:xfrm>
            <a:off x="685800" y="4196715"/>
            <a:ext cx="7696200" cy="984885"/>
          </a:xfrm>
          <a:prstGeom prst="rect">
            <a:avLst/>
          </a:prstGeom>
          <a:noFill/>
        </p:spPr>
        <p:txBody>
          <a:bodyPr wrap="square" rtlCol="0">
            <a:spAutoFit/>
          </a:bodyPr>
          <a:lstStyle/>
          <a:p>
            <a:r>
              <a:rPr lang="en-CA" sz="2000" b="1" dirty="0" smtClean="0"/>
              <a:t>●  </a:t>
            </a:r>
            <a:r>
              <a:rPr lang="en-US" sz="2000" dirty="0"/>
              <a:t>If the council cannot agree to adopt such a resolution, there is little possibility that a multi-year capital plan (C.I.P.) can be developed. </a:t>
            </a:r>
          </a:p>
          <a:p>
            <a:endParaRPr lang="en-US" dirty="0"/>
          </a:p>
        </p:txBody>
      </p:sp>
    </p:spTree>
    <p:extLst>
      <p:ext uri="{BB962C8B-B14F-4D97-AF65-F5344CB8AC3E}">
        <p14:creationId xmlns:p14="http://schemas.microsoft.com/office/powerpoint/2010/main" val="10818118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wipe(down)">
                                      <p:cBhvr>
                                        <p:cTn id="12"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3400" y="1803976"/>
            <a:ext cx="7620000" cy="1066800"/>
          </a:xfrm>
        </p:spPr>
        <p:txBody>
          <a:bodyPr>
            <a:noAutofit/>
          </a:bodyPr>
          <a:lstStyle/>
          <a:p>
            <a:pPr marL="0" indent="0">
              <a:buNone/>
            </a:pPr>
            <a:r>
              <a:rPr lang="en-CA" sz="2000" b="1" dirty="0"/>
              <a:t>● </a:t>
            </a:r>
            <a:r>
              <a:rPr lang="en-US" sz="2000" dirty="0"/>
              <a:t>The council must place its stamp of approval and budgetary blessing on the </a:t>
            </a:r>
            <a:r>
              <a:rPr lang="en-US" sz="2000" dirty="0" smtClean="0"/>
              <a:t>city/town’s capital </a:t>
            </a:r>
            <a:r>
              <a:rPr lang="en-US" sz="2000" dirty="0"/>
              <a:t>priorities. </a:t>
            </a:r>
          </a:p>
        </p:txBody>
      </p:sp>
      <p:sp>
        <p:nvSpPr>
          <p:cNvPr id="4" name="Title 1"/>
          <p:cNvSpPr>
            <a:spLocks noGrp="1"/>
          </p:cNvSpPr>
          <p:nvPr>
            <p:ph type="title"/>
          </p:nvPr>
        </p:nvSpPr>
        <p:spPr>
          <a:xfrm>
            <a:off x="152400" y="274638"/>
            <a:ext cx="8763000" cy="1143000"/>
          </a:xfrm>
        </p:spPr>
        <p:txBody>
          <a:bodyPr>
            <a:noAutofit/>
          </a:bodyPr>
          <a:lstStyle/>
          <a:p>
            <a:r>
              <a:rPr lang="en-US" sz="2800" b="1" dirty="0" smtClean="0"/>
              <a:t/>
            </a:r>
            <a:br>
              <a:rPr lang="en-US" sz="2800" b="1" dirty="0" smtClean="0"/>
            </a:br>
            <a:r>
              <a:rPr lang="en-US" sz="2800" b="1" dirty="0" smtClean="0"/>
              <a:t>STEP </a:t>
            </a:r>
            <a:r>
              <a:rPr lang="en-US" sz="2800" b="1" dirty="0"/>
              <a:t>2. </a:t>
            </a:r>
            <a:r>
              <a:rPr lang="en-US" sz="2800" b="1" dirty="0" smtClean="0"/>
              <a:t>DEVELOP COUNCIL’S PRIORITY LIST OF </a:t>
            </a:r>
            <a:br>
              <a:rPr lang="en-US" sz="2800" b="1" dirty="0" smtClean="0"/>
            </a:br>
            <a:r>
              <a:rPr lang="en-US" sz="2800" b="1" dirty="0" smtClean="0"/>
              <a:t>CAPITAL NEEDS</a:t>
            </a:r>
            <a:r>
              <a:rPr lang="en-US" sz="2800" dirty="0"/>
              <a:t/>
            </a:r>
            <a:br>
              <a:rPr lang="en-US" sz="2800" dirty="0"/>
            </a:br>
            <a:endParaRPr lang="en-US" sz="2800" dirty="0"/>
          </a:p>
        </p:txBody>
      </p:sp>
      <p:sp>
        <p:nvSpPr>
          <p:cNvPr id="2" name="TextBox 1"/>
          <p:cNvSpPr txBox="1"/>
          <p:nvPr/>
        </p:nvSpPr>
        <p:spPr>
          <a:xfrm>
            <a:off x="533400" y="2808357"/>
            <a:ext cx="7620000" cy="1292662"/>
          </a:xfrm>
          <a:prstGeom prst="rect">
            <a:avLst/>
          </a:prstGeom>
          <a:noFill/>
        </p:spPr>
        <p:txBody>
          <a:bodyPr wrap="square" rtlCol="0">
            <a:spAutoFit/>
          </a:bodyPr>
          <a:lstStyle/>
          <a:p>
            <a:r>
              <a:rPr lang="en-CA" sz="2000" b="1" dirty="0" smtClean="0"/>
              <a:t>● </a:t>
            </a:r>
            <a:r>
              <a:rPr lang="en-US" sz="2000" b="1" i="1" dirty="0"/>
              <a:t>BUT</a:t>
            </a:r>
            <a:r>
              <a:rPr lang="en-US" sz="2000" dirty="0"/>
              <a:t>, </a:t>
            </a:r>
            <a:r>
              <a:rPr lang="en-US" sz="2000" i="1" dirty="0"/>
              <a:t>it is</a:t>
            </a:r>
            <a:r>
              <a:rPr lang="en-US" sz="2000" dirty="0"/>
              <a:t> the department heads who will have the keenest appreciation of the adverse </a:t>
            </a:r>
            <a:r>
              <a:rPr lang="en-US" sz="2000" dirty="0" smtClean="0"/>
              <a:t>impacts </a:t>
            </a:r>
            <a:r>
              <a:rPr lang="en-US" sz="2000" dirty="0"/>
              <a:t>caused by deficient capital equipment or facilities</a:t>
            </a:r>
          </a:p>
          <a:p>
            <a:endParaRPr lang="en-US" dirty="0"/>
          </a:p>
        </p:txBody>
      </p:sp>
      <p:sp>
        <p:nvSpPr>
          <p:cNvPr id="5" name="TextBox 4"/>
          <p:cNvSpPr txBox="1"/>
          <p:nvPr/>
        </p:nvSpPr>
        <p:spPr>
          <a:xfrm>
            <a:off x="533400" y="4083090"/>
            <a:ext cx="7391400" cy="707886"/>
          </a:xfrm>
          <a:prstGeom prst="rect">
            <a:avLst/>
          </a:prstGeom>
          <a:noFill/>
        </p:spPr>
        <p:txBody>
          <a:bodyPr wrap="square" rtlCol="0">
            <a:spAutoFit/>
          </a:bodyPr>
          <a:lstStyle/>
          <a:p>
            <a:r>
              <a:rPr lang="en-CA" sz="2000" b="1" dirty="0" smtClean="0"/>
              <a:t>● </a:t>
            </a:r>
            <a:r>
              <a:rPr lang="en-CA" sz="2000" b="1" i="1" dirty="0"/>
              <a:t>AND</a:t>
            </a:r>
            <a:r>
              <a:rPr lang="en-CA" sz="2000" i="1" dirty="0"/>
              <a:t> </a:t>
            </a:r>
            <a:r>
              <a:rPr lang="en-CA" sz="2000" dirty="0"/>
              <a:t>the</a:t>
            </a:r>
            <a:r>
              <a:rPr lang="en-US" sz="2000" dirty="0"/>
              <a:t> mayor will have his or her own sense of the priorities for funding capital needs. </a:t>
            </a:r>
            <a:r>
              <a:rPr lang="en-US" dirty="0"/>
              <a:t>	</a:t>
            </a:r>
          </a:p>
        </p:txBody>
      </p:sp>
      <p:sp>
        <p:nvSpPr>
          <p:cNvPr id="6" name="TextBox 5"/>
          <p:cNvSpPr txBox="1"/>
          <p:nvPr/>
        </p:nvSpPr>
        <p:spPr>
          <a:xfrm>
            <a:off x="533400" y="5105400"/>
            <a:ext cx="6934200" cy="707886"/>
          </a:xfrm>
          <a:prstGeom prst="rect">
            <a:avLst/>
          </a:prstGeom>
          <a:noFill/>
        </p:spPr>
        <p:txBody>
          <a:bodyPr wrap="square" rtlCol="0">
            <a:spAutoFit/>
          </a:bodyPr>
          <a:lstStyle/>
          <a:p>
            <a:r>
              <a:rPr lang="en-CA" sz="2000" b="1" dirty="0"/>
              <a:t>● </a:t>
            </a:r>
            <a:r>
              <a:rPr lang="en-CA" sz="2000" b="1" i="1" dirty="0"/>
              <a:t>BUT</a:t>
            </a:r>
            <a:r>
              <a:rPr lang="en-CA" sz="2000" b="1" dirty="0"/>
              <a:t> </a:t>
            </a:r>
            <a:r>
              <a:rPr lang="en-CA" sz="2000" dirty="0"/>
              <a:t> </a:t>
            </a:r>
            <a:r>
              <a:rPr lang="en-US" sz="2000" dirty="0"/>
              <a:t>in the final analysis</a:t>
            </a:r>
            <a:r>
              <a:rPr lang="en-US" sz="2000" b="1" i="1" dirty="0"/>
              <a:t>, only the council can appropriate the necessary resources.</a:t>
            </a:r>
            <a:endParaRPr lang="en-US" sz="2000" dirty="0"/>
          </a:p>
        </p:txBody>
      </p:sp>
    </p:spTree>
    <p:extLst>
      <p:ext uri="{BB962C8B-B14F-4D97-AF65-F5344CB8AC3E}">
        <p14:creationId xmlns:p14="http://schemas.microsoft.com/office/powerpoint/2010/main" val="33469941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 presetClass="entr" presetSubtype="4" fill="hold" grpId="0" nodeType="clickEffect">
                                  <p:stCondLst>
                                    <p:cond delay="0"/>
                                  </p:stCondLst>
                                  <p:childTnLst>
                                    <p:set>
                                      <p:cBhvr>
                                        <p:cTn id="10" dur="1" fill="hold">
                                          <p:stCondLst>
                                            <p:cond delay="0"/>
                                          </p:stCondLst>
                                        </p:cTn>
                                        <p:tgtEl>
                                          <p:spTgt spid="2"/>
                                        </p:tgtEl>
                                        <p:attrNameLst>
                                          <p:attrName>style.visibility</p:attrName>
                                        </p:attrNameLst>
                                      </p:cBhvr>
                                      <p:to>
                                        <p:strVal val="visible"/>
                                      </p:to>
                                    </p:set>
                                    <p:anim calcmode="lin" valueType="num">
                                      <p:cBhvr additive="base">
                                        <p:cTn id="11" dur="500" fill="hold"/>
                                        <p:tgtEl>
                                          <p:spTgt spid="2"/>
                                        </p:tgtEl>
                                        <p:attrNameLst>
                                          <p:attrName>ppt_x</p:attrName>
                                        </p:attrNameLst>
                                      </p:cBhvr>
                                      <p:tavLst>
                                        <p:tav tm="0">
                                          <p:val>
                                            <p:strVal val="#ppt_x"/>
                                          </p:val>
                                        </p:tav>
                                        <p:tav tm="100000">
                                          <p:val>
                                            <p:strVal val="#ppt_x"/>
                                          </p:val>
                                        </p:tav>
                                      </p:tavLst>
                                    </p:anim>
                                    <p:anim calcmode="lin" valueType="num">
                                      <p:cBhvr additive="base">
                                        <p:cTn id="12"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5"/>
                                        </p:tgtEl>
                                        <p:attrNameLst>
                                          <p:attrName>style.visibility</p:attrName>
                                        </p:attrNameLst>
                                      </p:cBhvr>
                                      <p:to>
                                        <p:strVal val="visible"/>
                                      </p:to>
                                    </p:set>
                                    <p:anim calcmode="lin" valueType="num">
                                      <p:cBhvr additive="base">
                                        <p:cTn id="17" dur="500" fill="hold"/>
                                        <p:tgtEl>
                                          <p:spTgt spid="5"/>
                                        </p:tgtEl>
                                        <p:attrNameLst>
                                          <p:attrName>ppt_x</p:attrName>
                                        </p:attrNameLst>
                                      </p:cBhvr>
                                      <p:tavLst>
                                        <p:tav tm="0">
                                          <p:val>
                                            <p:strVal val="#ppt_x"/>
                                          </p:val>
                                        </p:tav>
                                        <p:tav tm="100000">
                                          <p:val>
                                            <p:strVal val="#ppt_x"/>
                                          </p:val>
                                        </p:tav>
                                      </p:tavLst>
                                    </p:anim>
                                    <p:anim calcmode="lin" valueType="num">
                                      <p:cBhvr additive="base">
                                        <p:cTn id="1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grpId="0" nodeType="clickEffect">
                                  <p:stCondLst>
                                    <p:cond delay="0"/>
                                  </p:stCondLst>
                                  <p:childTnLst>
                                    <p:set>
                                      <p:cBhvr>
                                        <p:cTn id="22" dur="1" fill="hold">
                                          <p:stCondLst>
                                            <p:cond delay="0"/>
                                          </p:stCondLst>
                                        </p:cTn>
                                        <p:tgtEl>
                                          <p:spTgt spid="6"/>
                                        </p:tgtEl>
                                        <p:attrNameLst>
                                          <p:attrName>style.visibility</p:attrName>
                                        </p:attrNameLst>
                                      </p:cBhvr>
                                      <p:to>
                                        <p:strVal val="visible"/>
                                      </p:to>
                                    </p:set>
                                    <p:anim calcmode="lin" valueType="num">
                                      <p:cBhvr additive="base">
                                        <p:cTn id="23" dur="500" fill="hold"/>
                                        <p:tgtEl>
                                          <p:spTgt spid="6"/>
                                        </p:tgtEl>
                                        <p:attrNameLst>
                                          <p:attrName>ppt_x</p:attrName>
                                        </p:attrNameLst>
                                      </p:cBhvr>
                                      <p:tavLst>
                                        <p:tav tm="0">
                                          <p:val>
                                            <p:strVal val="#ppt_x"/>
                                          </p:val>
                                        </p:tav>
                                        <p:tav tm="100000">
                                          <p:val>
                                            <p:strVal val="#ppt_x"/>
                                          </p:val>
                                        </p:tav>
                                      </p:tavLst>
                                    </p:anim>
                                    <p:anim calcmode="lin" valueType="num">
                                      <p:cBhvr additive="base">
                                        <p:cTn id="24" dur="500" fill="hold"/>
                                        <p:tgtEl>
                                          <p:spTgt spid="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2" grpId="0"/>
      <p:bldP spid="5" grpId="0"/>
      <p:bldP spid="6"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1371600"/>
            <a:ext cx="7848600" cy="1371600"/>
          </a:xfrm>
        </p:spPr>
        <p:txBody>
          <a:bodyPr>
            <a:normAutofit/>
          </a:bodyPr>
          <a:lstStyle/>
          <a:p>
            <a:pPr marL="0" indent="0">
              <a:buNone/>
            </a:pPr>
            <a:r>
              <a:rPr lang="en-CA" sz="1800" b="1" dirty="0"/>
              <a:t>●  </a:t>
            </a:r>
            <a:r>
              <a:rPr lang="en-US" sz="1800" dirty="0"/>
              <a:t>Once the council shows its commitment to the C.I.P. by adopting the </a:t>
            </a:r>
            <a:r>
              <a:rPr lang="en-US" sz="1800" dirty="0" smtClean="0"/>
              <a:t>implementing resolution the </a:t>
            </a:r>
            <a:r>
              <a:rPr lang="en-US" sz="1800" dirty="0"/>
              <a:t>mayor should require </a:t>
            </a:r>
            <a:r>
              <a:rPr lang="en-US" sz="1800" dirty="0" smtClean="0"/>
              <a:t>department </a:t>
            </a:r>
            <a:r>
              <a:rPr lang="en-US" sz="1800" dirty="0"/>
              <a:t>heads to identify the capital needs of their </a:t>
            </a:r>
            <a:r>
              <a:rPr lang="en-US" sz="1800" dirty="0" smtClean="0"/>
              <a:t>departments </a:t>
            </a:r>
            <a:r>
              <a:rPr lang="en-US" sz="1800" dirty="0"/>
              <a:t>(police, fire, public works, etc..)</a:t>
            </a:r>
          </a:p>
        </p:txBody>
      </p:sp>
      <p:sp>
        <p:nvSpPr>
          <p:cNvPr id="2" name="Rectangle 1"/>
          <p:cNvSpPr/>
          <p:nvPr/>
        </p:nvSpPr>
        <p:spPr>
          <a:xfrm>
            <a:off x="457200" y="533400"/>
            <a:ext cx="8001000" cy="523220"/>
          </a:xfrm>
          <a:prstGeom prst="rect">
            <a:avLst/>
          </a:prstGeom>
        </p:spPr>
        <p:txBody>
          <a:bodyPr wrap="square">
            <a:spAutoFit/>
          </a:bodyPr>
          <a:lstStyle/>
          <a:p>
            <a:pPr algn="ctr"/>
            <a:r>
              <a:rPr lang="en-US" sz="2800" b="1" dirty="0" smtClean="0"/>
              <a:t>STEP </a:t>
            </a:r>
            <a:r>
              <a:rPr lang="en-US" sz="2800" b="1" dirty="0"/>
              <a:t>2. </a:t>
            </a:r>
            <a:r>
              <a:rPr lang="en-US" sz="2800" b="1" dirty="0" smtClean="0"/>
              <a:t>PRIORITY LIST OF CAPITAL NEEDS </a:t>
            </a:r>
            <a:r>
              <a:rPr lang="en-US" sz="2400" b="1" dirty="0"/>
              <a:t>(continued)</a:t>
            </a:r>
            <a:endParaRPr lang="en-US" sz="2400" dirty="0"/>
          </a:p>
        </p:txBody>
      </p:sp>
      <p:sp>
        <p:nvSpPr>
          <p:cNvPr id="4" name="TextBox 3"/>
          <p:cNvSpPr txBox="1"/>
          <p:nvPr/>
        </p:nvSpPr>
        <p:spPr>
          <a:xfrm>
            <a:off x="609600" y="2438400"/>
            <a:ext cx="7848600" cy="1200329"/>
          </a:xfrm>
          <a:prstGeom prst="rect">
            <a:avLst/>
          </a:prstGeom>
          <a:noFill/>
        </p:spPr>
        <p:txBody>
          <a:bodyPr wrap="square" rtlCol="0">
            <a:spAutoFit/>
          </a:bodyPr>
          <a:lstStyle/>
          <a:p>
            <a:r>
              <a:rPr lang="en-CA" b="1" dirty="0"/>
              <a:t>● </a:t>
            </a:r>
            <a:r>
              <a:rPr lang="en-US" dirty="0"/>
              <a:t>Using the </a:t>
            </a:r>
            <a:r>
              <a:rPr lang="en-US" b="1" i="1" dirty="0"/>
              <a:t>$5,000 and five year life expectancy </a:t>
            </a:r>
            <a:r>
              <a:rPr lang="en-US" dirty="0"/>
              <a:t>as minimum legal criteria for inclusion on </a:t>
            </a:r>
            <a:r>
              <a:rPr lang="en-US" dirty="0" smtClean="0"/>
              <a:t>the </a:t>
            </a:r>
            <a:r>
              <a:rPr lang="en-US" dirty="0"/>
              <a:t>list of capital needs, the mayor should encourage the department heads to think beyond the </a:t>
            </a:r>
            <a:r>
              <a:rPr lang="en-US" dirty="0" smtClean="0"/>
              <a:t>next </a:t>
            </a:r>
            <a:r>
              <a:rPr lang="en-US" dirty="0"/>
              <a:t>budget cycle.  </a:t>
            </a:r>
            <a:r>
              <a:rPr lang="en-US" b="1" i="1" dirty="0"/>
              <a:t>What are the department’s capital needs in the next 3-5 years?</a:t>
            </a:r>
            <a:endParaRPr lang="en-US" dirty="0"/>
          </a:p>
        </p:txBody>
      </p:sp>
      <p:sp>
        <p:nvSpPr>
          <p:cNvPr id="5" name="TextBox 4"/>
          <p:cNvSpPr txBox="1"/>
          <p:nvPr/>
        </p:nvSpPr>
        <p:spPr>
          <a:xfrm>
            <a:off x="609600" y="3810000"/>
            <a:ext cx="7848600" cy="2031325"/>
          </a:xfrm>
          <a:prstGeom prst="rect">
            <a:avLst/>
          </a:prstGeom>
          <a:noFill/>
        </p:spPr>
        <p:txBody>
          <a:bodyPr wrap="square" rtlCol="0">
            <a:spAutoFit/>
          </a:bodyPr>
          <a:lstStyle/>
          <a:p>
            <a:r>
              <a:rPr lang="en-CA" b="1" dirty="0" smtClean="0"/>
              <a:t>●  </a:t>
            </a:r>
            <a:r>
              <a:rPr lang="en-US" dirty="0"/>
              <a:t>Each item to be listed requires that the department head complete a standard </a:t>
            </a:r>
            <a:r>
              <a:rPr lang="en-US" b="1" i="1" dirty="0"/>
              <a:t>Capital </a:t>
            </a:r>
            <a:r>
              <a:rPr lang="en-US" b="1" i="1" dirty="0" smtClean="0"/>
              <a:t>Requirement Form.</a:t>
            </a:r>
            <a:r>
              <a:rPr lang="en-US" dirty="0" smtClean="0"/>
              <a:t> This </a:t>
            </a:r>
            <a:r>
              <a:rPr lang="en-US" dirty="0"/>
              <a:t>form will be the source </a:t>
            </a:r>
            <a:r>
              <a:rPr lang="en-US" dirty="0" smtClean="0"/>
              <a:t>document </a:t>
            </a:r>
            <a:r>
              <a:rPr lang="en-US" dirty="0"/>
              <a:t>for future reference by the </a:t>
            </a:r>
            <a:r>
              <a:rPr lang="en-US" dirty="0" smtClean="0"/>
              <a:t>department </a:t>
            </a:r>
            <a:r>
              <a:rPr lang="en-US" dirty="0"/>
              <a:t>heads, the mayor and by the council.  It will serve as the basis for </a:t>
            </a:r>
            <a:r>
              <a:rPr lang="en-US" i="1" dirty="0"/>
              <a:t>factual </a:t>
            </a:r>
            <a:r>
              <a:rPr lang="en-US" i="1" dirty="0" smtClean="0"/>
              <a:t>comparison</a:t>
            </a:r>
            <a:r>
              <a:rPr lang="en-US" dirty="0" smtClean="0"/>
              <a:t> </a:t>
            </a:r>
            <a:r>
              <a:rPr lang="en-US" dirty="0"/>
              <a:t>of one capital item proposal to all other capital item proposals in the process of </a:t>
            </a:r>
            <a:r>
              <a:rPr lang="en-US" dirty="0" smtClean="0"/>
              <a:t>creating </a:t>
            </a:r>
            <a:r>
              <a:rPr lang="en-US" dirty="0"/>
              <a:t>a master roster of the city/town’s </a:t>
            </a:r>
            <a:r>
              <a:rPr lang="en-US" i="1" dirty="0"/>
              <a:t>priority ranked capital needs.</a:t>
            </a:r>
            <a:endParaRPr lang="en-US" dirty="0"/>
          </a:p>
          <a:p>
            <a:endParaRPr lang="en-US" dirty="0"/>
          </a:p>
        </p:txBody>
      </p:sp>
      <p:sp>
        <p:nvSpPr>
          <p:cNvPr id="6" name="TextBox 5"/>
          <p:cNvSpPr txBox="1"/>
          <p:nvPr/>
        </p:nvSpPr>
        <p:spPr>
          <a:xfrm>
            <a:off x="609600" y="5715000"/>
            <a:ext cx="7848600" cy="1200329"/>
          </a:xfrm>
          <a:prstGeom prst="rect">
            <a:avLst/>
          </a:prstGeom>
          <a:noFill/>
        </p:spPr>
        <p:txBody>
          <a:bodyPr wrap="square" rtlCol="0">
            <a:spAutoFit/>
          </a:bodyPr>
          <a:lstStyle/>
          <a:p>
            <a:r>
              <a:rPr lang="en-CA" b="1" dirty="0" smtClean="0"/>
              <a:t>● </a:t>
            </a:r>
            <a:r>
              <a:rPr lang="en-CA" dirty="0" smtClean="0"/>
              <a:t> </a:t>
            </a:r>
            <a:r>
              <a:rPr lang="en-US" dirty="0"/>
              <a:t>The roster of recommend capital needs is then provided to the council for reference during </a:t>
            </a:r>
            <a:r>
              <a:rPr lang="en-US" dirty="0" smtClean="0"/>
              <a:t>formal </a:t>
            </a:r>
            <a:r>
              <a:rPr lang="en-US" dirty="0"/>
              <a:t>presentations by the mayor and department heads to explain the need for each capital </a:t>
            </a:r>
            <a:r>
              <a:rPr lang="en-US" dirty="0" smtClean="0"/>
              <a:t>item</a:t>
            </a:r>
            <a:r>
              <a:rPr lang="en-US" dirty="0"/>
              <a:t>.</a:t>
            </a:r>
          </a:p>
          <a:p>
            <a:endParaRPr lang="en-US" dirty="0"/>
          </a:p>
        </p:txBody>
      </p:sp>
    </p:spTree>
    <p:extLst>
      <p:ext uri="{BB962C8B-B14F-4D97-AF65-F5344CB8AC3E}">
        <p14:creationId xmlns:p14="http://schemas.microsoft.com/office/powerpoint/2010/main" val="23818579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wipe(down)">
                                      <p:cBhvr>
                                        <p:cTn id="12" dur="500"/>
                                        <p:tgtEl>
                                          <p:spTgt spid="4"/>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wipe(down)">
                                      <p:cBhvr>
                                        <p:cTn id="17" dur="500"/>
                                        <p:tgtEl>
                                          <p:spTgt spid="5"/>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6"/>
                                        </p:tgtEl>
                                        <p:attrNameLst>
                                          <p:attrName>style.visibility</p:attrName>
                                        </p:attrNameLst>
                                      </p:cBhvr>
                                      <p:to>
                                        <p:strVal val="visible"/>
                                      </p:to>
                                    </p:set>
                                    <p:animEffect transition="in" filter="wipe(down)">
                                      <p:cBhvr>
                                        <p:cTn id="22"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p:bldP spid="5" grpId="0"/>
      <p:bldP spid="6"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Aspect</Template>
  <TotalTime>391</TotalTime>
  <Words>2492</Words>
  <Application>Microsoft Office PowerPoint</Application>
  <PresentationFormat>On-screen Show (4:3)</PresentationFormat>
  <Paragraphs>314</Paragraphs>
  <Slides>29</Slides>
  <Notes>4</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29</vt:i4>
      </vt:variant>
    </vt:vector>
  </HeadingPairs>
  <TitlesOfParts>
    <vt:vector size="34" baseType="lpstr">
      <vt:lpstr>Arial</vt:lpstr>
      <vt:lpstr>Calibri</vt:lpstr>
      <vt:lpstr>Times New Roman</vt:lpstr>
      <vt:lpstr>WP TypographicSymbols</vt:lpstr>
      <vt:lpstr>Office Theme</vt:lpstr>
      <vt:lpstr>MUNICIPAL CAPITAL  IMPROVEMENT PROGRAM (CIP) 1 A BUDGETING WORKBOOK FOR MUNICIPAL OFFICIALS</vt:lpstr>
      <vt:lpstr>OVERVIEW</vt:lpstr>
      <vt:lpstr>PowerPoint Presentation</vt:lpstr>
      <vt:lpstr>  A Management Definition  </vt:lpstr>
      <vt:lpstr> A Legal Definition </vt:lpstr>
      <vt:lpstr> STEPS TO DEVELOP  A MUNICIPAL C.I.P. </vt:lpstr>
      <vt:lpstr>STEP 1.  COUNCIL DECISION TO IMPLEMENT CAPITAL IMPROVEMENT PLAN </vt:lpstr>
      <vt:lpstr> STEP 2. DEVELOP COUNCIL’S PRIORITY LIST OF  CAPITAL NEEDS </vt:lpstr>
      <vt:lpstr>PowerPoint Presentation</vt:lpstr>
      <vt:lpstr>Capital Requirement Form</vt:lpstr>
      <vt:lpstr>PowerPoint Presentation</vt:lpstr>
      <vt:lpstr>TOWN COUNCIL CAPITAL FUNDING PRIORITIES (Individual Council Members)</vt:lpstr>
      <vt:lpstr>PowerPoint Presentation</vt:lpstr>
      <vt:lpstr>CAPITAL FUNDING PRIORITIES (continued)</vt:lpstr>
      <vt:lpstr>PowerPoint Presentation</vt:lpstr>
      <vt:lpstr>STEP 3. PUBLIC PARTICIPATION IN DEFINING  CAPITAL NEEDS</vt:lpstr>
      <vt:lpstr> STEP 4. FIND THE COSTS OF CAPITAL EQUIPMENT  AND FACILITIES </vt:lpstr>
      <vt:lpstr> STEP 5. STRATEGIES TO FUND CAPITAL ACQUISITIONS </vt:lpstr>
      <vt:lpstr>STEP 5. STRATEGIES TO FUND CAPITAL ACQUISITIONS (continued) </vt:lpstr>
      <vt:lpstr>STEP 5. STRATEGIES TO FUND CAPITAL ACQUISITIONS (continued) </vt:lpstr>
      <vt:lpstr> INTERCAP LOAN </vt:lpstr>
      <vt:lpstr>General Rules for INTERCAP Loans </vt:lpstr>
      <vt:lpstr> BONDED INDEBTEDNESS </vt:lpstr>
      <vt:lpstr> VOTED MILL LEVY INCREASE </vt:lpstr>
      <vt:lpstr>VOTED MILL LEVY BALLOT PROCEDURES </vt:lpstr>
      <vt:lpstr>INSTALLMENT PURCHASE CONTRACT</vt:lpstr>
      <vt:lpstr>5. CO-OPERATIVE PURCHASE OF CAPITAL EQUIPMENT</vt:lpstr>
      <vt:lpstr> CONCLUSION </vt:lpstr>
      <vt:lpstr>III. WHERE TO GET HELP </vt:lpstr>
    </vt:vector>
  </TitlesOfParts>
  <Company>Montana State University</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joseph.gagnon</dc:creator>
  <cp:lastModifiedBy>Kent, Ashley</cp:lastModifiedBy>
  <cp:revision>31</cp:revision>
  <cp:lastPrinted>2015-01-23T16:08:51Z</cp:lastPrinted>
  <dcterms:created xsi:type="dcterms:W3CDTF">2014-04-02T19:59:50Z</dcterms:created>
  <dcterms:modified xsi:type="dcterms:W3CDTF">2015-01-23T16:48:07Z</dcterms:modified>
</cp:coreProperties>
</file>