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9"/>
  </p:notesMasterIdLst>
  <p:handoutMasterIdLst>
    <p:handoutMasterId r:id="rId30"/>
  </p:handoutMasterIdLst>
  <p:sldIdLst>
    <p:sldId id="387" r:id="rId5"/>
    <p:sldId id="479" r:id="rId6"/>
    <p:sldId id="471" r:id="rId7"/>
    <p:sldId id="481" r:id="rId8"/>
    <p:sldId id="482" r:id="rId9"/>
    <p:sldId id="483" r:id="rId10"/>
    <p:sldId id="406" r:id="rId11"/>
    <p:sldId id="284" r:id="rId12"/>
    <p:sldId id="486" r:id="rId13"/>
    <p:sldId id="477" r:id="rId14"/>
    <p:sldId id="416" r:id="rId15"/>
    <p:sldId id="408" r:id="rId16"/>
    <p:sldId id="470" r:id="rId17"/>
    <p:sldId id="467" r:id="rId18"/>
    <p:sldId id="466" r:id="rId19"/>
    <p:sldId id="429" r:id="rId20"/>
    <p:sldId id="487" r:id="rId21"/>
    <p:sldId id="296" r:id="rId22"/>
    <p:sldId id="428" r:id="rId23"/>
    <p:sldId id="426" r:id="rId24"/>
    <p:sldId id="443" r:id="rId25"/>
    <p:sldId id="432" r:id="rId26"/>
    <p:sldId id="394" r:id="rId27"/>
    <p:sldId id="468" r:id="rId28"/>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FFB4"/>
    <a:srgbClr val="FFB4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F82039-76BB-44FB-A344-24FEAF13B57B}" v="6" dt="2024-03-05T18:21:11.7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1506" y="60"/>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microsoft.com/office/2015/10/relationships/revisionInfo" Target="revisionInfo.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4755" name="Rectangle 3"/>
          <p:cNvSpPr>
            <a:spLocks noGrp="1" noChangeArrowheads="1"/>
          </p:cNvSpPr>
          <p:nvPr>
            <p:ph type="dt" sz="quarter" idx="1"/>
          </p:nvPr>
        </p:nvSpPr>
        <p:spPr bwMode="auto">
          <a:xfrm>
            <a:off x="3884613"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4756" name="Rectangle 4"/>
          <p:cNvSpPr>
            <a:spLocks noGrp="1" noChangeArrowheads="1"/>
          </p:cNvSpPr>
          <p:nvPr>
            <p:ph type="ftr" sz="quarter" idx="2"/>
          </p:nvPr>
        </p:nvSpPr>
        <p:spPr bwMode="auto">
          <a:xfrm>
            <a:off x="0"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4757" name="Rectangle 5"/>
          <p:cNvSpPr>
            <a:spLocks noGrp="1" noChangeArrowheads="1"/>
          </p:cNvSpPr>
          <p:nvPr>
            <p:ph type="sldNum" sz="quarter" idx="3"/>
          </p:nvPr>
        </p:nvSpPr>
        <p:spPr bwMode="auto">
          <a:xfrm>
            <a:off x="3884613"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2EC9D21-6A1A-4AEF-91F1-58125B618996}" type="slidenum">
              <a:rPr lang="en-US"/>
              <a:pPr>
                <a:defRPr/>
              </a:pPr>
              <a:t>‹#›</a:t>
            </a:fld>
            <a:endParaRPr lang="en-US"/>
          </a:p>
        </p:txBody>
      </p:sp>
    </p:spTree>
    <p:extLst>
      <p:ext uri="{BB962C8B-B14F-4D97-AF65-F5344CB8AC3E}">
        <p14:creationId xmlns:p14="http://schemas.microsoft.com/office/powerpoint/2010/main" val="6149721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0483" name="Rectangle 3"/>
          <p:cNvSpPr>
            <a:spLocks noGrp="1" noChangeArrowheads="1"/>
          </p:cNvSpPr>
          <p:nvPr>
            <p:ph type="dt" idx="1"/>
          </p:nvPr>
        </p:nvSpPr>
        <p:spPr bwMode="auto">
          <a:xfrm>
            <a:off x="3884613"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9460"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685800" y="4415791"/>
            <a:ext cx="5486400" cy="4183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0"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0487" name="Rectangle 7"/>
          <p:cNvSpPr>
            <a:spLocks noGrp="1" noChangeArrowheads="1"/>
          </p:cNvSpPr>
          <p:nvPr>
            <p:ph type="sldNum" sz="quarter" idx="5"/>
          </p:nvPr>
        </p:nvSpPr>
        <p:spPr bwMode="auto">
          <a:xfrm>
            <a:off x="3884613"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FC87075-DCDB-4478-9343-F376D7505138}" type="slidenum">
              <a:rPr lang="en-US"/>
              <a:pPr>
                <a:defRPr/>
              </a:pPr>
              <a:t>‹#›</a:t>
            </a:fld>
            <a:endParaRPr lang="en-US"/>
          </a:p>
        </p:txBody>
      </p:sp>
    </p:spTree>
    <p:extLst>
      <p:ext uri="{BB962C8B-B14F-4D97-AF65-F5344CB8AC3E}">
        <p14:creationId xmlns:p14="http://schemas.microsoft.com/office/powerpoint/2010/main" val="9586315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1</a:t>
            </a:fld>
            <a:endParaRPr lang="en-US"/>
          </a:p>
        </p:txBody>
      </p:sp>
    </p:spTree>
    <p:extLst>
      <p:ext uri="{BB962C8B-B14F-4D97-AF65-F5344CB8AC3E}">
        <p14:creationId xmlns:p14="http://schemas.microsoft.com/office/powerpoint/2010/main" val="8308100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Deb</a:t>
            </a:r>
          </a:p>
          <a:p>
            <a:endParaRPr lang="en-US"/>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13</a:t>
            </a:fld>
            <a:endParaRPr lang="en-US"/>
          </a:p>
        </p:txBody>
      </p:sp>
    </p:spTree>
    <p:extLst>
      <p:ext uri="{BB962C8B-B14F-4D97-AF65-F5344CB8AC3E}">
        <p14:creationId xmlns:p14="http://schemas.microsoft.com/office/powerpoint/2010/main" val="35604844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Deb</a:t>
            </a:r>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14</a:t>
            </a:fld>
            <a:endParaRPr lang="en-US"/>
          </a:p>
        </p:txBody>
      </p:sp>
    </p:spTree>
    <p:extLst>
      <p:ext uri="{BB962C8B-B14F-4D97-AF65-F5344CB8AC3E}">
        <p14:creationId xmlns:p14="http://schemas.microsoft.com/office/powerpoint/2010/main" val="14050805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defRPr/>
            </a:pPr>
            <a:r>
              <a:rPr lang="en-US"/>
              <a:t>Deb</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a:t>Focus on job related skills or activities – realistic and achievable; review and/or update duties, tasks, activities</a:t>
            </a:r>
          </a:p>
          <a:p>
            <a:pPr>
              <a:defRPr/>
            </a:pPr>
            <a:endParaRPr lang="en-US"/>
          </a:p>
          <a:p>
            <a:pPr>
              <a:defRPr/>
            </a:pPr>
            <a:r>
              <a:rPr lang="en-US" sz="1200"/>
              <a:t>Objectively describe what the employee did or did not do - observable and measurable</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a:t>Performance measures/indicators are subject to change, are not permanent, are not perfect</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a:t>Departmental values and standards – help provide consistency</a:t>
            </a:r>
          </a:p>
          <a:p>
            <a:pPr>
              <a:defRPr/>
            </a:pPr>
            <a:endParaRPr lang="en-US" sz="1200"/>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15</a:t>
            </a:fld>
            <a:endParaRPr lang="en-US"/>
          </a:p>
        </p:txBody>
      </p:sp>
    </p:spTree>
    <p:extLst>
      <p:ext uri="{BB962C8B-B14F-4D97-AF65-F5344CB8AC3E}">
        <p14:creationId xmlns:p14="http://schemas.microsoft.com/office/powerpoint/2010/main" val="31453151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Deb</a:t>
            </a:r>
          </a:p>
          <a:p>
            <a:r>
              <a:rPr lang="en-US"/>
              <a:t>-If employee is unsatisfactory in one area it’s still ok to overall rating as Acceptable</a:t>
            </a:r>
          </a:p>
          <a:p>
            <a:r>
              <a:rPr lang="en-US"/>
              <a:t>-If</a:t>
            </a:r>
            <a:r>
              <a:rPr lang="en-US" baseline="0"/>
              <a:t> overall rating is Below Expectations or Unacceptable need to develop a PIP, Performance Improvement Plan so employee knows what is needed to meet expectations</a:t>
            </a:r>
            <a:endParaRPr lang="en-US"/>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16</a:t>
            </a:fld>
            <a:endParaRPr lang="en-US"/>
          </a:p>
        </p:txBody>
      </p:sp>
    </p:spTree>
    <p:extLst>
      <p:ext uri="{BB962C8B-B14F-4D97-AF65-F5344CB8AC3E}">
        <p14:creationId xmlns:p14="http://schemas.microsoft.com/office/powerpoint/2010/main" val="3808851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Deb</a:t>
            </a:r>
          </a:p>
          <a:p>
            <a:r>
              <a:rPr lang="en-US"/>
              <a:t>-If employee is unsatisfactory in one area it’s still ok to overall rating as Acceptable</a:t>
            </a:r>
          </a:p>
          <a:p>
            <a:r>
              <a:rPr lang="en-US"/>
              <a:t>-If</a:t>
            </a:r>
            <a:r>
              <a:rPr lang="en-US" baseline="0"/>
              <a:t> overall rating is Below Expectations or Unacceptable need to develop a PIP, Performance Improvement Plan so employee knows what is needed to meet expectations</a:t>
            </a:r>
            <a:endParaRPr lang="en-US"/>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17</a:t>
            </a:fld>
            <a:endParaRPr lang="en-US"/>
          </a:p>
        </p:txBody>
      </p:sp>
    </p:spTree>
    <p:extLst>
      <p:ext uri="{BB962C8B-B14F-4D97-AF65-F5344CB8AC3E}">
        <p14:creationId xmlns:p14="http://schemas.microsoft.com/office/powerpoint/2010/main" val="13284320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Deb</a:t>
            </a:r>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18</a:t>
            </a:fld>
            <a:endParaRPr lang="en-US"/>
          </a:p>
        </p:txBody>
      </p:sp>
    </p:spTree>
    <p:extLst>
      <p:ext uri="{BB962C8B-B14F-4D97-AF65-F5344CB8AC3E}">
        <p14:creationId xmlns:p14="http://schemas.microsoft.com/office/powerpoint/2010/main" val="31279274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Deb </a:t>
            </a:r>
          </a:p>
          <a:p>
            <a:r>
              <a:rPr lang="en-US"/>
              <a:t>Montana State University’s campuses are committed to providing an environment that emphasizes the dignity and worth of every member of its community and that is free from harassment and discrimination based </a:t>
            </a:r>
            <a:r>
              <a:rPr lang="en-US">
                <a:solidFill>
                  <a:srgbClr val="FFFF00"/>
                </a:solidFill>
              </a:rPr>
              <a:t>upon </a:t>
            </a:r>
            <a:r>
              <a:rPr lang="en-US" i="1">
                <a:solidFill>
                  <a:srgbClr val="FFFF00"/>
                </a:solidFill>
              </a:rPr>
              <a:t>race, color, religion, national origin, creed, service in the uniformed services (as defined in state and federal law), veteran’s status, sex, age, political ideas, marital or family status, pregnancy, physical or mental disability, genetic information, gender identity, gender expression, or sexual orientation</a:t>
            </a:r>
            <a:r>
              <a:rPr lang="en-US"/>
              <a:t>. Such an environment is necessary to a healthy learning, working, and living atmosphere because discrimination and harassment undermine human dignity and the positive connection among all people at our University. Acts of discrimination, harassment, sexual misconduct, dating violence, domestic violence, stalking, and retaliation will be addressed consistent with this policy.</a:t>
            </a:r>
          </a:p>
          <a:p>
            <a:endParaRPr lang="en-US"/>
          </a:p>
          <a:p>
            <a:r>
              <a:rPr lang="en-US"/>
              <a:t>200.10 Disability Discrimination</a:t>
            </a:r>
          </a:p>
          <a:p>
            <a:endParaRPr lang="en-US"/>
          </a:p>
          <a:p>
            <a:r>
              <a:rPr lang="en-US"/>
              <a:t>The University is committed to </a:t>
            </a:r>
            <a:r>
              <a:rPr lang="en-US" i="1"/>
              <a:t>eliminating disability-based discrimination </a:t>
            </a:r>
            <a:r>
              <a:rPr lang="en-US"/>
              <a:t>against persons with disabilities and making reasonable accommodation for any known disability that interferes with an applicant's ability to compete in a selection process, an employee's ability to perform the essential functions of a job, a student's ability to meet the essential requirements of an academic program, or a person's ability to benefit from a University service or participate in a University sponsored or hosted activity or event. Applicants, employees, students or participants with a disability seeking an accommodation shall contact the University's Human Resources or the Office of Disability, Re-Entry, and Veteran Services.</a:t>
            </a:r>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19</a:t>
            </a:fld>
            <a:endParaRPr lang="en-US"/>
          </a:p>
        </p:txBody>
      </p:sp>
    </p:spTree>
    <p:extLst>
      <p:ext uri="{BB962C8B-B14F-4D97-AF65-F5344CB8AC3E}">
        <p14:creationId xmlns:p14="http://schemas.microsoft.com/office/powerpoint/2010/main" val="33044517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a:t>Deb</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a:t>Don’t recognize a “group” for an accomplishment of an individual - - - recognize him/her!</a:t>
            </a:r>
          </a:p>
          <a:p>
            <a:endParaRPr lang="en-US"/>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20</a:t>
            </a:fld>
            <a:endParaRPr lang="en-US"/>
          </a:p>
        </p:txBody>
      </p:sp>
    </p:spTree>
    <p:extLst>
      <p:ext uri="{BB962C8B-B14F-4D97-AF65-F5344CB8AC3E}">
        <p14:creationId xmlns:p14="http://schemas.microsoft.com/office/powerpoint/2010/main" val="22428042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t>Deb</a:t>
            </a:r>
          </a:p>
          <a:p>
            <a:pPr marL="0" marR="0" indent="0" algn="l" defTabSz="914400" rtl="0" eaLnBrk="0" fontAlgn="base" latinLnBrk="0" hangingPunct="0">
              <a:lnSpc>
                <a:spcPct val="100000"/>
              </a:lnSpc>
              <a:spcBef>
                <a:spcPct val="30000"/>
              </a:spcBef>
              <a:spcAft>
                <a:spcPct val="0"/>
              </a:spcAft>
              <a:buClrTx/>
              <a:buSzTx/>
              <a:buFontTx/>
              <a:buNone/>
              <a:tabLst/>
              <a:defRPr/>
            </a:pPr>
            <a:r>
              <a:rPr lang="en-US"/>
              <a:t>You’re the boss, not a doctor!  </a:t>
            </a:r>
          </a:p>
          <a:p>
            <a:pPr marL="0" marR="0" indent="0" algn="l" defTabSz="914400" rtl="0" eaLnBrk="0" fontAlgn="base" latinLnBrk="0" hangingPunct="0">
              <a:lnSpc>
                <a:spcPct val="100000"/>
              </a:lnSpc>
              <a:spcBef>
                <a:spcPct val="30000"/>
              </a:spcBef>
              <a:spcAft>
                <a:spcPct val="0"/>
              </a:spcAft>
              <a:buClrTx/>
              <a:buSzTx/>
              <a:buFontTx/>
              <a:buNone/>
              <a:tabLst/>
              <a:defRPr/>
            </a:pPr>
            <a:r>
              <a:rPr lang="en-US"/>
              <a:t>Don’t become</a:t>
            </a:r>
            <a:r>
              <a:rPr lang="en-US" baseline="0"/>
              <a:t> personally involved</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a:t>No good deed goes unpunished.</a:t>
            </a:r>
            <a:endParaRPr lang="en-US"/>
          </a:p>
          <a:p>
            <a:endParaRPr lang="en-US"/>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21</a:t>
            </a:fld>
            <a:endParaRPr lang="en-US"/>
          </a:p>
        </p:txBody>
      </p:sp>
    </p:spTree>
    <p:extLst>
      <p:ext uri="{BB962C8B-B14F-4D97-AF65-F5344CB8AC3E}">
        <p14:creationId xmlns:p14="http://schemas.microsoft.com/office/powerpoint/2010/main" val="18395651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r>
              <a:rPr lang="en-US"/>
              <a:t>What if the employee refuses to sign the completed evaluation</a:t>
            </a:r>
          </a:p>
        </p:txBody>
      </p:sp>
      <p:sp>
        <p:nvSpPr>
          <p:cNvPr id="21508" name="Slide Number Placeholder 3"/>
          <p:cNvSpPr>
            <a:spLocks noGrp="1"/>
          </p:cNvSpPr>
          <p:nvPr>
            <p:ph type="sldNum" sz="quarter" idx="5"/>
          </p:nvPr>
        </p:nvSpPr>
        <p:spPr>
          <a:noFill/>
        </p:spPr>
        <p:txBody>
          <a:bodyPr/>
          <a:lstStyle/>
          <a:p>
            <a:fld id="{22D2AB28-4212-4090-A5BE-DDCB36DFB6E5}" type="slidenum">
              <a:rPr lang="en-US" smtClean="0"/>
              <a:pPr/>
              <a:t>22</a:t>
            </a:fld>
            <a:endParaRPr lang="en-US"/>
          </a:p>
        </p:txBody>
      </p:sp>
    </p:spTree>
    <p:extLst>
      <p:ext uri="{BB962C8B-B14F-4D97-AF65-F5344CB8AC3E}">
        <p14:creationId xmlns:p14="http://schemas.microsoft.com/office/powerpoint/2010/main" val="2567827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sz="2400"/>
              <a:t>Foundational tool, essential to effective performance management</a:t>
            </a:r>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C87075-DCDB-4478-9343-F376D7505138}"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6034776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23</a:t>
            </a:fld>
            <a:endParaRPr lang="en-US"/>
          </a:p>
        </p:txBody>
      </p:sp>
    </p:spTree>
    <p:extLst>
      <p:ext uri="{BB962C8B-B14F-4D97-AF65-F5344CB8AC3E}">
        <p14:creationId xmlns:p14="http://schemas.microsoft.com/office/powerpoint/2010/main" val="33828082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24</a:t>
            </a:fld>
            <a:endParaRPr lang="en-US"/>
          </a:p>
        </p:txBody>
      </p:sp>
    </p:spTree>
    <p:extLst>
      <p:ext uri="{BB962C8B-B14F-4D97-AF65-F5344CB8AC3E}">
        <p14:creationId xmlns:p14="http://schemas.microsoft.com/office/powerpoint/2010/main" val="3940008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Examples</a:t>
            </a:r>
            <a:r>
              <a:rPr lang="en-US" baseline="0"/>
              <a:t> of Work Conditions – Hours, location, </a:t>
            </a:r>
            <a:endParaRPr lang="en-US"/>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6</a:t>
            </a:fld>
            <a:endParaRPr lang="en-US"/>
          </a:p>
        </p:txBody>
      </p:sp>
    </p:spTree>
    <p:extLst>
      <p:ext uri="{BB962C8B-B14F-4D97-AF65-F5344CB8AC3E}">
        <p14:creationId xmlns:p14="http://schemas.microsoft.com/office/powerpoint/2010/main" val="27896101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Deb</a:t>
            </a:r>
          </a:p>
          <a:p>
            <a:r>
              <a:rPr lang="en-US"/>
              <a:t>Do not single out only negatives.  </a:t>
            </a:r>
          </a:p>
          <a:p>
            <a:r>
              <a:rPr lang="en-US"/>
              <a:t>Should allow for another perspective – that of the employee.</a:t>
            </a:r>
          </a:p>
          <a:p>
            <a:r>
              <a:rPr lang="en-US"/>
              <a:t>The best tool for continuous communication.</a:t>
            </a:r>
          </a:p>
          <a:p>
            <a:r>
              <a:rPr lang="en-US"/>
              <a:t>Builds trust.</a:t>
            </a:r>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7</a:t>
            </a:fld>
            <a:endParaRPr lang="en-US"/>
          </a:p>
        </p:txBody>
      </p:sp>
    </p:spTree>
    <p:extLst>
      <p:ext uri="{BB962C8B-B14F-4D97-AF65-F5344CB8AC3E}">
        <p14:creationId xmlns:p14="http://schemas.microsoft.com/office/powerpoint/2010/main" val="2456658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u="sng"/>
              <a:t>Deb</a:t>
            </a:r>
          </a:p>
          <a:p>
            <a:r>
              <a:rPr lang="en-US" sz="1200" u="sng"/>
              <a:t>Overarching responsibility for managers</a:t>
            </a:r>
            <a:endParaRPr lang="en-US" sz="1200"/>
          </a:p>
          <a:p>
            <a:endParaRPr lang="en-US"/>
          </a:p>
          <a:p>
            <a:endParaRPr lang="en-US"/>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8</a:t>
            </a:fld>
            <a:endParaRPr lang="en-US"/>
          </a:p>
        </p:txBody>
      </p:sp>
    </p:spTree>
    <p:extLst>
      <p:ext uri="{BB962C8B-B14F-4D97-AF65-F5344CB8AC3E}">
        <p14:creationId xmlns:p14="http://schemas.microsoft.com/office/powerpoint/2010/main" val="26566063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sz="2400"/>
              <a:t>Deb</a:t>
            </a: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2400"/>
              <a:t>This is a tool for Performance Management.</a:t>
            </a:r>
          </a:p>
          <a:p>
            <a:r>
              <a:rPr lang="en-US"/>
              <a:t>Performance management is the umbrella – the overall concept.</a:t>
            </a:r>
          </a:p>
          <a:p>
            <a:r>
              <a:rPr lang="en-US"/>
              <a:t>Performance evaluations are  part of Perf. Management, </a:t>
            </a:r>
          </a:p>
          <a:p>
            <a:r>
              <a:rPr lang="en-US"/>
              <a:t>Also Feedback, disciplinary actions, etc.  </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sz="2400"/>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sz="2400"/>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C87075-DCDB-4478-9343-F376D7505138}"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6755488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u="sng"/>
              <a:t>Deb</a:t>
            </a:r>
          </a:p>
          <a:p>
            <a:r>
              <a:rPr lang="en-US" sz="1200" u="sng"/>
              <a:t>Roles of a leader in this process</a:t>
            </a:r>
          </a:p>
          <a:p>
            <a:r>
              <a:rPr lang="en-US" sz="1200" u="sng"/>
              <a:t>Takes work – not a static process</a:t>
            </a:r>
            <a:endParaRPr lang="en-US" sz="1200"/>
          </a:p>
          <a:p>
            <a:endParaRPr lang="en-US"/>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10</a:t>
            </a:fld>
            <a:endParaRPr lang="en-US"/>
          </a:p>
        </p:txBody>
      </p:sp>
    </p:spTree>
    <p:extLst>
      <p:ext uri="{BB962C8B-B14F-4D97-AF65-F5344CB8AC3E}">
        <p14:creationId xmlns:p14="http://schemas.microsoft.com/office/powerpoint/2010/main" val="5103413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sz="2400"/>
              <a:t>Deb</a:t>
            </a: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2400"/>
              <a:t>In legal challenge situations, provides the supervisor with the ability to prove that the employee did know the expectations and standards</a:t>
            </a:r>
          </a:p>
          <a:p>
            <a:endParaRPr lang="en-US"/>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11</a:t>
            </a:fld>
            <a:endParaRPr lang="en-US"/>
          </a:p>
        </p:txBody>
      </p:sp>
    </p:spTree>
    <p:extLst>
      <p:ext uri="{BB962C8B-B14F-4D97-AF65-F5344CB8AC3E}">
        <p14:creationId xmlns:p14="http://schemas.microsoft.com/office/powerpoint/2010/main" val="2569260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a:p>
            <a:r>
              <a:rPr lang="en-US"/>
              <a:t>Deb</a:t>
            </a:r>
          </a:p>
          <a:p>
            <a:r>
              <a:rPr lang="en-US"/>
              <a:t>Required by policy</a:t>
            </a:r>
          </a:p>
          <a:p>
            <a:endParaRPr lang="en-US"/>
          </a:p>
        </p:txBody>
      </p:sp>
      <p:sp>
        <p:nvSpPr>
          <p:cNvPr id="4" name="Slide Number Placeholder 3"/>
          <p:cNvSpPr>
            <a:spLocks noGrp="1"/>
          </p:cNvSpPr>
          <p:nvPr>
            <p:ph type="sldNum" sz="quarter" idx="10"/>
          </p:nvPr>
        </p:nvSpPr>
        <p:spPr/>
        <p:txBody>
          <a:bodyPr/>
          <a:lstStyle/>
          <a:p>
            <a:pPr>
              <a:defRPr/>
            </a:pPr>
            <a:fld id="{7FC87075-DCDB-4478-9343-F376D7505138}" type="slidenum">
              <a:rPr lang="en-US" smtClean="0"/>
              <a:pPr>
                <a:defRPr/>
              </a:pPr>
              <a:t>12</a:t>
            </a:fld>
            <a:endParaRPr lang="en-US"/>
          </a:p>
        </p:txBody>
      </p:sp>
    </p:spTree>
    <p:extLst>
      <p:ext uri="{BB962C8B-B14F-4D97-AF65-F5344CB8AC3E}">
        <p14:creationId xmlns:p14="http://schemas.microsoft.com/office/powerpoint/2010/main" val="1814797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544213AF-26F6-41FA-8D85-E2C5388D6E58}" type="datetimeFigureOut">
              <a:rPr lang="en-US" smtClean="0"/>
              <a:pPr/>
              <a:t>3/12/2024</a:t>
            </a:fld>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kumimoji="0" lang="en-US">
              <a:solidFill>
                <a:schemeClr val="accent1">
                  <a:tint val="20000"/>
                </a:schemeClr>
              </a:solidFill>
            </a:endParaRPr>
          </a:p>
        </p:txBody>
      </p:sp>
      <p:sp>
        <p:nvSpPr>
          <p:cNvPr id="6" name="Slide Number Placeholder 5"/>
          <p:cNvSpPr>
            <a:spLocks noGrp="1"/>
          </p:cNvSpPr>
          <p:nvPr>
            <p:ph type="sldNum" sz="quarter" idx="12"/>
          </p:nvPr>
        </p:nvSpPr>
        <p:spPr/>
        <p:txBody>
          <a:bodyPr/>
          <a:lstStyle>
            <a:lvl1pPr>
              <a:defRPr/>
            </a:lvl1pPr>
          </a:lstStyle>
          <a:p>
            <a:fld id="{D5BBC35B-A44B-4119-B8DA-DE9E3DFADA20}" type="slidenum">
              <a:rPr kumimoji="0" lang="en-US" smtClean="0"/>
              <a:pPr/>
              <a:t>‹#›</a:t>
            </a:fld>
            <a:endParaRPr kumimoji="0" lang="en-US">
              <a:solidFill>
                <a:srgbClr val="FFFFFF"/>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544213AF-26F6-41FA-8D85-E2C5388D6E58}" type="datetimeFigureOut">
              <a:rPr lang="en-US" smtClean="0"/>
              <a:pPr/>
              <a:t>3/12/2024</a:t>
            </a:fld>
            <a:endParaRPr lang="en-US"/>
          </a:p>
        </p:txBody>
      </p:sp>
      <p:sp>
        <p:nvSpPr>
          <p:cNvPr id="5" name="Footer Placeholder 4"/>
          <p:cNvSpPr>
            <a:spLocks noGrp="1"/>
          </p:cNvSpPr>
          <p:nvPr>
            <p:ph type="ftr" sz="quarter" idx="11"/>
          </p:nvPr>
        </p:nvSpPr>
        <p:spPr/>
        <p:txBody>
          <a:bodyPr/>
          <a:lstStyle>
            <a:lvl1pPr>
              <a:defRPr/>
            </a:lvl1pPr>
          </a:lstStyle>
          <a:p>
            <a:endParaRPr kumimoji="0" lang="en-US"/>
          </a:p>
        </p:txBody>
      </p:sp>
      <p:sp>
        <p:nvSpPr>
          <p:cNvPr id="6" name="Slide Number Placeholder 5"/>
          <p:cNvSpPr>
            <a:spLocks noGrp="1"/>
          </p:cNvSpPr>
          <p:nvPr>
            <p:ph type="sldNum" sz="quarter" idx="12"/>
          </p:nvPr>
        </p:nvSpPr>
        <p:spPr/>
        <p:txBody>
          <a:bodyPr/>
          <a:lstStyle>
            <a:lvl1pPr>
              <a:defRPr/>
            </a:lvl1pPr>
          </a:lstStyle>
          <a:p>
            <a:fld id="{D5BBC35B-A44B-4119-B8DA-DE9E3DFADA20}"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544213AF-26F6-41FA-8D85-E2C5388D6E58}" type="datetimeFigureOut">
              <a:rPr lang="en-US" smtClean="0"/>
              <a:pPr/>
              <a:t>3/12/2024</a:t>
            </a:fld>
            <a:endParaRPr lang="en-US"/>
          </a:p>
        </p:txBody>
      </p:sp>
      <p:sp>
        <p:nvSpPr>
          <p:cNvPr id="5" name="Footer Placeholder 4"/>
          <p:cNvSpPr>
            <a:spLocks noGrp="1"/>
          </p:cNvSpPr>
          <p:nvPr>
            <p:ph type="ftr" sz="quarter" idx="11"/>
          </p:nvPr>
        </p:nvSpPr>
        <p:spPr/>
        <p:txBody>
          <a:bodyPr/>
          <a:lstStyle>
            <a:lvl1pPr>
              <a:defRPr/>
            </a:lvl1pPr>
          </a:lstStyle>
          <a:p>
            <a:endParaRPr kumimoji="0" lang="en-US"/>
          </a:p>
        </p:txBody>
      </p:sp>
      <p:sp>
        <p:nvSpPr>
          <p:cNvPr id="6" name="Slide Number Placeholder 5"/>
          <p:cNvSpPr>
            <a:spLocks noGrp="1"/>
          </p:cNvSpPr>
          <p:nvPr>
            <p:ph type="sldNum" sz="quarter" idx="12"/>
          </p:nvPr>
        </p:nvSpPr>
        <p:spPr/>
        <p:txBody>
          <a:bodyPr/>
          <a:lstStyle>
            <a:lvl1pPr>
              <a:defRPr/>
            </a:lvl1pPr>
          </a:lstStyle>
          <a:p>
            <a:fld id="{D5BBC35B-A44B-4119-B8DA-DE9E3DFADA20}"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544213AF-26F6-41FA-8D85-E2C5388D6E58}" type="datetimeFigureOut">
              <a:rPr lang="en-US" smtClean="0"/>
              <a:pPr/>
              <a:t>3/12/2024</a:t>
            </a:fld>
            <a:endParaRPr lang="en-US"/>
          </a:p>
        </p:txBody>
      </p:sp>
      <p:sp>
        <p:nvSpPr>
          <p:cNvPr id="5" name="Footer Placeholder 4"/>
          <p:cNvSpPr>
            <a:spLocks noGrp="1"/>
          </p:cNvSpPr>
          <p:nvPr>
            <p:ph type="ftr" sz="quarter" idx="11"/>
          </p:nvPr>
        </p:nvSpPr>
        <p:spPr/>
        <p:txBody>
          <a:bodyPr/>
          <a:lstStyle>
            <a:lvl1pPr>
              <a:defRPr/>
            </a:lvl1pPr>
          </a:lstStyle>
          <a:p>
            <a:endParaRPr kumimoji="0" lang="en-US"/>
          </a:p>
        </p:txBody>
      </p:sp>
      <p:sp>
        <p:nvSpPr>
          <p:cNvPr id="6" name="Slide Number Placeholder 5"/>
          <p:cNvSpPr>
            <a:spLocks noGrp="1"/>
          </p:cNvSpPr>
          <p:nvPr>
            <p:ph type="sldNum" sz="quarter" idx="12"/>
          </p:nvPr>
        </p:nvSpPr>
        <p:spPr/>
        <p:txBody>
          <a:bodyPr/>
          <a:lstStyle>
            <a:lvl1pPr>
              <a:defRPr/>
            </a:lvl1pPr>
          </a:lstStyle>
          <a:p>
            <a:fld id="{D5BBC35B-A44B-4119-B8DA-DE9E3DFADA20}"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544213AF-26F6-41FA-8D85-E2C5388D6E58}" type="datetimeFigureOut">
              <a:rPr lang="en-US" smtClean="0"/>
              <a:pPr/>
              <a:t>3/12/2024</a:t>
            </a:fld>
            <a:endParaRPr lang="en-US"/>
          </a:p>
        </p:txBody>
      </p:sp>
      <p:sp>
        <p:nvSpPr>
          <p:cNvPr id="5" name="Footer Placeholder 4"/>
          <p:cNvSpPr>
            <a:spLocks noGrp="1"/>
          </p:cNvSpPr>
          <p:nvPr>
            <p:ph type="ftr" sz="quarter" idx="11"/>
          </p:nvPr>
        </p:nvSpPr>
        <p:spPr/>
        <p:txBody>
          <a:bodyPr/>
          <a:lstStyle>
            <a:lvl1pPr>
              <a:defRPr/>
            </a:lvl1pPr>
          </a:lstStyle>
          <a:p>
            <a:endParaRPr kumimoji="0" lang="en-US"/>
          </a:p>
        </p:txBody>
      </p:sp>
      <p:sp>
        <p:nvSpPr>
          <p:cNvPr id="6" name="Slide Number Placeholder 5"/>
          <p:cNvSpPr>
            <a:spLocks noGrp="1"/>
          </p:cNvSpPr>
          <p:nvPr>
            <p:ph type="sldNum" sz="quarter" idx="12"/>
          </p:nvPr>
        </p:nvSpPr>
        <p:spPr/>
        <p:txBody>
          <a:bodyPr/>
          <a:lstStyle>
            <a:lvl1pPr>
              <a:defRPr/>
            </a:lvl1pPr>
          </a:lstStyle>
          <a:p>
            <a:fld id="{D5BBC35B-A44B-4119-B8DA-DE9E3DFADA20}"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544213AF-26F6-41FA-8D85-E2C5388D6E58}" type="datetimeFigureOut">
              <a:rPr lang="en-US" smtClean="0"/>
              <a:pPr/>
              <a:t>3/12/2024</a:t>
            </a:fld>
            <a:endParaRPr lang="en-US"/>
          </a:p>
        </p:txBody>
      </p:sp>
      <p:sp>
        <p:nvSpPr>
          <p:cNvPr id="6" name="Footer Placeholder 5"/>
          <p:cNvSpPr>
            <a:spLocks noGrp="1"/>
          </p:cNvSpPr>
          <p:nvPr>
            <p:ph type="ftr" sz="quarter" idx="11"/>
          </p:nvPr>
        </p:nvSpPr>
        <p:spPr/>
        <p:txBody>
          <a:bodyPr/>
          <a:lstStyle>
            <a:lvl1pPr>
              <a:defRPr/>
            </a:lvl1pPr>
          </a:lstStyle>
          <a:p>
            <a:endParaRPr kumimoji="0" lang="en-US"/>
          </a:p>
        </p:txBody>
      </p:sp>
      <p:sp>
        <p:nvSpPr>
          <p:cNvPr id="7" name="Slide Number Placeholder 6"/>
          <p:cNvSpPr>
            <a:spLocks noGrp="1"/>
          </p:cNvSpPr>
          <p:nvPr>
            <p:ph type="sldNum" sz="quarter" idx="12"/>
          </p:nvPr>
        </p:nvSpPr>
        <p:spPr/>
        <p:txBody>
          <a:bodyPr/>
          <a:lstStyle>
            <a:lvl1pPr>
              <a:defRPr/>
            </a:lvl1pPr>
          </a:lstStyle>
          <a:p>
            <a:fld id="{D5BBC35B-A44B-4119-B8DA-DE9E3DFADA20}"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544213AF-26F6-41FA-8D85-E2C5388D6E58}" type="datetimeFigureOut">
              <a:rPr lang="en-US" smtClean="0"/>
              <a:pPr/>
              <a:t>3/12/2024</a:t>
            </a:fld>
            <a:endParaRPr lang="en-US"/>
          </a:p>
        </p:txBody>
      </p:sp>
      <p:sp>
        <p:nvSpPr>
          <p:cNvPr id="8" name="Footer Placeholder 7"/>
          <p:cNvSpPr>
            <a:spLocks noGrp="1"/>
          </p:cNvSpPr>
          <p:nvPr>
            <p:ph type="ftr" sz="quarter" idx="11"/>
          </p:nvPr>
        </p:nvSpPr>
        <p:spPr/>
        <p:txBody>
          <a:bodyPr/>
          <a:lstStyle>
            <a:lvl1pPr>
              <a:defRPr/>
            </a:lvl1pPr>
          </a:lstStyle>
          <a:p>
            <a:endParaRPr kumimoji="0" lang="en-US"/>
          </a:p>
        </p:txBody>
      </p:sp>
      <p:sp>
        <p:nvSpPr>
          <p:cNvPr id="9" name="Slide Number Placeholder 8"/>
          <p:cNvSpPr>
            <a:spLocks noGrp="1"/>
          </p:cNvSpPr>
          <p:nvPr>
            <p:ph type="sldNum" sz="quarter" idx="12"/>
          </p:nvPr>
        </p:nvSpPr>
        <p:spPr/>
        <p:txBody>
          <a:bodyPr/>
          <a:lstStyle>
            <a:lvl1pPr>
              <a:defRPr/>
            </a:lvl1pPr>
          </a:lstStyle>
          <a:p>
            <a:fld id="{D5BBC35B-A44B-4119-B8DA-DE9E3DFADA20}"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544213AF-26F6-41FA-8D85-E2C5388D6E58}" type="datetimeFigureOut">
              <a:rPr lang="en-US" smtClean="0"/>
              <a:pPr/>
              <a:t>3/12/2024</a:t>
            </a:fld>
            <a:endParaRPr lang="en-US"/>
          </a:p>
        </p:txBody>
      </p:sp>
      <p:sp>
        <p:nvSpPr>
          <p:cNvPr id="4" name="Footer Placeholder 3"/>
          <p:cNvSpPr>
            <a:spLocks noGrp="1"/>
          </p:cNvSpPr>
          <p:nvPr>
            <p:ph type="ftr" sz="quarter" idx="11"/>
          </p:nvPr>
        </p:nvSpPr>
        <p:spPr/>
        <p:txBody>
          <a:bodyPr/>
          <a:lstStyle>
            <a:lvl1pPr>
              <a:defRPr/>
            </a:lvl1pPr>
          </a:lstStyle>
          <a:p>
            <a:endParaRPr kumimoji="0" lang="en-US"/>
          </a:p>
        </p:txBody>
      </p:sp>
      <p:sp>
        <p:nvSpPr>
          <p:cNvPr id="5" name="Slide Number Placeholder 4"/>
          <p:cNvSpPr>
            <a:spLocks noGrp="1"/>
          </p:cNvSpPr>
          <p:nvPr>
            <p:ph type="sldNum" sz="quarter" idx="12"/>
          </p:nvPr>
        </p:nvSpPr>
        <p:spPr/>
        <p:txBody>
          <a:bodyPr/>
          <a:lstStyle>
            <a:lvl1pPr>
              <a:defRPr/>
            </a:lvl1pPr>
          </a:lstStyle>
          <a:p>
            <a:fld id="{D5BBC35B-A44B-4119-B8DA-DE9E3DFADA20}"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544213AF-26F6-41FA-8D85-E2C5388D6E58}" type="datetimeFigureOut">
              <a:rPr lang="en-US" smtClean="0"/>
              <a:pPr/>
              <a:t>3/12/2024</a:t>
            </a:fld>
            <a:endParaRPr lang="en-US"/>
          </a:p>
        </p:txBody>
      </p:sp>
      <p:sp>
        <p:nvSpPr>
          <p:cNvPr id="3" name="Footer Placeholder 2"/>
          <p:cNvSpPr>
            <a:spLocks noGrp="1"/>
          </p:cNvSpPr>
          <p:nvPr>
            <p:ph type="ftr" sz="quarter" idx="11"/>
          </p:nvPr>
        </p:nvSpPr>
        <p:spPr/>
        <p:txBody>
          <a:bodyPr/>
          <a:lstStyle>
            <a:lvl1pPr>
              <a:defRPr/>
            </a:lvl1pPr>
          </a:lstStyle>
          <a:p>
            <a:endParaRPr kumimoji="0" lang="en-US"/>
          </a:p>
        </p:txBody>
      </p:sp>
      <p:sp>
        <p:nvSpPr>
          <p:cNvPr id="4" name="Slide Number Placeholder 3"/>
          <p:cNvSpPr>
            <a:spLocks noGrp="1"/>
          </p:cNvSpPr>
          <p:nvPr>
            <p:ph type="sldNum" sz="quarter" idx="12"/>
          </p:nvPr>
        </p:nvSpPr>
        <p:spPr/>
        <p:txBody>
          <a:bodyPr/>
          <a:lstStyle>
            <a:lvl1pPr>
              <a:defRPr/>
            </a:lvl1pPr>
          </a:lstStyle>
          <a:p>
            <a:fld id="{D5BBC35B-A44B-4119-B8DA-DE9E3DFADA20}"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544213AF-26F6-41FA-8D85-E2C5388D6E58}" type="datetimeFigureOut">
              <a:rPr lang="en-US" smtClean="0"/>
              <a:pPr/>
              <a:t>3/12/2024</a:t>
            </a:fld>
            <a:endParaRPr lang="en-US"/>
          </a:p>
        </p:txBody>
      </p:sp>
      <p:sp>
        <p:nvSpPr>
          <p:cNvPr id="6" name="Footer Placeholder 5"/>
          <p:cNvSpPr>
            <a:spLocks noGrp="1"/>
          </p:cNvSpPr>
          <p:nvPr>
            <p:ph type="ftr" sz="quarter" idx="11"/>
          </p:nvPr>
        </p:nvSpPr>
        <p:spPr/>
        <p:txBody>
          <a:bodyPr/>
          <a:lstStyle>
            <a:lvl1pPr>
              <a:defRPr/>
            </a:lvl1pPr>
          </a:lstStyle>
          <a:p>
            <a:endParaRPr kumimoji="0" lang="en-US"/>
          </a:p>
        </p:txBody>
      </p:sp>
      <p:sp>
        <p:nvSpPr>
          <p:cNvPr id="7" name="Slide Number Placeholder 6"/>
          <p:cNvSpPr>
            <a:spLocks noGrp="1"/>
          </p:cNvSpPr>
          <p:nvPr>
            <p:ph type="sldNum" sz="quarter" idx="12"/>
          </p:nvPr>
        </p:nvSpPr>
        <p:spPr/>
        <p:txBody>
          <a:bodyPr/>
          <a:lstStyle>
            <a:lvl1pPr>
              <a:defRPr/>
            </a:lvl1pPr>
          </a:lstStyle>
          <a:p>
            <a:fld id="{D5BBC35B-A44B-4119-B8DA-DE9E3DFADA20}"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544213AF-26F6-41FA-8D85-E2C5388D6E58}" type="datetimeFigureOut">
              <a:rPr lang="en-US" smtClean="0"/>
              <a:pPr/>
              <a:t>3/12/2024</a:t>
            </a:fld>
            <a:endParaRPr lang="en-US">
              <a:solidFill>
                <a:schemeClr val="tx1"/>
              </a:solidFill>
            </a:endParaRPr>
          </a:p>
        </p:txBody>
      </p:sp>
      <p:sp>
        <p:nvSpPr>
          <p:cNvPr id="6" name="Footer Placeholder 5"/>
          <p:cNvSpPr>
            <a:spLocks noGrp="1"/>
          </p:cNvSpPr>
          <p:nvPr>
            <p:ph type="ftr" sz="quarter" idx="11"/>
          </p:nvPr>
        </p:nvSpPr>
        <p:spPr/>
        <p:txBody>
          <a:bodyPr/>
          <a:lstStyle>
            <a:lvl1pPr>
              <a:defRPr/>
            </a:lvl1pPr>
          </a:lstStyle>
          <a:p>
            <a:endParaRPr kumimoji="0" lang="en-US">
              <a:solidFill>
                <a:schemeClr val="tx1"/>
              </a:solidFill>
            </a:endParaRPr>
          </a:p>
        </p:txBody>
      </p:sp>
      <p:sp>
        <p:nvSpPr>
          <p:cNvPr id="7" name="Slide Number Placeholder 6"/>
          <p:cNvSpPr>
            <a:spLocks noGrp="1"/>
          </p:cNvSpPr>
          <p:nvPr>
            <p:ph type="sldNum" sz="quarter" idx="12"/>
          </p:nvPr>
        </p:nvSpPr>
        <p:spPr/>
        <p:txBody>
          <a:bodyPr/>
          <a:lstStyle>
            <a:lvl1pPr>
              <a:defRPr/>
            </a:lvl1pPr>
          </a:lstStyle>
          <a:p>
            <a:fld id="{D5BBC35B-A44B-4119-B8DA-DE9E3DFADA20}" type="slidenum">
              <a:rPr kumimoji="0" lang="en-US" smtClean="0"/>
              <a:pPr/>
              <a:t>‹#›</a:t>
            </a:fld>
            <a:endParaRPr kumimoji="0" lang="en-US">
              <a:solidFill>
                <a:schemeClr val="tx1"/>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vl1pPr>
          </a:lstStyle>
          <a:p>
            <a:fld id="{544213AF-26F6-41FA-8D85-E2C5388D6E58}" type="datetimeFigureOut">
              <a:rPr lang="en-US" smtClean="0"/>
              <a:pPr/>
              <a:t>3/12/2024</a:t>
            </a:fld>
            <a:endParaRPr lang="en-US" sz="1000">
              <a:solidFill>
                <a:schemeClr val="tx1"/>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pPr algn="r" eaLnBrk="1" latinLnBrk="0" hangingPunct="1"/>
            <a:endParaRPr kumimoji="0" lang="en-US" sz="1000">
              <a:solidFill>
                <a:schemeClr val="tx1"/>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D5BBC35B-A44B-4119-B8DA-DE9E3DFADA20}" type="slidenum">
              <a:rPr kumimoji="0" lang="en-US" smtClean="0"/>
              <a:pPr/>
              <a:t>‹#›</a:t>
            </a:fld>
            <a:endParaRPr kumimoji="0" lang="en-US" sz="1000" b="0">
              <a:solidFill>
                <a:schemeClr val="tx1"/>
              </a:solidFill>
            </a:endParaRPr>
          </a:p>
        </p:txBody>
      </p:sp>
      <p:pic>
        <p:nvPicPr>
          <p:cNvPr id="1038" name="Picture 14" descr="Mainbackground-light.jpg                                       002E2D73Macintosh HD                   B7465B8A:"/>
          <p:cNvPicPr>
            <a:picLocks noChangeAspect="1" noChangeArrowheads="1"/>
          </p:cNvPicPr>
          <p:nvPr/>
        </p:nvPicPr>
        <p:blipFill>
          <a:blip r:embed="rId13" cstate="print"/>
          <a:srcRect/>
          <a:stretch>
            <a:fillRect/>
          </a:stretch>
        </p:blipFill>
        <p:spPr bwMode="auto">
          <a:xfrm>
            <a:off x="0" y="0"/>
            <a:ext cx="9144000" cy="6858000"/>
          </a:xfrm>
          <a:prstGeom prst="rect">
            <a:avLst/>
          </a:prstGeom>
          <a:noFill/>
        </p:spPr>
      </p:pic>
      <p:sp>
        <p:nvSpPr>
          <p:cNvPr id="8" name="Line 7"/>
          <p:cNvSpPr>
            <a:spLocks noChangeShapeType="1"/>
          </p:cNvSpPr>
          <p:nvPr userDrawn="1"/>
        </p:nvSpPr>
        <p:spPr bwMode="auto">
          <a:xfrm>
            <a:off x="914400" y="1447800"/>
            <a:ext cx="7315200" cy="0"/>
          </a:xfrm>
          <a:prstGeom prst="line">
            <a:avLst/>
          </a:prstGeom>
          <a:noFill/>
          <a:ln w="12700">
            <a:solidFill>
              <a:schemeClr val="bg1">
                <a:alpha val="50000"/>
              </a:schemeClr>
            </a:solidFill>
            <a:round/>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Geneva" pitchFamily="34"/>
          <a:cs typeface="Geneva" pitchFamily="34"/>
        </a:defRPr>
      </a:lvl2pPr>
      <a:lvl3pPr algn="ctr" rtl="0" eaLnBrk="1" fontAlgn="base" hangingPunct="1">
        <a:spcBef>
          <a:spcPct val="0"/>
        </a:spcBef>
        <a:spcAft>
          <a:spcPct val="0"/>
        </a:spcAft>
        <a:defRPr sz="4400">
          <a:solidFill>
            <a:schemeClr val="tx2"/>
          </a:solidFill>
          <a:latin typeface="Arial" charset="0"/>
          <a:ea typeface="Geneva" pitchFamily="34"/>
          <a:cs typeface="Geneva" pitchFamily="34"/>
        </a:defRPr>
      </a:lvl3pPr>
      <a:lvl4pPr algn="ctr" rtl="0" eaLnBrk="1" fontAlgn="base" hangingPunct="1">
        <a:spcBef>
          <a:spcPct val="0"/>
        </a:spcBef>
        <a:spcAft>
          <a:spcPct val="0"/>
        </a:spcAft>
        <a:defRPr sz="4400">
          <a:solidFill>
            <a:schemeClr val="tx2"/>
          </a:solidFill>
          <a:latin typeface="Arial" charset="0"/>
          <a:ea typeface="Geneva" pitchFamily="34"/>
          <a:cs typeface="Geneva" pitchFamily="34"/>
        </a:defRPr>
      </a:lvl4pPr>
      <a:lvl5pPr algn="ctr" rtl="0" eaLnBrk="1" fontAlgn="base" hangingPunct="1">
        <a:spcBef>
          <a:spcPct val="0"/>
        </a:spcBef>
        <a:spcAft>
          <a:spcPct val="0"/>
        </a:spcAft>
        <a:defRPr sz="4400">
          <a:solidFill>
            <a:schemeClr val="tx2"/>
          </a:solidFill>
          <a:latin typeface="Arial" charset="0"/>
          <a:ea typeface="Geneva" pitchFamily="34"/>
          <a:cs typeface="Geneva" pitchFamily="34"/>
        </a:defRPr>
      </a:lvl5pPr>
      <a:lvl6pPr marL="457200" algn="ctr" rtl="0" eaLnBrk="1" fontAlgn="base" hangingPunct="1">
        <a:spcBef>
          <a:spcPct val="0"/>
        </a:spcBef>
        <a:spcAft>
          <a:spcPct val="0"/>
        </a:spcAft>
        <a:defRPr sz="4400">
          <a:solidFill>
            <a:schemeClr val="tx2"/>
          </a:solidFill>
          <a:latin typeface="Arial" charset="0"/>
          <a:ea typeface="Geneva" pitchFamily="34"/>
          <a:cs typeface="Geneva" pitchFamily="34"/>
        </a:defRPr>
      </a:lvl6pPr>
      <a:lvl7pPr marL="914400" algn="ctr" rtl="0" eaLnBrk="1" fontAlgn="base" hangingPunct="1">
        <a:spcBef>
          <a:spcPct val="0"/>
        </a:spcBef>
        <a:spcAft>
          <a:spcPct val="0"/>
        </a:spcAft>
        <a:defRPr sz="4400">
          <a:solidFill>
            <a:schemeClr val="tx2"/>
          </a:solidFill>
          <a:latin typeface="Arial" charset="0"/>
          <a:ea typeface="Geneva" pitchFamily="34"/>
          <a:cs typeface="Geneva" pitchFamily="34"/>
        </a:defRPr>
      </a:lvl7pPr>
      <a:lvl8pPr marL="1371600" algn="ctr" rtl="0" eaLnBrk="1" fontAlgn="base" hangingPunct="1">
        <a:spcBef>
          <a:spcPct val="0"/>
        </a:spcBef>
        <a:spcAft>
          <a:spcPct val="0"/>
        </a:spcAft>
        <a:defRPr sz="4400">
          <a:solidFill>
            <a:schemeClr val="tx2"/>
          </a:solidFill>
          <a:latin typeface="Arial" charset="0"/>
          <a:ea typeface="Geneva" pitchFamily="34"/>
          <a:cs typeface="Geneva" pitchFamily="34"/>
        </a:defRPr>
      </a:lvl8pPr>
      <a:lvl9pPr marL="1828800" algn="ctr" rtl="0" eaLnBrk="1" fontAlgn="base" hangingPunct="1">
        <a:spcBef>
          <a:spcPct val="0"/>
        </a:spcBef>
        <a:spcAft>
          <a:spcPct val="0"/>
        </a:spcAft>
        <a:defRPr sz="4400">
          <a:solidFill>
            <a:schemeClr val="tx2"/>
          </a:solidFill>
          <a:latin typeface="Arial" charset="0"/>
          <a:ea typeface="Geneva" pitchFamily="34"/>
          <a:cs typeface="Geneva" pitchFamily="34"/>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a:solidFill>
            <a:schemeClr val="tx1"/>
          </a:solidFill>
          <a:latin typeface="+mn-lt"/>
          <a:ea typeface="+mn-ea"/>
          <a:cs typeface="+mn-cs"/>
        </a:defRPr>
      </a:lvl5pPr>
      <a:lvl6pPr marL="2514600" indent="-228600" algn="l" rtl="0" eaLnBrk="1" fontAlgn="base" hangingPunct="1">
        <a:spcBef>
          <a:spcPct val="20000"/>
        </a:spcBef>
        <a:spcAft>
          <a:spcPct val="0"/>
        </a:spcAft>
        <a:buChar char="»"/>
        <a:defRPr sz="2000">
          <a:solidFill>
            <a:schemeClr val="tx1"/>
          </a:solidFill>
          <a:latin typeface="+mn-lt"/>
          <a:ea typeface="+mn-ea"/>
          <a:cs typeface="+mn-cs"/>
        </a:defRPr>
      </a:lvl6pPr>
      <a:lvl7pPr marL="2971800" indent="-228600" algn="l" rtl="0" eaLnBrk="1" fontAlgn="base" hangingPunct="1">
        <a:spcBef>
          <a:spcPct val="20000"/>
        </a:spcBef>
        <a:spcAft>
          <a:spcPct val="0"/>
        </a:spcAft>
        <a:buChar char="»"/>
        <a:defRPr sz="2000">
          <a:solidFill>
            <a:schemeClr val="tx1"/>
          </a:solidFill>
          <a:latin typeface="+mn-lt"/>
          <a:ea typeface="+mn-ea"/>
          <a:cs typeface="+mn-cs"/>
        </a:defRPr>
      </a:lvl7pPr>
      <a:lvl8pPr marL="3429000" indent="-228600" algn="l" rtl="0" eaLnBrk="1" fontAlgn="base" hangingPunct="1">
        <a:spcBef>
          <a:spcPct val="20000"/>
        </a:spcBef>
        <a:spcAft>
          <a:spcPct val="0"/>
        </a:spcAft>
        <a:buChar char="»"/>
        <a:defRPr sz="2000">
          <a:solidFill>
            <a:schemeClr val="tx1"/>
          </a:solidFill>
          <a:latin typeface="+mn-lt"/>
          <a:ea typeface="+mn-ea"/>
          <a:cs typeface="+mn-cs"/>
        </a:defRPr>
      </a:lvl8pPr>
      <a:lvl9pPr marL="3886200" indent="-228600" algn="l" rtl="0" eaLnBrk="1" fontAlgn="base" hangingPunct="1">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montana.edu/policy/hr_policies/performance_evaluation.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www.montana.edu/hr/employee-labor-relations/EmployeeRelations.html"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montana.edu/policy/discrimination/index.html"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perfomanceevaluations@montana.edu"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609600"/>
            <a:ext cx="9144000" cy="1143000"/>
          </a:xfrm>
        </p:spPr>
        <p:txBody>
          <a:bodyPr>
            <a:normAutofit/>
          </a:bodyPr>
          <a:lstStyle/>
          <a:p>
            <a:pPr algn="ctr"/>
            <a:r>
              <a:rPr lang="en-US"/>
              <a:t> </a:t>
            </a:r>
          </a:p>
        </p:txBody>
      </p:sp>
      <p:sp>
        <p:nvSpPr>
          <p:cNvPr id="2" name="Content Placeholder 1"/>
          <p:cNvSpPr>
            <a:spLocks noGrp="1"/>
          </p:cNvSpPr>
          <p:nvPr>
            <p:ph idx="1"/>
          </p:nvPr>
        </p:nvSpPr>
        <p:spPr>
          <a:xfrm>
            <a:off x="685800" y="1716505"/>
            <a:ext cx="7772400" cy="4114800"/>
          </a:xfrm>
        </p:spPr>
        <p:txBody>
          <a:bodyPr/>
          <a:lstStyle/>
          <a:p>
            <a:pPr marL="0" indent="0" algn="ctr">
              <a:buNone/>
            </a:pPr>
            <a:r>
              <a:rPr lang="en-US" sz="4800" b="1"/>
              <a:t>Conducting Effective </a:t>
            </a:r>
          </a:p>
          <a:p>
            <a:pPr marL="0" indent="0" algn="ctr">
              <a:buNone/>
            </a:pPr>
            <a:r>
              <a:rPr lang="en-US" sz="4800" b="1"/>
              <a:t>Performance Evaluations</a:t>
            </a:r>
          </a:p>
          <a:p>
            <a:pPr marL="0" indent="0" algn="ctr">
              <a:buNone/>
            </a:pPr>
            <a:endParaRPr lang="en-US"/>
          </a:p>
          <a:p>
            <a:pPr marL="0" indent="0" algn="ctr">
              <a:buNone/>
            </a:pP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43000"/>
            <a:ext cx="7772400" cy="196913"/>
          </a:xfrm>
        </p:spPr>
        <p:txBody>
          <a:bodyPr/>
          <a:lstStyle/>
          <a:p>
            <a:pPr>
              <a:defRPr/>
            </a:pPr>
            <a:r>
              <a:rPr lang="en-US" dirty="0"/>
              <a:t> </a:t>
            </a:r>
            <a:br>
              <a:rPr lang="en-US" dirty="0"/>
            </a:br>
            <a:r>
              <a:rPr lang="en-US" dirty="0"/>
              <a:t>Things to Keep in Mind</a:t>
            </a:r>
          </a:p>
        </p:txBody>
      </p:sp>
      <p:sp>
        <p:nvSpPr>
          <p:cNvPr id="3" name="Content Placeholder 2"/>
          <p:cNvSpPr>
            <a:spLocks noGrp="1"/>
          </p:cNvSpPr>
          <p:nvPr>
            <p:ph idx="1"/>
          </p:nvPr>
        </p:nvSpPr>
        <p:spPr>
          <a:xfrm>
            <a:off x="685800" y="2438400"/>
            <a:ext cx="7315200" cy="3200400"/>
          </a:xfrm>
        </p:spPr>
        <p:txBody>
          <a:bodyPr/>
          <a:lstStyle/>
          <a:p>
            <a:pPr>
              <a:buFont typeface="Arial" pitchFamily="34" charset="0"/>
              <a:buChar char="•"/>
              <a:defRPr/>
            </a:pPr>
            <a:r>
              <a:rPr lang="en-US" sz="2600" dirty="0"/>
              <a:t>Important to set a proper example – role model desired behaviors</a:t>
            </a:r>
          </a:p>
          <a:p>
            <a:pPr>
              <a:buFont typeface="Arial" pitchFamily="34" charset="0"/>
              <a:buChar char="•"/>
              <a:defRPr/>
            </a:pPr>
            <a:r>
              <a:rPr lang="en-US" sz="2600" dirty="0"/>
              <a:t>Set the course </a:t>
            </a:r>
          </a:p>
          <a:p>
            <a:r>
              <a:rPr lang="en-US" sz="2600" dirty="0"/>
              <a:t>Few jobs remain constant- early, initial feedback is vital</a:t>
            </a:r>
          </a:p>
          <a:p>
            <a:r>
              <a:rPr lang="en-US" sz="2600" dirty="0"/>
              <a:t>Expectations must be clear</a:t>
            </a:r>
          </a:p>
          <a:p>
            <a:r>
              <a:rPr lang="en-US" sz="2600" dirty="0"/>
              <a:t>Silence = condoning; approval of behaviors</a:t>
            </a:r>
          </a:p>
          <a:p>
            <a:pPr>
              <a:defRPr/>
            </a:pPr>
            <a:endParaRPr lang="en-US" dirty="0"/>
          </a:p>
          <a:p>
            <a:pPr>
              <a:defRPr/>
            </a:pPr>
            <a:endParaRPr lang="en-US" dirty="0"/>
          </a:p>
        </p:txBody>
      </p:sp>
    </p:spTree>
    <p:extLst>
      <p:ext uri="{BB962C8B-B14F-4D97-AF65-F5344CB8AC3E}">
        <p14:creationId xmlns:p14="http://schemas.microsoft.com/office/powerpoint/2010/main" val="28265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0"/>
            <a:ext cx="7772400" cy="1143000"/>
          </a:xfrm>
        </p:spPr>
        <p:txBody>
          <a:bodyPr/>
          <a:lstStyle/>
          <a:p>
            <a:r>
              <a:rPr lang="en-US"/>
              <a:t>Performance Evaluation</a:t>
            </a:r>
          </a:p>
        </p:txBody>
      </p:sp>
      <p:sp>
        <p:nvSpPr>
          <p:cNvPr id="3" name="Content Placeholder 2"/>
          <p:cNvSpPr>
            <a:spLocks noGrp="1"/>
          </p:cNvSpPr>
          <p:nvPr>
            <p:ph idx="1"/>
          </p:nvPr>
        </p:nvSpPr>
        <p:spPr>
          <a:xfrm>
            <a:off x="1219200" y="2133600"/>
            <a:ext cx="7239000" cy="3352800"/>
          </a:xfrm>
        </p:spPr>
        <p:txBody>
          <a:bodyPr/>
          <a:lstStyle/>
          <a:p>
            <a:pPr>
              <a:defRPr/>
            </a:pPr>
            <a:r>
              <a:rPr lang="en-US" dirty="0"/>
              <a:t>Annual event</a:t>
            </a:r>
          </a:p>
          <a:p>
            <a:pPr>
              <a:defRPr/>
            </a:pPr>
            <a:r>
              <a:rPr lang="en-US" dirty="0"/>
              <a:t>Based on the job duties as outlined in the job description</a:t>
            </a:r>
          </a:p>
          <a:p>
            <a:pPr>
              <a:defRPr/>
            </a:pPr>
            <a:r>
              <a:rPr lang="en-US" dirty="0"/>
              <a:t>Focused on:</a:t>
            </a:r>
          </a:p>
          <a:p>
            <a:pPr lvl="1">
              <a:buFont typeface="Arial" panose="020B0604020202020204" pitchFamily="34" charset="0"/>
              <a:buChar char="•"/>
              <a:defRPr/>
            </a:pPr>
            <a:r>
              <a:rPr lang="en-US" sz="2400" dirty="0"/>
              <a:t>performance of duties</a:t>
            </a:r>
          </a:p>
          <a:p>
            <a:pPr lvl="1">
              <a:buFont typeface="Arial" panose="020B0604020202020204" pitchFamily="34" charset="0"/>
              <a:buChar char="•"/>
              <a:defRPr/>
            </a:pPr>
            <a:r>
              <a:rPr lang="en-US" sz="2400" dirty="0"/>
              <a:t>work expectations</a:t>
            </a:r>
          </a:p>
        </p:txBody>
      </p:sp>
    </p:spTree>
    <p:extLst>
      <p:ext uri="{BB962C8B-B14F-4D97-AF65-F5344CB8AC3E}">
        <p14:creationId xmlns:p14="http://schemas.microsoft.com/office/powerpoint/2010/main" val="3858678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1447800"/>
          </a:xfrm>
        </p:spPr>
        <p:txBody>
          <a:bodyPr/>
          <a:lstStyle/>
          <a:p>
            <a:pPr>
              <a:defRPr/>
            </a:pPr>
            <a:r>
              <a:rPr lang="en-US"/>
              <a:t>Performance Management: Performance Evaluation</a:t>
            </a:r>
          </a:p>
        </p:txBody>
      </p:sp>
      <p:sp>
        <p:nvSpPr>
          <p:cNvPr id="3" name="Content Placeholder 2"/>
          <p:cNvSpPr>
            <a:spLocks noGrp="1"/>
          </p:cNvSpPr>
          <p:nvPr>
            <p:ph idx="1"/>
          </p:nvPr>
        </p:nvSpPr>
        <p:spPr>
          <a:xfrm>
            <a:off x="685800" y="2438400"/>
            <a:ext cx="7772400" cy="3505200"/>
          </a:xfrm>
        </p:spPr>
        <p:txBody>
          <a:bodyPr/>
          <a:lstStyle/>
          <a:p>
            <a:pPr marL="0" indent="0">
              <a:buNone/>
              <a:defRPr/>
            </a:pPr>
            <a:r>
              <a:rPr lang="en-US" sz="2200" dirty="0"/>
              <a:t>Annual performance evaluation is required for classified and contract professional employees (0.5 FTE or greater)</a:t>
            </a:r>
          </a:p>
          <a:p>
            <a:pPr lvl="1">
              <a:buFont typeface="Arial" pitchFamily="34" charset="0"/>
              <a:buChar char="•"/>
              <a:defRPr/>
            </a:pPr>
            <a:r>
              <a:rPr lang="en-US" sz="2200" dirty="0"/>
              <a:t>Classified probationary employees – conduct the evaluation upon conclusion of the probationary period</a:t>
            </a:r>
            <a:endParaRPr lang="en-US" sz="2400" u="sng" dirty="0">
              <a:hlinkClick r:id="rId3"/>
            </a:endParaRPr>
          </a:p>
          <a:p>
            <a:pPr marL="0" indent="0">
              <a:buNone/>
              <a:defRPr/>
            </a:pPr>
            <a:r>
              <a:rPr lang="en-US" sz="2400" dirty="0" err="1"/>
              <a:t>Policy:</a:t>
            </a:r>
            <a:r>
              <a:rPr lang="en-US" sz="2400" dirty="0" err="1">
                <a:hlinkClick r:id="rId3"/>
              </a:rPr>
              <a:t>https</a:t>
            </a:r>
            <a:r>
              <a:rPr lang="en-US" sz="2400" dirty="0">
                <a:hlinkClick r:id="rId3"/>
              </a:rPr>
              <a:t>://www.montana.edu/policy/hr_policies/performance_evaluation.html</a:t>
            </a:r>
            <a:r>
              <a:rPr lang="en-US" sz="2400" dirty="0"/>
              <a:t> </a:t>
            </a:r>
          </a:p>
          <a:p>
            <a:pPr marL="0" indent="0">
              <a:buNone/>
              <a:defRPr/>
            </a:pPr>
            <a:r>
              <a:rPr lang="en-US" sz="2400" dirty="0"/>
              <a:t>Forms: </a:t>
            </a:r>
            <a:r>
              <a:rPr lang="en-US" sz="2200" dirty="0">
                <a:hlinkClick r:id="rId4"/>
              </a:rPr>
              <a:t>https://www.montana.edu/hr/employee-labor-relations/EmployeeRelations.html</a:t>
            </a:r>
            <a:r>
              <a:rPr lang="en-US" sz="2200" dirty="0"/>
              <a:t> (Any alternate forms must be approved by Employee and Labor Relations in advance.)</a:t>
            </a:r>
          </a:p>
          <a:p>
            <a:pPr marL="457200" lvl="1" indent="0">
              <a:buNone/>
              <a:defRPr/>
            </a:pPr>
            <a:endParaRPr lang="en-US" sz="2200" strike="sngStrike" dirty="0"/>
          </a:p>
          <a:p>
            <a:pPr>
              <a:defRPr/>
            </a:pP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sz="3600"/>
              <a:t>Preparing for the Evaluation</a:t>
            </a:r>
          </a:p>
        </p:txBody>
      </p:sp>
      <p:sp>
        <p:nvSpPr>
          <p:cNvPr id="3" name="Content Placeholder 2"/>
          <p:cNvSpPr>
            <a:spLocks noGrp="1"/>
          </p:cNvSpPr>
          <p:nvPr>
            <p:ph idx="1"/>
          </p:nvPr>
        </p:nvSpPr>
        <p:spPr>
          <a:xfrm>
            <a:off x="685800" y="1524000"/>
            <a:ext cx="7772400" cy="4495800"/>
          </a:xfrm>
        </p:spPr>
        <p:txBody>
          <a:bodyPr/>
          <a:lstStyle/>
          <a:p>
            <a:pPr>
              <a:buFont typeface="Arial" pitchFamily="34" charset="0"/>
              <a:buChar char="•"/>
            </a:pPr>
            <a:r>
              <a:rPr lang="en-US" sz="2400" dirty="0"/>
              <a:t>Plan ahead </a:t>
            </a:r>
          </a:p>
          <a:p>
            <a:pPr lvl="1">
              <a:buFont typeface="Arial" pitchFamily="34" charset="0"/>
              <a:buChar char="•"/>
            </a:pPr>
            <a:r>
              <a:rPr lang="en-US" sz="2000" dirty="0"/>
              <a:t>Determine the standards to be used</a:t>
            </a:r>
          </a:p>
          <a:p>
            <a:pPr lvl="2">
              <a:buFont typeface="Arial" pitchFamily="34" charset="0"/>
              <a:buChar char="•"/>
            </a:pPr>
            <a:r>
              <a:rPr lang="en-US" sz="1600" dirty="0"/>
              <a:t>Departmental/work unit standards</a:t>
            </a:r>
          </a:p>
          <a:p>
            <a:pPr lvl="2">
              <a:buFont typeface="Arial" pitchFamily="34" charset="0"/>
              <a:buChar char="•"/>
            </a:pPr>
            <a:r>
              <a:rPr lang="en-US" sz="1600" dirty="0"/>
              <a:t>Service Excellence standards</a:t>
            </a:r>
          </a:p>
          <a:p>
            <a:pPr lvl="1">
              <a:buFont typeface="Arial" pitchFamily="34" charset="0"/>
              <a:buChar char="•"/>
            </a:pPr>
            <a:r>
              <a:rPr lang="en-US" sz="2000" dirty="0"/>
              <a:t>Recognize areas of strength and good performance</a:t>
            </a:r>
          </a:p>
          <a:p>
            <a:pPr lvl="1">
              <a:buFont typeface="Arial" pitchFamily="34" charset="0"/>
              <a:buChar char="•"/>
            </a:pPr>
            <a:r>
              <a:rPr lang="en-US" sz="2000" dirty="0"/>
              <a:t>Identify areas of weakness and patterns of poor or unacceptable performance</a:t>
            </a:r>
          </a:p>
          <a:p>
            <a:pPr lvl="2">
              <a:buFont typeface="Arial" pitchFamily="34" charset="0"/>
              <a:buChar char="•"/>
            </a:pPr>
            <a:r>
              <a:rPr lang="en-US" sz="1600" dirty="0"/>
              <a:t>Develop a plan to improve performance with deadlines and milestones</a:t>
            </a:r>
          </a:p>
          <a:p>
            <a:pPr lvl="1">
              <a:buFont typeface="Arial" pitchFamily="34" charset="0"/>
              <a:buChar char="•"/>
            </a:pPr>
            <a:r>
              <a:rPr lang="en-US" sz="2000" dirty="0"/>
              <a:t>Prepare a draft</a:t>
            </a:r>
          </a:p>
          <a:p>
            <a:pPr lvl="1">
              <a:buFont typeface="Arial" pitchFamily="34" charset="0"/>
              <a:buChar char="•"/>
            </a:pPr>
            <a:r>
              <a:rPr lang="en-US" sz="2000" dirty="0"/>
              <a:t>Set aside sufficient time</a:t>
            </a:r>
          </a:p>
          <a:p>
            <a:pPr>
              <a:buFont typeface="Arial" pitchFamily="34" charset="0"/>
              <a:buChar char="•"/>
            </a:pPr>
            <a:r>
              <a:rPr lang="en-US" sz="2400" dirty="0"/>
              <a:t>Give the employee opportunity to self-evaluate prior to the review</a:t>
            </a:r>
          </a:p>
          <a:p>
            <a:endParaRPr lang="en-US" sz="2400" dirty="0"/>
          </a:p>
          <a:p>
            <a:pPr>
              <a:buFont typeface="Arial" pitchFamily="34" charset="0"/>
              <a:buChar char="•"/>
            </a:pPr>
            <a:endParaRPr lang="en-US" sz="2400" dirty="0"/>
          </a:p>
          <a:p>
            <a:endParaRPr lang="en-US" dirty="0"/>
          </a:p>
        </p:txBody>
      </p:sp>
    </p:spTree>
    <p:extLst>
      <p:ext uri="{BB962C8B-B14F-4D97-AF65-F5344CB8AC3E}">
        <p14:creationId xmlns:p14="http://schemas.microsoft.com/office/powerpoint/2010/main" val="11154120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72400" cy="1371600"/>
          </a:xfrm>
        </p:spPr>
        <p:txBody>
          <a:bodyPr>
            <a:noAutofit/>
          </a:bodyPr>
          <a:lstStyle/>
          <a:p>
            <a:r>
              <a:rPr lang="en-US" sz="3700"/>
              <a:t>Conducting the Evaluation</a:t>
            </a:r>
          </a:p>
        </p:txBody>
      </p:sp>
      <p:sp>
        <p:nvSpPr>
          <p:cNvPr id="3" name="Content Placeholder 2"/>
          <p:cNvSpPr>
            <a:spLocks noGrp="1"/>
          </p:cNvSpPr>
          <p:nvPr>
            <p:ph idx="1"/>
          </p:nvPr>
        </p:nvSpPr>
        <p:spPr>
          <a:xfrm>
            <a:off x="685800" y="1905000"/>
            <a:ext cx="7772400" cy="3886200"/>
          </a:xfrm>
        </p:spPr>
        <p:txBody>
          <a:bodyPr/>
          <a:lstStyle/>
          <a:p>
            <a:pPr marL="0" indent="0">
              <a:buNone/>
            </a:pPr>
            <a:endParaRPr lang="en-US" sz="2400"/>
          </a:p>
          <a:p>
            <a:r>
              <a:rPr lang="en-US" sz="2400"/>
              <a:t>Provide the evaluation in writing in advance</a:t>
            </a:r>
          </a:p>
          <a:p>
            <a:r>
              <a:rPr lang="en-US" sz="2400"/>
              <a:t>Meet face-to face</a:t>
            </a:r>
          </a:p>
          <a:p>
            <a:pPr lvl="1">
              <a:buFont typeface="Arial" panose="020B0604020202020204" pitchFamily="34" charset="0"/>
              <a:buChar char="•"/>
            </a:pPr>
            <a:r>
              <a:rPr lang="en-US" sz="2000"/>
              <a:t>Help the employee feel comfortable</a:t>
            </a:r>
          </a:p>
          <a:p>
            <a:pPr lvl="1">
              <a:buFont typeface="Arial" panose="020B0604020202020204" pitchFamily="34" charset="0"/>
              <a:buChar char="•"/>
            </a:pPr>
            <a:r>
              <a:rPr lang="en-US" sz="2000"/>
              <a:t>Be discreet and maintain confidentiality</a:t>
            </a:r>
          </a:p>
          <a:p>
            <a:pPr lvl="1">
              <a:buFont typeface="Arial" panose="020B0604020202020204" pitchFamily="34" charset="0"/>
              <a:buChar char="•"/>
            </a:pPr>
            <a:r>
              <a:rPr lang="en-US" sz="2000"/>
              <a:t>Keep the discussion professional</a:t>
            </a:r>
          </a:p>
          <a:p>
            <a:r>
              <a:rPr lang="en-US" sz="2400"/>
              <a:t>Maintain objectivity</a:t>
            </a:r>
          </a:p>
          <a:p>
            <a:r>
              <a:rPr lang="en-US" sz="2400"/>
              <a:t>Provide the employee with an opportunity to comment and ask questions – actively listen</a:t>
            </a:r>
          </a:p>
          <a:p>
            <a:endParaRPr lang="en-US" sz="2400"/>
          </a:p>
          <a:p>
            <a:endParaRPr lang="en-US" sz="2400"/>
          </a:p>
        </p:txBody>
      </p:sp>
    </p:spTree>
    <p:extLst>
      <p:ext uri="{BB962C8B-B14F-4D97-AF65-F5344CB8AC3E}">
        <p14:creationId xmlns:p14="http://schemas.microsoft.com/office/powerpoint/2010/main" val="2982116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noAutofit/>
          </a:bodyPr>
          <a:lstStyle/>
          <a:p>
            <a:r>
              <a:rPr lang="en-US" sz="3700"/>
              <a:t>Conducting the Evaluation</a:t>
            </a:r>
          </a:p>
        </p:txBody>
      </p:sp>
      <p:sp>
        <p:nvSpPr>
          <p:cNvPr id="3" name="Content Placeholder 2"/>
          <p:cNvSpPr>
            <a:spLocks noGrp="1"/>
          </p:cNvSpPr>
          <p:nvPr>
            <p:ph idx="1"/>
          </p:nvPr>
        </p:nvSpPr>
        <p:spPr>
          <a:xfrm>
            <a:off x="685800" y="1981200"/>
            <a:ext cx="7772400" cy="4114800"/>
          </a:xfrm>
        </p:spPr>
        <p:txBody>
          <a:bodyPr/>
          <a:lstStyle/>
          <a:p>
            <a:pPr>
              <a:buFont typeface="Arial" pitchFamily="34" charset="0"/>
              <a:buChar char="•"/>
            </a:pPr>
            <a:r>
              <a:rPr lang="en-US" sz="2400"/>
              <a:t>Focus on job performance…</a:t>
            </a:r>
          </a:p>
          <a:p>
            <a:pPr lvl="1">
              <a:buFont typeface="Arial" panose="020B0604020202020204" pitchFamily="34" charset="0"/>
              <a:buChar char="•"/>
            </a:pPr>
            <a:r>
              <a:rPr lang="en-US" sz="2000"/>
              <a:t>skills, activities, outcomes</a:t>
            </a:r>
          </a:p>
          <a:p>
            <a:pPr lvl="1">
              <a:buFont typeface="Arial" panose="020B0604020202020204" pitchFamily="34" charset="0"/>
              <a:buChar char="•"/>
            </a:pPr>
            <a:r>
              <a:rPr lang="en-US" sz="2000"/>
              <a:t>behavior, conduct </a:t>
            </a:r>
          </a:p>
          <a:p>
            <a:r>
              <a:rPr lang="en-US" sz="2400"/>
              <a:t>Be accurate, specific, give examples</a:t>
            </a:r>
          </a:p>
          <a:p>
            <a:r>
              <a:rPr lang="en-US" sz="2400"/>
              <a:t>Be consistent in measuring and communicating the extent to which those expectations are being met</a:t>
            </a:r>
          </a:p>
          <a:p>
            <a:pPr lvl="1">
              <a:buFont typeface="Arial" panose="020B0604020202020204" pitchFamily="34" charset="0"/>
              <a:buChar char="•"/>
              <a:defRPr/>
            </a:pPr>
            <a:r>
              <a:rPr lang="en-US" sz="2000"/>
              <a:t>Reasonable indicators of successful performance  are expressed in terms of quality, quantity, timeliness, cost</a:t>
            </a:r>
          </a:p>
          <a:p>
            <a:endParaRPr lang="en-US" sz="2800"/>
          </a:p>
          <a:p>
            <a:pPr>
              <a:defRPr/>
            </a:pPr>
            <a:endParaRPr lang="en-US" sz="2800"/>
          </a:p>
          <a:p>
            <a:pPr>
              <a:defRPr/>
            </a:pPr>
            <a:endParaRPr lang="en-US" sz="2800"/>
          </a:p>
          <a:p>
            <a:pPr>
              <a:defRPr/>
            </a:pPr>
            <a:endParaRPr lang="en-US" sz="2800"/>
          </a:p>
        </p:txBody>
      </p:sp>
    </p:spTree>
    <p:extLst>
      <p:ext uri="{BB962C8B-B14F-4D97-AF65-F5344CB8AC3E}">
        <p14:creationId xmlns:p14="http://schemas.microsoft.com/office/powerpoint/2010/main" val="1911616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pPr>
              <a:defRPr/>
            </a:pPr>
            <a:r>
              <a:rPr lang="en-US"/>
              <a:t>Rating Scale </a:t>
            </a:r>
          </a:p>
        </p:txBody>
      </p:sp>
      <p:sp>
        <p:nvSpPr>
          <p:cNvPr id="3" name="Content Placeholder 2"/>
          <p:cNvSpPr>
            <a:spLocks noGrp="1"/>
          </p:cNvSpPr>
          <p:nvPr>
            <p:ph idx="1"/>
          </p:nvPr>
        </p:nvSpPr>
        <p:spPr>
          <a:xfrm>
            <a:off x="685800" y="1524000"/>
            <a:ext cx="7772400" cy="4572000"/>
          </a:xfrm>
        </p:spPr>
        <p:txBody>
          <a:bodyPr/>
          <a:lstStyle/>
          <a:p>
            <a:pPr>
              <a:defRPr/>
            </a:pPr>
            <a:r>
              <a:rPr lang="en-US" sz="2400" u="sng" dirty="0"/>
              <a:t>Exemplary</a:t>
            </a:r>
            <a:r>
              <a:rPr lang="en-US" sz="2400" dirty="0"/>
              <a:t> – Unequivocally superior performance </a:t>
            </a:r>
            <a:r>
              <a:rPr lang="en-US" sz="2400" i="1" dirty="0"/>
              <a:t>(No one could possibly do this job better).</a:t>
            </a:r>
          </a:p>
          <a:p>
            <a:pPr>
              <a:defRPr/>
            </a:pPr>
            <a:r>
              <a:rPr lang="en-US" sz="2400" u="sng" dirty="0"/>
              <a:t>Strong</a:t>
            </a:r>
            <a:r>
              <a:rPr lang="en-US" sz="2400" dirty="0"/>
              <a:t> – Performance is strong and contributes significantly to achieving the department’s mission </a:t>
            </a:r>
            <a:r>
              <a:rPr lang="en-US" sz="2400" i="1" dirty="0"/>
              <a:t>(You would really hate it if this person left MSU).</a:t>
            </a:r>
          </a:p>
          <a:p>
            <a:pPr>
              <a:defRPr/>
            </a:pPr>
            <a:r>
              <a:rPr lang="en-US" sz="2400" u="sng" dirty="0"/>
              <a:t>Acceptable</a:t>
            </a:r>
            <a:r>
              <a:rPr lang="en-US" sz="2400" dirty="0"/>
              <a:t> – Performance meets all expectations of the role and is a valued contributor to the success of the department’s mission </a:t>
            </a:r>
            <a:r>
              <a:rPr lang="en-US" sz="2400" i="1" dirty="0"/>
              <a:t>(Baseline expectations are consistently met; solid performance).</a:t>
            </a:r>
          </a:p>
          <a:p>
            <a:pPr marL="0" indent="0">
              <a:buNone/>
              <a:defRPr/>
            </a:pPr>
            <a:endParaRPr lang="en-US" sz="2400" dirty="0"/>
          </a:p>
        </p:txBody>
      </p:sp>
    </p:spTree>
    <p:extLst>
      <p:ext uri="{BB962C8B-B14F-4D97-AF65-F5344CB8AC3E}">
        <p14:creationId xmlns:p14="http://schemas.microsoft.com/office/powerpoint/2010/main" val="1256659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pPr>
              <a:defRPr/>
            </a:pPr>
            <a:r>
              <a:rPr lang="en-US"/>
              <a:t>Rating Scale (continued) </a:t>
            </a:r>
          </a:p>
        </p:txBody>
      </p:sp>
      <p:sp>
        <p:nvSpPr>
          <p:cNvPr id="3" name="Content Placeholder 2"/>
          <p:cNvSpPr>
            <a:spLocks noGrp="1"/>
          </p:cNvSpPr>
          <p:nvPr>
            <p:ph idx="1"/>
          </p:nvPr>
        </p:nvSpPr>
        <p:spPr>
          <a:xfrm>
            <a:off x="685800" y="1524000"/>
            <a:ext cx="7772400" cy="4572000"/>
          </a:xfrm>
        </p:spPr>
        <p:txBody>
          <a:bodyPr/>
          <a:lstStyle/>
          <a:p>
            <a:pPr marL="0" indent="0">
              <a:buNone/>
              <a:defRPr/>
            </a:pPr>
            <a:r>
              <a:rPr lang="en-US" sz="2400" b="1" i="1" u="sng" dirty="0">
                <a:cs typeface="Arial"/>
              </a:rPr>
              <a:t>Consult with your HRBP before rating an employee as below:</a:t>
            </a:r>
          </a:p>
          <a:p>
            <a:pPr>
              <a:defRPr/>
            </a:pPr>
            <a:endParaRPr lang="en-US" sz="2400" u="sng" dirty="0">
              <a:cs typeface="Arial"/>
            </a:endParaRPr>
          </a:p>
          <a:p>
            <a:pPr>
              <a:defRPr/>
            </a:pPr>
            <a:r>
              <a:rPr lang="en-US" sz="2400" u="sng" dirty="0">
                <a:cs typeface="Arial"/>
              </a:rPr>
              <a:t>Below Expectations </a:t>
            </a:r>
            <a:r>
              <a:rPr lang="en-US" sz="2400" dirty="0">
                <a:cs typeface="Arial"/>
              </a:rPr>
              <a:t>– Certain aspects of the performance do not meet expectations and could be improved. </a:t>
            </a:r>
            <a:r>
              <a:rPr lang="en-US" sz="2400" i="1" dirty="0">
                <a:cs typeface="Arial"/>
              </a:rPr>
              <a:t>(Talk to your HR Business Partner.)</a:t>
            </a:r>
            <a:endParaRPr lang="en-US" sz="2400" i="1" dirty="0">
              <a:solidFill>
                <a:srgbClr val="000000"/>
              </a:solidFill>
              <a:cs typeface="Arial"/>
            </a:endParaRPr>
          </a:p>
          <a:p>
            <a:pPr>
              <a:defRPr/>
            </a:pPr>
            <a:r>
              <a:rPr lang="en-US" sz="2400" u="sng" dirty="0">
                <a:cs typeface="Arial"/>
              </a:rPr>
              <a:t>Unacceptable</a:t>
            </a:r>
            <a:r>
              <a:rPr lang="en-US" sz="2400" dirty="0">
                <a:cs typeface="Arial"/>
              </a:rPr>
              <a:t> – Performance does not meet expectations and must be improved. </a:t>
            </a:r>
            <a:r>
              <a:rPr lang="en-US" sz="2400" i="1" dirty="0">
                <a:cs typeface="Arial"/>
              </a:rPr>
              <a:t>(Talk to your HR Business Partner.)</a:t>
            </a:r>
            <a:endParaRPr lang="en-US" i="1" dirty="0">
              <a:cs typeface="Arial"/>
            </a:endParaRPr>
          </a:p>
        </p:txBody>
      </p:sp>
    </p:spTree>
    <p:extLst>
      <p:ext uri="{BB962C8B-B14F-4D97-AF65-F5344CB8AC3E}">
        <p14:creationId xmlns:p14="http://schemas.microsoft.com/office/powerpoint/2010/main" val="27029895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a:t>Common Rating Errors</a:t>
            </a:r>
          </a:p>
        </p:txBody>
      </p:sp>
      <p:sp>
        <p:nvSpPr>
          <p:cNvPr id="3" name="Content Placeholder 2"/>
          <p:cNvSpPr>
            <a:spLocks noGrp="1"/>
          </p:cNvSpPr>
          <p:nvPr>
            <p:ph idx="1"/>
          </p:nvPr>
        </p:nvSpPr>
        <p:spPr>
          <a:xfrm>
            <a:off x="685800" y="1752600"/>
            <a:ext cx="7772400" cy="4114800"/>
          </a:xfrm>
        </p:spPr>
        <p:txBody>
          <a:bodyPr>
            <a:normAutofit fontScale="70000" lnSpcReduction="20000"/>
          </a:bodyPr>
          <a:lstStyle/>
          <a:p>
            <a:pPr>
              <a:lnSpc>
                <a:spcPct val="90000"/>
              </a:lnSpc>
            </a:pPr>
            <a:endParaRPr lang="en-US"/>
          </a:p>
          <a:p>
            <a:pPr>
              <a:lnSpc>
                <a:spcPct val="90000"/>
              </a:lnSpc>
            </a:pPr>
            <a:r>
              <a:rPr lang="en-US"/>
              <a:t>Halo/Horn – opinion of one quality influences the opinion of other qualities.  All the same rating.  </a:t>
            </a:r>
          </a:p>
          <a:p>
            <a:pPr>
              <a:lnSpc>
                <a:spcPct val="90000"/>
              </a:lnSpc>
            </a:pPr>
            <a:endParaRPr lang="en-US"/>
          </a:p>
          <a:p>
            <a:pPr>
              <a:lnSpc>
                <a:spcPct val="90000"/>
              </a:lnSpc>
            </a:pPr>
            <a:r>
              <a:rPr lang="en-US"/>
              <a:t>Central Tendency – everyone in the middle, lack of rating between employees. </a:t>
            </a:r>
          </a:p>
          <a:p>
            <a:pPr>
              <a:lnSpc>
                <a:spcPct val="90000"/>
              </a:lnSpc>
            </a:pPr>
            <a:endParaRPr lang="en-US"/>
          </a:p>
          <a:p>
            <a:pPr>
              <a:lnSpc>
                <a:spcPct val="90000"/>
              </a:lnSpc>
            </a:pPr>
            <a:r>
              <a:rPr lang="en-US"/>
              <a:t>Leniency</a:t>
            </a:r>
            <a:r>
              <a:rPr lang="en-US" b="1"/>
              <a:t> </a:t>
            </a:r>
            <a:r>
              <a:rPr lang="en-US"/>
              <a:t>– avoids honest ratings to avoid conflict – everyone near the top.</a:t>
            </a:r>
          </a:p>
          <a:p>
            <a:pPr>
              <a:lnSpc>
                <a:spcPct val="90000"/>
              </a:lnSpc>
            </a:pPr>
            <a:endParaRPr lang="en-US"/>
          </a:p>
          <a:p>
            <a:pPr>
              <a:lnSpc>
                <a:spcPct val="90000"/>
              </a:lnSpc>
            </a:pPr>
            <a:r>
              <a:rPr lang="en-US"/>
              <a:t>Recency – greater weight to recent occurrences or events</a:t>
            </a:r>
          </a:p>
          <a:p>
            <a:pPr>
              <a:lnSpc>
                <a:spcPct val="90000"/>
              </a:lnSpc>
            </a:pPr>
            <a:endParaRPr lang="en-US"/>
          </a:p>
          <a:p>
            <a:pPr>
              <a:lnSpc>
                <a:spcPct val="90000"/>
              </a:lnSpc>
            </a:pPr>
            <a:r>
              <a:rPr lang="en-US"/>
              <a:t>Similarity/Like me  – favorable rating to employees who have similar values or interests to the rater</a:t>
            </a:r>
          </a:p>
          <a:p>
            <a:pPr>
              <a:lnSpc>
                <a:spcPct val="90000"/>
              </a:lnSpc>
            </a:pPr>
            <a:endParaRPr lang="en-US"/>
          </a:p>
          <a:p>
            <a:pPr>
              <a:defRPr/>
            </a:pPr>
            <a:endParaRPr lang="en-US"/>
          </a:p>
          <a:p>
            <a:pPr>
              <a:defRPr/>
            </a:pP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696200" cy="838200"/>
          </a:xfrm>
        </p:spPr>
        <p:txBody>
          <a:bodyPr/>
          <a:lstStyle/>
          <a:p>
            <a:pPr>
              <a:defRPr/>
            </a:pPr>
            <a:r>
              <a:rPr lang="en-US" dirty="0"/>
              <a:t> Do Not</a:t>
            </a:r>
          </a:p>
        </p:txBody>
      </p:sp>
      <p:sp>
        <p:nvSpPr>
          <p:cNvPr id="3" name="Content Placeholder 2"/>
          <p:cNvSpPr>
            <a:spLocks noGrp="1"/>
          </p:cNvSpPr>
          <p:nvPr>
            <p:ph idx="1"/>
          </p:nvPr>
        </p:nvSpPr>
        <p:spPr>
          <a:xfrm>
            <a:off x="685800" y="1524000"/>
            <a:ext cx="7772400" cy="4572000"/>
          </a:xfrm>
        </p:spPr>
        <p:txBody>
          <a:bodyPr/>
          <a:lstStyle/>
          <a:p>
            <a:pPr>
              <a:spcBef>
                <a:spcPts val="600"/>
              </a:spcBef>
              <a:spcAft>
                <a:spcPts val="600"/>
              </a:spcAft>
              <a:defRPr/>
            </a:pPr>
            <a:r>
              <a:rPr lang="en-US" sz="2000" dirty="0"/>
              <a:t>- Surprise the employee. Nothing contained within the evaluation should be the first time the employee is hearing about it.</a:t>
            </a:r>
          </a:p>
          <a:p>
            <a:pPr>
              <a:spcBef>
                <a:spcPts val="600"/>
              </a:spcBef>
              <a:spcAft>
                <a:spcPts val="600"/>
              </a:spcAft>
              <a:defRPr/>
            </a:pPr>
            <a:r>
              <a:rPr lang="en-US" sz="2000" dirty="0"/>
              <a:t>- Take an informal approach. This is a formal official document and process</a:t>
            </a:r>
          </a:p>
          <a:p>
            <a:pPr>
              <a:spcBef>
                <a:spcPts val="600"/>
              </a:spcBef>
              <a:spcAft>
                <a:spcPts val="600"/>
              </a:spcAft>
              <a:defRPr/>
            </a:pPr>
            <a:r>
              <a:rPr lang="en-US" sz="2000" dirty="0"/>
              <a:t>-Don’t discriminate See Policies on Non-Discrimination at </a:t>
            </a:r>
            <a:r>
              <a:rPr lang="en-US" sz="2000" dirty="0">
                <a:hlinkClick r:id="rId3"/>
              </a:rPr>
              <a:t>https://www.montana.edu/policy/discrimination/index.html</a:t>
            </a:r>
            <a:r>
              <a:rPr lang="en-US" sz="2000" dirty="0"/>
              <a:t> </a:t>
            </a:r>
          </a:p>
          <a:p>
            <a:pPr>
              <a:spcBef>
                <a:spcPts val="600"/>
              </a:spcBef>
              <a:spcAft>
                <a:spcPts val="600"/>
              </a:spcAft>
              <a:defRPr/>
            </a:pPr>
            <a:r>
              <a:rPr lang="en-US" sz="2000" dirty="0"/>
              <a:t>- Focus on personality or generalities</a:t>
            </a:r>
          </a:p>
          <a:p>
            <a:pPr>
              <a:spcBef>
                <a:spcPts val="600"/>
              </a:spcBef>
              <a:spcAft>
                <a:spcPts val="600"/>
              </a:spcAft>
              <a:defRPr/>
            </a:pPr>
            <a:r>
              <a:rPr lang="en-US" sz="2000" dirty="0"/>
              <a:t>- Apologize for a poor rating</a:t>
            </a:r>
          </a:p>
          <a:p>
            <a:pPr>
              <a:spcAft>
                <a:spcPts val="600"/>
              </a:spcAft>
              <a:defRPr/>
            </a:pPr>
            <a:endParaRPr lang="en-US" sz="3000" dirty="0"/>
          </a:p>
          <a:p>
            <a:pPr>
              <a:defRPr/>
            </a:pPr>
            <a:endParaRPr lang="en-US" dirty="0"/>
          </a:p>
          <a:p>
            <a:pPr>
              <a:defRPr/>
            </a:pPr>
            <a:endParaRPr lang="en-US" dirty="0"/>
          </a:p>
          <a:p>
            <a:pPr>
              <a:defRPr/>
            </a:pPr>
            <a:endParaRPr lang="en-US" dirty="0"/>
          </a:p>
        </p:txBody>
      </p:sp>
    </p:spTree>
    <p:extLst>
      <p:ext uri="{BB962C8B-B14F-4D97-AF65-F5344CB8AC3E}">
        <p14:creationId xmlns:p14="http://schemas.microsoft.com/office/powerpoint/2010/main" val="3687760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7772400" cy="1524000"/>
          </a:xfrm>
        </p:spPr>
        <p:txBody>
          <a:bodyPr/>
          <a:lstStyle/>
          <a:p>
            <a:r>
              <a:rPr lang="en-US"/>
              <a:t>Best Practices </a:t>
            </a:r>
          </a:p>
        </p:txBody>
      </p:sp>
      <p:sp>
        <p:nvSpPr>
          <p:cNvPr id="3" name="Content Placeholder 2"/>
          <p:cNvSpPr>
            <a:spLocks noGrp="1"/>
          </p:cNvSpPr>
          <p:nvPr>
            <p:ph idx="1"/>
          </p:nvPr>
        </p:nvSpPr>
        <p:spPr>
          <a:xfrm>
            <a:off x="685800" y="2402305"/>
            <a:ext cx="7772400" cy="3505200"/>
          </a:xfrm>
        </p:spPr>
        <p:txBody>
          <a:bodyPr/>
          <a:lstStyle/>
          <a:p>
            <a:r>
              <a:rPr lang="en-US" dirty="0"/>
              <a:t>Hire the Best People</a:t>
            </a:r>
          </a:p>
          <a:p>
            <a:r>
              <a:rPr lang="en-US" dirty="0"/>
              <a:t>Train them Well</a:t>
            </a:r>
          </a:p>
          <a:p>
            <a:r>
              <a:rPr lang="en-US" dirty="0"/>
              <a:t>Establish Clear Expectations</a:t>
            </a:r>
          </a:p>
          <a:p>
            <a:r>
              <a:rPr lang="en-US" dirty="0"/>
              <a:t>Communicate</a:t>
            </a:r>
          </a:p>
          <a:p>
            <a:r>
              <a:rPr lang="en-US" dirty="0"/>
              <a:t>Manage Performance</a:t>
            </a:r>
          </a:p>
        </p:txBody>
      </p:sp>
    </p:spTree>
    <p:extLst>
      <p:ext uri="{BB962C8B-B14F-4D97-AF65-F5344CB8AC3E}">
        <p14:creationId xmlns:p14="http://schemas.microsoft.com/office/powerpoint/2010/main" val="2580586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990600"/>
          </a:xfrm>
        </p:spPr>
        <p:txBody>
          <a:bodyPr/>
          <a:lstStyle/>
          <a:p>
            <a:r>
              <a:rPr lang="en-US" dirty="0"/>
              <a:t>Do Not</a:t>
            </a:r>
          </a:p>
        </p:txBody>
      </p:sp>
      <p:sp>
        <p:nvSpPr>
          <p:cNvPr id="3" name="Content Placeholder 2"/>
          <p:cNvSpPr>
            <a:spLocks noGrp="1"/>
          </p:cNvSpPr>
          <p:nvPr>
            <p:ph idx="1"/>
          </p:nvPr>
        </p:nvSpPr>
        <p:spPr>
          <a:xfrm>
            <a:off x="685800" y="2057400"/>
            <a:ext cx="7772400" cy="3691550"/>
          </a:xfrm>
        </p:spPr>
        <p:txBody>
          <a:bodyPr/>
          <a:lstStyle/>
          <a:p>
            <a:pPr>
              <a:spcBef>
                <a:spcPts val="600"/>
              </a:spcBef>
              <a:spcAft>
                <a:spcPts val="600"/>
              </a:spcAft>
            </a:pPr>
            <a:r>
              <a:rPr lang="en-US" sz="2800" dirty="0"/>
              <a:t>- Generalize individual problems to the group- these should be directly addressed</a:t>
            </a:r>
          </a:p>
          <a:p>
            <a:pPr>
              <a:spcBef>
                <a:spcPts val="600"/>
              </a:spcBef>
              <a:spcAft>
                <a:spcPts val="600"/>
              </a:spcAft>
            </a:pPr>
            <a:r>
              <a:rPr lang="en-US" sz="2800" dirty="0"/>
              <a:t>- Compare to or discuss other employees</a:t>
            </a:r>
          </a:p>
          <a:p>
            <a:pPr>
              <a:spcBef>
                <a:spcPts val="600"/>
              </a:spcBef>
              <a:spcAft>
                <a:spcPts val="600"/>
              </a:spcAft>
            </a:pPr>
            <a:r>
              <a:rPr lang="en-US" sz="2800" dirty="0"/>
              <a:t>- Move directly to punishment (talk to your HRBP)</a:t>
            </a:r>
          </a:p>
          <a:p>
            <a:pPr>
              <a:spcBef>
                <a:spcPts val="600"/>
              </a:spcBef>
              <a:spcAft>
                <a:spcPts val="600"/>
              </a:spcAft>
            </a:pPr>
            <a:r>
              <a:rPr lang="en-US" sz="2800" dirty="0"/>
              <a:t>- Ignore patterns of poor job performance</a:t>
            </a:r>
          </a:p>
          <a:p>
            <a:pPr>
              <a:spcBef>
                <a:spcPts val="600"/>
              </a:spcBef>
              <a:spcAft>
                <a:spcPts val="600"/>
              </a:spcAft>
            </a:pPr>
            <a:r>
              <a:rPr lang="en-US" sz="2800" dirty="0"/>
              <a:t>- Become involved in personal problems</a:t>
            </a:r>
          </a:p>
        </p:txBody>
      </p:sp>
    </p:spTree>
    <p:extLst>
      <p:ext uri="{BB962C8B-B14F-4D97-AF65-F5344CB8AC3E}">
        <p14:creationId xmlns:p14="http://schemas.microsoft.com/office/powerpoint/2010/main" val="18855252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2209800"/>
          </a:xfrm>
        </p:spPr>
        <p:txBody>
          <a:bodyPr/>
          <a:lstStyle/>
          <a:p>
            <a:r>
              <a:rPr lang="en-US"/>
              <a:t>Personal Problems &amp; Substance Abuse Issues in the Workplace</a:t>
            </a:r>
          </a:p>
        </p:txBody>
      </p:sp>
      <p:sp>
        <p:nvSpPr>
          <p:cNvPr id="3" name="Content Placeholder 2"/>
          <p:cNvSpPr>
            <a:spLocks noGrp="1"/>
          </p:cNvSpPr>
          <p:nvPr>
            <p:ph idx="1"/>
          </p:nvPr>
        </p:nvSpPr>
        <p:spPr>
          <a:xfrm>
            <a:off x="685800" y="3276600"/>
            <a:ext cx="7772400" cy="2514600"/>
          </a:xfrm>
        </p:spPr>
        <p:txBody>
          <a:bodyPr/>
          <a:lstStyle/>
          <a:p>
            <a:pPr>
              <a:buFont typeface="Arial" pitchFamily="34" charset="0"/>
              <a:buChar char="•"/>
            </a:pPr>
            <a:r>
              <a:rPr lang="en-US"/>
              <a:t>Get help – ask your HRBP</a:t>
            </a:r>
          </a:p>
          <a:p>
            <a:pPr>
              <a:spcAft>
                <a:spcPts val="600"/>
              </a:spcAft>
            </a:pPr>
            <a:r>
              <a:rPr lang="en-US"/>
              <a:t>Don’t diagnose – you are not a doctor</a:t>
            </a:r>
          </a:p>
          <a:p>
            <a:r>
              <a:rPr lang="en-US"/>
              <a:t>Don’t run afoul of ADA or FMLA</a:t>
            </a:r>
          </a:p>
        </p:txBody>
      </p:sp>
    </p:spTree>
    <p:extLst>
      <p:ext uri="{BB962C8B-B14F-4D97-AF65-F5344CB8AC3E}">
        <p14:creationId xmlns:p14="http://schemas.microsoft.com/office/powerpoint/2010/main" val="19618943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72400" cy="1143000"/>
          </a:xfrm>
        </p:spPr>
        <p:txBody>
          <a:bodyPr/>
          <a:lstStyle/>
          <a:p>
            <a:pPr>
              <a:defRPr/>
            </a:pPr>
            <a:r>
              <a:rPr lang="en-US"/>
              <a:t>Disagreements</a:t>
            </a:r>
          </a:p>
        </p:txBody>
      </p:sp>
      <p:sp>
        <p:nvSpPr>
          <p:cNvPr id="3" name="Content Placeholder 2"/>
          <p:cNvSpPr>
            <a:spLocks noGrp="1"/>
          </p:cNvSpPr>
          <p:nvPr>
            <p:ph idx="1"/>
          </p:nvPr>
        </p:nvSpPr>
        <p:spPr>
          <a:xfrm>
            <a:off x="685800" y="1600200"/>
            <a:ext cx="7772400" cy="4495800"/>
          </a:xfrm>
        </p:spPr>
        <p:txBody>
          <a:bodyPr/>
          <a:lstStyle/>
          <a:p>
            <a:pPr>
              <a:defRPr/>
            </a:pPr>
            <a:r>
              <a:rPr lang="en-US" sz="2800" dirty="0"/>
              <a:t>Rebuttal process; No grievance process</a:t>
            </a:r>
          </a:p>
          <a:p>
            <a:pPr lvl="1">
              <a:defRPr/>
            </a:pPr>
            <a:r>
              <a:rPr lang="en-US" sz="2000" dirty="0"/>
              <a:t>An employee who disagrees with the evaluation of his or her supervisor may submit a written request for review by the supervisor’s supervisor.</a:t>
            </a:r>
          </a:p>
          <a:p>
            <a:pPr lvl="1">
              <a:defRPr/>
            </a:pPr>
            <a:r>
              <a:rPr lang="en-US" sz="2000" dirty="0"/>
              <a:t>The written request must outline the specific areas of disagreement and the reasons the employee disagrees with the supervisor’s evaluation.</a:t>
            </a:r>
          </a:p>
          <a:p>
            <a:pPr lvl="1">
              <a:defRPr/>
            </a:pPr>
            <a:r>
              <a:rPr lang="en-US" sz="2000" dirty="0"/>
              <a:t>The decision of the supervisor’s supervisor will be the final decision on the evaluation.</a:t>
            </a:r>
          </a:p>
          <a:p>
            <a:pPr lvl="1">
              <a:defRPr/>
            </a:pPr>
            <a:r>
              <a:rPr lang="en-US" sz="2000" dirty="0"/>
              <a:t>The employee’s written disagreement will be included as part of the final performance evaluation. </a:t>
            </a:r>
          </a:p>
        </p:txBody>
      </p:sp>
    </p:spTree>
    <p:extLst>
      <p:ext uri="{BB962C8B-B14F-4D97-AF65-F5344CB8AC3E}">
        <p14:creationId xmlns:p14="http://schemas.microsoft.com/office/powerpoint/2010/main" val="12889096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143000"/>
          </a:xfrm>
        </p:spPr>
        <p:txBody>
          <a:bodyPr/>
          <a:lstStyle/>
          <a:p>
            <a:pPr algn="ctr"/>
            <a:r>
              <a:rPr lang="en-US" dirty="0"/>
              <a:t>Details</a:t>
            </a:r>
          </a:p>
        </p:txBody>
      </p:sp>
      <p:sp>
        <p:nvSpPr>
          <p:cNvPr id="4" name="Content Placeholder 1"/>
          <p:cNvSpPr>
            <a:spLocks noGrp="1"/>
          </p:cNvSpPr>
          <p:nvPr>
            <p:ph idx="1"/>
          </p:nvPr>
        </p:nvSpPr>
        <p:spPr>
          <a:xfrm>
            <a:off x="609600" y="1447800"/>
            <a:ext cx="8153400" cy="4495800"/>
          </a:xfrm>
        </p:spPr>
        <p:txBody>
          <a:bodyPr>
            <a:normAutofit fontScale="85000" lnSpcReduction="20000"/>
          </a:bodyPr>
          <a:lstStyle/>
          <a:p>
            <a:pPr>
              <a:buFont typeface="Arial"/>
            </a:pPr>
            <a:r>
              <a:rPr lang="en-US" sz="2600" dirty="0"/>
              <a:t>Employee &amp; Supervisor must </a:t>
            </a:r>
            <a:r>
              <a:rPr lang="en-US" sz="2600" b="1" u="sng" dirty="0"/>
              <a:t>sign</a:t>
            </a:r>
            <a:r>
              <a:rPr lang="en-US" sz="2600" dirty="0"/>
              <a:t> the evaluation</a:t>
            </a:r>
          </a:p>
          <a:p>
            <a:pPr lvl="1">
              <a:buFont typeface="Arial"/>
              <a:buChar char="–"/>
            </a:pPr>
            <a:r>
              <a:rPr lang="en-US" sz="2800" dirty="0"/>
              <a:t>The employee’s signature on the form indicates the meeting took place and not agreement of the contents.</a:t>
            </a:r>
            <a:endParaRPr lang="en-US" dirty="0"/>
          </a:p>
          <a:p>
            <a:pPr>
              <a:buNone/>
            </a:pPr>
            <a:r>
              <a:rPr lang="en-US" sz="2600" dirty="0"/>
              <a:t> </a:t>
            </a:r>
          </a:p>
          <a:p>
            <a:pPr>
              <a:buFont typeface="Arial"/>
              <a:buChar char="•"/>
            </a:pPr>
            <a:r>
              <a:rPr lang="en-US" sz="2600" dirty="0"/>
              <a:t>Please route for signatures through DocuSign, with </a:t>
            </a:r>
            <a:r>
              <a:rPr lang="en-US" sz="2600" dirty="0">
                <a:hlinkClick r:id="rId3"/>
              </a:rPr>
              <a:t>perfomanceevaluations@montana.edu</a:t>
            </a:r>
            <a:r>
              <a:rPr lang="en-US" sz="2600" dirty="0"/>
              <a:t> receiving a copy. </a:t>
            </a:r>
          </a:p>
          <a:p>
            <a:pPr>
              <a:buNone/>
            </a:pPr>
            <a:endParaRPr lang="en-US" sz="2600" dirty="0"/>
          </a:p>
          <a:p>
            <a:pPr>
              <a:buFont typeface="Arial"/>
            </a:pPr>
            <a:r>
              <a:rPr lang="en-US" sz="2600" dirty="0"/>
              <a:t>Please include the Cover sheet with the following:</a:t>
            </a:r>
          </a:p>
          <a:p>
            <a:pPr lvl="1">
              <a:buFont typeface="Arial" panose="020B0604020202020204" pitchFamily="34" charset="0"/>
              <a:buChar char="•"/>
            </a:pPr>
            <a:r>
              <a:rPr lang="en-US" sz="2200" dirty="0"/>
              <a:t>Legal Name</a:t>
            </a:r>
          </a:p>
          <a:p>
            <a:pPr lvl="1">
              <a:buFont typeface="Arial" panose="020B0604020202020204" pitchFamily="34" charset="0"/>
              <a:buChar char="•"/>
            </a:pPr>
            <a:r>
              <a:rPr lang="en-US" sz="2200" dirty="0"/>
              <a:t>GID – last 4 digits</a:t>
            </a:r>
          </a:p>
          <a:p>
            <a:pPr lvl="1">
              <a:buFont typeface="Arial" panose="020B0604020202020204" pitchFamily="34" charset="0"/>
              <a:buChar char="•"/>
            </a:pPr>
            <a:r>
              <a:rPr lang="en-US" sz="2200" dirty="0"/>
              <a:t>Position Number – Employee</a:t>
            </a:r>
          </a:p>
          <a:p>
            <a:pPr lvl="1">
              <a:buFont typeface="Arial" panose="020B0604020202020204" pitchFamily="34" charset="0"/>
              <a:buChar char="•"/>
            </a:pPr>
            <a:r>
              <a:rPr lang="en-US" sz="2200" dirty="0">
                <a:solidFill>
                  <a:srgbClr val="000000"/>
                </a:solidFill>
              </a:rPr>
              <a:t>Position Number – Supervisor</a:t>
            </a:r>
          </a:p>
          <a:p>
            <a:pPr lvl="1"/>
            <a:endParaRPr lang="en-US" sz="2200" dirty="0"/>
          </a:p>
          <a:p>
            <a:pPr lvl="1"/>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dirty="0"/>
              <a:t>Questions?  </a:t>
            </a:r>
          </a:p>
        </p:txBody>
      </p:sp>
      <p:sp>
        <p:nvSpPr>
          <p:cNvPr id="3" name="Content Placeholder 2"/>
          <p:cNvSpPr>
            <a:spLocks noGrp="1"/>
          </p:cNvSpPr>
          <p:nvPr>
            <p:ph idx="1"/>
          </p:nvPr>
        </p:nvSpPr>
        <p:spPr>
          <a:xfrm>
            <a:off x="685800" y="1600200"/>
            <a:ext cx="7772400" cy="4343400"/>
          </a:xfrm>
        </p:spPr>
        <p:txBody>
          <a:bodyPr/>
          <a:lstStyle/>
          <a:p>
            <a:pPr marL="0" indent="0">
              <a:buNone/>
            </a:pPr>
            <a:endParaRPr lang="en-US" sz="2400" dirty="0"/>
          </a:p>
          <a:p>
            <a:endParaRPr lang="en-US" sz="2400" dirty="0"/>
          </a:p>
          <a:p>
            <a:r>
              <a:rPr lang="en-US" dirty="0"/>
              <a:t>Reach out to your Human Resources </a:t>
            </a:r>
            <a:r>
              <a:rPr lang="en-US"/>
              <a:t>Business Partner</a:t>
            </a:r>
            <a:endParaRPr lang="en-US" dirty="0">
              <a:highlight>
                <a:srgbClr val="FFFF00"/>
              </a:highlight>
            </a:endParaRPr>
          </a:p>
        </p:txBody>
      </p:sp>
    </p:spTree>
    <p:extLst>
      <p:ext uri="{BB962C8B-B14F-4D97-AF65-F5344CB8AC3E}">
        <p14:creationId xmlns:p14="http://schemas.microsoft.com/office/powerpoint/2010/main" val="2270170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990600"/>
          </a:xfrm>
        </p:spPr>
        <p:txBody>
          <a:bodyPr/>
          <a:lstStyle/>
          <a:p>
            <a:r>
              <a:rPr lang="en-US"/>
              <a:t>How?</a:t>
            </a:r>
          </a:p>
        </p:txBody>
      </p:sp>
      <p:sp>
        <p:nvSpPr>
          <p:cNvPr id="3" name="Content Placeholder 2"/>
          <p:cNvSpPr>
            <a:spLocks noGrp="1"/>
          </p:cNvSpPr>
          <p:nvPr>
            <p:ph idx="1"/>
          </p:nvPr>
        </p:nvSpPr>
        <p:spPr>
          <a:xfrm>
            <a:off x="685800" y="1524000"/>
            <a:ext cx="7772400" cy="4383505"/>
          </a:xfrm>
        </p:spPr>
        <p:txBody>
          <a:bodyPr/>
          <a:lstStyle/>
          <a:p>
            <a:r>
              <a:rPr lang="en-US" sz="1600" dirty="0"/>
              <a:t>Foundational Tools</a:t>
            </a:r>
          </a:p>
          <a:p>
            <a:pPr lvl="1"/>
            <a:r>
              <a:rPr lang="en-US" sz="1600" dirty="0"/>
              <a:t>Job Description/Vacancy Announcement</a:t>
            </a:r>
          </a:p>
          <a:p>
            <a:pPr lvl="1"/>
            <a:r>
              <a:rPr lang="en-US" sz="1600" dirty="0"/>
              <a:t>Hire based on the advertised criteria</a:t>
            </a:r>
          </a:p>
          <a:p>
            <a:pPr lvl="1"/>
            <a:r>
              <a:rPr lang="en-US" sz="1600" dirty="0"/>
              <a:t>Duties and Responsibilities</a:t>
            </a:r>
          </a:p>
          <a:p>
            <a:r>
              <a:rPr lang="en-US" sz="1600" dirty="0"/>
              <a:t>Mission Statement</a:t>
            </a:r>
          </a:p>
          <a:p>
            <a:r>
              <a:rPr lang="en-US" sz="1600" dirty="0"/>
              <a:t>Core Values</a:t>
            </a:r>
          </a:p>
          <a:p>
            <a:pPr lvl="1"/>
            <a:r>
              <a:rPr lang="en-US" sz="1600" dirty="0"/>
              <a:t>MSU Service Excellence</a:t>
            </a:r>
          </a:p>
          <a:p>
            <a:pPr marL="742950" lvl="1" indent="-285750">
              <a:buFont typeface="Arial" panose="020B0604020202020204" pitchFamily="34" charset="0"/>
              <a:buChar char="•"/>
              <a:defRPr/>
            </a:pPr>
            <a:r>
              <a:rPr lang="en-US" sz="1600" dirty="0">
                <a:solidFill>
                  <a:srgbClr val="000000"/>
                </a:solidFill>
                <a:latin typeface="Arial"/>
              </a:rPr>
              <a:t>Safety</a:t>
            </a:r>
            <a:endParaRPr lang="en-US" sz="1600" b="0" i="0" u="none" strike="noStrike" kern="1200" cap="none" spc="0" normalizeH="0" baseline="0" noProof="0" dirty="0">
              <a:ln>
                <a:noFill/>
              </a:ln>
              <a:solidFill>
                <a:srgbClr val="000000"/>
              </a:solidFill>
              <a:effectLst/>
              <a:uLnTx/>
              <a:uFillTx/>
            </a:endParaRPr>
          </a:p>
          <a:p>
            <a:pPr marL="742950" marR="0" lvl="1"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US" sz="1600" dirty="0">
                <a:solidFill>
                  <a:srgbClr val="000000"/>
                </a:solidFill>
                <a:latin typeface="Arial"/>
              </a:rPr>
              <a:t>Courtesy</a:t>
            </a:r>
            <a:endParaRPr lang="en-US" sz="1600" b="0" i="0" u="none" strike="noStrike" kern="1200" cap="none" spc="0" normalizeH="0" baseline="0" noProof="0" dirty="0">
              <a:ln>
                <a:noFill/>
              </a:ln>
              <a:solidFill>
                <a:srgbClr val="000000"/>
              </a:solidFill>
              <a:effectLst/>
              <a:uLnTx/>
              <a:uFillTx/>
              <a:latin typeface="Arial" charset="0"/>
            </a:endParaRPr>
          </a:p>
          <a:p>
            <a:pPr marL="742950" marR="0" lvl="1"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US" sz="1600" dirty="0">
                <a:solidFill>
                  <a:srgbClr val="000000"/>
                </a:solidFill>
                <a:latin typeface="Arial"/>
              </a:rPr>
              <a:t>Reliability</a:t>
            </a:r>
            <a:endParaRPr lang="en-US" sz="1600" b="0" i="0" u="none" strike="noStrike" kern="1200" cap="none" spc="0" normalizeH="0" baseline="0" noProof="0" dirty="0">
              <a:ln>
                <a:noFill/>
              </a:ln>
              <a:solidFill>
                <a:srgbClr val="000000"/>
              </a:solidFill>
              <a:effectLst/>
              <a:uLnTx/>
              <a:uFillTx/>
              <a:latin typeface="Arial" charset="0"/>
            </a:endParaRPr>
          </a:p>
          <a:p>
            <a:pPr marL="742950" marR="0" lvl="1" indent="-285750" algn="l" defTabSz="914400">
              <a:lnSpc>
                <a:spcPct val="100000"/>
              </a:lnSpc>
              <a:spcBef>
                <a:spcPct val="0"/>
              </a:spcBef>
              <a:spcAft>
                <a:spcPct val="0"/>
              </a:spcAft>
              <a:buClrTx/>
              <a:buSzTx/>
              <a:buFont typeface="Arial" panose="020B0604020202020204" pitchFamily="34" charset="0"/>
              <a:buChar char="•"/>
              <a:tabLst/>
              <a:defRPr/>
            </a:pPr>
            <a:r>
              <a:rPr lang="en-US" sz="1600" dirty="0">
                <a:solidFill>
                  <a:srgbClr val="000000"/>
                </a:solidFill>
                <a:latin typeface="Arial"/>
              </a:rPr>
              <a:t>Competence</a:t>
            </a:r>
            <a:endParaRPr lang="en-US" sz="1600" dirty="0"/>
          </a:p>
          <a:p>
            <a:r>
              <a:rPr lang="en-US" sz="1600" dirty="0"/>
              <a:t>Strategic Plan</a:t>
            </a:r>
          </a:p>
          <a:p>
            <a:r>
              <a:rPr lang="en-US" sz="1600" dirty="0"/>
              <a:t>Departmental expectations</a:t>
            </a:r>
          </a:p>
        </p:txBody>
      </p:sp>
    </p:spTree>
    <p:extLst>
      <p:ext uri="{BB962C8B-B14F-4D97-AF65-F5344CB8AC3E}">
        <p14:creationId xmlns:p14="http://schemas.microsoft.com/office/powerpoint/2010/main" val="3950182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2400" cy="1143000"/>
          </a:xfrm>
        </p:spPr>
        <p:txBody>
          <a:bodyPr/>
          <a:lstStyle/>
          <a:p>
            <a:r>
              <a:rPr lang="en-US"/>
              <a:t>Training</a:t>
            </a:r>
          </a:p>
        </p:txBody>
      </p:sp>
      <p:sp>
        <p:nvSpPr>
          <p:cNvPr id="3" name="Content Placeholder 2"/>
          <p:cNvSpPr>
            <a:spLocks noGrp="1"/>
          </p:cNvSpPr>
          <p:nvPr>
            <p:ph idx="1"/>
          </p:nvPr>
        </p:nvSpPr>
        <p:spPr>
          <a:xfrm>
            <a:off x="685800" y="2590800"/>
            <a:ext cx="7772400" cy="3505200"/>
          </a:xfrm>
        </p:spPr>
        <p:txBody>
          <a:bodyPr/>
          <a:lstStyle/>
          <a:p>
            <a:r>
              <a:rPr lang="en-US"/>
              <a:t>Identify opportunities for growth and skill development </a:t>
            </a:r>
          </a:p>
          <a:p>
            <a:pPr lvl="1">
              <a:buFont typeface="Arial" panose="020B0604020202020204" pitchFamily="34" charset="0"/>
              <a:buChar char="•"/>
            </a:pPr>
            <a:r>
              <a:rPr lang="en-US"/>
              <a:t>On-the-Job</a:t>
            </a:r>
          </a:p>
          <a:p>
            <a:pPr lvl="1">
              <a:buFont typeface="Arial" panose="020B0604020202020204" pitchFamily="34" charset="0"/>
              <a:buChar char="•"/>
            </a:pPr>
            <a:r>
              <a:rPr lang="en-US"/>
              <a:t>Across campus – through HR PD&amp;T</a:t>
            </a:r>
          </a:p>
          <a:p>
            <a:pPr lvl="1">
              <a:buFont typeface="Arial" panose="020B0604020202020204" pitchFamily="34" charset="0"/>
              <a:buChar char="•"/>
            </a:pPr>
            <a:r>
              <a:rPr lang="en-US"/>
              <a:t>Off-campus – outside resources</a:t>
            </a:r>
          </a:p>
        </p:txBody>
      </p:sp>
    </p:spTree>
    <p:extLst>
      <p:ext uri="{BB962C8B-B14F-4D97-AF65-F5344CB8AC3E}">
        <p14:creationId xmlns:p14="http://schemas.microsoft.com/office/powerpoint/2010/main" val="4700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295400"/>
          </a:xfrm>
        </p:spPr>
        <p:txBody>
          <a:bodyPr/>
          <a:lstStyle/>
          <a:p>
            <a:r>
              <a:rPr lang="en-US"/>
              <a:t>Clear Expectations</a:t>
            </a:r>
          </a:p>
        </p:txBody>
      </p:sp>
      <p:sp>
        <p:nvSpPr>
          <p:cNvPr id="3" name="Content Placeholder 2"/>
          <p:cNvSpPr>
            <a:spLocks noGrp="1"/>
          </p:cNvSpPr>
          <p:nvPr>
            <p:ph idx="1"/>
          </p:nvPr>
        </p:nvSpPr>
        <p:spPr>
          <a:xfrm>
            <a:off x="838200" y="2067579"/>
            <a:ext cx="7772400" cy="3495021"/>
          </a:xfrm>
        </p:spPr>
        <p:txBody>
          <a:bodyPr/>
          <a:lstStyle/>
          <a:p>
            <a:pPr marL="457200" lvl="1" indent="0">
              <a:buNone/>
            </a:pPr>
            <a:endParaRPr lang="en-US"/>
          </a:p>
          <a:p>
            <a:pPr lvl="2">
              <a:buFont typeface="Arial" pitchFamily="34" charset="0"/>
              <a:buChar char="•"/>
            </a:pPr>
            <a:r>
              <a:rPr lang="en-US"/>
              <a:t>Clarifies job responsibilities and expectations</a:t>
            </a:r>
          </a:p>
          <a:p>
            <a:pPr lvl="2">
              <a:buFont typeface="Arial" pitchFamily="34" charset="0"/>
              <a:buChar char="•"/>
            </a:pPr>
            <a:r>
              <a:rPr lang="en-US"/>
              <a:t>Provides a framework for focused conversations about expectations</a:t>
            </a:r>
          </a:p>
          <a:p>
            <a:pPr lvl="2">
              <a:buFont typeface="Arial" pitchFamily="34" charset="0"/>
              <a:buChar char="•"/>
            </a:pPr>
            <a:r>
              <a:rPr lang="en-US"/>
              <a:t>Provides the ability to be straight forward, respectful, polite – factual</a:t>
            </a:r>
          </a:p>
          <a:p>
            <a:pPr lvl="2">
              <a:buFont typeface="Arial" pitchFamily="34" charset="0"/>
              <a:buChar char="•"/>
            </a:pPr>
            <a:r>
              <a:rPr lang="en-US"/>
              <a:t>May be used in legal situations</a:t>
            </a:r>
          </a:p>
        </p:txBody>
      </p:sp>
      <p:sp>
        <p:nvSpPr>
          <p:cNvPr id="4" name="Rectangle 3"/>
          <p:cNvSpPr/>
          <p:nvPr/>
        </p:nvSpPr>
        <p:spPr>
          <a:xfrm>
            <a:off x="1295400" y="2067580"/>
            <a:ext cx="3733800" cy="584775"/>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0" i="0" u="none" strike="noStrike" kern="1200" cap="none" spc="0" normalizeH="0" baseline="0" noProof="0">
                <a:ln>
                  <a:noFill/>
                </a:ln>
                <a:solidFill>
                  <a:srgbClr val="000000"/>
                </a:solidFill>
                <a:effectLst/>
                <a:uLnTx/>
                <a:uFillTx/>
                <a:latin typeface="Arial" charset="0"/>
              </a:rPr>
              <a:t>Job</a:t>
            </a:r>
            <a:r>
              <a:rPr kumimoji="0" lang="en-US" sz="3200" b="0" i="0" u="none" strike="noStrike" kern="1200" cap="none" spc="0" normalizeH="0" noProof="0">
                <a:ln>
                  <a:noFill/>
                </a:ln>
                <a:solidFill>
                  <a:srgbClr val="000000"/>
                </a:solidFill>
                <a:effectLst/>
                <a:uLnTx/>
                <a:uFillTx/>
                <a:latin typeface="Arial" charset="0"/>
              </a:rPr>
              <a:t> Description</a:t>
            </a:r>
            <a:endParaRPr kumimoji="0" lang="en-US" sz="3200" b="0" i="0" u="none" strike="noStrike" kern="1200" cap="none" spc="0" normalizeH="0" baseline="0" noProof="0">
              <a:ln>
                <a:noFill/>
              </a:ln>
              <a:solidFill>
                <a:srgbClr val="000000"/>
              </a:solidFill>
              <a:effectLst/>
              <a:uLnTx/>
              <a:uFillTx/>
              <a:latin typeface="Arial" charset="0"/>
            </a:endParaRPr>
          </a:p>
        </p:txBody>
      </p:sp>
    </p:spTree>
    <p:extLst>
      <p:ext uri="{BB962C8B-B14F-4D97-AF65-F5344CB8AC3E}">
        <p14:creationId xmlns:p14="http://schemas.microsoft.com/office/powerpoint/2010/main" val="262282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Communicate</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Individually and in staff meetings</a:t>
            </a:r>
          </a:p>
          <a:p>
            <a:r>
              <a:rPr lang="en-US" dirty="0"/>
              <a:t>Engage staff in problem-solving when appropriate</a:t>
            </a:r>
          </a:p>
          <a:p>
            <a:r>
              <a:rPr lang="en-US" dirty="0"/>
              <a:t>Keep employees apprised of work conditions</a:t>
            </a:r>
          </a:p>
        </p:txBody>
      </p:sp>
    </p:spTree>
    <p:extLst>
      <p:ext uri="{BB962C8B-B14F-4D97-AF65-F5344CB8AC3E}">
        <p14:creationId xmlns:p14="http://schemas.microsoft.com/office/powerpoint/2010/main" val="2109111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a:t>Performance Feedback</a:t>
            </a:r>
          </a:p>
        </p:txBody>
      </p:sp>
      <p:sp>
        <p:nvSpPr>
          <p:cNvPr id="3" name="Content Placeholder 2"/>
          <p:cNvSpPr>
            <a:spLocks noGrp="1"/>
          </p:cNvSpPr>
          <p:nvPr>
            <p:ph idx="1"/>
          </p:nvPr>
        </p:nvSpPr>
        <p:spPr>
          <a:xfrm>
            <a:off x="228600" y="1828800"/>
            <a:ext cx="8229600" cy="3733800"/>
          </a:xfrm>
        </p:spPr>
        <p:txBody>
          <a:bodyPr/>
          <a:lstStyle/>
          <a:p>
            <a:pPr marL="457200" lvl="1" indent="0">
              <a:buNone/>
              <a:defRPr/>
            </a:pPr>
            <a:r>
              <a:rPr lang="en-US"/>
              <a:t>Feedback is the most effective way to support and encourage employees.  Use this tool to communicate expectations, reinforce/increase desired performance or to help address poor performance.  To be effective, it must be:</a:t>
            </a:r>
          </a:p>
          <a:p>
            <a:pPr lvl="2">
              <a:buFont typeface="Arial" pitchFamily="34" charset="0"/>
              <a:buChar char="•"/>
              <a:defRPr/>
            </a:pPr>
            <a:r>
              <a:rPr lang="en-US"/>
              <a:t>Immediate   </a:t>
            </a:r>
          </a:p>
          <a:p>
            <a:pPr lvl="2">
              <a:buFont typeface="Arial" pitchFamily="34" charset="0"/>
              <a:buChar char="•"/>
              <a:defRPr/>
            </a:pPr>
            <a:r>
              <a:rPr lang="en-US"/>
              <a:t>Objective    </a:t>
            </a:r>
          </a:p>
          <a:p>
            <a:pPr lvl="2">
              <a:buFont typeface="Arial" pitchFamily="34" charset="0"/>
              <a:buChar char="•"/>
              <a:defRPr/>
            </a:pPr>
            <a:r>
              <a:rPr lang="en-US"/>
              <a:t>Specific   </a:t>
            </a:r>
          </a:p>
          <a:p>
            <a:pPr>
              <a:buFont typeface="Arial" pitchFamily="34" charset="0"/>
              <a:buChar char="•"/>
              <a:defRPr/>
            </a:pPr>
            <a:endParaRPr lang="en-US" sz="2400"/>
          </a:p>
          <a:p>
            <a:pPr>
              <a:defRPr/>
            </a:pPr>
            <a:endParaRPr lang="en-US" sz="2400"/>
          </a:p>
          <a:p>
            <a:pPr>
              <a:defRPr/>
            </a:pPr>
            <a:endParaRPr lang="en-US" sz="2400"/>
          </a:p>
          <a:p>
            <a:pPr>
              <a:defRPr/>
            </a:pPr>
            <a:endParaRPr lang="en-US" sz="2400"/>
          </a:p>
          <a:p>
            <a:pPr lvl="1">
              <a:defRPr/>
            </a:pPr>
            <a:endParaRPr lang="en-US" sz="1600"/>
          </a:p>
          <a:p>
            <a:pPr>
              <a:defRPr/>
            </a:pP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874" y="533400"/>
            <a:ext cx="7772400" cy="990600"/>
          </a:xfrm>
        </p:spPr>
        <p:txBody>
          <a:bodyPr/>
          <a:lstStyle/>
          <a:p>
            <a:pPr>
              <a:defRPr/>
            </a:pPr>
            <a:r>
              <a:rPr lang="en-US"/>
              <a:t>Performance Management</a:t>
            </a:r>
            <a:br>
              <a:rPr lang="en-US"/>
            </a:br>
            <a:r>
              <a:rPr lang="en-US"/>
              <a:t>vs.</a:t>
            </a:r>
            <a:br>
              <a:rPr lang="en-US"/>
            </a:br>
            <a:r>
              <a:rPr lang="en-US"/>
              <a:t>Performance Evaluation</a:t>
            </a:r>
          </a:p>
        </p:txBody>
      </p:sp>
      <p:sp>
        <p:nvSpPr>
          <p:cNvPr id="3" name="Content Placeholder 2"/>
          <p:cNvSpPr>
            <a:spLocks noGrp="1"/>
          </p:cNvSpPr>
          <p:nvPr>
            <p:ph idx="1"/>
          </p:nvPr>
        </p:nvSpPr>
        <p:spPr>
          <a:xfrm>
            <a:off x="713874" y="1524000"/>
            <a:ext cx="7387389" cy="4071041"/>
          </a:xfrm>
        </p:spPr>
        <p:txBody>
          <a:bodyPr/>
          <a:lstStyle/>
          <a:p>
            <a:pPr>
              <a:buFont typeface="Arial" pitchFamily="34" charset="0"/>
              <a:buChar char="•"/>
              <a:defRPr/>
            </a:pPr>
            <a:endParaRPr lang="en-US" sz="3000" dirty="0"/>
          </a:p>
          <a:p>
            <a:pPr>
              <a:buFont typeface="Arial" pitchFamily="34" charset="0"/>
              <a:buChar char="•"/>
              <a:defRPr/>
            </a:pPr>
            <a:r>
              <a:rPr lang="en-US" sz="3000" dirty="0"/>
              <a:t>Performance Management is:</a:t>
            </a:r>
          </a:p>
          <a:p>
            <a:pPr>
              <a:buFont typeface="Arial" pitchFamily="34" charset="0"/>
              <a:buChar char="•"/>
              <a:defRPr/>
            </a:pPr>
            <a:r>
              <a:rPr lang="en-US" sz="3000" dirty="0"/>
              <a:t>Process in which managers, supervisors, and employees work together to accomplish the mission, goals and objectives of the organization  </a:t>
            </a:r>
          </a:p>
          <a:p>
            <a:pPr>
              <a:defRPr/>
            </a:pPr>
            <a:r>
              <a:rPr lang="en-US" sz="3000" dirty="0"/>
              <a:t>Ongoing</a:t>
            </a:r>
          </a:p>
          <a:p>
            <a:pPr>
              <a:defRPr/>
            </a:pPr>
            <a:r>
              <a:rPr lang="en-US" sz="3000" dirty="0"/>
              <a:t>Prospective- looking forward</a:t>
            </a:r>
          </a:p>
          <a:p>
            <a:pPr>
              <a:defRPr/>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7772400" cy="1143000"/>
          </a:xfrm>
        </p:spPr>
        <p:txBody>
          <a:bodyPr/>
          <a:lstStyle/>
          <a:p>
            <a:r>
              <a:rPr lang="en-US"/>
              <a:t>Performance Evaluation - Intent</a:t>
            </a:r>
          </a:p>
        </p:txBody>
      </p:sp>
      <p:sp>
        <p:nvSpPr>
          <p:cNvPr id="3" name="Content Placeholder 2"/>
          <p:cNvSpPr>
            <a:spLocks noGrp="1"/>
          </p:cNvSpPr>
          <p:nvPr>
            <p:ph idx="1"/>
          </p:nvPr>
        </p:nvSpPr>
        <p:spPr>
          <a:xfrm>
            <a:off x="952500" y="2362200"/>
            <a:ext cx="7239000" cy="3048000"/>
          </a:xfrm>
        </p:spPr>
        <p:txBody>
          <a:bodyPr/>
          <a:lstStyle/>
          <a:p>
            <a:pPr>
              <a:defRPr/>
            </a:pPr>
            <a:r>
              <a:rPr lang="en-US"/>
              <a:t>Two-way communication between employee and supervisor</a:t>
            </a:r>
          </a:p>
          <a:p>
            <a:pPr>
              <a:defRPr/>
            </a:pPr>
            <a:r>
              <a:rPr lang="en-US"/>
              <a:t>Facilitate development and growth</a:t>
            </a:r>
          </a:p>
          <a:p>
            <a:pPr>
              <a:defRPr/>
            </a:pPr>
            <a:r>
              <a:rPr lang="en-US"/>
              <a:t>Retrospective - documenting prior year’s work</a:t>
            </a:r>
          </a:p>
        </p:txBody>
      </p:sp>
    </p:spTree>
    <p:extLst>
      <p:ext uri="{BB962C8B-B14F-4D97-AF65-F5344CB8AC3E}">
        <p14:creationId xmlns:p14="http://schemas.microsoft.com/office/powerpoint/2010/main" val="3260437628"/>
      </p:ext>
    </p:extLst>
  </p:cSld>
  <p:clrMapOvr>
    <a:masterClrMapping/>
  </p:clrMapOvr>
</p:sld>
</file>

<file path=ppt/theme/theme1.xml><?xml version="1.0" encoding="utf-8"?>
<a:theme xmlns:a="http://schemas.openxmlformats.org/drawingml/2006/main" name="MSULight">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Geneva"/>
        <a:cs typeface="Geneva"/>
      </a:majorFont>
      <a:minorFont>
        <a:latin typeface="Arial"/>
        <a:ea typeface="Geneva"/>
        <a:cs typeface="Genev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Geneva" pitchFamily="34"/>
            <a:cs typeface="Geneva" pitchFamily="34"/>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Geneva" pitchFamily="34"/>
            <a:cs typeface="Geneva" pitchFamily="34"/>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B16DF582683BD4FBE7A89BB448DB941" ma:contentTypeVersion="13" ma:contentTypeDescription="Create a new document." ma:contentTypeScope="" ma:versionID="fc69ccd99e337674591435dd6ceb44d0">
  <xsd:schema xmlns:xsd="http://www.w3.org/2001/XMLSchema" xmlns:xs="http://www.w3.org/2001/XMLSchema" xmlns:p="http://schemas.microsoft.com/office/2006/metadata/properties" xmlns:ns2="5aeba483-30f4-4cce-b2f5-8c12a6263890" xmlns:ns3="7b7c1dbd-1f96-47a3-89da-88626b109717" targetNamespace="http://schemas.microsoft.com/office/2006/metadata/properties" ma:root="true" ma:fieldsID="56ab5085cac33cd1f3b06e0d19d93ebf" ns2:_="" ns3:_="">
    <xsd:import namespace="5aeba483-30f4-4cce-b2f5-8c12a6263890"/>
    <xsd:import namespace="7b7c1dbd-1f96-47a3-89da-88626b10971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eba483-30f4-4cce-b2f5-8c12a62638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66bcfc7-c51b-4bc8-8383-b8f609394d6e"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7c1dbd-1f96-47a3-89da-88626b10971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b9fb1968-b2f9-4844-bff8-b2257454514b}" ma:internalName="TaxCatchAll" ma:showField="CatchAllData" ma:web="7b7c1dbd-1f96-47a3-89da-88626b10971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aeba483-30f4-4cce-b2f5-8c12a6263890">
      <Terms xmlns="http://schemas.microsoft.com/office/infopath/2007/PartnerControls"/>
    </lcf76f155ced4ddcb4097134ff3c332f>
    <TaxCatchAll xmlns="7b7c1dbd-1f96-47a3-89da-88626b109717" xsi:nil="true"/>
    <SharedWithUsers xmlns="7b7c1dbd-1f96-47a3-89da-88626b109717">
      <UserInfo>
        <DisplayName>Fraser, Joshua</DisplayName>
        <AccountId>29</AccountId>
        <AccountType/>
      </UserInfo>
      <UserInfo>
        <DisplayName>Shott, Linda</DisplayName>
        <AccountId>30</AccountId>
        <AccountType/>
      </UserInfo>
      <UserInfo>
        <DisplayName>GreyGilbert, Jeannette</DisplayName>
        <AccountId>15</AccountId>
        <AccountType/>
      </UserInfo>
      <UserInfo>
        <DisplayName>Alt, Susan</DisplayName>
        <AccountId>31</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F7B01D-C336-4890-8DC0-76B35311CA2D}">
  <ds:schemaRefs>
    <ds:schemaRef ds:uri="5aeba483-30f4-4cce-b2f5-8c12a6263890"/>
    <ds:schemaRef ds:uri="7b7c1dbd-1f96-47a3-89da-88626b10971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5AE8A8B-58B8-4B2D-A363-DD715137432A}">
  <ds:schemaRefs>
    <ds:schemaRef ds:uri="http://purl.org/dc/elements/1.1/"/>
    <ds:schemaRef ds:uri="http://www.w3.org/XML/1998/namespace"/>
    <ds:schemaRef ds:uri="http://purl.org/dc/terms/"/>
    <ds:schemaRef ds:uri="http://schemas.microsoft.com/office/2006/documentManagement/types"/>
    <ds:schemaRef ds:uri="7b7c1dbd-1f96-47a3-89da-88626b109717"/>
    <ds:schemaRef ds:uri="http://schemas.openxmlformats.org/package/2006/metadata/core-properties"/>
    <ds:schemaRef ds:uri="5aeba483-30f4-4cce-b2f5-8c12a6263890"/>
    <ds:schemaRef ds:uri="http://purl.org/dc/dcmitype/"/>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4C7CB396-6BA7-47BA-929E-8784BEC208C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MSULight</Template>
  <TotalTime>0</TotalTime>
  <Words>1686</Words>
  <Application>Microsoft Office PowerPoint</Application>
  <PresentationFormat>On-screen Show (4:3)</PresentationFormat>
  <Paragraphs>237</Paragraphs>
  <Slides>24</Slides>
  <Notes>21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24</vt:i4>
      </vt:variant>
    </vt:vector>
  </HeadingPairs>
  <TitlesOfParts>
    <vt:vector size="26" baseType="lpstr">
      <vt:lpstr>Arial</vt:lpstr>
      <vt:lpstr>MSULight</vt:lpstr>
      <vt:lpstr> </vt:lpstr>
      <vt:lpstr>Best Practices </vt:lpstr>
      <vt:lpstr>How?</vt:lpstr>
      <vt:lpstr>Training</vt:lpstr>
      <vt:lpstr>Clear Expectations</vt:lpstr>
      <vt:lpstr>Communicate</vt:lpstr>
      <vt:lpstr>Performance Feedback</vt:lpstr>
      <vt:lpstr>Performance Management vs. Performance Evaluation</vt:lpstr>
      <vt:lpstr>Performance Evaluation - Intent</vt:lpstr>
      <vt:lpstr>  Things to Keep in Mind</vt:lpstr>
      <vt:lpstr>Performance Evaluation</vt:lpstr>
      <vt:lpstr>Performance Management: Performance Evaluation</vt:lpstr>
      <vt:lpstr>Preparing for the Evaluation</vt:lpstr>
      <vt:lpstr>Conducting the Evaluation</vt:lpstr>
      <vt:lpstr>Conducting the Evaluation</vt:lpstr>
      <vt:lpstr>Rating Scale </vt:lpstr>
      <vt:lpstr>Rating Scale (continued) </vt:lpstr>
      <vt:lpstr>Common Rating Errors</vt:lpstr>
      <vt:lpstr> Do Not</vt:lpstr>
      <vt:lpstr>Do Not</vt:lpstr>
      <vt:lpstr>Personal Problems &amp; Substance Abuse Issues in the Workplace</vt:lpstr>
      <vt:lpstr>Disagreements</vt:lpstr>
      <vt:lpstr>Details</vt:lpstr>
      <vt:lpstr>Questions?  </vt:lpstr>
    </vt:vector>
  </TitlesOfParts>
  <Company>Montana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MSU Branding Process</dc:title>
  <dc:creator>jkipfer</dc:creator>
  <cp:lastModifiedBy>Fraser, Susan</cp:lastModifiedBy>
  <cp:revision>3</cp:revision>
  <cp:lastPrinted>2018-01-18T20:54:46Z</cp:lastPrinted>
  <dcterms:created xsi:type="dcterms:W3CDTF">2005-06-22T22:54:35Z</dcterms:created>
  <dcterms:modified xsi:type="dcterms:W3CDTF">2024-03-12T17:36:41Z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0x0101008B16DF582683BD4FBE7A89BB448DB941</vt:lpwstr>
  </property>
  <property fmtid="{D5CDD505-2E9C-101B-9397-08002B2CF9AE}" pid="3" name="MediaServiceImageTags">
    <vt:lpwstr/>
  </property>
</Properties>
</file>