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8" r:id="rId1"/>
  </p:sldMasterIdLst>
  <p:handoutMasterIdLst>
    <p:handoutMasterId r:id="rId22"/>
  </p:handoutMasterIdLst>
  <p:sldIdLst>
    <p:sldId id="256" r:id="rId2"/>
    <p:sldId id="258" r:id="rId3"/>
    <p:sldId id="274" r:id="rId4"/>
    <p:sldId id="273" r:id="rId5"/>
    <p:sldId id="259" r:id="rId6"/>
    <p:sldId id="261" r:id="rId7"/>
    <p:sldId id="262" r:id="rId8"/>
    <p:sldId id="263" r:id="rId9"/>
    <p:sldId id="264" r:id="rId10"/>
    <p:sldId id="266" r:id="rId11"/>
    <p:sldId id="268" r:id="rId12"/>
    <p:sldId id="267" r:id="rId13"/>
    <p:sldId id="269" r:id="rId14"/>
    <p:sldId id="270" r:id="rId15"/>
    <p:sldId id="279" r:id="rId16"/>
    <p:sldId id="275" r:id="rId17"/>
    <p:sldId id="277" r:id="rId18"/>
    <p:sldId id="282" r:id="rId19"/>
    <p:sldId id="280" r:id="rId20"/>
    <p:sldId id="28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90"/>
    <p:restoredTop sz="94723"/>
  </p:normalViewPr>
  <p:slideViewPr>
    <p:cSldViewPr snapToGrid="0" snapToObjects="1">
      <p:cViewPr varScale="1">
        <p:scale>
          <a:sx n="118" d="100"/>
          <a:sy n="118" d="100"/>
        </p:scale>
        <p:origin x="216" y="4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handoutMaster" Target="handoutMasters/handout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5CB591-DCD4-DC4B-BC82-9B7EA1DF275B}" type="datetimeFigureOut">
              <a:rPr lang="en-US" smtClean="0"/>
              <a:t>11/15/17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53A120-8731-B34E-B25C-7AD485FB0C49}" type="slidenum">
              <a:rPr lang="en-US" smtClean="0"/>
              <a:t>‹#›</a:t>
            </a:fld>
            <a:endParaRPr lang="en-US"/>
          </a:p>
        </p:txBody>
      </p:sp>
    </p:spTree>
    <p:extLst>
      <p:ext uri="{BB962C8B-B14F-4D97-AF65-F5344CB8AC3E}">
        <p14:creationId xmlns:p14="http://schemas.microsoft.com/office/powerpoint/2010/main" val="21336059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17E813-FC9D-5947-BF9D-1151788865E0}" type="datetimeFigureOut">
              <a:rPr lang="en-US" smtClean="0"/>
              <a:t>11/15/17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17E813-FC9D-5947-BF9D-1151788865E0}" type="datetimeFigureOut">
              <a:rPr lang="en-US" smtClean="0"/>
              <a:t>11/15/17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17E813-FC9D-5947-BF9D-1151788865E0}" type="datetimeFigureOut">
              <a:rPr lang="en-US" smtClean="0"/>
              <a:t>11/15/17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17E813-FC9D-5947-BF9D-1151788865E0}" type="datetimeFigureOut">
              <a:rPr lang="en-US" smtClean="0"/>
              <a:t>11/15/17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17E813-FC9D-5947-BF9D-1151788865E0}" type="datetimeFigureOut">
              <a:rPr lang="en-US" smtClean="0"/>
              <a:t>11/15/17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17E813-FC9D-5947-BF9D-1151788865E0}" type="datetimeFigureOut">
              <a:rPr lang="en-US" smtClean="0"/>
              <a:t>11/15/17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17E813-FC9D-5947-BF9D-1151788865E0}" type="datetimeFigureOut">
              <a:rPr lang="en-US" smtClean="0"/>
              <a:t>11/15/17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17E813-FC9D-5947-BF9D-1151788865E0}" type="datetimeFigureOut">
              <a:rPr lang="en-US" smtClean="0"/>
              <a:t>11/15/17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17E813-FC9D-5947-BF9D-1151788865E0}" type="datetimeFigureOut">
              <a:rPr lang="en-US" smtClean="0"/>
              <a:t>11/15/17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17E813-FC9D-5947-BF9D-1151788865E0}" type="datetimeFigureOut">
              <a:rPr lang="en-US" smtClean="0"/>
              <a:t>11/15/17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17E813-FC9D-5947-BF9D-1151788865E0}" type="datetimeFigureOut">
              <a:rPr lang="en-US" smtClean="0"/>
              <a:t>11/15/17</a:t>
            </a:fld>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8357CAA5-6A0E-8E4B-8636-E29CE23D0CF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17E813-FC9D-5947-BF9D-1151788865E0}" type="datetimeFigureOut">
              <a:rPr lang="en-US" smtClean="0"/>
              <a:t>11/15/17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7CAA5-6A0E-8E4B-8636-E29CE23D0CF6}" type="slidenum">
              <a:rPr lang="en-US" smtClean="0"/>
              <a:t>‹#›</a:t>
            </a:fld>
            <a:endParaRPr lang="en-US"/>
          </a:p>
        </p:txBody>
      </p:sp>
    </p:spTree>
    <p:extLst>
      <p:ext uri="{BB962C8B-B14F-4D97-AF65-F5344CB8AC3E}">
        <p14:creationId xmlns:p14="http://schemas.microsoft.com/office/powerpoint/2010/main" val="1923521804"/>
      </p:ext>
    </p:extLst>
  </p:cSld>
  <p:clrMap bg1="lt1" tx1="dk1" bg2="lt2" tx2="dk2" accent1="accent1" accent2="accent2" accent3="accent3" accent4="accent4" accent5="accent5" accent6="accent6" hlink="hlink" folHlink="folHlink"/>
  <p:sldLayoutIdLst>
    <p:sldLayoutId id="2147483979" r:id="rId1"/>
    <p:sldLayoutId id="2147483980" r:id="rId2"/>
    <p:sldLayoutId id="2147483981" r:id="rId3"/>
    <p:sldLayoutId id="2147483982" r:id="rId4"/>
    <p:sldLayoutId id="2147483983" r:id="rId5"/>
    <p:sldLayoutId id="2147483984" r:id="rId6"/>
    <p:sldLayoutId id="2147483985" r:id="rId7"/>
    <p:sldLayoutId id="2147483986" r:id="rId8"/>
    <p:sldLayoutId id="2147483987" r:id="rId9"/>
    <p:sldLayoutId id="2147483988" r:id="rId10"/>
    <p:sldLayoutId id="21474839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Premlinary%20Table%20of%20Specifications.docx" TargetMode="External"/><Relationship Id="rId3" Type="http://schemas.openxmlformats.org/officeDocument/2006/relationships/hyperlink" Target="Engineering%20Seminar/Premlinary%20Table%20of%20Specifications.docx"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Coefficient%20Alpha%20Formula.docx"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fmwww.bc.edu/RePEc/bocode/s" TargetMode="External"/><Relationship Id="rId3" Type="http://schemas.openxmlformats.org/officeDocument/2006/relationships/hyperlink" Target="http://fmwww.bc.edu/RePEc/bocode/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surveysystem.com/sscalc.ht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Times New Roman" charset="0"/>
                <a:ea typeface="Times New Roman" charset="0"/>
                <a:cs typeface="Times New Roman" charset="0"/>
              </a:rPr>
              <a:t>Some Methodological Considerations for Publishing Engineering Education Research</a:t>
            </a:r>
            <a:endParaRPr lang="en-US"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93333" y="4228572"/>
            <a:ext cx="9144000" cy="1655762"/>
          </a:xfrm>
        </p:spPr>
        <p:txBody>
          <a:bodyPr>
            <a:normAutofit/>
          </a:bodyPr>
          <a:lstStyle/>
          <a:p>
            <a:r>
              <a:rPr lang="en-US" sz="4000" i="1" dirty="0" smtClean="0">
                <a:latin typeface="Times New Roman" charset="0"/>
                <a:ea typeface="Times New Roman" charset="0"/>
                <a:cs typeface="Times New Roman" charset="0"/>
              </a:rPr>
              <a:t>A Focus on Survey Development</a:t>
            </a:r>
            <a:endParaRPr lang="en-US" sz="4000" i="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30849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1523"/>
          </a:xfrm>
        </p:spPr>
        <p:txBody>
          <a:bodyPr>
            <a:noAutofit/>
          </a:bodyPr>
          <a:lstStyle/>
          <a:p>
            <a:pPr algn="ctr"/>
            <a:r>
              <a:rPr lang="en-US" sz="3600" smtClean="0">
                <a:latin typeface="Times New Roman" charset="0"/>
                <a:ea typeface="Times New Roman" charset="0"/>
                <a:cs typeface="Times New Roman" charset="0"/>
              </a:rPr>
              <a:t>National Survey: Instrument Validation or Establishing Validity Evidence</a:t>
            </a:r>
            <a:endParaRPr lang="en-US" sz="3600">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667970"/>
            <a:ext cx="10938641" cy="5190030"/>
          </a:xfrm>
        </p:spPr>
        <p:txBody>
          <a:bodyPr>
            <a:noAutofit/>
          </a:bodyPr>
          <a:lstStyle/>
          <a:p>
            <a:r>
              <a:rPr lang="en-US" sz="3400" dirty="0" smtClean="0">
                <a:latin typeface="Times New Roman" charset="0"/>
                <a:ea typeface="Times New Roman" charset="0"/>
                <a:cs typeface="Times New Roman" charset="0"/>
              </a:rPr>
              <a:t>Face Validity </a:t>
            </a:r>
            <a:r>
              <a:rPr lang="mr-IN" sz="3200" dirty="0" smtClean="0">
                <a:latin typeface="Times New Roman" charset="0"/>
                <a:ea typeface="Times New Roman" charset="0"/>
                <a:cs typeface="Times New Roman" charset="0"/>
              </a:rPr>
              <a:t>–</a:t>
            </a:r>
            <a:r>
              <a:rPr lang="en-US" sz="3200" dirty="0" smtClean="0">
                <a:latin typeface="Times New Roman" charset="0"/>
                <a:ea typeface="Times New Roman" charset="0"/>
                <a:cs typeface="Times New Roman" charset="0"/>
              </a:rPr>
              <a:t> does the instrument “look” like it measures the construct(s) of interest. Does the instrument look legitimate?</a:t>
            </a:r>
          </a:p>
          <a:p>
            <a:endParaRPr lang="en-US" sz="3400" dirty="0" smtClean="0">
              <a:latin typeface="Times New Roman" charset="0"/>
              <a:ea typeface="Times New Roman" charset="0"/>
              <a:cs typeface="Times New Roman" charset="0"/>
            </a:endParaRPr>
          </a:p>
          <a:p>
            <a:r>
              <a:rPr lang="en-US" sz="3400" dirty="0" smtClean="0">
                <a:latin typeface="Times New Roman" charset="0"/>
                <a:ea typeface="Times New Roman" charset="0"/>
                <a:cs typeface="Times New Roman" charset="0"/>
              </a:rPr>
              <a:t>Content Validity- </a:t>
            </a:r>
            <a:r>
              <a:rPr lang="en-US" sz="3400" u="sng" dirty="0" smtClean="0">
                <a:latin typeface="Times New Roman" charset="0"/>
                <a:ea typeface="Times New Roman" charset="0"/>
                <a:cs typeface="Times New Roman" charset="0"/>
              </a:rPr>
              <a:t>Content </a:t>
            </a:r>
            <a:r>
              <a:rPr lang="en-US" sz="3400" u="sng" dirty="0">
                <a:latin typeface="Times New Roman" charset="0"/>
                <a:ea typeface="Times New Roman" charset="0"/>
                <a:cs typeface="Times New Roman" charset="0"/>
              </a:rPr>
              <a:t>validity considers whether or not the items on a given test accurately reflect the theoretical domain of the </a:t>
            </a:r>
            <a:r>
              <a:rPr lang="en-US" sz="3400" u="sng" dirty="0" smtClean="0">
                <a:latin typeface="Times New Roman" charset="0"/>
                <a:ea typeface="Times New Roman" charset="0"/>
                <a:cs typeface="Times New Roman" charset="0"/>
              </a:rPr>
              <a:t>construct </a:t>
            </a:r>
            <a:r>
              <a:rPr lang="en-US" sz="3400" u="sng" dirty="0">
                <a:latin typeface="Times New Roman" charset="0"/>
                <a:ea typeface="Times New Roman" charset="0"/>
                <a:cs typeface="Times New Roman" charset="0"/>
              </a:rPr>
              <a:t>it claims to measure</a:t>
            </a:r>
            <a:r>
              <a:rPr lang="en-US" sz="3400" dirty="0">
                <a:latin typeface="Times New Roman" charset="0"/>
                <a:ea typeface="Times New Roman" charset="0"/>
                <a:cs typeface="Times New Roman" charset="0"/>
              </a:rPr>
              <a:t>. Items </a:t>
            </a:r>
            <a:r>
              <a:rPr lang="en-US" sz="3400" dirty="0" smtClean="0">
                <a:latin typeface="Times New Roman" charset="0"/>
                <a:ea typeface="Times New Roman" charset="0"/>
                <a:cs typeface="Times New Roman" charset="0"/>
              </a:rPr>
              <a:t>should be representative of </a:t>
            </a:r>
            <a:r>
              <a:rPr lang="en-US" sz="3400" dirty="0">
                <a:latin typeface="Times New Roman" charset="0"/>
                <a:ea typeface="Times New Roman" charset="0"/>
                <a:cs typeface="Times New Roman" charset="0"/>
              </a:rPr>
              <a:t>all the possible questions that could have been derived from the construct (Crocker &amp; </a:t>
            </a:r>
            <a:r>
              <a:rPr lang="en-US" sz="3400" dirty="0" err="1">
                <a:latin typeface="Times New Roman" charset="0"/>
                <a:ea typeface="Times New Roman" charset="0"/>
                <a:cs typeface="Times New Roman" charset="0"/>
              </a:rPr>
              <a:t>Algina</a:t>
            </a:r>
            <a:r>
              <a:rPr lang="en-US" sz="3400" dirty="0">
                <a:latin typeface="Times New Roman" charset="0"/>
                <a:ea typeface="Times New Roman" charset="0"/>
                <a:cs typeface="Times New Roman" charset="0"/>
              </a:rPr>
              <a:t>, 1986; </a:t>
            </a:r>
            <a:r>
              <a:rPr lang="en-US" sz="3400" dirty="0" err="1">
                <a:latin typeface="Times New Roman" charset="0"/>
                <a:ea typeface="Times New Roman" charset="0"/>
                <a:cs typeface="Times New Roman" charset="0"/>
              </a:rPr>
              <a:t>DeVellis</a:t>
            </a:r>
            <a:r>
              <a:rPr lang="en-US" sz="3400" dirty="0">
                <a:latin typeface="Times New Roman" charset="0"/>
                <a:ea typeface="Times New Roman" charset="0"/>
                <a:cs typeface="Times New Roman" charset="0"/>
              </a:rPr>
              <a:t>, </a:t>
            </a:r>
            <a:r>
              <a:rPr lang="en-US" sz="3400" dirty="0" smtClean="0">
                <a:latin typeface="Times New Roman" charset="0"/>
                <a:ea typeface="Times New Roman" charset="0"/>
                <a:cs typeface="Times New Roman" charset="0"/>
              </a:rPr>
              <a:t>2003)</a:t>
            </a:r>
            <a:r>
              <a:rPr lang="en-US" sz="3400" dirty="0">
                <a:latin typeface="Times New Roman" charset="0"/>
                <a:ea typeface="Times New Roman" charset="0"/>
                <a:cs typeface="Times New Roman" charset="0"/>
              </a:rPr>
              <a:t>.</a:t>
            </a:r>
          </a:p>
          <a:p>
            <a:endParaRPr lang="en-US" sz="3600"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8209741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Times New Roman" charset="0"/>
                <a:ea typeface="Times New Roman" charset="0"/>
                <a:cs typeface="Times New Roman" charset="0"/>
              </a:rPr>
              <a:t>Criterion Related Validity</a:t>
            </a:r>
            <a:endParaRPr lang="en-US"/>
          </a:p>
        </p:txBody>
      </p:sp>
      <p:sp>
        <p:nvSpPr>
          <p:cNvPr id="3" name="Content Placeholder 2"/>
          <p:cNvSpPr>
            <a:spLocks noGrp="1"/>
          </p:cNvSpPr>
          <p:nvPr>
            <p:ph idx="1"/>
          </p:nvPr>
        </p:nvSpPr>
        <p:spPr>
          <a:xfrm>
            <a:off x="838199" y="1825625"/>
            <a:ext cx="10862733" cy="4351338"/>
          </a:xfrm>
        </p:spPr>
        <p:txBody>
          <a:bodyPr>
            <a:noAutofit/>
          </a:bodyPr>
          <a:lstStyle/>
          <a:p>
            <a:r>
              <a:rPr lang="en-US" sz="3400" dirty="0" smtClean="0">
                <a:latin typeface="Times New Roman" charset="0"/>
                <a:ea typeface="Times New Roman" charset="0"/>
                <a:cs typeface="Times New Roman" charset="0"/>
              </a:rPr>
              <a:t>Criterion validity refers to the ability to draw accurate inferences from test scores to a related behavioral criterion of interest. This validity measure can be pursued in one of two contexts: </a:t>
            </a:r>
            <a:r>
              <a:rPr lang="en-US" sz="3400" u="sng" dirty="0" smtClean="0">
                <a:latin typeface="Times New Roman" charset="0"/>
                <a:ea typeface="Times New Roman" charset="0"/>
                <a:cs typeface="Times New Roman" charset="0"/>
              </a:rPr>
              <a:t>predictive validity </a:t>
            </a:r>
            <a:r>
              <a:rPr lang="en-US" sz="3400" dirty="0" smtClean="0">
                <a:latin typeface="Times New Roman" charset="0"/>
                <a:ea typeface="Times New Roman" charset="0"/>
                <a:cs typeface="Times New Roman" charset="0"/>
              </a:rPr>
              <a:t>or </a:t>
            </a:r>
            <a:r>
              <a:rPr lang="en-US" sz="3400" u="sng" dirty="0" smtClean="0">
                <a:latin typeface="Times New Roman" charset="0"/>
                <a:ea typeface="Times New Roman" charset="0"/>
                <a:cs typeface="Times New Roman" charset="0"/>
              </a:rPr>
              <a:t>concurrent</a:t>
            </a:r>
            <a:r>
              <a:rPr lang="en-US" sz="3400" dirty="0" smtClean="0">
                <a:latin typeface="Times New Roman" charset="0"/>
                <a:ea typeface="Times New Roman" charset="0"/>
                <a:cs typeface="Times New Roman" charset="0"/>
              </a:rPr>
              <a:t> validity. In criterion-oriented validity, the investigator is primarily interested in some criterion which he wants to predict. (</a:t>
            </a:r>
            <a:r>
              <a:rPr lang="en-US" sz="3400" dirty="0" err="1" smtClean="0">
                <a:latin typeface="Times New Roman" charset="0"/>
                <a:ea typeface="Times New Roman" charset="0"/>
                <a:cs typeface="Times New Roman" charset="0"/>
              </a:rPr>
              <a:t>DeVellis</a:t>
            </a:r>
            <a:r>
              <a:rPr lang="en-US" sz="3400" dirty="0" smtClean="0">
                <a:latin typeface="Times New Roman" charset="0"/>
                <a:ea typeface="Times New Roman" charset="0"/>
                <a:cs typeface="Times New Roman" charset="0"/>
              </a:rPr>
              <a:t>, 2003)</a:t>
            </a:r>
            <a:endParaRPr lang="en-US" sz="3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834401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charset="0"/>
                <a:ea typeface="Times New Roman" charset="0"/>
                <a:cs typeface="Times New Roman" charset="0"/>
              </a:rPr>
              <a:t>Construct Validity</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825625"/>
            <a:ext cx="10515600" cy="3361230"/>
          </a:xfrm>
        </p:spPr>
        <p:txBody>
          <a:bodyPr>
            <a:noAutofit/>
          </a:bodyPr>
          <a:lstStyle/>
          <a:p>
            <a:r>
              <a:rPr lang="en-US" sz="3600" u="sng" dirty="0" smtClean="0">
                <a:latin typeface="Times New Roman" charset="0"/>
                <a:ea typeface="Times New Roman" charset="0"/>
                <a:cs typeface="Times New Roman" charset="0"/>
              </a:rPr>
              <a:t>Construct validity </a:t>
            </a:r>
            <a:r>
              <a:rPr lang="en-US" sz="3600" dirty="0" smtClean="0"/>
              <a:t>is </a:t>
            </a:r>
            <a:r>
              <a:rPr lang="en-US" sz="3600" dirty="0" smtClean="0">
                <a:latin typeface="Times New Roman" charset="0"/>
                <a:ea typeface="Times New Roman" charset="0"/>
                <a:cs typeface="Times New Roman" charset="0"/>
              </a:rPr>
              <a:t>the degree to which a test measures what it claims, or purports, to be measuring" (Crocker &amp; </a:t>
            </a:r>
            <a:r>
              <a:rPr lang="en-US" sz="3600" dirty="0" err="1" smtClean="0">
                <a:latin typeface="Times New Roman" charset="0"/>
                <a:ea typeface="Times New Roman" charset="0"/>
                <a:cs typeface="Times New Roman" charset="0"/>
              </a:rPr>
              <a:t>Algina</a:t>
            </a:r>
            <a:r>
              <a:rPr lang="en-US" sz="3600" dirty="0" smtClean="0">
                <a:latin typeface="Times New Roman" charset="0"/>
                <a:ea typeface="Times New Roman" charset="0"/>
                <a:cs typeface="Times New Roman" charset="0"/>
              </a:rPr>
              <a:t>, 1986)</a:t>
            </a:r>
            <a:endParaRPr lang="en-US" sz="3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8908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Times New Roman" charset="0"/>
                <a:ea typeface="Times New Roman" charset="0"/>
                <a:cs typeface="Times New Roman" charset="0"/>
              </a:rPr>
              <a:t>Consequential Validity</a:t>
            </a:r>
            <a:endParaRPr lang="en-US"/>
          </a:p>
        </p:txBody>
      </p:sp>
      <p:sp>
        <p:nvSpPr>
          <p:cNvPr id="3" name="Content Placeholder 2"/>
          <p:cNvSpPr>
            <a:spLocks noGrp="1"/>
          </p:cNvSpPr>
          <p:nvPr>
            <p:ph idx="1"/>
          </p:nvPr>
        </p:nvSpPr>
        <p:spPr/>
        <p:txBody>
          <a:bodyPr/>
          <a:lstStyle/>
          <a:p>
            <a:r>
              <a:rPr lang="en-US" sz="3600" u="sng" dirty="0" smtClean="0">
                <a:latin typeface="Times New Roman" charset="0"/>
                <a:ea typeface="Times New Roman" charset="0"/>
                <a:cs typeface="Times New Roman" charset="0"/>
              </a:rPr>
              <a:t>Consequential validity </a:t>
            </a:r>
            <a:r>
              <a:rPr lang="en-US" sz="3600" dirty="0" smtClean="0">
                <a:latin typeface="Times New Roman" charset="0"/>
                <a:ea typeface="Times New Roman" charset="0"/>
                <a:cs typeface="Times New Roman" charset="0"/>
              </a:rPr>
              <a:t>refers to the notion that the social consequences of test scores and their subsequent interpretation should be considered not only with the original intention of the test, but also cultural norms (</a:t>
            </a:r>
            <a:r>
              <a:rPr lang="en-US" sz="3600" dirty="0" err="1" smtClean="0">
                <a:latin typeface="Times New Roman" charset="0"/>
                <a:ea typeface="Times New Roman" charset="0"/>
                <a:cs typeface="Times New Roman" charset="0"/>
              </a:rPr>
              <a:t>Messick</a:t>
            </a:r>
            <a:r>
              <a:rPr lang="en-US" sz="3600" dirty="0" smtClean="0">
                <a:latin typeface="Times New Roman" charset="0"/>
                <a:ea typeface="Times New Roman" charset="0"/>
                <a:cs typeface="Times New Roman" charset="0"/>
              </a:rPr>
              <a:t>, 1995). </a:t>
            </a:r>
          </a:p>
          <a:p>
            <a:endParaRPr lang="en-US" sz="3600" dirty="0" smtClean="0">
              <a:latin typeface="Times New Roman" charset="0"/>
              <a:ea typeface="Times New Roman" charset="0"/>
              <a:cs typeface="Times New Roman" charset="0"/>
            </a:endParaRPr>
          </a:p>
          <a:p>
            <a:endParaRPr lang="en-US" dirty="0"/>
          </a:p>
        </p:txBody>
      </p:sp>
    </p:spTree>
    <p:extLst>
      <p:ext uri="{BB962C8B-B14F-4D97-AF65-F5344CB8AC3E}">
        <p14:creationId xmlns:p14="http://schemas.microsoft.com/office/powerpoint/2010/main" val="5066398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687627187"/>
              </p:ext>
            </p:extLst>
          </p:nvPr>
        </p:nvGraphicFramePr>
        <p:xfrm>
          <a:off x="152399" y="152400"/>
          <a:ext cx="11789229" cy="6455229"/>
        </p:xfrm>
        <a:graphic>
          <a:graphicData uri="http://schemas.openxmlformats.org/drawingml/2006/table">
            <a:tbl>
              <a:tblPr firstRow="1" firstCol="1" bandRow="1">
                <a:tableStyleId>{5C22544A-7EE6-4342-B048-85BDC9FD1C3A}</a:tableStyleId>
              </a:tblPr>
              <a:tblGrid>
                <a:gridCol w="3621095"/>
                <a:gridCol w="8168134"/>
              </a:tblGrid>
              <a:tr h="562673">
                <a:tc>
                  <a:txBody>
                    <a:bodyPr/>
                    <a:lstStyle/>
                    <a:p>
                      <a:pPr marL="0" marR="0">
                        <a:spcBef>
                          <a:spcPts val="0"/>
                        </a:spcBef>
                        <a:spcAft>
                          <a:spcPts val="0"/>
                        </a:spcAft>
                      </a:pPr>
                      <a:r>
                        <a:rPr lang="en-US" sz="2000" dirty="0" smtClean="0">
                          <a:effectLst/>
                          <a:latin typeface="Times New Roman" charset="0"/>
                          <a:ea typeface="Times New Roman" charset="0"/>
                          <a:cs typeface="Times New Roman" charset="0"/>
                        </a:rPr>
                        <a:t>Validity</a:t>
                      </a:r>
                      <a:endParaRPr lang="en-US" sz="2000" dirty="0">
                        <a:effectLst/>
                        <a:latin typeface="Times New Roman" charset="0"/>
                        <a:ea typeface="Times New Roman" charset="0"/>
                        <a:cs typeface="Times New Roman" charset="0"/>
                      </a:endParaRPr>
                    </a:p>
                  </a:txBody>
                  <a:tcPr marL="68580" marR="68580" marT="0" marB="0" anchor="ctr"/>
                </a:tc>
                <a:tc>
                  <a:txBody>
                    <a:bodyPr/>
                    <a:lstStyle/>
                    <a:p>
                      <a:pPr marL="0" marR="0" algn="ctr">
                        <a:spcBef>
                          <a:spcPts val="0"/>
                        </a:spcBef>
                        <a:spcAft>
                          <a:spcPts val="0"/>
                        </a:spcAft>
                      </a:pPr>
                      <a:r>
                        <a:rPr lang="en-US" sz="2000" smtClean="0">
                          <a:effectLst/>
                          <a:latin typeface="Times New Roman" charset="0"/>
                          <a:ea typeface="Times New Roman" charset="0"/>
                          <a:cs typeface="Times New Roman" charset="0"/>
                        </a:rPr>
                        <a:t>Methods </a:t>
                      </a:r>
                      <a:r>
                        <a:rPr lang="en-US" sz="2000">
                          <a:effectLst/>
                          <a:latin typeface="Times New Roman" charset="0"/>
                          <a:ea typeface="Times New Roman" charset="0"/>
                          <a:cs typeface="Times New Roman" charset="0"/>
                        </a:rPr>
                        <a:t>for </a:t>
                      </a:r>
                      <a:r>
                        <a:rPr lang="en-US" sz="2000" smtClean="0">
                          <a:effectLst/>
                          <a:latin typeface="Times New Roman" charset="0"/>
                          <a:ea typeface="Times New Roman" charset="0"/>
                          <a:cs typeface="Times New Roman" charset="0"/>
                        </a:rPr>
                        <a:t>Establishing</a:t>
                      </a:r>
                      <a:r>
                        <a:rPr lang="en-US" sz="2000" baseline="0" smtClean="0">
                          <a:effectLst/>
                          <a:latin typeface="Times New Roman" charset="0"/>
                          <a:ea typeface="Times New Roman" charset="0"/>
                          <a:cs typeface="Times New Roman" charset="0"/>
                        </a:rPr>
                        <a:t> </a:t>
                      </a:r>
                      <a:r>
                        <a:rPr lang="en-US" sz="2000" smtClean="0">
                          <a:effectLst/>
                          <a:latin typeface="Times New Roman" charset="0"/>
                          <a:ea typeface="Times New Roman" charset="0"/>
                          <a:cs typeface="Times New Roman" charset="0"/>
                        </a:rPr>
                        <a:t>Validity </a:t>
                      </a:r>
                      <a:r>
                        <a:rPr lang="en-US" sz="2000">
                          <a:effectLst/>
                          <a:latin typeface="Times New Roman" charset="0"/>
                          <a:ea typeface="Times New Roman" charset="0"/>
                          <a:cs typeface="Times New Roman" charset="0"/>
                        </a:rPr>
                        <a:t>Evidence</a:t>
                      </a:r>
                    </a:p>
                  </a:txBody>
                  <a:tcPr marL="68580" marR="68580" marT="0" marB="0" anchor="ctr"/>
                </a:tc>
              </a:tr>
              <a:tr h="2496036">
                <a:tc>
                  <a:txBody>
                    <a:bodyPr/>
                    <a:lstStyle/>
                    <a:p>
                      <a:pPr marL="0" marR="0">
                        <a:spcBef>
                          <a:spcPts val="0"/>
                        </a:spcBef>
                        <a:spcAft>
                          <a:spcPts val="0"/>
                        </a:spcAft>
                      </a:pPr>
                      <a:r>
                        <a:rPr lang="en-US" sz="2000" dirty="0">
                          <a:effectLst/>
                          <a:latin typeface="Times New Roman" charset="0"/>
                          <a:ea typeface="Times New Roman" charset="0"/>
                          <a:cs typeface="Times New Roman" charset="0"/>
                        </a:rPr>
                        <a:t>Content </a:t>
                      </a:r>
                    </a:p>
                  </a:txBody>
                  <a:tcPr marL="68580" marR="68580" marT="0" marB="0" anchor="ctr"/>
                </a:tc>
                <a:tc>
                  <a:txBody>
                    <a:bodyPr/>
                    <a:lstStyle/>
                    <a:p>
                      <a:pPr marL="0" marR="0" indent="0">
                        <a:spcBef>
                          <a:spcPts val="0"/>
                        </a:spcBef>
                        <a:spcAft>
                          <a:spcPts val="0"/>
                        </a:spcAft>
                        <a:buFont typeface="Arial" charset="0"/>
                        <a:buNone/>
                      </a:pPr>
                      <a:r>
                        <a:rPr lang="en-US" sz="2000" dirty="0">
                          <a:effectLst/>
                          <a:latin typeface="Times New Roman" charset="0"/>
                          <a:ea typeface="Times New Roman" charset="0"/>
                          <a:cs typeface="Times New Roman" charset="0"/>
                        </a:rPr>
                        <a:t>Map to constructs in the literature – </a:t>
                      </a:r>
                      <a:r>
                        <a:rPr lang="en-US" sz="2000" dirty="0">
                          <a:effectLst/>
                          <a:latin typeface="Times New Roman" charset="0"/>
                          <a:ea typeface="Times New Roman" charset="0"/>
                          <a:cs typeface="Times New Roman" charset="0"/>
                          <a:hlinkClick r:id="rId2" action="ppaction://hlinkfile"/>
                        </a:rPr>
                        <a:t>Table of </a:t>
                      </a:r>
                      <a:r>
                        <a:rPr lang="en-US" sz="2000" dirty="0" smtClean="0">
                          <a:effectLst/>
                          <a:latin typeface="Times New Roman" charset="0"/>
                          <a:ea typeface="Times New Roman" charset="0"/>
                          <a:cs typeface="Times New Roman" charset="0"/>
                          <a:hlinkClick r:id="rId2" action="ppaction://hlinkfile"/>
                        </a:rPr>
                        <a:t>Specifications</a:t>
                      </a:r>
                      <a:r>
                        <a:rPr lang="en-US" sz="2000" dirty="0" smtClean="0">
                          <a:effectLst/>
                          <a:latin typeface="Times New Roman" charset="0"/>
                          <a:ea typeface="Times New Roman" charset="0"/>
                          <a:cs typeface="Times New Roman" charset="0"/>
                          <a:hlinkClick r:id="rId3" action="ppaction://hlinkfile"/>
                        </a:rPr>
                        <a:t>;</a:t>
                      </a:r>
                      <a:endParaRPr lang="en-US" sz="2000" dirty="0">
                        <a:effectLst/>
                        <a:latin typeface="Times New Roman" charset="0"/>
                        <a:ea typeface="Times New Roman" charset="0"/>
                        <a:cs typeface="Times New Roman" charset="0"/>
                      </a:endParaRPr>
                    </a:p>
                    <a:p>
                      <a:pPr marL="0" marR="0" indent="0">
                        <a:spcBef>
                          <a:spcPts val="0"/>
                        </a:spcBef>
                        <a:spcAft>
                          <a:spcPts val="0"/>
                        </a:spcAft>
                        <a:buFont typeface="Arial" charset="0"/>
                        <a:buNone/>
                      </a:pPr>
                      <a:r>
                        <a:rPr lang="en-US" sz="2000" dirty="0" smtClean="0">
                          <a:effectLst/>
                          <a:latin typeface="Times New Roman" charset="0"/>
                          <a:ea typeface="Times New Roman" charset="0"/>
                          <a:cs typeface="Times New Roman" charset="0"/>
                        </a:rPr>
                        <a:t>(See Li, </a:t>
                      </a:r>
                      <a:r>
                        <a:rPr lang="en-US" sz="2000" dirty="0" err="1" smtClean="0">
                          <a:effectLst/>
                          <a:latin typeface="Times New Roman" charset="0"/>
                          <a:ea typeface="Times New Roman" charset="0"/>
                          <a:cs typeface="Times New Roman" charset="0"/>
                        </a:rPr>
                        <a:t>McCoach</a:t>
                      </a:r>
                      <a:r>
                        <a:rPr lang="en-US" sz="2000" dirty="0" smtClean="0">
                          <a:effectLst/>
                          <a:latin typeface="Times New Roman" charset="0"/>
                          <a:ea typeface="Times New Roman" charset="0"/>
                          <a:cs typeface="Times New Roman" charset="0"/>
                        </a:rPr>
                        <a:t>, </a:t>
                      </a:r>
                      <a:r>
                        <a:rPr lang="en-US" sz="2000" dirty="0" err="1" smtClean="0">
                          <a:effectLst/>
                          <a:latin typeface="Times New Roman" charset="0"/>
                          <a:ea typeface="Times New Roman" charset="0"/>
                          <a:cs typeface="Times New Roman" charset="0"/>
                        </a:rPr>
                        <a:t>Swaminathan</a:t>
                      </a:r>
                      <a:r>
                        <a:rPr lang="en-US" sz="2000" dirty="0" smtClean="0">
                          <a:effectLst/>
                          <a:latin typeface="Times New Roman" charset="0"/>
                          <a:ea typeface="Times New Roman" charset="0"/>
                          <a:cs typeface="Times New Roman" charset="0"/>
                        </a:rPr>
                        <a:t> &amp; Tang (2008, p 48, Sec.</a:t>
                      </a:r>
                      <a:r>
                        <a:rPr lang="en-US" sz="2000" baseline="0" dirty="0" smtClean="0">
                          <a:effectLst/>
                          <a:latin typeface="Times New Roman" charset="0"/>
                          <a:ea typeface="Times New Roman" charset="0"/>
                          <a:cs typeface="Times New Roman" charset="0"/>
                        </a:rPr>
                        <a:t> II </a:t>
                      </a:r>
                      <a:r>
                        <a:rPr lang="en-US" sz="2000" dirty="0" smtClean="0">
                          <a:effectLst/>
                          <a:latin typeface="Times New Roman" charset="0"/>
                          <a:ea typeface="Times New Roman" charset="0"/>
                          <a:cs typeface="Times New Roman" charset="0"/>
                        </a:rPr>
                        <a:t> A);</a:t>
                      </a:r>
                    </a:p>
                    <a:p>
                      <a:pPr marL="0" marR="0" indent="0">
                        <a:spcBef>
                          <a:spcPts val="0"/>
                        </a:spcBef>
                        <a:spcAft>
                          <a:spcPts val="0"/>
                        </a:spcAft>
                        <a:buFont typeface="Arial" charset="0"/>
                        <a:buNone/>
                      </a:pPr>
                      <a:endParaRPr lang="en-US" sz="2000" dirty="0" smtClean="0">
                        <a:effectLst/>
                        <a:latin typeface="Times New Roman" charset="0"/>
                        <a:ea typeface="Times New Roman" charset="0"/>
                        <a:cs typeface="Times New Roman" charset="0"/>
                      </a:endParaRPr>
                    </a:p>
                    <a:p>
                      <a:pPr marL="0" marR="0" indent="0">
                        <a:spcBef>
                          <a:spcPts val="0"/>
                        </a:spcBef>
                        <a:spcAft>
                          <a:spcPts val="0"/>
                        </a:spcAft>
                        <a:buFont typeface="Arial" charset="0"/>
                        <a:buNone/>
                      </a:pPr>
                      <a:r>
                        <a:rPr lang="en-US" sz="2000" dirty="0" smtClean="0">
                          <a:effectLst/>
                          <a:latin typeface="Times New Roman" charset="0"/>
                          <a:ea typeface="Times New Roman" charset="0"/>
                          <a:cs typeface="Times New Roman" charset="0"/>
                        </a:rPr>
                        <a:t>Expert </a:t>
                      </a:r>
                      <a:r>
                        <a:rPr lang="en-US" sz="2000" dirty="0">
                          <a:effectLst/>
                          <a:latin typeface="Times New Roman" charset="0"/>
                          <a:ea typeface="Times New Roman" charset="0"/>
                          <a:cs typeface="Times New Roman" charset="0"/>
                        </a:rPr>
                        <a:t>Panel </a:t>
                      </a:r>
                      <a:r>
                        <a:rPr lang="en-US" sz="2000" dirty="0" smtClean="0">
                          <a:effectLst/>
                          <a:latin typeface="Times New Roman" charset="0"/>
                          <a:ea typeface="Times New Roman" charset="0"/>
                          <a:cs typeface="Times New Roman" charset="0"/>
                        </a:rPr>
                        <a:t>Review</a:t>
                      </a:r>
                      <a:endParaRPr lang="en-US" sz="2000" dirty="0">
                        <a:effectLst/>
                        <a:latin typeface="Times New Roman" charset="0"/>
                        <a:ea typeface="Times New Roman" charset="0"/>
                        <a:cs typeface="Times New Roman" charset="0"/>
                      </a:endParaRPr>
                    </a:p>
                    <a:p>
                      <a:pPr marL="0" marR="0" indent="0">
                        <a:spcBef>
                          <a:spcPts val="0"/>
                        </a:spcBef>
                        <a:spcAft>
                          <a:spcPts val="0"/>
                        </a:spcAft>
                        <a:buFont typeface="Arial" charset="0"/>
                        <a:buNone/>
                      </a:pPr>
                      <a:r>
                        <a:rPr lang="en-US" sz="2000" dirty="0" smtClean="0">
                          <a:effectLst/>
                          <a:latin typeface="Times New Roman" charset="0"/>
                          <a:ea typeface="Times New Roman" charset="0"/>
                          <a:cs typeface="Times New Roman" charset="0"/>
                        </a:rPr>
                        <a:t>(</a:t>
                      </a:r>
                      <a:r>
                        <a:rPr lang="en-US" sz="2000" dirty="0">
                          <a:effectLst/>
                          <a:latin typeface="Times New Roman" charset="0"/>
                          <a:ea typeface="Times New Roman" charset="0"/>
                          <a:cs typeface="Times New Roman" charset="0"/>
                        </a:rPr>
                        <a:t>See Li, </a:t>
                      </a:r>
                      <a:r>
                        <a:rPr lang="en-US" sz="2000" dirty="0" err="1">
                          <a:effectLst/>
                          <a:latin typeface="Times New Roman" charset="0"/>
                          <a:ea typeface="Times New Roman" charset="0"/>
                          <a:cs typeface="Times New Roman" charset="0"/>
                        </a:rPr>
                        <a:t>McCoach</a:t>
                      </a:r>
                      <a:r>
                        <a:rPr lang="en-US" sz="2000" dirty="0">
                          <a:effectLst/>
                          <a:latin typeface="Times New Roman" charset="0"/>
                          <a:ea typeface="Times New Roman" charset="0"/>
                          <a:cs typeface="Times New Roman" charset="0"/>
                        </a:rPr>
                        <a:t>, </a:t>
                      </a:r>
                      <a:r>
                        <a:rPr lang="en-US" sz="2000" dirty="0" err="1">
                          <a:effectLst/>
                          <a:latin typeface="Times New Roman" charset="0"/>
                          <a:ea typeface="Times New Roman" charset="0"/>
                          <a:cs typeface="Times New Roman" charset="0"/>
                        </a:rPr>
                        <a:t>Swaminathan</a:t>
                      </a:r>
                      <a:r>
                        <a:rPr lang="en-US" sz="2000" dirty="0">
                          <a:effectLst/>
                          <a:latin typeface="Times New Roman" charset="0"/>
                          <a:ea typeface="Times New Roman" charset="0"/>
                          <a:cs typeface="Times New Roman" charset="0"/>
                        </a:rPr>
                        <a:t> &amp; Tang (2008, p 48, </a:t>
                      </a:r>
                      <a:r>
                        <a:rPr lang="en-US" sz="2000" dirty="0" smtClean="0">
                          <a:effectLst/>
                          <a:latin typeface="Times New Roman" charset="0"/>
                          <a:ea typeface="Times New Roman" charset="0"/>
                          <a:cs typeface="Times New Roman" charset="0"/>
                        </a:rPr>
                        <a:t>Sec. II B);</a:t>
                      </a:r>
                    </a:p>
                    <a:p>
                      <a:pPr marL="0" marR="0" indent="0">
                        <a:spcBef>
                          <a:spcPts val="0"/>
                        </a:spcBef>
                        <a:spcAft>
                          <a:spcPts val="0"/>
                        </a:spcAft>
                        <a:buFont typeface="Arial" charset="0"/>
                        <a:buNone/>
                      </a:pPr>
                      <a:endParaRPr lang="en-US" sz="2000" dirty="0" smtClean="0">
                        <a:effectLst/>
                        <a:latin typeface="Times New Roman" charset="0"/>
                        <a:ea typeface="Times New Roman" charset="0"/>
                        <a:cs typeface="Times New Roman" charset="0"/>
                      </a:endParaRPr>
                    </a:p>
                    <a:p>
                      <a:pPr marL="0" marR="0" indent="0">
                        <a:spcBef>
                          <a:spcPts val="0"/>
                        </a:spcBef>
                        <a:spcAft>
                          <a:spcPts val="0"/>
                        </a:spcAft>
                        <a:buFont typeface="Arial" charset="0"/>
                        <a:buNone/>
                      </a:pPr>
                      <a:r>
                        <a:rPr lang="en-US" sz="2000" dirty="0" smtClean="0">
                          <a:effectLst/>
                          <a:latin typeface="Times New Roman" charset="0"/>
                          <a:ea typeface="Times New Roman" charset="0"/>
                          <a:cs typeface="Times New Roman" charset="0"/>
                        </a:rPr>
                        <a:t>Pilot </a:t>
                      </a:r>
                      <a:r>
                        <a:rPr lang="en-US" sz="2000" dirty="0">
                          <a:effectLst/>
                          <a:latin typeface="Times New Roman" charset="0"/>
                          <a:ea typeface="Times New Roman" charset="0"/>
                          <a:cs typeface="Times New Roman" charset="0"/>
                        </a:rPr>
                        <a:t>studies</a:t>
                      </a:r>
                    </a:p>
                  </a:txBody>
                  <a:tcPr marL="68580" marR="68580" marT="0" marB="0" anchor="ctr"/>
                </a:tc>
              </a:tr>
              <a:tr h="1451428">
                <a:tc>
                  <a:txBody>
                    <a:bodyPr/>
                    <a:lstStyle/>
                    <a:p>
                      <a:pPr marL="0" marR="0">
                        <a:spcBef>
                          <a:spcPts val="0"/>
                        </a:spcBef>
                        <a:spcAft>
                          <a:spcPts val="0"/>
                        </a:spcAft>
                      </a:pPr>
                      <a:r>
                        <a:rPr lang="en-US" sz="2000" smtClean="0">
                          <a:effectLst/>
                          <a:latin typeface="Times New Roman" charset="0"/>
                          <a:ea typeface="Times New Roman" charset="0"/>
                          <a:cs typeface="Times New Roman" charset="0"/>
                        </a:rPr>
                        <a:t>Criterion-Related </a:t>
                      </a:r>
                      <a:r>
                        <a:rPr lang="en-US" sz="2000">
                          <a:effectLst/>
                          <a:latin typeface="Times New Roman" charset="0"/>
                          <a:ea typeface="Times New Roman" charset="0"/>
                          <a:cs typeface="Times New Roman" charset="0"/>
                        </a:rPr>
                        <a:t>Validity </a:t>
                      </a:r>
                    </a:p>
                  </a:txBody>
                  <a:tcPr marL="68580" marR="68580" marT="0" marB="0" anchor="ctr"/>
                </a:tc>
                <a:tc>
                  <a:txBody>
                    <a:bodyPr/>
                    <a:lstStyle/>
                    <a:p>
                      <a:pPr marL="0" marR="0">
                        <a:spcBef>
                          <a:spcPts val="0"/>
                        </a:spcBef>
                        <a:spcAft>
                          <a:spcPts val="0"/>
                        </a:spcAft>
                      </a:pPr>
                      <a:r>
                        <a:rPr lang="en-US" sz="2000" dirty="0">
                          <a:effectLst/>
                          <a:latin typeface="Times New Roman" charset="0"/>
                          <a:ea typeface="Times New Roman" charset="0"/>
                          <a:cs typeface="Times New Roman" charset="0"/>
                        </a:rPr>
                        <a:t>Correlation with other validated instruments or compare test results with actual results. Used for achievement tests or other tests designed to measure some type of skill or attribute such as IQ,  spatial ability, verbal ability.  </a:t>
                      </a:r>
                    </a:p>
                  </a:txBody>
                  <a:tcPr marL="68580" marR="68580" marT="0" marB="0" anchor="ctr"/>
                </a:tc>
              </a:tr>
              <a:tr h="1945092">
                <a:tc>
                  <a:txBody>
                    <a:bodyPr/>
                    <a:lstStyle/>
                    <a:p>
                      <a:pPr marL="0" marR="0">
                        <a:spcBef>
                          <a:spcPts val="0"/>
                        </a:spcBef>
                        <a:spcAft>
                          <a:spcPts val="0"/>
                        </a:spcAft>
                      </a:pPr>
                      <a:r>
                        <a:rPr lang="en-US" sz="2000">
                          <a:effectLst/>
                          <a:latin typeface="Times New Roman" charset="0"/>
                          <a:ea typeface="Times New Roman" charset="0"/>
                          <a:cs typeface="Times New Roman" charset="0"/>
                        </a:rPr>
                        <a:t>Construct Validity </a:t>
                      </a:r>
                    </a:p>
                  </a:txBody>
                  <a:tcPr marL="68580" marR="68580" marT="0" marB="0" anchor="ctr"/>
                </a:tc>
                <a:tc>
                  <a:txBody>
                    <a:bodyPr/>
                    <a:lstStyle/>
                    <a:p>
                      <a:pPr marL="0" marR="0" indent="0">
                        <a:spcBef>
                          <a:spcPts val="0"/>
                        </a:spcBef>
                        <a:spcAft>
                          <a:spcPts val="0"/>
                        </a:spcAft>
                        <a:buFont typeface="Arial" charset="0"/>
                        <a:buNone/>
                      </a:pPr>
                      <a:r>
                        <a:rPr lang="en-US" sz="2000" dirty="0">
                          <a:effectLst/>
                          <a:latin typeface="Times New Roman" charset="0"/>
                          <a:ea typeface="Times New Roman" charset="0"/>
                          <a:cs typeface="Times New Roman" charset="0"/>
                        </a:rPr>
                        <a:t>Factor Analysis and/or Confirmatory Factor Analysis. Used to verify </a:t>
                      </a:r>
                      <a:r>
                        <a:rPr lang="en-US" sz="2000" dirty="0" smtClean="0">
                          <a:effectLst/>
                          <a:latin typeface="Times New Roman" charset="0"/>
                          <a:ea typeface="Times New Roman" charset="0"/>
                          <a:cs typeface="Times New Roman" charset="0"/>
                        </a:rPr>
                        <a:t>that </a:t>
                      </a:r>
                      <a:r>
                        <a:rPr lang="en-US" sz="2000" dirty="0">
                          <a:effectLst/>
                          <a:latin typeface="Times New Roman" charset="0"/>
                          <a:ea typeface="Times New Roman" charset="0"/>
                          <a:cs typeface="Times New Roman" charset="0"/>
                        </a:rPr>
                        <a:t>items “group</a:t>
                      </a:r>
                      <a:r>
                        <a:rPr lang="en-US" sz="2000" dirty="0" smtClean="0">
                          <a:effectLst/>
                          <a:latin typeface="Times New Roman" charset="0"/>
                          <a:ea typeface="Times New Roman" charset="0"/>
                          <a:cs typeface="Times New Roman" charset="0"/>
                        </a:rPr>
                        <a:t>” or load </a:t>
                      </a:r>
                      <a:r>
                        <a:rPr lang="en-US" sz="2000" dirty="0">
                          <a:effectLst/>
                          <a:latin typeface="Times New Roman" charset="0"/>
                          <a:ea typeface="Times New Roman" charset="0"/>
                          <a:cs typeface="Times New Roman" charset="0"/>
                        </a:rPr>
                        <a:t>on the constructs they are intended to </a:t>
                      </a:r>
                      <a:r>
                        <a:rPr lang="en-US" sz="2000" dirty="0" smtClean="0">
                          <a:effectLst/>
                          <a:latin typeface="Times New Roman" charset="0"/>
                          <a:ea typeface="Times New Roman" charset="0"/>
                          <a:cs typeface="Times New Roman" charset="0"/>
                        </a:rPr>
                        <a:t>measure. </a:t>
                      </a:r>
                    </a:p>
                    <a:p>
                      <a:pPr marL="0" marR="0" indent="0">
                        <a:spcBef>
                          <a:spcPts val="0"/>
                        </a:spcBef>
                        <a:spcAft>
                          <a:spcPts val="0"/>
                        </a:spcAft>
                        <a:buFont typeface="Arial" charset="0"/>
                        <a:buNone/>
                      </a:pPr>
                      <a:r>
                        <a:rPr lang="en-US" sz="2000" dirty="0" smtClean="0">
                          <a:effectLst/>
                          <a:latin typeface="Times New Roman" charset="0"/>
                          <a:ea typeface="Times New Roman" charset="0"/>
                          <a:cs typeface="Times New Roman" charset="0"/>
                        </a:rPr>
                        <a:t>See Li, </a:t>
                      </a:r>
                      <a:r>
                        <a:rPr lang="en-US" sz="2000" dirty="0" err="1" smtClean="0">
                          <a:effectLst/>
                          <a:latin typeface="Times New Roman" charset="0"/>
                          <a:ea typeface="Times New Roman" charset="0"/>
                          <a:cs typeface="Times New Roman" charset="0"/>
                        </a:rPr>
                        <a:t>McCoach</a:t>
                      </a:r>
                      <a:r>
                        <a:rPr lang="en-US" sz="2000" dirty="0" smtClean="0">
                          <a:effectLst/>
                          <a:latin typeface="Times New Roman" charset="0"/>
                          <a:ea typeface="Times New Roman" charset="0"/>
                          <a:cs typeface="Times New Roman" charset="0"/>
                        </a:rPr>
                        <a:t>, </a:t>
                      </a:r>
                      <a:r>
                        <a:rPr lang="en-US" sz="2000" dirty="0" err="1" smtClean="0">
                          <a:effectLst/>
                          <a:latin typeface="Times New Roman" charset="0"/>
                          <a:ea typeface="Times New Roman" charset="0"/>
                          <a:cs typeface="Times New Roman" charset="0"/>
                        </a:rPr>
                        <a:t>Swaminathan</a:t>
                      </a:r>
                      <a:r>
                        <a:rPr lang="en-US" sz="2000" dirty="0" smtClean="0">
                          <a:effectLst/>
                          <a:latin typeface="Times New Roman" charset="0"/>
                          <a:ea typeface="Times New Roman" charset="0"/>
                          <a:cs typeface="Times New Roman" charset="0"/>
                        </a:rPr>
                        <a:t> &amp; Tang (2008, p 50, Sec.</a:t>
                      </a:r>
                      <a:r>
                        <a:rPr lang="en-US" sz="2000" baseline="0" dirty="0" smtClean="0">
                          <a:effectLst/>
                          <a:latin typeface="Times New Roman" charset="0"/>
                          <a:ea typeface="Times New Roman" charset="0"/>
                          <a:cs typeface="Times New Roman" charset="0"/>
                        </a:rPr>
                        <a:t> III A</a:t>
                      </a:r>
                      <a:r>
                        <a:rPr lang="en-US" sz="2000" dirty="0" smtClean="0">
                          <a:effectLst/>
                          <a:latin typeface="Times New Roman" charset="0"/>
                          <a:ea typeface="Times New Roman" charset="0"/>
                          <a:cs typeface="Times New Roman" charset="0"/>
                        </a:rPr>
                        <a:t>);</a:t>
                      </a:r>
                    </a:p>
                  </a:txBody>
                  <a:tcPr marL="68580" marR="68580" marT="0" marB="0" anchor="ctr"/>
                </a:tc>
              </a:tr>
            </a:tbl>
          </a:graphicData>
        </a:graphic>
      </p:graphicFrame>
    </p:spTree>
    <p:extLst>
      <p:ext uri="{BB962C8B-B14F-4D97-AF65-F5344CB8AC3E}">
        <p14:creationId xmlns:p14="http://schemas.microsoft.com/office/powerpoint/2010/main" val="20414048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latin typeface="Times New Roman" charset="0"/>
                <a:ea typeface="Times New Roman" charset="0"/>
                <a:cs typeface="Times New Roman" charset="0"/>
              </a:rPr>
              <a:t>Instrument Development Process</a:t>
            </a:r>
            <a:endParaRPr lang="en-US">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lnSpcReduction="10000"/>
          </a:bodyPr>
          <a:lstStyle/>
          <a:p>
            <a:r>
              <a:rPr lang="en-US" sz="3600" dirty="0" smtClean="0">
                <a:latin typeface="Times New Roman" charset="0"/>
                <a:ea typeface="Times New Roman" charset="0"/>
                <a:cs typeface="Times New Roman" charset="0"/>
              </a:rPr>
              <a:t>Item Generation</a:t>
            </a:r>
          </a:p>
          <a:p>
            <a:pPr lvl="1"/>
            <a:r>
              <a:rPr lang="en-US" sz="3200" dirty="0" smtClean="0">
                <a:latin typeface="Times New Roman" charset="0"/>
                <a:ea typeface="Times New Roman" charset="0"/>
                <a:cs typeface="Times New Roman" charset="0"/>
              </a:rPr>
              <a:t>Review Literature </a:t>
            </a:r>
            <a:r>
              <a:rPr lang="mr-IN" sz="3200" dirty="0" smtClean="0">
                <a:latin typeface="Times New Roman" charset="0"/>
                <a:ea typeface="Times New Roman" charset="0"/>
                <a:cs typeface="Times New Roman" charset="0"/>
              </a:rPr>
              <a:t>–</a:t>
            </a:r>
            <a:r>
              <a:rPr lang="en-US" sz="3200" dirty="0" smtClean="0">
                <a:latin typeface="Times New Roman" charset="0"/>
                <a:ea typeface="Times New Roman" charset="0"/>
                <a:cs typeface="Times New Roman" charset="0"/>
              </a:rPr>
              <a:t> Existing Theory</a:t>
            </a:r>
          </a:p>
          <a:p>
            <a:pPr lvl="1"/>
            <a:r>
              <a:rPr lang="en-US" sz="3600" dirty="0" smtClean="0">
                <a:latin typeface="Times New Roman" charset="0"/>
                <a:ea typeface="Times New Roman" charset="0"/>
                <a:cs typeface="Times New Roman" charset="0"/>
              </a:rPr>
              <a:t>Table of Specifications</a:t>
            </a:r>
          </a:p>
          <a:p>
            <a:r>
              <a:rPr lang="en-US" sz="3600" dirty="0" smtClean="0">
                <a:latin typeface="Times New Roman" charset="0"/>
                <a:ea typeface="Times New Roman" charset="0"/>
                <a:cs typeface="Times New Roman" charset="0"/>
              </a:rPr>
              <a:t>Expert Review (Content Validity)</a:t>
            </a:r>
          </a:p>
          <a:p>
            <a:r>
              <a:rPr lang="en-US" sz="3600" dirty="0" smtClean="0">
                <a:latin typeface="Times New Roman" charset="0"/>
                <a:ea typeface="Times New Roman" charset="0"/>
                <a:cs typeface="Times New Roman" charset="0"/>
              </a:rPr>
              <a:t>Item Revision</a:t>
            </a:r>
          </a:p>
          <a:p>
            <a:r>
              <a:rPr lang="en-US" sz="3600" dirty="0" smtClean="0">
                <a:latin typeface="Times New Roman" charset="0"/>
                <a:ea typeface="Times New Roman" charset="0"/>
                <a:cs typeface="Times New Roman" charset="0"/>
              </a:rPr>
              <a:t>Pilot Testing </a:t>
            </a:r>
            <a:r>
              <a:rPr lang="mr-IN" sz="3600" dirty="0" smtClean="0">
                <a:latin typeface="Times New Roman" charset="0"/>
                <a:ea typeface="Times New Roman" charset="0"/>
                <a:cs typeface="Times New Roman" charset="0"/>
              </a:rPr>
              <a:t>–</a:t>
            </a:r>
            <a:r>
              <a:rPr lang="en-US" sz="3600" dirty="0" smtClean="0">
                <a:latin typeface="Times New Roman" charset="0"/>
                <a:ea typeface="Times New Roman" charset="0"/>
                <a:cs typeface="Times New Roman" charset="0"/>
              </a:rPr>
              <a:t> Reliability Analysis</a:t>
            </a:r>
          </a:p>
          <a:p>
            <a:r>
              <a:rPr lang="en-US" sz="3600" dirty="0" smtClean="0">
                <a:latin typeface="Times New Roman" charset="0"/>
                <a:ea typeface="Times New Roman" charset="0"/>
                <a:cs typeface="Times New Roman" charset="0"/>
              </a:rPr>
              <a:t>Distribute Instrument </a:t>
            </a:r>
            <a:r>
              <a:rPr lang="mr-IN" sz="3600" dirty="0" smtClean="0">
                <a:latin typeface="Times New Roman" charset="0"/>
                <a:ea typeface="Times New Roman" charset="0"/>
                <a:cs typeface="Times New Roman" charset="0"/>
              </a:rPr>
              <a:t>–</a:t>
            </a:r>
            <a:r>
              <a:rPr lang="en-US" sz="3600" dirty="0" smtClean="0">
                <a:latin typeface="Times New Roman" charset="0"/>
                <a:ea typeface="Times New Roman" charset="0"/>
                <a:cs typeface="Times New Roman" charset="0"/>
              </a:rPr>
              <a:t> Use data for content validation (factor analysis, etc.)</a:t>
            </a:r>
          </a:p>
        </p:txBody>
      </p:sp>
    </p:spTree>
    <p:extLst>
      <p:ext uri="{BB962C8B-B14F-4D97-AF65-F5344CB8AC3E}">
        <p14:creationId xmlns:p14="http://schemas.microsoft.com/office/powerpoint/2010/main" val="1731995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p:cNvSpPr txBox="1"/>
          <p:nvPr/>
        </p:nvSpPr>
        <p:spPr>
          <a:xfrm>
            <a:off x="10725807" y="5943600"/>
            <a:ext cx="1466193" cy="646331"/>
          </a:xfrm>
          <a:prstGeom prst="rect">
            <a:avLst/>
          </a:prstGeom>
          <a:noFill/>
        </p:spPr>
        <p:txBody>
          <a:bodyPr wrap="square" rtlCol="0">
            <a:spAutoFit/>
          </a:bodyPr>
          <a:lstStyle/>
          <a:p>
            <a:r>
              <a:rPr lang="en-US" dirty="0" smtClean="0"/>
              <a:t>Benson &amp; Clark (1982)</a:t>
            </a:r>
            <a:endParaRPr lang="en-US" dirty="0"/>
          </a:p>
        </p:txBody>
      </p:sp>
    </p:spTree>
    <p:extLst>
      <p:ext uri="{BB962C8B-B14F-4D97-AF65-F5344CB8AC3E}">
        <p14:creationId xmlns:p14="http://schemas.microsoft.com/office/powerpoint/2010/main" val="16101245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31" y="333595"/>
            <a:ext cx="10515600" cy="1325563"/>
          </a:xfrm>
        </p:spPr>
        <p:txBody>
          <a:bodyPr>
            <a:normAutofit/>
          </a:bodyPr>
          <a:lstStyle/>
          <a:p>
            <a:r>
              <a:rPr lang="en-US" altLang="x-none" dirty="0" smtClean="0">
                <a:latin typeface="Times New Roman" charset="0"/>
                <a:ea typeface="Times New Roman" charset="0"/>
                <a:cs typeface="Times New Roman" charset="0"/>
              </a:rPr>
              <a:t>Coefficient Alpha </a:t>
            </a:r>
            <a:r>
              <a:rPr lang="en-US" altLang="x-none" smtClean="0">
                <a:latin typeface="Times New Roman" charset="0"/>
                <a:ea typeface="Times New Roman" charset="0"/>
                <a:cs typeface="Times New Roman" charset="0"/>
              </a:rPr>
              <a:t/>
            </a:r>
            <a:br>
              <a:rPr lang="en-US" altLang="x-none" smtClean="0">
                <a:latin typeface="Times New Roman" charset="0"/>
                <a:ea typeface="Times New Roman" charset="0"/>
                <a:cs typeface="Times New Roman" charset="0"/>
              </a:rPr>
            </a:b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a:xfrm>
            <a:off x="488731" y="1447252"/>
            <a:ext cx="11130455" cy="5410747"/>
          </a:xfrm>
        </p:spPr>
        <p:txBody>
          <a:bodyPr>
            <a:normAutofit/>
          </a:bodyPr>
          <a:lstStyle/>
          <a:p>
            <a:r>
              <a:rPr lang="en-US" altLang="x-none" sz="3600" dirty="0" smtClean="0">
                <a:latin typeface="Times New Roman" charset="0"/>
                <a:ea typeface="Times New Roman" charset="0"/>
                <a:cs typeface="Times New Roman" charset="0"/>
              </a:rPr>
              <a:t>A measure </a:t>
            </a:r>
            <a:r>
              <a:rPr lang="en-US" altLang="x-none" sz="3600" dirty="0">
                <a:latin typeface="Times New Roman" charset="0"/>
                <a:ea typeface="Times New Roman" charset="0"/>
                <a:cs typeface="Times New Roman" charset="0"/>
              </a:rPr>
              <a:t>of </a:t>
            </a:r>
            <a:r>
              <a:rPr lang="en-US" altLang="x-none" sz="3600" b="1" u="sng" dirty="0">
                <a:latin typeface="Times New Roman" charset="0"/>
                <a:ea typeface="Times New Roman" charset="0"/>
                <a:cs typeface="Times New Roman" charset="0"/>
              </a:rPr>
              <a:t>internal consistency</a:t>
            </a:r>
            <a:r>
              <a:rPr lang="en-US" altLang="x-none" sz="3600" dirty="0">
                <a:latin typeface="Times New Roman" charset="0"/>
                <a:ea typeface="Times New Roman" charset="0"/>
                <a:cs typeface="Times New Roman" charset="0"/>
              </a:rPr>
              <a:t> reliability also. T</a:t>
            </a:r>
            <a:r>
              <a:rPr lang="en-US" altLang="x-none" sz="3600" dirty="0" smtClean="0">
                <a:latin typeface="Times New Roman" charset="0"/>
                <a:ea typeface="Times New Roman" charset="0"/>
                <a:cs typeface="Times New Roman" charset="0"/>
              </a:rPr>
              <a:t>his </a:t>
            </a:r>
            <a:r>
              <a:rPr lang="en-US" altLang="x-none" sz="3600" dirty="0">
                <a:latin typeface="Times New Roman" charset="0"/>
                <a:ea typeface="Times New Roman" charset="0"/>
                <a:cs typeface="Times New Roman" charset="0"/>
              </a:rPr>
              <a:t>type of reliability is used with items that have several possible answers which vary by degree or magnitude. For example, items that use a Likert scale such as “Strongly Agree to Strongly Disagree”. </a:t>
            </a:r>
            <a:endParaRPr lang="en-US" altLang="x-none" sz="3600" dirty="0" smtClean="0">
              <a:latin typeface="Times New Roman" charset="0"/>
              <a:ea typeface="Times New Roman" charset="0"/>
              <a:cs typeface="Times New Roman" charset="0"/>
            </a:endParaRPr>
          </a:p>
          <a:p>
            <a:endParaRPr lang="en-US" sz="3200" dirty="0" smtClean="0">
              <a:latin typeface="Times New Roman" charset="0"/>
              <a:ea typeface="Times New Roman" charset="0"/>
              <a:cs typeface="Times New Roman" charset="0"/>
            </a:endParaRPr>
          </a:p>
          <a:p>
            <a:r>
              <a:rPr lang="en-US" sz="3200" dirty="0" smtClean="0">
                <a:latin typeface="Times New Roman" charset="0"/>
                <a:ea typeface="Times New Roman" charset="0"/>
                <a:cs typeface="Times New Roman" charset="0"/>
              </a:rPr>
              <a:t>See </a:t>
            </a:r>
            <a:r>
              <a:rPr lang="en-US" sz="3200" dirty="0">
                <a:latin typeface="Times New Roman" charset="0"/>
                <a:ea typeface="Times New Roman" charset="0"/>
                <a:cs typeface="Times New Roman" charset="0"/>
              </a:rPr>
              <a:t>Li, </a:t>
            </a:r>
            <a:r>
              <a:rPr lang="en-US" sz="3200" dirty="0" err="1">
                <a:latin typeface="Times New Roman" charset="0"/>
                <a:ea typeface="Times New Roman" charset="0"/>
                <a:cs typeface="Times New Roman" charset="0"/>
              </a:rPr>
              <a:t>McCoach</a:t>
            </a:r>
            <a:r>
              <a:rPr lang="en-US" sz="3200" dirty="0">
                <a:latin typeface="Times New Roman" charset="0"/>
                <a:ea typeface="Times New Roman" charset="0"/>
                <a:cs typeface="Times New Roman" charset="0"/>
              </a:rPr>
              <a:t>, </a:t>
            </a:r>
            <a:r>
              <a:rPr lang="en-US" sz="3200" dirty="0" err="1">
                <a:latin typeface="Times New Roman" charset="0"/>
                <a:ea typeface="Times New Roman" charset="0"/>
                <a:cs typeface="Times New Roman" charset="0"/>
              </a:rPr>
              <a:t>Swaminathan</a:t>
            </a:r>
            <a:r>
              <a:rPr lang="en-US" sz="3200" dirty="0">
                <a:latin typeface="Times New Roman" charset="0"/>
                <a:ea typeface="Times New Roman" charset="0"/>
                <a:cs typeface="Times New Roman" charset="0"/>
              </a:rPr>
              <a:t> &amp; Tang (2008, p </a:t>
            </a:r>
            <a:r>
              <a:rPr lang="en-US" sz="3200" dirty="0" smtClean="0">
                <a:latin typeface="Times New Roman" charset="0"/>
                <a:ea typeface="Times New Roman" charset="0"/>
                <a:cs typeface="Times New Roman" charset="0"/>
              </a:rPr>
              <a:t>51, </a:t>
            </a:r>
            <a:r>
              <a:rPr lang="en-US" sz="3200" dirty="0">
                <a:latin typeface="Times New Roman" charset="0"/>
                <a:ea typeface="Times New Roman" charset="0"/>
                <a:cs typeface="Times New Roman" charset="0"/>
              </a:rPr>
              <a:t>Sec. </a:t>
            </a:r>
            <a:r>
              <a:rPr lang="en-US" sz="3200" dirty="0" smtClean="0">
                <a:latin typeface="Times New Roman" charset="0"/>
                <a:ea typeface="Times New Roman" charset="0"/>
                <a:cs typeface="Times New Roman" charset="0"/>
              </a:rPr>
              <a:t>IV</a:t>
            </a:r>
            <a:endParaRPr lang="en-US" sz="3200" dirty="0">
              <a:latin typeface="Times New Roman" charset="0"/>
              <a:ea typeface="Times New Roman" charset="0"/>
              <a:cs typeface="Times New Roman" charset="0"/>
            </a:endParaRPr>
          </a:p>
          <a:p>
            <a:endParaRPr lang="en-US" altLang="x-none" sz="3600" b="1" u="sng" dirty="0" smtClean="0">
              <a:latin typeface="Times New Roman" charset="0"/>
              <a:ea typeface="Times New Roman" charset="0"/>
              <a:cs typeface="Times New Roman" charset="0"/>
              <a:hlinkClick r:id="rId2" action="ppaction://hlinkfile"/>
            </a:endParaRPr>
          </a:p>
          <a:p>
            <a:r>
              <a:rPr lang="en-US" altLang="x-none" sz="3600" b="1" u="sng" dirty="0" smtClean="0">
                <a:latin typeface="Times New Roman" charset="0"/>
                <a:ea typeface="Times New Roman" charset="0"/>
                <a:cs typeface="Times New Roman" charset="0"/>
                <a:hlinkClick r:id="rId2" action="ppaction://hlinkfile"/>
              </a:rPr>
              <a:t>Coefficient Alpha Formula</a:t>
            </a:r>
            <a:endParaRPr lang="en-US" sz="3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44609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85303"/>
          </a:xfrm>
        </p:spPr>
        <p:txBody>
          <a:bodyPr/>
          <a:lstStyle/>
          <a:p>
            <a:r>
              <a:rPr lang="en-US" dirty="0" smtClean="0">
                <a:latin typeface="Times New Roman" charset="0"/>
                <a:ea typeface="Times New Roman" charset="0"/>
                <a:cs typeface="Times New Roman" charset="0"/>
              </a:rPr>
              <a:t>Construct Validity and Factor Analysis</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450428"/>
            <a:ext cx="10515600" cy="5092262"/>
          </a:xfrm>
        </p:spPr>
        <p:txBody>
          <a:bodyPr>
            <a:normAutofit/>
          </a:bodyPr>
          <a:lstStyle/>
          <a:p>
            <a:pPr marL="0" indent="0">
              <a:lnSpc>
                <a:spcPct val="120000"/>
              </a:lnSpc>
              <a:buNone/>
            </a:pPr>
            <a:r>
              <a:rPr lang="en-US" sz="3200" dirty="0" smtClean="0">
                <a:latin typeface="Times New Roman" charset="0"/>
                <a:ea typeface="Times New Roman" charset="0"/>
                <a:cs typeface="Times New Roman" charset="0"/>
              </a:rPr>
              <a:t>Steps</a:t>
            </a:r>
          </a:p>
          <a:p>
            <a:pPr>
              <a:lnSpc>
                <a:spcPct val="120000"/>
              </a:lnSpc>
            </a:pPr>
            <a:r>
              <a:rPr lang="en-US" sz="3200" dirty="0" smtClean="0">
                <a:latin typeface="Times New Roman" charset="0"/>
                <a:ea typeface="Times New Roman" charset="0"/>
                <a:cs typeface="Times New Roman" charset="0"/>
              </a:rPr>
              <a:t>Check assumptions</a:t>
            </a:r>
          </a:p>
          <a:p>
            <a:pPr>
              <a:lnSpc>
                <a:spcPct val="120000"/>
              </a:lnSpc>
            </a:pPr>
            <a:r>
              <a:rPr lang="en-US" sz="3200" dirty="0" smtClean="0">
                <a:latin typeface="Times New Roman" charset="0"/>
                <a:ea typeface="Times New Roman" charset="0"/>
                <a:cs typeface="Times New Roman" charset="0"/>
              </a:rPr>
              <a:t>Conduct the factor </a:t>
            </a:r>
            <a:r>
              <a:rPr lang="en-US" sz="3200" dirty="0">
                <a:latin typeface="Times New Roman" charset="0"/>
                <a:ea typeface="Times New Roman" charset="0"/>
                <a:cs typeface="Times New Roman" charset="0"/>
              </a:rPr>
              <a:t>a</a:t>
            </a:r>
            <a:r>
              <a:rPr lang="en-US" sz="3200" dirty="0" smtClean="0">
                <a:latin typeface="Times New Roman" charset="0"/>
                <a:ea typeface="Times New Roman" charset="0"/>
                <a:cs typeface="Times New Roman" charset="0"/>
              </a:rPr>
              <a:t>nalysis</a:t>
            </a:r>
          </a:p>
          <a:p>
            <a:pPr>
              <a:lnSpc>
                <a:spcPct val="120000"/>
              </a:lnSpc>
            </a:pPr>
            <a:r>
              <a:rPr lang="en-US" sz="3200" dirty="0" smtClean="0">
                <a:latin typeface="Times New Roman" charset="0"/>
                <a:ea typeface="Times New Roman" charset="0"/>
                <a:cs typeface="Times New Roman" charset="0"/>
              </a:rPr>
              <a:t>Determine the number of factors to interpret </a:t>
            </a:r>
          </a:p>
          <a:p>
            <a:pPr>
              <a:lnSpc>
                <a:spcPct val="120000"/>
              </a:lnSpc>
            </a:pPr>
            <a:r>
              <a:rPr lang="en-US" sz="3200" dirty="0" smtClean="0">
                <a:latin typeface="Times New Roman" charset="0"/>
                <a:ea typeface="Times New Roman" charset="0"/>
                <a:cs typeface="Times New Roman" charset="0"/>
              </a:rPr>
              <a:t>Interpret the underlying dimensions of the scale</a:t>
            </a:r>
          </a:p>
          <a:p>
            <a:pPr marL="0" indent="0">
              <a:lnSpc>
                <a:spcPct val="120000"/>
              </a:lnSpc>
              <a:buNone/>
            </a:pPr>
            <a:r>
              <a:rPr lang="en-US" sz="3600" dirty="0" smtClean="0">
                <a:latin typeface="Times New Roman" charset="0"/>
                <a:ea typeface="Times New Roman" charset="0"/>
                <a:cs typeface="Times New Roman" charset="0"/>
              </a:rPr>
              <a:t>Lastly</a:t>
            </a:r>
          </a:p>
          <a:p>
            <a:pPr lvl="1">
              <a:lnSpc>
                <a:spcPct val="120000"/>
              </a:lnSpc>
            </a:pPr>
            <a:r>
              <a:rPr lang="en-US" sz="3200" dirty="0" smtClean="0">
                <a:latin typeface="Times New Roman" charset="0"/>
                <a:ea typeface="Times New Roman" charset="0"/>
                <a:cs typeface="Times New Roman" charset="0"/>
              </a:rPr>
              <a:t>Determine the internal consistency reliability</a:t>
            </a:r>
          </a:p>
          <a:p>
            <a:endParaRPr lang="en-US" sz="32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053240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charset="0"/>
                <a:ea typeface="Times New Roman" charset="0"/>
                <a:cs typeface="Times New Roman" charset="0"/>
              </a:rPr>
              <a:t>Stata </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418897"/>
            <a:ext cx="10515600" cy="4758066"/>
          </a:xfrm>
        </p:spPr>
        <p:txBody>
          <a:bodyPr>
            <a:normAutofit lnSpcReduction="10000"/>
          </a:bodyPr>
          <a:lstStyle/>
          <a:p>
            <a:r>
              <a:rPr lang="en-US" dirty="0" smtClean="0"/>
              <a:t>Before we get started we need to install two packages from the Stata Resources</a:t>
            </a:r>
          </a:p>
          <a:p>
            <a:r>
              <a:rPr lang="en-US" dirty="0" err="1"/>
              <a:t>s</a:t>
            </a:r>
            <a:r>
              <a:rPr lang="en-US" dirty="0" err="1" smtClean="0"/>
              <a:t>ortl</a:t>
            </a:r>
            <a:endParaRPr lang="en-US" dirty="0" smtClean="0"/>
          </a:p>
          <a:p>
            <a:pPr marL="0" indent="0">
              <a:buNone/>
            </a:pPr>
            <a:r>
              <a:rPr lang="en-US" dirty="0" smtClean="0"/>
              <a:t>	You </a:t>
            </a:r>
            <a:r>
              <a:rPr lang="en-US" dirty="0"/>
              <a:t>can go to the ”Search help” box and type in </a:t>
            </a:r>
            <a:r>
              <a:rPr lang="en-US" dirty="0" smtClean="0"/>
              <a:t>“</a:t>
            </a:r>
            <a:r>
              <a:rPr lang="en-US" dirty="0" err="1" smtClean="0"/>
              <a:t>sortl</a:t>
            </a:r>
            <a:r>
              <a:rPr lang="en-US" dirty="0" smtClean="0"/>
              <a:t>” </a:t>
            </a:r>
            <a:r>
              <a:rPr lang="en-US" dirty="0"/>
              <a:t>and click </a:t>
            </a:r>
            <a:r>
              <a:rPr lang="en-US" dirty="0" smtClean="0"/>
              <a:t>	on install from” </a:t>
            </a:r>
            <a:r>
              <a:rPr lang="en-US" dirty="0" smtClean="0">
                <a:hlinkClick r:id="rId2"/>
              </a:rPr>
              <a:t>http</a:t>
            </a:r>
            <a:r>
              <a:rPr lang="en-US" dirty="0">
                <a:hlinkClick r:id="rId2"/>
              </a:rPr>
              <a:t>://</a:t>
            </a:r>
            <a:r>
              <a:rPr lang="en-US" dirty="0" smtClean="0">
                <a:hlinkClick r:id="rId2"/>
              </a:rPr>
              <a:t>fmwww.bc.edu/RePEc/bocode/s</a:t>
            </a:r>
            <a:r>
              <a:rPr lang="en-US" dirty="0" smtClean="0"/>
              <a:t>”. Click on 	the link to install</a:t>
            </a:r>
          </a:p>
          <a:p>
            <a:r>
              <a:rPr lang="en-US" dirty="0" err="1"/>
              <a:t>f</a:t>
            </a:r>
            <a:r>
              <a:rPr lang="en-US" dirty="0" err="1" smtClean="0"/>
              <a:t>actortest</a:t>
            </a:r>
            <a:endParaRPr lang="en-US" dirty="0" smtClean="0"/>
          </a:p>
          <a:p>
            <a:pPr marL="0" indent="0">
              <a:buNone/>
            </a:pPr>
            <a:r>
              <a:rPr lang="en-US" dirty="0" smtClean="0"/>
              <a:t>	 Again go to the “Search help” box and type in “</a:t>
            </a:r>
            <a:r>
              <a:rPr lang="en-US" dirty="0" err="1" smtClean="0"/>
              <a:t>facttortest</a:t>
            </a:r>
            <a:r>
              <a:rPr lang="en-US" dirty="0" smtClean="0"/>
              <a:t>” and 	install the package </a:t>
            </a:r>
            <a:r>
              <a:rPr lang="en-US" dirty="0"/>
              <a:t>by clicking on </a:t>
            </a:r>
            <a:r>
              <a:rPr lang="en-US" dirty="0" err="1"/>
              <a:t>factortest</a:t>
            </a:r>
            <a:r>
              <a:rPr lang="en-US" dirty="0"/>
              <a:t> from </a:t>
            </a:r>
            <a:r>
              <a:rPr lang="en-US" dirty="0" smtClean="0"/>
              <a:t>	</a:t>
            </a:r>
            <a:r>
              <a:rPr lang="en-US" dirty="0" smtClean="0">
                <a:hlinkClick r:id="rId3"/>
              </a:rPr>
              <a:t>http</a:t>
            </a:r>
            <a:r>
              <a:rPr lang="en-US" dirty="0">
                <a:hlinkClick r:id="rId3"/>
              </a:rPr>
              <a:t>://</a:t>
            </a:r>
            <a:r>
              <a:rPr lang="en-US" dirty="0" smtClean="0">
                <a:hlinkClick r:id="rId3"/>
              </a:rPr>
              <a:t>fmwww.bc.edu/RePEc/bocode/f</a:t>
            </a:r>
            <a:r>
              <a:rPr lang="en-US" dirty="0" smtClean="0"/>
              <a:t> . Click on the link </a:t>
            </a:r>
            <a:r>
              <a:rPr lang="en-US" smtClean="0"/>
              <a:t>to 	install</a:t>
            </a:r>
            <a:r>
              <a:rPr lang="en-US" dirty="0" smtClean="0"/>
              <a:t>.</a:t>
            </a:r>
            <a:endParaRPr lang="en-US" dirty="0"/>
          </a:p>
        </p:txBody>
      </p:sp>
    </p:spTree>
    <p:extLst>
      <p:ext uri="{BB962C8B-B14F-4D97-AF65-F5344CB8AC3E}">
        <p14:creationId xmlns:p14="http://schemas.microsoft.com/office/powerpoint/2010/main" val="11355480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981200" y="274638"/>
            <a:ext cx="8229600" cy="838200"/>
          </a:xfrm>
        </p:spPr>
        <p:txBody>
          <a:bodyPr>
            <a:normAutofit/>
          </a:bodyPr>
          <a:lstStyle/>
          <a:p>
            <a:pPr eaLnBrk="1" hangingPunct="1">
              <a:defRPr/>
            </a:pPr>
            <a:r>
              <a:rPr lang="en-US" altLang="en-US" i="1" dirty="0" smtClean="0">
                <a:effectLst>
                  <a:outerShdw blurRad="38100" dist="38100" dir="2700000" algn="tl">
                    <a:srgbClr val="FFFFFF"/>
                  </a:outerShdw>
                </a:effectLst>
                <a:ea typeface="+mj-ea"/>
                <a:cs typeface="+mj-cs"/>
              </a:rPr>
              <a:t>Threats to Experimental Validity</a:t>
            </a:r>
            <a:endParaRPr lang="en-US" altLang="en-US" dirty="0" smtClean="0">
              <a:ea typeface="+mj-ea"/>
              <a:cs typeface="+mj-cs"/>
            </a:endParaRPr>
          </a:p>
        </p:txBody>
      </p:sp>
      <p:sp>
        <p:nvSpPr>
          <p:cNvPr id="3075" name="Rectangle 3"/>
          <p:cNvSpPr>
            <a:spLocks noGrp="1" noChangeArrowheads="1"/>
          </p:cNvSpPr>
          <p:nvPr>
            <p:ph idx="1"/>
          </p:nvPr>
        </p:nvSpPr>
        <p:spPr>
          <a:xfrm>
            <a:off x="898634" y="1727200"/>
            <a:ext cx="9538138" cy="4419600"/>
          </a:xfrm>
        </p:spPr>
        <p:txBody>
          <a:bodyPr>
            <a:normAutofit/>
          </a:bodyPr>
          <a:lstStyle/>
          <a:p>
            <a:pPr eaLnBrk="1" hangingPunct="1">
              <a:lnSpc>
                <a:spcPct val="90000"/>
              </a:lnSpc>
              <a:buFont typeface="Arial"/>
              <a:buChar char="•"/>
              <a:defRPr/>
            </a:pPr>
            <a:r>
              <a:rPr lang="en-US" altLang="en-US" sz="3200" i="1" dirty="0" smtClean="0">
                <a:effectLst>
                  <a:outerShdw blurRad="38100" dist="38100" dir="2700000" algn="tl">
                    <a:srgbClr val="FFFFFF"/>
                  </a:outerShdw>
                </a:effectLst>
                <a:latin typeface="Times New Roman" pitchFamily="18" charset="0"/>
                <a:ea typeface="+mn-ea"/>
                <a:cs typeface="+mn-cs"/>
              </a:rPr>
              <a:t>Internal Validity</a:t>
            </a:r>
            <a:r>
              <a:rPr lang="en-US" altLang="en-US" sz="3200" dirty="0" smtClean="0">
                <a:latin typeface="Times New Roman" pitchFamily="18" charset="0"/>
                <a:ea typeface="+mn-ea"/>
                <a:cs typeface="+mn-cs"/>
              </a:rPr>
              <a:t> - the degree to which observed differences on the dependent variable are a result of manipulation of the independent variable and not some other extraneous variable.</a:t>
            </a:r>
          </a:p>
          <a:p>
            <a:pPr eaLnBrk="1" hangingPunct="1">
              <a:lnSpc>
                <a:spcPct val="20000"/>
              </a:lnSpc>
              <a:buFont typeface="Arial"/>
              <a:buChar char="•"/>
              <a:defRPr/>
            </a:pPr>
            <a:endParaRPr lang="en-US" altLang="en-US" sz="3200" i="1" dirty="0" smtClean="0">
              <a:latin typeface="Times New Roman" pitchFamily="18" charset="0"/>
              <a:ea typeface="+mn-ea"/>
              <a:cs typeface="+mn-cs"/>
            </a:endParaRPr>
          </a:p>
          <a:p>
            <a:pPr eaLnBrk="1" hangingPunct="1">
              <a:lnSpc>
                <a:spcPct val="90000"/>
              </a:lnSpc>
              <a:buFont typeface="Arial"/>
              <a:buChar char="•"/>
              <a:defRPr/>
            </a:pPr>
            <a:r>
              <a:rPr lang="en-US" altLang="en-US" sz="3200" i="1" dirty="0" smtClean="0">
                <a:effectLst>
                  <a:outerShdw blurRad="38100" dist="38100" dir="2700000" algn="tl">
                    <a:srgbClr val="FFFFFF"/>
                  </a:outerShdw>
                </a:effectLst>
                <a:latin typeface="Times New Roman" pitchFamily="18" charset="0"/>
                <a:ea typeface="+mn-ea"/>
                <a:cs typeface="+mn-cs"/>
              </a:rPr>
              <a:t>External Validity</a:t>
            </a:r>
            <a:r>
              <a:rPr lang="en-US" altLang="en-US" sz="3200" i="1" dirty="0" smtClean="0">
                <a:latin typeface="Times New Roman" pitchFamily="18" charset="0"/>
                <a:ea typeface="+mn-ea"/>
                <a:cs typeface="+mn-cs"/>
              </a:rPr>
              <a:t> - </a:t>
            </a:r>
            <a:r>
              <a:rPr lang="en-US" altLang="en-US" sz="3200" dirty="0" smtClean="0">
                <a:latin typeface="Times New Roman" pitchFamily="18" charset="0"/>
                <a:ea typeface="+mn-ea"/>
                <a:cs typeface="+mn-cs"/>
              </a:rPr>
              <a:t>degree to which results are generalizable to other groups and environments outside the experiment. (Ecological validity).</a:t>
            </a:r>
          </a:p>
        </p:txBody>
      </p:sp>
    </p:spTree>
    <p:extLst>
      <p:ext uri="{BB962C8B-B14F-4D97-AF65-F5344CB8AC3E}">
        <p14:creationId xmlns:p14="http://schemas.microsoft.com/office/powerpoint/2010/main" val="6125041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charset="0"/>
                <a:ea typeface="Times New Roman" charset="0"/>
                <a:cs typeface="Times New Roman" charset="0"/>
              </a:rPr>
              <a:t>References</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marL="228600" lvl="1">
              <a:spcBef>
                <a:spcPts val="1000"/>
              </a:spcBef>
            </a:pPr>
            <a:r>
              <a:rPr lang="en-US" sz="2000" dirty="0" err="1" smtClean="0">
                <a:latin typeface="Times New Roman" charset="0"/>
                <a:ea typeface="Times New Roman" charset="0"/>
                <a:cs typeface="Times New Roman" charset="0"/>
              </a:rPr>
              <a:t>Alreck</a:t>
            </a:r>
            <a:r>
              <a:rPr lang="en-US" sz="2000" dirty="0" smtClean="0">
                <a:latin typeface="Times New Roman" charset="0"/>
                <a:ea typeface="Times New Roman" charset="0"/>
                <a:cs typeface="Times New Roman" charset="0"/>
              </a:rPr>
              <a:t>, P.L. </a:t>
            </a:r>
            <a:r>
              <a:rPr lang="en-US" sz="2000" dirty="0">
                <a:latin typeface="Times New Roman" charset="0"/>
                <a:ea typeface="Times New Roman" charset="0"/>
                <a:cs typeface="Times New Roman" charset="0"/>
              </a:rPr>
              <a:t>&amp; </a:t>
            </a:r>
            <a:r>
              <a:rPr lang="en-US" sz="2000" dirty="0" smtClean="0">
                <a:latin typeface="Times New Roman" charset="0"/>
                <a:ea typeface="Times New Roman" charset="0"/>
                <a:cs typeface="Times New Roman" charset="0"/>
              </a:rPr>
              <a:t>Settle, R.B. (2004). The survey research handbook. Boston, MA: McGraw-Hill</a:t>
            </a:r>
            <a:endParaRPr lang="en-US" sz="2000" dirty="0">
              <a:latin typeface="Times New Roman" charset="0"/>
              <a:ea typeface="Times New Roman" charset="0"/>
              <a:cs typeface="Times New Roman" charset="0"/>
            </a:endParaRPr>
          </a:p>
          <a:p>
            <a:r>
              <a:rPr lang="en-US" sz="2000" dirty="0">
                <a:latin typeface="Times New Roman" charset="0"/>
                <a:ea typeface="Times New Roman" charset="0"/>
                <a:cs typeface="Times New Roman" charset="0"/>
              </a:rPr>
              <a:t>Benson, J. and F. Clark (1982). </a:t>
            </a:r>
            <a:r>
              <a:rPr lang="en-US" sz="2000" dirty="0" smtClean="0">
                <a:latin typeface="Times New Roman" charset="0"/>
                <a:ea typeface="Times New Roman" charset="0"/>
                <a:cs typeface="Times New Roman" charset="0"/>
              </a:rPr>
              <a:t>A </a:t>
            </a:r>
            <a:r>
              <a:rPr lang="en-US" sz="2000" dirty="0">
                <a:latin typeface="Times New Roman" charset="0"/>
                <a:ea typeface="Times New Roman" charset="0"/>
                <a:cs typeface="Times New Roman" charset="0"/>
              </a:rPr>
              <a:t>g</a:t>
            </a:r>
            <a:r>
              <a:rPr lang="en-US" sz="2000" dirty="0" smtClean="0">
                <a:latin typeface="Times New Roman" charset="0"/>
                <a:ea typeface="Times New Roman" charset="0"/>
                <a:cs typeface="Times New Roman" charset="0"/>
              </a:rPr>
              <a:t>uide </a:t>
            </a:r>
            <a:r>
              <a:rPr lang="en-US" sz="2000" dirty="0">
                <a:latin typeface="Times New Roman" charset="0"/>
                <a:ea typeface="Times New Roman" charset="0"/>
                <a:cs typeface="Times New Roman" charset="0"/>
              </a:rPr>
              <a:t>for </a:t>
            </a:r>
            <a:r>
              <a:rPr lang="en-US" sz="2000" dirty="0" smtClean="0">
                <a:latin typeface="Times New Roman" charset="0"/>
                <a:ea typeface="Times New Roman" charset="0"/>
                <a:cs typeface="Times New Roman" charset="0"/>
              </a:rPr>
              <a:t>instrument </a:t>
            </a:r>
            <a:r>
              <a:rPr lang="en-US" sz="2000" dirty="0">
                <a:latin typeface="Times New Roman" charset="0"/>
                <a:ea typeface="Times New Roman" charset="0"/>
                <a:cs typeface="Times New Roman" charset="0"/>
              </a:rPr>
              <a:t>d</a:t>
            </a:r>
            <a:r>
              <a:rPr lang="en-US" sz="2000" dirty="0" smtClean="0">
                <a:latin typeface="Times New Roman" charset="0"/>
                <a:ea typeface="Times New Roman" charset="0"/>
                <a:cs typeface="Times New Roman" charset="0"/>
              </a:rPr>
              <a:t>evelopment </a:t>
            </a:r>
            <a:r>
              <a:rPr lang="en-US" sz="2000" dirty="0">
                <a:latin typeface="Times New Roman" charset="0"/>
                <a:ea typeface="Times New Roman" charset="0"/>
                <a:cs typeface="Times New Roman" charset="0"/>
              </a:rPr>
              <a:t>and </a:t>
            </a:r>
            <a:r>
              <a:rPr lang="en-US" sz="2000" dirty="0" smtClean="0">
                <a:latin typeface="Times New Roman" charset="0"/>
                <a:ea typeface="Times New Roman" charset="0"/>
                <a:cs typeface="Times New Roman" charset="0"/>
              </a:rPr>
              <a:t>validation. </a:t>
            </a:r>
            <a:r>
              <a:rPr lang="en-US" sz="2000" i="1" dirty="0" smtClean="0">
                <a:latin typeface="Times New Roman" charset="0"/>
                <a:ea typeface="Times New Roman" charset="0"/>
                <a:cs typeface="Times New Roman" charset="0"/>
              </a:rPr>
              <a:t>The American </a:t>
            </a:r>
            <a:r>
              <a:rPr lang="en-US" sz="2000" i="1" dirty="0">
                <a:latin typeface="Times New Roman" charset="0"/>
                <a:ea typeface="Times New Roman" charset="0"/>
                <a:cs typeface="Times New Roman" charset="0"/>
              </a:rPr>
              <a:t>Journal of Occupational </a:t>
            </a:r>
            <a:r>
              <a:rPr lang="en-US" sz="2000" i="1" dirty="0" smtClean="0">
                <a:latin typeface="Times New Roman" charset="0"/>
                <a:ea typeface="Times New Roman" charset="0"/>
                <a:cs typeface="Times New Roman" charset="0"/>
              </a:rPr>
              <a:t>Therapy,</a:t>
            </a:r>
            <a:r>
              <a:rPr lang="en-US" sz="2000" dirty="0" smtClean="0">
                <a:latin typeface="Times New Roman" charset="0"/>
                <a:ea typeface="Times New Roman" charset="0"/>
                <a:cs typeface="Times New Roman" charset="0"/>
              </a:rPr>
              <a:t>36(12),789-800</a:t>
            </a:r>
          </a:p>
          <a:p>
            <a:r>
              <a:rPr lang="en-US" sz="2000" dirty="0" smtClean="0">
                <a:latin typeface="Times New Roman" charset="0"/>
                <a:ea typeface="Times New Roman" charset="0"/>
                <a:cs typeface="Times New Roman" charset="0"/>
              </a:rPr>
              <a:t>Crocker, L. </a:t>
            </a:r>
            <a:r>
              <a:rPr lang="en-US" sz="2000" dirty="0">
                <a:latin typeface="Times New Roman" charset="0"/>
                <a:ea typeface="Times New Roman" charset="0"/>
                <a:cs typeface="Times New Roman" charset="0"/>
              </a:rPr>
              <a:t>&amp; </a:t>
            </a:r>
            <a:r>
              <a:rPr lang="en-US" sz="2000" dirty="0" err="1" smtClean="0">
                <a:latin typeface="Times New Roman" charset="0"/>
                <a:ea typeface="Times New Roman" charset="0"/>
                <a:cs typeface="Times New Roman" charset="0"/>
              </a:rPr>
              <a:t>Algina</a:t>
            </a:r>
            <a:r>
              <a:rPr lang="en-US" sz="2000" dirty="0" smtClean="0">
                <a:latin typeface="Times New Roman" charset="0"/>
                <a:ea typeface="Times New Roman" charset="0"/>
                <a:cs typeface="Times New Roman" charset="0"/>
              </a:rPr>
              <a:t>, J. (1986). Introduction to classical test theory. New York: Holt, </a:t>
            </a:r>
            <a:r>
              <a:rPr lang="en-US" sz="2000" dirty="0" err="1" smtClean="0">
                <a:latin typeface="Times New Roman" charset="0"/>
                <a:ea typeface="Times New Roman" charset="0"/>
                <a:cs typeface="Times New Roman" charset="0"/>
              </a:rPr>
              <a:t>Rhinehart</a:t>
            </a:r>
            <a:r>
              <a:rPr lang="en-US" sz="2000" dirty="0" smtClean="0">
                <a:latin typeface="Times New Roman" charset="0"/>
                <a:ea typeface="Times New Roman" charset="0"/>
                <a:cs typeface="Times New Roman" charset="0"/>
              </a:rPr>
              <a:t> &amp; Winston.</a:t>
            </a:r>
          </a:p>
          <a:p>
            <a:r>
              <a:rPr lang="en-US" sz="2000" dirty="0" err="1" smtClean="0">
                <a:latin typeface="Times New Roman" charset="0"/>
                <a:ea typeface="Times New Roman" charset="0"/>
                <a:cs typeface="Times New Roman" charset="0"/>
              </a:rPr>
              <a:t>DeVellis</a:t>
            </a:r>
            <a:r>
              <a:rPr lang="en-US" sz="2000" dirty="0" smtClean="0">
                <a:latin typeface="Times New Roman" charset="0"/>
                <a:ea typeface="Times New Roman" charset="0"/>
                <a:cs typeface="Times New Roman" charset="0"/>
              </a:rPr>
              <a:t>, R. F. (2003). Scale development: Theory and applications (2</a:t>
            </a:r>
            <a:r>
              <a:rPr lang="en-US" sz="2000" baseline="30000" dirty="0" smtClean="0">
                <a:latin typeface="Times New Roman" charset="0"/>
                <a:ea typeface="Times New Roman" charset="0"/>
                <a:cs typeface="Times New Roman" charset="0"/>
              </a:rPr>
              <a:t>nd</a:t>
            </a:r>
            <a:r>
              <a:rPr lang="en-US" sz="2000" dirty="0" smtClean="0">
                <a:latin typeface="Times New Roman" charset="0"/>
                <a:ea typeface="Times New Roman" charset="0"/>
                <a:cs typeface="Times New Roman" charset="0"/>
              </a:rPr>
              <a:t> ) . Thousands Oaks, CA: Sage.</a:t>
            </a:r>
          </a:p>
          <a:p>
            <a:r>
              <a:rPr lang="en-US" sz="2000" dirty="0" err="1"/>
              <a:t>Messick</a:t>
            </a:r>
            <a:r>
              <a:rPr lang="en-US" sz="2000" dirty="0"/>
              <a:t>, S. (1995). Validity of psychological assessment: Validation of inferences from persons' responses and performances as scientific inquiry into score meaning. </a:t>
            </a:r>
            <a:r>
              <a:rPr lang="en-US" sz="2000" i="1" dirty="0"/>
              <a:t>American Psychologist, 50</a:t>
            </a:r>
            <a:r>
              <a:rPr lang="en-US" sz="2000" dirty="0"/>
              <a:t>(9), 741-749. </a:t>
            </a:r>
            <a:endParaRPr lang="en-US" sz="2000" dirty="0" smtClean="0">
              <a:latin typeface="Times New Roman" charset="0"/>
              <a:ea typeface="Times New Roman" charset="0"/>
              <a:cs typeface="Times New Roman" charset="0"/>
            </a:endParaRPr>
          </a:p>
          <a:p>
            <a:r>
              <a:rPr lang="en-US" sz="2000" dirty="0" smtClean="0">
                <a:latin typeface="Times New Roman" charset="0"/>
                <a:ea typeface="Times New Roman" charset="0"/>
                <a:cs typeface="Times New Roman" charset="0"/>
              </a:rPr>
              <a:t>Rea, L.M. &amp; Parker, R.A. (2005). Designing and conducting survey research: A comprehensive guide (3</a:t>
            </a:r>
            <a:r>
              <a:rPr lang="en-US" sz="2000" baseline="30000" dirty="0" smtClean="0">
                <a:latin typeface="Times New Roman" charset="0"/>
                <a:ea typeface="Times New Roman" charset="0"/>
                <a:cs typeface="Times New Roman" charset="0"/>
              </a:rPr>
              <a:t>rd</a:t>
            </a:r>
            <a:r>
              <a:rPr lang="en-US" sz="2000" dirty="0" smtClean="0">
                <a:latin typeface="Times New Roman" charset="0"/>
                <a:ea typeface="Times New Roman" charset="0"/>
                <a:cs typeface="Times New Roman" charset="0"/>
              </a:rPr>
              <a:t> ). San Francisco, CA: Josey-Bass</a:t>
            </a:r>
          </a:p>
          <a:p>
            <a:endParaRPr lang="en-US" sz="1700" dirty="0" smtClean="0">
              <a:latin typeface="Times New Roman" charset="0"/>
              <a:ea typeface="Times New Roman" charset="0"/>
              <a:cs typeface="Times New Roman" charset="0"/>
            </a:endParaRPr>
          </a:p>
          <a:p>
            <a:endParaRPr lang="en-US" dirty="0"/>
          </a:p>
        </p:txBody>
      </p:sp>
    </p:spTree>
    <p:extLst>
      <p:ext uri="{BB962C8B-B14F-4D97-AF65-F5344CB8AC3E}">
        <p14:creationId xmlns:p14="http://schemas.microsoft.com/office/powerpoint/2010/main" val="468317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Times New Roman" charset="0"/>
                <a:ea typeface="Times New Roman" charset="0"/>
                <a:cs typeface="Times New Roman" charset="0"/>
              </a:rPr>
              <a:t>Engineering Leadership: Faculty Perceptions and Profiles” (Schell &amp; Kauffmann)</a:t>
            </a:r>
            <a:endParaRPr lang="en-US" dirty="0"/>
          </a:p>
        </p:txBody>
      </p:sp>
      <p:sp>
        <p:nvSpPr>
          <p:cNvPr id="3" name="Content Placeholder 2"/>
          <p:cNvSpPr>
            <a:spLocks noGrp="1"/>
          </p:cNvSpPr>
          <p:nvPr>
            <p:ph idx="1"/>
          </p:nvPr>
        </p:nvSpPr>
        <p:spPr>
          <a:xfrm>
            <a:off x="838200" y="2001965"/>
            <a:ext cx="10733690" cy="4351338"/>
          </a:xfrm>
        </p:spPr>
        <p:txBody>
          <a:bodyPr>
            <a:normAutofit/>
          </a:bodyPr>
          <a:lstStyle/>
          <a:p>
            <a:pPr marL="0" indent="0">
              <a:buNone/>
            </a:pPr>
            <a:r>
              <a:rPr lang="en-US" sz="3200" dirty="0" smtClean="0">
                <a:latin typeface="Times New Roman" charset="0"/>
                <a:ea typeface="Times New Roman" charset="0"/>
                <a:cs typeface="Times New Roman" charset="0"/>
              </a:rPr>
              <a:t>Schell &amp; Kauffmann (2016) reported that of the 154 participants of which 123 or 80% completed the survey. </a:t>
            </a:r>
          </a:p>
          <a:p>
            <a:pPr marL="0" indent="0">
              <a:buNone/>
            </a:pPr>
            <a:endParaRPr lang="en-US" sz="3200" dirty="0">
              <a:latin typeface="Times New Roman" charset="0"/>
              <a:ea typeface="Times New Roman" charset="0"/>
              <a:cs typeface="Times New Roman" charset="0"/>
            </a:endParaRPr>
          </a:p>
          <a:p>
            <a:r>
              <a:rPr lang="en-US" sz="3200" dirty="0" smtClean="0">
                <a:latin typeface="Times New Roman" charset="0"/>
                <a:ea typeface="Times New Roman" charset="0"/>
                <a:cs typeface="Times New Roman" charset="0"/>
              </a:rPr>
              <a:t>Was the sample representative of the population? </a:t>
            </a:r>
          </a:p>
          <a:p>
            <a:r>
              <a:rPr lang="en-US" sz="3200" dirty="0" smtClean="0">
                <a:latin typeface="Times New Roman" charset="0"/>
                <a:ea typeface="Times New Roman" charset="0"/>
                <a:cs typeface="Times New Roman" charset="0"/>
              </a:rPr>
              <a:t>How precise are the results?</a:t>
            </a:r>
          </a:p>
          <a:p>
            <a:endParaRPr lang="en-US" sz="3200" dirty="0" smtClean="0">
              <a:latin typeface="Times New Roman" charset="0"/>
              <a:ea typeface="Times New Roman" charset="0"/>
              <a:cs typeface="Times New Roman" charset="0"/>
            </a:endParaRPr>
          </a:p>
          <a:p>
            <a:pPr marL="0" indent="0">
              <a:buNone/>
            </a:pPr>
            <a:r>
              <a:rPr lang="en-US" sz="3200" dirty="0" smtClean="0">
                <a:latin typeface="Times New Roman" charset="0"/>
                <a:ea typeface="Times New Roman" charset="0"/>
                <a:cs typeface="Times New Roman" charset="0"/>
              </a:rPr>
              <a:t>Creative Research Systems’ can  </a:t>
            </a:r>
            <a:r>
              <a:rPr lang="en-US" sz="3200" dirty="0" smtClean="0">
                <a:latin typeface="Times New Roman" charset="0"/>
                <a:ea typeface="Times New Roman" charset="0"/>
                <a:cs typeface="Times New Roman" charset="0"/>
                <a:hlinkClick r:id="rId2"/>
              </a:rPr>
              <a:t>Sample Size Calculator</a:t>
            </a:r>
            <a:r>
              <a:rPr lang="en-US" sz="3200" dirty="0" smtClean="0">
                <a:latin typeface="Times New Roman" charset="0"/>
                <a:ea typeface="Times New Roman" charset="0"/>
                <a:cs typeface="Times New Roman" charset="0"/>
              </a:rPr>
              <a:t> help us answer these questions.</a:t>
            </a:r>
            <a:endParaRPr lang="en-US" sz="32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68464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2877"/>
            <a:ext cx="10515600" cy="1325563"/>
          </a:xfrm>
        </p:spPr>
        <p:txBody>
          <a:bodyPr>
            <a:normAutofit/>
          </a:bodyPr>
          <a:lstStyle/>
          <a:p>
            <a:pPr algn="ctr"/>
            <a:r>
              <a:rPr lang="en-US" sz="4000" dirty="0" smtClean="0">
                <a:latin typeface="Times New Roman" charset="0"/>
                <a:ea typeface="Times New Roman" charset="0"/>
                <a:cs typeface="Times New Roman" charset="0"/>
              </a:rPr>
              <a:t>External Validity for Survey Research : Sampling</a:t>
            </a:r>
            <a:endParaRPr lang="en-US" sz="4000" dirty="0">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135117"/>
            <a:ext cx="10515600" cy="5549461"/>
          </a:xfrm>
        </p:spPr>
        <p:txBody>
          <a:bodyPr>
            <a:noAutofit/>
          </a:bodyPr>
          <a:lstStyle/>
          <a:p>
            <a:pPr marL="0" indent="0">
              <a:buNone/>
            </a:pPr>
            <a:r>
              <a:rPr lang="en-US" sz="3600" dirty="0" smtClean="0">
                <a:latin typeface="Times New Roman" charset="0"/>
                <a:ea typeface="Times New Roman" charset="0"/>
                <a:cs typeface="Times New Roman" charset="0"/>
              </a:rPr>
              <a:t>Representativeness or generalizability of results</a:t>
            </a:r>
          </a:p>
          <a:p>
            <a:endParaRPr lang="en-US" sz="3200" dirty="0" smtClean="0">
              <a:latin typeface="Times New Roman" charset="0"/>
              <a:ea typeface="Times New Roman" charset="0"/>
              <a:cs typeface="Times New Roman" charset="0"/>
            </a:endParaRPr>
          </a:p>
          <a:p>
            <a:pPr lvl="1"/>
            <a:r>
              <a:rPr lang="en-US" sz="3200" dirty="0" smtClean="0">
                <a:latin typeface="Times New Roman" charset="0"/>
                <a:ea typeface="Times New Roman" charset="0"/>
                <a:cs typeface="Times New Roman" charset="0"/>
              </a:rPr>
              <a:t>Confidence Level -</a:t>
            </a:r>
            <a:r>
              <a:rPr lang="en-US" sz="3200" dirty="0">
                <a:latin typeface="Times New Roman" charset="0"/>
                <a:ea typeface="Times New Roman" charset="0"/>
                <a:cs typeface="Times New Roman" charset="0"/>
              </a:rPr>
              <a:t> </a:t>
            </a:r>
            <a:r>
              <a:rPr lang="en-US" sz="3200" dirty="0" smtClean="0">
                <a:latin typeface="Times New Roman" charset="0"/>
                <a:ea typeface="Times New Roman" charset="0"/>
                <a:cs typeface="Times New Roman" charset="0"/>
              </a:rPr>
              <a:t>is </a:t>
            </a:r>
            <a:r>
              <a:rPr lang="en-US" sz="3200" dirty="0">
                <a:latin typeface="Times New Roman" charset="0"/>
                <a:ea typeface="Times New Roman" charset="0"/>
                <a:cs typeface="Times New Roman" charset="0"/>
              </a:rPr>
              <a:t>the probability that a value in the population is within a </a:t>
            </a:r>
            <a:r>
              <a:rPr lang="en-US" sz="3200" dirty="0" smtClean="0">
                <a:latin typeface="Times New Roman" charset="0"/>
                <a:ea typeface="Times New Roman" charset="0"/>
                <a:cs typeface="Times New Roman" charset="0"/>
              </a:rPr>
              <a:t>specific, </a:t>
            </a:r>
            <a:r>
              <a:rPr lang="en-US" sz="3200" dirty="0">
                <a:latin typeface="Times New Roman" charset="0"/>
                <a:ea typeface="Times New Roman" charset="0"/>
                <a:cs typeface="Times New Roman" charset="0"/>
              </a:rPr>
              <a:t>numeric range from the corresponding value computed from a sample (</a:t>
            </a:r>
            <a:r>
              <a:rPr lang="en-US" sz="3200" dirty="0" err="1">
                <a:latin typeface="Times New Roman" charset="0"/>
                <a:ea typeface="Times New Roman" charset="0"/>
                <a:cs typeface="Times New Roman" charset="0"/>
              </a:rPr>
              <a:t>Alreck</a:t>
            </a:r>
            <a:r>
              <a:rPr lang="en-US" sz="3200" dirty="0">
                <a:latin typeface="Times New Roman" charset="0"/>
                <a:ea typeface="Times New Roman" charset="0"/>
                <a:cs typeface="Times New Roman" charset="0"/>
              </a:rPr>
              <a:t> &amp; Settle, </a:t>
            </a:r>
            <a:r>
              <a:rPr lang="en-US" sz="3200" dirty="0" smtClean="0">
                <a:latin typeface="Times New Roman" charset="0"/>
                <a:ea typeface="Times New Roman" charset="0"/>
                <a:cs typeface="Times New Roman" charset="0"/>
              </a:rPr>
              <a:t>2004)</a:t>
            </a:r>
          </a:p>
          <a:p>
            <a:pPr lvl="1"/>
            <a:endParaRPr lang="en-US" sz="3200" dirty="0">
              <a:latin typeface="Times New Roman" charset="0"/>
              <a:ea typeface="Times New Roman" charset="0"/>
              <a:cs typeface="Times New Roman" charset="0"/>
            </a:endParaRPr>
          </a:p>
          <a:p>
            <a:pPr lvl="1"/>
            <a:r>
              <a:rPr lang="en-US" sz="3200" dirty="0">
                <a:latin typeface="Times New Roman" charset="0"/>
                <a:ea typeface="Times New Roman" charset="0"/>
                <a:cs typeface="Times New Roman" charset="0"/>
              </a:rPr>
              <a:t>Confidence Interval -</a:t>
            </a:r>
            <a:r>
              <a:rPr lang="en-US" sz="3200" dirty="0"/>
              <a:t> </a:t>
            </a:r>
            <a:r>
              <a:rPr lang="en-US" sz="3200" dirty="0">
                <a:latin typeface="Times New Roman" charset="0"/>
                <a:ea typeface="Times New Roman" charset="0"/>
                <a:cs typeface="Times New Roman" charset="0"/>
              </a:rPr>
              <a:t>also called margin of error is the plus-or-minus figure usually reported in survey research (Rea &amp; Parker, 2005).</a:t>
            </a:r>
          </a:p>
          <a:p>
            <a:pPr lvl="1"/>
            <a:endParaRPr lang="en-US" sz="3200" dirty="0">
              <a:latin typeface="Times New Roman" charset="0"/>
              <a:ea typeface="Times New Roman" charset="0"/>
              <a:cs typeface="Times New Roman" charset="0"/>
            </a:endParaRPr>
          </a:p>
          <a:p>
            <a:pPr lvl="1"/>
            <a:endParaRPr lang="en-US" sz="3200" dirty="0" smtClean="0">
              <a:latin typeface="Times New Roman" charset="0"/>
              <a:ea typeface="Times New Roman" charset="0"/>
              <a:cs typeface="Times New Roman" charset="0"/>
            </a:endParaRPr>
          </a:p>
        </p:txBody>
      </p:sp>
    </p:spTree>
    <p:extLst>
      <p:ext uri="{BB962C8B-B14F-4D97-AF65-F5344CB8AC3E}">
        <p14:creationId xmlns:p14="http://schemas.microsoft.com/office/powerpoint/2010/main" val="880206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362200" y="228600"/>
            <a:ext cx="7772400" cy="1143000"/>
          </a:xfrm>
        </p:spPr>
        <p:txBody>
          <a:bodyPr>
            <a:normAutofit/>
          </a:bodyPr>
          <a:lstStyle/>
          <a:p>
            <a:pPr algn="ctr" eaLnBrk="1" hangingPunct="1"/>
            <a:r>
              <a:rPr lang="en-US" altLang="x-none" i="1">
                <a:effectLst>
                  <a:outerShdw blurRad="38100" dist="38100" dir="2700000" algn="tl">
                    <a:srgbClr val="FFFFFF"/>
                  </a:outerShdw>
                </a:effectLst>
                <a:latin typeface="Times New Roman" charset="0"/>
                <a:ea typeface="Times New Roman" charset="0"/>
                <a:cs typeface="Times New Roman" charset="0"/>
              </a:rPr>
              <a:t>Threats to Internal Validity</a:t>
            </a:r>
          </a:p>
        </p:txBody>
      </p:sp>
      <p:pic>
        <p:nvPicPr>
          <p:cNvPr id="1536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2540" y="2772103"/>
            <a:ext cx="2262188"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199" y="2628900"/>
            <a:ext cx="2667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p:cNvSpPr txBox="1">
            <a:spLocks noChangeArrowheads="1"/>
          </p:cNvSpPr>
          <p:nvPr/>
        </p:nvSpPr>
        <p:spPr bwMode="auto">
          <a:xfrm>
            <a:off x="4343400" y="3352800"/>
            <a:ext cx="2667000" cy="954107"/>
          </a:xfrm>
          <a:prstGeom prst="rect">
            <a:avLst/>
          </a:prstGeom>
          <a:noFill/>
          <a:ln w="9525">
            <a:noFill/>
            <a:miter lim="800000"/>
            <a:headEnd/>
            <a:tailEnd/>
          </a:ln>
          <a:effectLst/>
        </p:spPr>
        <p:txBody>
          <a:bodyPr wrap="square">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a:spcBef>
                <a:spcPct val="50000"/>
              </a:spcBef>
            </a:pPr>
            <a:r>
              <a:rPr lang="en-US" altLang="x-none" sz="2800" b="1" smtClean="0">
                <a:effectLst>
                  <a:outerShdw blurRad="38100" dist="38100" dir="2700000" algn="tl">
                    <a:srgbClr val="FFFFFF"/>
                  </a:outerShdw>
                </a:effectLst>
                <a:latin typeface="Times New Roman" charset="0"/>
              </a:rPr>
              <a:t>Research Methodology</a:t>
            </a:r>
            <a:endParaRPr lang="en-US" altLang="x-none" sz="2800" b="1">
              <a:effectLst>
                <a:outerShdw blurRad="38100" dist="38100" dir="2700000" algn="tl">
                  <a:srgbClr val="FFFFFF"/>
                </a:outerShdw>
              </a:effectLst>
              <a:latin typeface="Times New Roman" charset="0"/>
            </a:endParaRPr>
          </a:p>
        </p:txBody>
      </p:sp>
      <p:sp>
        <p:nvSpPr>
          <p:cNvPr id="15365" name="Line 6"/>
          <p:cNvSpPr>
            <a:spLocks noChangeShapeType="1"/>
          </p:cNvSpPr>
          <p:nvPr/>
        </p:nvSpPr>
        <p:spPr bwMode="auto">
          <a:xfrm>
            <a:off x="6667500" y="3802117"/>
            <a:ext cx="685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66" name="Line 7"/>
          <p:cNvSpPr>
            <a:spLocks noChangeShapeType="1"/>
          </p:cNvSpPr>
          <p:nvPr/>
        </p:nvSpPr>
        <p:spPr bwMode="auto">
          <a:xfrm>
            <a:off x="3695700" y="3791607"/>
            <a:ext cx="685800" cy="0"/>
          </a:xfrm>
          <a:prstGeom prst="line">
            <a:avLst/>
          </a:prstGeom>
          <a:noFill/>
          <a:ln w="381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367" name="Text Box 8"/>
          <p:cNvSpPr txBox="1">
            <a:spLocks noChangeArrowheads="1"/>
          </p:cNvSpPr>
          <p:nvPr/>
        </p:nvSpPr>
        <p:spPr bwMode="auto">
          <a:xfrm>
            <a:off x="2743200" y="5715001"/>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sz="2800">
                <a:latin typeface="Times New Roman" charset="0"/>
              </a:rPr>
              <a:t>History</a:t>
            </a:r>
          </a:p>
        </p:txBody>
      </p:sp>
      <p:sp>
        <p:nvSpPr>
          <p:cNvPr id="15368" name="Text Box 9"/>
          <p:cNvSpPr txBox="1">
            <a:spLocks noChangeArrowheads="1"/>
          </p:cNvSpPr>
          <p:nvPr/>
        </p:nvSpPr>
        <p:spPr bwMode="auto">
          <a:xfrm>
            <a:off x="4800600" y="5410201"/>
            <a:ext cx="2514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sz="2800">
                <a:latin typeface="Times New Roman" charset="0"/>
              </a:rPr>
              <a:t>Instrumentation</a:t>
            </a:r>
          </a:p>
        </p:txBody>
      </p:sp>
      <p:sp>
        <p:nvSpPr>
          <p:cNvPr id="15369" name="Text Box 10"/>
          <p:cNvSpPr txBox="1">
            <a:spLocks noChangeArrowheads="1"/>
          </p:cNvSpPr>
          <p:nvPr/>
        </p:nvSpPr>
        <p:spPr bwMode="auto">
          <a:xfrm>
            <a:off x="7772400" y="5486400"/>
            <a:ext cx="2133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sz="2800">
                <a:latin typeface="Times New Roman" charset="0"/>
              </a:rPr>
              <a:t>Selection-Maturation</a:t>
            </a:r>
          </a:p>
        </p:txBody>
      </p:sp>
      <p:sp>
        <p:nvSpPr>
          <p:cNvPr id="15370" name="Line 11"/>
          <p:cNvSpPr>
            <a:spLocks noChangeShapeType="1"/>
          </p:cNvSpPr>
          <p:nvPr/>
        </p:nvSpPr>
        <p:spPr bwMode="auto">
          <a:xfrm flipV="1">
            <a:off x="3886200" y="4648200"/>
            <a:ext cx="1295400" cy="1066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1" name="Line 12"/>
          <p:cNvSpPr>
            <a:spLocks noChangeShapeType="1"/>
          </p:cNvSpPr>
          <p:nvPr/>
        </p:nvSpPr>
        <p:spPr bwMode="auto">
          <a:xfrm flipV="1">
            <a:off x="5867400" y="4648200"/>
            <a:ext cx="0" cy="685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2" name="Line 13"/>
          <p:cNvSpPr>
            <a:spLocks noChangeShapeType="1"/>
          </p:cNvSpPr>
          <p:nvPr/>
        </p:nvSpPr>
        <p:spPr bwMode="auto">
          <a:xfrm>
            <a:off x="6629400" y="4800600"/>
            <a:ext cx="1143000" cy="762000"/>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5373" name="Text Box 14"/>
          <p:cNvSpPr txBox="1">
            <a:spLocks noChangeArrowheads="1"/>
          </p:cNvSpPr>
          <p:nvPr/>
        </p:nvSpPr>
        <p:spPr bwMode="auto">
          <a:xfrm>
            <a:off x="3200400" y="1524001"/>
            <a:ext cx="1981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sz="2800">
                <a:latin typeface="Times New Roman" charset="0"/>
              </a:rPr>
              <a:t>Maturation</a:t>
            </a:r>
          </a:p>
        </p:txBody>
      </p:sp>
      <p:sp>
        <p:nvSpPr>
          <p:cNvPr id="15374" name="Text Box 15"/>
          <p:cNvSpPr txBox="1">
            <a:spLocks noChangeArrowheads="1"/>
          </p:cNvSpPr>
          <p:nvPr/>
        </p:nvSpPr>
        <p:spPr bwMode="auto">
          <a:xfrm>
            <a:off x="5257800" y="1752601"/>
            <a:ext cx="1371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sz="2800">
                <a:latin typeface="Times New Roman" charset="0"/>
              </a:rPr>
              <a:t>Testing</a:t>
            </a:r>
          </a:p>
        </p:txBody>
      </p:sp>
      <p:sp>
        <p:nvSpPr>
          <p:cNvPr id="15375" name="Text Box 16"/>
          <p:cNvSpPr txBox="1">
            <a:spLocks noChangeArrowheads="1"/>
          </p:cNvSpPr>
          <p:nvPr/>
        </p:nvSpPr>
        <p:spPr bwMode="auto">
          <a:xfrm>
            <a:off x="7010400" y="1371601"/>
            <a:ext cx="1600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spcBef>
                <a:spcPct val="50000"/>
              </a:spcBef>
            </a:pPr>
            <a:r>
              <a:rPr lang="en-US" altLang="x-none" sz="2800">
                <a:latin typeface="Times New Roman" charset="0"/>
              </a:rPr>
              <a:t>Mortality</a:t>
            </a:r>
          </a:p>
        </p:txBody>
      </p:sp>
      <p:sp>
        <p:nvSpPr>
          <p:cNvPr id="15376" name="Line 17"/>
          <p:cNvSpPr>
            <a:spLocks noChangeShapeType="1"/>
          </p:cNvSpPr>
          <p:nvPr/>
        </p:nvSpPr>
        <p:spPr bwMode="auto">
          <a:xfrm>
            <a:off x="4191000" y="2133600"/>
            <a:ext cx="914400" cy="10668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7" name="Line 18"/>
          <p:cNvSpPr>
            <a:spLocks noChangeShapeType="1"/>
          </p:cNvSpPr>
          <p:nvPr/>
        </p:nvSpPr>
        <p:spPr bwMode="auto">
          <a:xfrm>
            <a:off x="5791200" y="2286000"/>
            <a:ext cx="0" cy="9906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8" name="Line 19"/>
          <p:cNvSpPr>
            <a:spLocks noChangeShapeType="1"/>
          </p:cNvSpPr>
          <p:nvPr/>
        </p:nvSpPr>
        <p:spPr bwMode="auto">
          <a:xfrm flipH="1">
            <a:off x="6477000" y="1905000"/>
            <a:ext cx="1066800" cy="14478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467826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a:t>
            </a:r>
            <a:r>
              <a:rPr lang="en-US" smtClean="0">
                <a:latin typeface="Times New Roman" charset="0"/>
                <a:ea typeface="Times New Roman" charset="0"/>
                <a:cs typeface="Times New Roman" charset="0"/>
              </a:rPr>
              <a:t>Engineering Leadership: Faculty Perceptions and Profiles” (Schell &amp; Kauffmann)</a:t>
            </a:r>
            <a:endParaRPr lang="en-US">
              <a:latin typeface="Times New Roman" charset="0"/>
              <a:ea typeface="Times New Roman" charset="0"/>
              <a:cs typeface="Times New Roman" charset="0"/>
            </a:endParaRPr>
          </a:p>
        </p:txBody>
      </p:sp>
      <p:sp>
        <p:nvSpPr>
          <p:cNvPr id="3" name="Content Placeholder 2"/>
          <p:cNvSpPr>
            <a:spLocks noGrp="1"/>
          </p:cNvSpPr>
          <p:nvPr>
            <p:ph idx="1"/>
          </p:nvPr>
        </p:nvSpPr>
        <p:spPr/>
        <p:txBody>
          <a:bodyPr>
            <a:normAutofit/>
          </a:bodyPr>
          <a:lstStyle/>
          <a:p>
            <a:pPr marL="0" indent="0">
              <a:buNone/>
            </a:pPr>
            <a:r>
              <a:rPr lang="en-US" sz="3200">
                <a:latin typeface="Times New Roman" charset="0"/>
                <a:ea typeface="Times New Roman" charset="0"/>
                <a:cs typeface="Times New Roman" charset="0"/>
              </a:rPr>
              <a:t>This study sought to test the hypothesis that the faculty engaged in EL development come from </a:t>
            </a:r>
            <a:r>
              <a:rPr lang="en-US" sz="3200" smtClean="0">
                <a:latin typeface="Times New Roman" charset="0"/>
                <a:ea typeface="Times New Roman" charset="0"/>
                <a:cs typeface="Times New Roman" charset="0"/>
              </a:rPr>
              <a:t>a different </a:t>
            </a:r>
            <a:r>
              <a:rPr lang="en-US" sz="3200">
                <a:latin typeface="Times New Roman" charset="0"/>
                <a:ea typeface="Times New Roman" charset="0"/>
                <a:cs typeface="Times New Roman" charset="0"/>
              </a:rPr>
              <a:t>background than those of the larger engineering faculty</a:t>
            </a:r>
            <a:r>
              <a:rPr lang="en-US" sz="3200" smtClean="0">
                <a:latin typeface="Times New Roman" charset="0"/>
                <a:ea typeface="Times New Roman" charset="0"/>
                <a:cs typeface="Times New Roman" charset="0"/>
              </a:rPr>
              <a:t>.</a:t>
            </a:r>
          </a:p>
          <a:p>
            <a:endParaRPr lang="en-US" sz="3200">
              <a:latin typeface="Times New Roman" charset="0"/>
              <a:ea typeface="Times New Roman" charset="0"/>
              <a:cs typeface="Times New Roman" charset="0"/>
            </a:endParaRPr>
          </a:p>
          <a:p>
            <a:r>
              <a:rPr lang="en-US" sz="3200" smtClean="0">
                <a:latin typeface="Times New Roman" charset="0"/>
                <a:ea typeface="Times New Roman" charset="0"/>
                <a:cs typeface="Times New Roman" charset="0"/>
              </a:rPr>
              <a:t>Descriptive Research</a:t>
            </a:r>
          </a:p>
          <a:p>
            <a:endParaRPr lang="en-US" sz="3200" smtClean="0">
              <a:latin typeface="Times New Roman" charset="0"/>
              <a:ea typeface="Times New Roman" charset="0"/>
              <a:cs typeface="Times New Roman" charset="0"/>
            </a:endParaRPr>
          </a:p>
          <a:p>
            <a:r>
              <a:rPr lang="en-US" sz="3200" smtClean="0">
                <a:latin typeface="Times New Roman" charset="0"/>
                <a:ea typeface="Times New Roman" charset="0"/>
                <a:cs typeface="Times New Roman" charset="0"/>
              </a:rPr>
              <a:t>Survey Research</a:t>
            </a:r>
          </a:p>
          <a:p>
            <a:endParaRPr lang="en-US"/>
          </a:p>
          <a:p>
            <a:endParaRPr lang="en-US"/>
          </a:p>
        </p:txBody>
      </p:sp>
    </p:spTree>
    <p:extLst>
      <p:ext uri="{BB962C8B-B14F-4D97-AF65-F5344CB8AC3E}">
        <p14:creationId xmlns:p14="http://schemas.microsoft.com/office/powerpoint/2010/main" val="1783383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latin typeface="Times New Roman" charset="0"/>
                <a:ea typeface="Times New Roman" charset="0"/>
                <a:cs typeface="Times New Roman" charset="0"/>
              </a:rPr>
              <a:t>Data Sources</a:t>
            </a:r>
            <a:endParaRPr lang="en-US">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825625"/>
            <a:ext cx="10515600" cy="3140513"/>
          </a:xfrm>
        </p:spPr>
        <p:txBody>
          <a:bodyPr>
            <a:noAutofit/>
          </a:bodyPr>
          <a:lstStyle/>
          <a:p>
            <a:r>
              <a:rPr lang="en-US" sz="3600">
                <a:latin typeface="Times New Roman" charset="0"/>
                <a:ea typeface="Times New Roman" charset="0"/>
                <a:cs typeface="Times New Roman" charset="0"/>
              </a:rPr>
              <a:t>The first source involved analysis of biographical information of authors actively publishing </a:t>
            </a:r>
            <a:r>
              <a:rPr lang="en-US" sz="3600" smtClean="0">
                <a:latin typeface="Times New Roman" charset="0"/>
                <a:ea typeface="Times New Roman" charset="0"/>
                <a:cs typeface="Times New Roman" charset="0"/>
              </a:rPr>
              <a:t>in the </a:t>
            </a:r>
            <a:r>
              <a:rPr lang="en-US" sz="3600">
                <a:latin typeface="Times New Roman" charset="0"/>
                <a:ea typeface="Times New Roman" charset="0"/>
                <a:cs typeface="Times New Roman" charset="0"/>
              </a:rPr>
              <a:t>LEAD division of ASEE</a:t>
            </a:r>
            <a:r>
              <a:rPr lang="en-US" sz="3600" smtClean="0">
                <a:latin typeface="Times New Roman" charset="0"/>
                <a:ea typeface="Times New Roman" charset="0"/>
                <a:cs typeface="Times New Roman" charset="0"/>
              </a:rPr>
              <a:t>.</a:t>
            </a:r>
          </a:p>
          <a:p>
            <a:endParaRPr lang="en-US" sz="3600">
              <a:latin typeface="Times New Roman" charset="0"/>
              <a:ea typeface="Times New Roman" charset="0"/>
              <a:cs typeface="Times New Roman" charset="0"/>
            </a:endParaRPr>
          </a:p>
          <a:p>
            <a:r>
              <a:rPr lang="en-US" sz="3600">
                <a:latin typeface="Times New Roman" charset="0"/>
                <a:ea typeface="Times New Roman" charset="0"/>
                <a:cs typeface="Times New Roman" charset="0"/>
              </a:rPr>
              <a:t>These findings are augmented through the results of the </a:t>
            </a:r>
            <a:r>
              <a:rPr lang="en-US" sz="3600" smtClean="0">
                <a:latin typeface="Times New Roman" charset="0"/>
                <a:ea typeface="Times New Roman" charset="0"/>
                <a:cs typeface="Times New Roman" charset="0"/>
              </a:rPr>
              <a:t>study’s national </a:t>
            </a:r>
            <a:r>
              <a:rPr lang="en-US" sz="3600">
                <a:latin typeface="Times New Roman" charset="0"/>
                <a:ea typeface="Times New Roman" charset="0"/>
                <a:cs typeface="Times New Roman" charset="0"/>
              </a:rPr>
              <a:t>survey of engineering faculty.</a:t>
            </a:r>
          </a:p>
          <a:p>
            <a:endParaRPr lang="en-US" sz="3600"/>
          </a:p>
        </p:txBody>
      </p:sp>
    </p:spTree>
    <p:extLst>
      <p:ext uri="{BB962C8B-B14F-4D97-AF65-F5344CB8AC3E}">
        <p14:creationId xmlns:p14="http://schemas.microsoft.com/office/powerpoint/2010/main" val="650889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3235"/>
            <a:ext cx="10515600" cy="801523"/>
          </a:xfrm>
        </p:spPr>
        <p:txBody>
          <a:bodyPr>
            <a:normAutofit/>
          </a:bodyPr>
          <a:lstStyle/>
          <a:p>
            <a:pPr algn="ctr"/>
            <a:r>
              <a:rPr lang="en-US" dirty="0" smtClean="0">
                <a:latin typeface="Times New Roman" charset="0"/>
                <a:ea typeface="Times New Roman" charset="0"/>
                <a:cs typeface="Times New Roman" charset="0"/>
              </a:rPr>
              <a:t>Analysis of Biographical Information</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024758"/>
            <a:ext cx="10515600" cy="5354108"/>
          </a:xfrm>
        </p:spPr>
        <p:txBody>
          <a:bodyPr>
            <a:noAutofit/>
          </a:bodyPr>
          <a:lstStyle/>
          <a:p>
            <a:pPr marL="0" indent="0">
              <a:buNone/>
            </a:pPr>
            <a:r>
              <a:rPr lang="en-US" sz="3200" dirty="0" smtClean="0">
                <a:latin typeface="Times New Roman" charset="0"/>
                <a:ea typeface="Times New Roman" charset="0"/>
                <a:cs typeface="Times New Roman" charset="0"/>
              </a:rPr>
              <a:t>Descriptive Results:</a:t>
            </a:r>
          </a:p>
          <a:p>
            <a:r>
              <a:rPr lang="en-US" sz="3200" dirty="0" smtClean="0">
                <a:latin typeface="Times New Roman" charset="0"/>
                <a:ea typeface="Times New Roman" charset="0"/>
                <a:cs typeface="Times New Roman" charset="0"/>
              </a:rPr>
              <a:t>Categories were well-defined. </a:t>
            </a:r>
          </a:p>
          <a:p>
            <a:endParaRPr lang="en-US" sz="3200" dirty="0" smtClean="0">
              <a:latin typeface="Times New Roman" charset="0"/>
              <a:ea typeface="Times New Roman" charset="0"/>
              <a:cs typeface="Times New Roman" charset="0"/>
            </a:endParaRPr>
          </a:p>
          <a:p>
            <a:r>
              <a:rPr lang="en-US" sz="3200" dirty="0" smtClean="0">
                <a:latin typeface="Times New Roman" charset="0"/>
                <a:ea typeface="Times New Roman" charset="0"/>
                <a:cs typeface="Times New Roman" charset="0"/>
              </a:rPr>
              <a:t>Similar to a content analysis </a:t>
            </a:r>
            <a:r>
              <a:rPr lang="mr-IN" sz="3200" dirty="0" smtClean="0">
                <a:latin typeface="Times New Roman" charset="0"/>
                <a:ea typeface="Times New Roman" charset="0"/>
                <a:cs typeface="Times New Roman" charset="0"/>
              </a:rPr>
              <a:t>–</a:t>
            </a:r>
            <a:r>
              <a:rPr lang="en-US" sz="3200" dirty="0" smtClean="0">
                <a:latin typeface="Times New Roman" charset="0"/>
                <a:ea typeface="Times New Roman" charset="0"/>
                <a:cs typeface="Times New Roman" charset="0"/>
              </a:rPr>
              <a:t> usually have two researchers “code” the information and check for consistency in demographic classifications (see Data and Findings , Data Demographics </a:t>
            </a:r>
            <a:r>
              <a:rPr lang="mr-IN" sz="3200" dirty="0" smtClean="0">
                <a:latin typeface="Times New Roman" charset="0"/>
                <a:ea typeface="Times New Roman" charset="0"/>
                <a:cs typeface="Times New Roman" charset="0"/>
              </a:rPr>
              <a:t>–</a:t>
            </a:r>
            <a:r>
              <a:rPr lang="en-US" sz="3200" dirty="0" smtClean="0">
                <a:latin typeface="Times New Roman" charset="0"/>
                <a:ea typeface="Times New Roman" charset="0"/>
                <a:cs typeface="Times New Roman" charset="0"/>
              </a:rPr>
              <a:t> LEAD Authors. </a:t>
            </a:r>
          </a:p>
          <a:p>
            <a:endParaRPr lang="en-US" sz="3200" dirty="0" smtClean="0">
              <a:latin typeface="Times New Roman" charset="0"/>
              <a:ea typeface="Times New Roman" charset="0"/>
              <a:cs typeface="Times New Roman" charset="0"/>
            </a:endParaRPr>
          </a:p>
          <a:p>
            <a:r>
              <a:rPr lang="en-US" sz="3200" dirty="0" smtClean="0">
                <a:latin typeface="Times New Roman" charset="0"/>
                <a:ea typeface="Times New Roman" charset="0"/>
                <a:cs typeface="Times New Roman" charset="0"/>
              </a:rPr>
              <a:t>Use of tables would help to summarize the descriptive information for efficient presentation of results </a:t>
            </a:r>
          </a:p>
        </p:txBody>
      </p:sp>
    </p:spTree>
    <p:extLst>
      <p:ext uri="{BB962C8B-B14F-4D97-AF65-F5344CB8AC3E}">
        <p14:creationId xmlns:p14="http://schemas.microsoft.com/office/powerpoint/2010/main" val="2065869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latin typeface="Times New Roman" charset="0"/>
                <a:ea typeface="Times New Roman" charset="0"/>
                <a:cs typeface="Times New Roman" charset="0"/>
              </a:rPr>
              <a:t>National Survey</a:t>
            </a:r>
            <a:endParaRPr lang="en-US">
              <a:latin typeface="Times New Roman" charset="0"/>
              <a:ea typeface="Times New Roman" charset="0"/>
              <a:cs typeface="Times New Roman" charset="0"/>
            </a:endParaRPr>
          </a:p>
        </p:txBody>
      </p:sp>
      <p:sp>
        <p:nvSpPr>
          <p:cNvPr id="3" name="Content Placeholder 2"/>
          <p:cNvSpPr>
            <a:spLocks noGrp="1"/>
          </p:cNvSpPr>
          <p:nvPr>
            <p:ph idx="1"/>
          </p:nvPr>
        </p:nvSpPr>
        <p:spPr>
          <a:xfrm>
            <a:off x="838200" y="1584107"/>
            <a:ext cx="10515600" cy="4351338"/>
          </a:xfrm>
        </p:spPr>
        <p:txBody>
          <a:bodyPr>
            <a:normAutofit/>
          </a:bodyPr>
          <a:lstStyle/>
          <a:p>
            <a:pPr marL="0" indent="0">
              <a:buNone/>
            </a:pPr>
            <a:endParaRPr lang="en-US" sz="3200" smtClean="0"/>
          </a:p>
          <a:p>
            <a:r>
              <a:rPr lang="en-US" sz="3200" smtClean="0">
                <a:latin typeface="Times New Roman" charset="0"/>
                <a:ea typeface="Times New Roman" charset="0"/>
                <a:cs typeface="Times New Roman" charset="0"/>
              </a:rPr>
              <a:t>To </a:t>
            </a:r>
            <a:r>
              <a:rPr lang="en-US" sz="3200">
                <a:latin typeface="Times New Roman" charset="0"/>
                <a:ea typeface="Times New Roman" charset="0"/>
                <a:cs typeface="Times New Roman" charset="0"/>
              </a:rPr>
              <a:t>augment these findings, a survey was developed and deployed to examine faculty </a:t>
            </a:r>
            <a:r>
              <a:rPr lang="en-US" sz="3200" smtClean="0">
                <a:latin typeface="Times New Roman" charset="0"/>
                <a:ea typeface="Times New Roman" charset="0"/>
                <a:cs typeface="Times New Roman" charset="0"/>
              </a:rPr>
              <a:t>perceptions about </a:t>
            </a:r>
            <a:r>
              <a:rPr lang="en-US" sz="3200">
                <a:latin typeface="Times New Roman" charset="0"/>
                <a:ea typeface="Times New Roman" charset="0"/>
                <a:cs typeface="Times New Roman" charset="0"/>
              </a:rPr>
              <a:t>the role engineering education should play in the development of </a:t>
            </a:r>
            <a:r>
              <a:rPr lang="en-US" sz="3200" smtClean="0">
                <a:latin typeface="Times New Roman" charset="0"/>
                <a:ea typeface="Times New Roman" charset="0"/>
                <a:cs typeface="Times New Roman" charset="0"/>
              </a:rPr>
              <a:t>engineering leadership skills </a:t>
            </a:r>
            <a:r>
              <a:rPr lang="en-US" sz="3200">
                <a:latin typeface="Times New Roman" charset="0"/>
                <a:ea typeface="Times New Roman" charset="0"/>
                <a:cs typeface="Times New Roman" charset="0"/>
              </a:rPr>
              <a:t>in undergraduate students. </a:t>
            </a:r>
            <a:endParaRPr lang="en-US" sz="3200" smtClean="0">
              <a:latin typeface="Times New Roman" charset="0"/>
              <a:ea typeface="Times New Roman" charset="0"/>
              <a:cs typeface="Times New Roman" charset="0"/>
            </a:endParaRPr>
          </a:p>
          <a:p>
            <a:endParaRPr lang="en-US" sz="3200" smtClean="0">
              <a:latin typeface="Times New Roman" charset="0"/>
              <a:ea typeface="Times New Roman" charset="0"/>
              <a:cs typeface="Times New Roman" charset="0"/>
            </a:endParaRPr>
          </a:p>
          <a:p>
            <a:r>
              <a:rPr lang="en-US" sz="3200" smtClean="0">
                <a:latin typeface="Times New Roman" charset="0"/>
                <a:ea typeface="Times New Roman" charset="0"/>
                <a:cs typeface="Times New Roman" charset="0"/>
              </a:rPr>
              <a:t>What is missing?</a:t>
            </a:r>
            <a:endParaRPr lang="en-US" sz="3200">
              <a:latin typeface="Times New Roman" charset="0"/>
              <a:ea typeface="Times New Roman" charset="0"/>
              <a:cs typeface="Times New Roman" charset="0"/>
            </a:endParaRPr>
          </a:p>
        </p:txBody>
      </p:sp>
    </p:spTree>
    <p:extLst>
      <p:ext uri="{BB962C8B-B14F-4D97-AF65-F5344CB8AC3E}">
        <p14:creationId xmlns:p14="http://schemas.microsoft.com/office/powerpoint/2010/main" val="1135733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348</TotalTime>
  <Words>1099</Words>
  <Application>Microsoft Macintosh PowerPoint</Application>
  <PresentationFormat>Widescreen</PresentationFormat>
  <Paragraphs>110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Calibri</vt:lpstr>
      <vt:lpstr>Calibri Light</vt:lpstr>
      <vt:lpstr>ＭＳ Ｐゴシック</vt:lpstr>
      <vt:lpstr>Times New Roman</vt:lpstr>
      <vt:lpstr>Arial</vt:lpstr>
      <vt:lpstr>Office Theme</vt:lpstr>
      <vt:lpstr>Some Methodological Considerations for Publishing Engineering Education Research</vt:lpstr>
      <vt:lpstr>Threats to Experimental Validity</vt:lpstr>
      <vt:lpstr>Engineering Leadership: Faculty Perceptions and Profiles” (Schell &amp; Kauffmann)</vt:lpstr>
      <vt:lpstr>External Validity for Survey Research : Sampling</vt:lpstr>
      <vt:lpstr>Threats to Internal Validity</vt:lpstr>
      <vt:lpstr>“Engineering Leadership: Faculty Perceptions and Profiles” (Schell &amp; Kauffmann)</vt:lpstr>
      <vt:lpstr>Data Sources</vt:lpstr>
      <vt:lpstr>Analysis of Biographical Information</vt:lpstr>
      <vt:lpstr>National Survey</vt:lpstr>
      <vt:lpstr>National Survey: Instrument Validation or Establishing Validity Evidence</vt:lpstr>
      <vt:lpstr>Criterion Related Validity</vt:lpstr>
      <vt:lpstr>Construct Validity</vt:lpstr>
      <vt:lpstr>Consequential Validity</vt:lpstr>
      <vt:lpstr>PowerPoint Presentation</vt:lpstr>
      <vt:lpstr>Instrument Development Process</vt:lpstr>
      <vt:lpstr>PowerPoint Presentation</vt:lpstr>
      <vt:lpstr>Coefficient Alpha  </vt:lpstr>
      <vt:lpstr>Construct Validity and Factor Analysis</vt:lpstr>
      <vt:lpstr>Stata </vt:lpstr>
      <vt:lpstr>References</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Methodological Considerations for Publishing Engineering Education Articles</dc:title>
  <dc:creator>Microsoft Office User</dc:creator>
  <cp:lastModifiedBy>Microsoft Office User</cp:lastModifiedBy>
  <cp:revision>45</cp:revision>
  <cp:lastPrinted>2017-11-15T16:50:00Z</cp:lastPrinted>
  <dcterms:created xsi:type="dcterms:W3CDTF">2017-11-10T18:04:03Z</dcterms:created>
  <dcterms:modified xsi:type="dcterms:W3CDTF">2017-11-15T16:50:07Z</dcterms:modified>
</cp:coreProperties>
</file>