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268" r:id="rId3"/>
    <p:sldId id="271" r:id="rId4"/>
    <p:sldId id="257" r:id="rId5"/>
    <p:sldId id="267" r:id="rId6"/>
    <p:sldId id="258" r:id="rId7"/>
    <p:sldId id="302" r:id="rId8"/>
    <p:sldId id="283" r:id="rId9"/>
    <p:sldId id="270" r:id="rId10"/>
    <p:sldId id="300" r:id="rId11"/>
    <p:sldId id="260" r:id="rId12"/>
    <p:sldId id="287" r:id="rId13"/>
    <p:sldId id="275" r:id="rId14"/>
    <p:sldId id="259" r:id="rId15"/>
    <p:sldId id="265" r:id="rId16"/>
    <p:sldId id="284" r:id="rId17"/>
    <p:sldId id="286" r:id="rId18"/>
    <p:sldId id="282" r:id="rId19"/>
    <p:sldId id="288" r:id="rId20"/>
    <p:sldId id="272" r:id="rId21"/>
    <p:sldId id="261" r:id="rId22"/>
    <p:sldId id="273" r:id="rId23"/>
    <p:sldId id="289" r:id="rId24"/>
    <p:sldId id="290" r:id="rId25"/>
    <p:sldId id="299" r:id="rId26"/>
    <p:sldId id="298" r:id="rId27"/>
    <p:sldId id="274" r:id="rId28"/>
    <p:sldId id="279" r:id="rId29"/>
    <p:sldId id="262" r:id="rId30"/>
    <p:sldId id="291" r:id="rId31"/>
    <p:sldId id="295" r:id="rId32"/>
    <p:sldId id="281" r:id="rId33"/>
    <p:sldId id="292" r:id="rId34"/>
    <p:sldId id="293" r:id="rId35"/>
    <p:sldId id="266" r:id="rId36"/>
    <p:sldId id="294" r:id="rId37"/>
    <p:sldId id="263" r:id="rId38"/>
    <p:sldId id="296" r:id="rId39"/>
    <p:sldId id="264" r:id="rId40"/>
    <p:sldId id="301"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3E0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4" d="100"/>
          <a:sy n="94" d="100"/>
        </p:scale>
        <p:origin x="-114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761528-9AE4-3249-B4DF-017827867393}" type="doc">
      <dgm:prSet loTypeId="urn:microsoft.com/office/officeart/2005/8/layout/cycle6" loCatId="" qsTypeId="urn:microsoft.com/office/officeart/2005/8/quickstyle/simple4" qsCatId="simple" csTypeId="urn:microsoft.com/office/officeart/2005/8/colors/colorful3" csCatId="colorful" phldr="1"/>
      <dgm:spPr/>
      <dgm:t>
        <a:bodyPr/>
        <a:lstStyle/>
        <a:p>
          <a:endParaRPr lang="en-US"/>
        </a:p>
      </dgm:t>
    </dgm:pt>
    <dgm:pt modelId="{7C8545EE-681F-AC4C-BDC4-09C80A7F9687}">
      <dgm:prSet phldrT="[Text]"/>
      <dgm:spPr/>
      <dgm:t>
        <a:bodyPr/>
        <a:lstStyle/>
        <a:p>
          <a:r>
            <a:rPr lang="en-US" dirty="0" err="1" smtClean="0"/>
            <a:t>Positionality</a:t>
          </a:r>
          <a:endParaRPr lang="en-US" dirty="0"/>
        </a:p>
      </dgm:t>
    </dgm:pt>
    <dgm:pt modelId="{B671B04E-81F3-1449-B175-999D3B627D11}" type="parTrans" cxnId="{835FF30A-A85E-774C-A1D8-694B21E5CD54}">
      <dgm:prSet/>
      <dgm:spPr/>
      <dgm:t>
        <a:bodyPr/>
        <a:lstStyle/>
        <a:p>
          <a:endParaRPr lang="en-US"/>
        </a:p>
      </dgm:t>
    </dgm:pt>
    <dgm:pt modelId="{8FDBBA52-6FE9-5343-AB29-1CB62A49BDF9}" type="sibTrans" cxnId="{835FF30A-A85E-774C-A1D8-694B21E5CD54}">
      <dgm:prSet/>
      <dgm:spPr/>
      <dgm:t>
        <a:bodyPr/>
        <a:lstStyle/>
        <a:p>
          <a:endParaRPr lang="en-US"/>
        </a:p>
      </dgm:t>
    </dgm:pt>
    <dgm:pt modelId="{BAAAEE06-86B2-A449-B655-41C7BC63A757}">
      <dgm:prSet phldrT="[Text]"/>
      <dgm:spPr/>
      <dgm:t>
        <a:bodyPr/>
        <a:lstStyle/>
        <a:p>
          <a:r>
            <a:rPr lang="en-US" dirty="0" smtClean="0"/>
            <a:t>Epistemology</a:t>
          </a:r>
          <a:endParaRPr lang="en-US" dirty="0"/>
        </a:p>
      </dgm:t>
    </dgm:pt>
    <dgm:pt modelId="{CCD9B463-F5CE-934B-BEFA-D44FDA360C48}" type="parTrans" cxnId="{44E4A3E7-5C9F-5D4D-99B5-3707A33763E1}">
      <dgm:prSet/>
      <dgm:spPr/>
      <dgm:t>
        <a:bodyPr/>
        <a:lstStyle/>
        <a:p>
          <a:endParaRPr lang="en-US"/>
        </a:p>
      </dgm:t>
    </dgm:pt>
    <dgm:pt modelId="{CDC89864-C924-6D45-B908-E2224F1976EC}" type="sibTrans" cxnId="{44E4A3E7-5C9F-5D4D-99B5-3707A33763E1}">
      <dgm:prSet/>
      <dgm:spPr/>
      <dgm:t>
        <a:bodyPr/>
        <a:lstStyle/>
        <a:p>
          <a:endParaRPr lang="en-US"/>
        </a:p>
      </dgm:t>
    </dgm:pt>
    <dgm:pt modelId="{5FEFCFCC-983D-EE46-A029-73649AF57691}">
      <dgm:prSet phldrT="[Text]"/>
      <dgm:spPr/>
      <dgm:t>
        <a:bodyPr/>
        <a:lstStyle/>
        <a:p>
          <a:r>
            <a:rPr lang="en-US" dirty="0" smtClean="0"/>
            <a:t>Theory</a:t>
          </a:r>
          <a:endParaRPr lang="en-US" dirty="0"/>
        </a:p>
      </dgm:t>
    </dgm:pt>
    <dgm:pt modelId="{DC223B04-075B-1948-9B3B-EA45DEC12E2C}" type="parTrans" cxnId="{4DE6F422-0EA0-AA4E-95DE-502C6F5B2DDF}">
      <dgm:prSet/>
      <dgm:spPr/>
      <dgm:t>
        <a:bodyPr/>
        <a:lstStyle/>
        <a:p>
          <a:endParaRPr lang="en-US"/>
        </a:p>
      </dgm:t>
    </dgm:pt>
    <dgm:pt modelId="{B5812DEC-CE16-F643-8AE7-75A14D6C7A1E}" type="sibTrans" cxnId="{4DE6F422-0EA0-AA4E-95DE-502C6F5B2DDF}">
      <dgm:prSet/>
      <dgm:spPr/>
      <dgm:t>
        <a:bodyPr/>
        <a:lstStyle/>
        <a:p>
          <a:endParaRPr lang="en-US"/>
        </a:p>
      </dgm:t>
    </dgm:pt>
    <dgm:pt modelId="{847B773E-575F-6944-8A0A-1C7815DED769}" type="pres">
      <dgm:prSet presAssocID="{36761528-9AE4-3249-B4DF-017827867393}" presName="cycle" presStyleCnt="0">
        <dgm:presLayoutVars>
          <dgm:dir/>
          <dgm:resizeHandles val="exact"/>
        </dgm:presLayoutVars>
      </dgm:prSet>
      <dgm:spPr/>
      <dgm:t>
        <a:bodyPr/>
        <a:lstStyle/>
        <a:p>
          <a:endParaRPr lang="en-US"/>
        </a:p>
      </dgm:t>
    </dgm:pt>
    <dgm:pt modelId="{B71938B1-5B9B-1943-AE96-1E6DC6FBE0C0}" type="pres">
      <dgm:prSet presAssocID="{7C8545EE-681F-AC4C-BDC4-09C80A7F9687}" presName="node" presStyleLbl="node1" presStyleIdx="0" presStyleCnt="3">
        <dgm:presLayoutVars>
          <dgm:bulletEnabled val="1"/>
        </dgm:presLayoutVars>
      </dgm:prSet>
      <dgm:spPr/>
      <dgm:t>
        <a:bodyPr/>
        <a:lstStyle/>
        <a:p>
          <a:endParaRPr lang="en-US"/>
        </a:p>
      </dgm:t>
    </dgm:pt>
    <dgm:pt modelId="{71B1041D-B177-184B-AB55-7B8BAF466A1A}" type="pres">
      <dgm:prSet presAssocID="{7C8545EE-681F-AC4C-BDC4-09C80A7F9687}" presName="spNode" presStyleCnt="0"/>
      <dgm:spPr/>
      <dgm:t>
        <a:bodyPr/>
        <a:lstStyle/>
        <a:p>
          <a:endParaRPr lang="en-US"/>
        </a:p>
      </dgm:t>
    </dgm:pt>
    <dgm:pt modelId="{7813F252-6F8C-AB4B-8E45-0D9E76FD02E8}" type="pres">
      <dgm:prSet presAssocID="{8FDBBA52-6FE9-5343-AB29-1CB62A49BDF9}" presName="sibTrans" presStyleLbl="sibTrans1D1" presStyleIdx="0" presStyleCnt="3"/>
      <dgm:spPr/>
      <dgm:t>
        <a:bodyPr/>
        <a:lstStyle/>
        <a:p>
          <a:endParaRPr lang="en-US"/>
        </a:p>
      </dgm:t>
    </dgm:pt>
    <dgm:pt modelId="{70F83D9F-2236-B648-B375-C5CD251F5BC7}" type="pres">
      <dgm:prSet presAssocID="{BAAAEE06-86B2-A449-B655-41C7BC63A757}" presName="node" presStyleLbl="node1" presStyleIdx="1" presStyleCnt="3">
        <dgm:presLayoutVars>
          <dgm:bulletEnabled val="1"/>
        </dgm:presLayoutVars>
      </dgm:prSet>
      <dgm:spPr/>
      <dgm:t>
        <a:bodyPr/>
        <a:lstStyle/>
        <a:p>
          <a:endParaRPr lang="en-US"/>
        </a:p>
      </dgm:t>
    </dgm:pt>
    <dgm:pt modelId="{F714A7D9-2961-034B-BA81-1C22E557C4C2}" type="pres">
      <dgm:prSet presAssocID="{BAAAEE06-86B2-A449-B655-41C7BC63A757}" presName="spNode" presStyleCnt="0"/>
      <dgm:spPr/>
      <dgm:t>
        <a:bodyPr/>
        <a:lstStyle/>
        <a:p>
          <a:endParaRPr lang="en-US"/>
        </a:p>
      </dgm:t>
    </dgm:pt>
    <dgm:pt modelId="{86BBE844-7BB2-4249-B5C5-5322761A81E0}" type="pres">
      <dgm:prSet presAssocID="{CDC89864-C924-6D45-B908-E2224F1976EC}" presName="sibTrans" presStyleLbl="sibTrans1D1" presStyleIdx="1" presStyleCnt="3"/>
      <dgm:spPr/>
      <dgm:t>
        <a:bodyPr/>
        <a:lstStyle/>
        <a:p>
          <a:endParaRPr lang="en-US"/>
        </a:p>
      </dgm:t>
    </dgm:pt>
    <dgm:pt modelId="{611F3F42-4203-9F4A-B288-CF99C1F41769}" type="pres">
      <dgm:prSet presAssocID="{5FEFCFCC-983D-EE46-A029-73649AF57691}" presName="node" presStyleLbl="node1" presStyleIdx="2" presStyleCnt="3">
        <dgm:presLayoutVars>
          <dgm:bulletEnabled val="1"/>
        </dgm:presLayoutVars>
      </dgm:prSet>
      <dgm:spPr/>
      <dgm:t>
        <a:bodyPr/>
        <a:lstStyle/>
        <a:p>
          <a:endParaRPr lang="en-US"/>
        </a:p>
      </dgm:t>
    </dgm:pt>
    <dgm:pt modelId="{F44773B3-C34F-C642-930F-968E29075EDB}" type="pres">
      <dgm:prSet presAssocID="{5FEFCFCC-983D-EE46-A029-73649AF57691}" presName="spNode" presStyleCnt="0"/>
      <dgm:spPr/>
      <dgm:t>
        <a:bodyPr/>
        <a:lstStyle/>
        <a:p>
          <a:endParaRPr lang="en-US"/>
        </a:p>
      </dgm:t>
    </dgm:pt>
    <dgm:pt modelId="{4A1AD264-44EF-2E4C-9D34-59D37C0A980B}" type="pres">
      <dgm:prSet presAssocID="{B5812DEC-CE16-F643-8AE7-75A14D6C7A1E}" presName="sibTrans" presStyleLbl="sibTrans1D1" presStyleIdx="2" presStyleCnt="3"/>
      <dgm:spPr/>
      <dgm:t>
        <a:bodyPr/>
        <a:lstStyle/>
        <a:p>
          <a:endParaRPr lang="en-US"/>
        </a:p>
      </dgm:t>
    </dgm:pt>
  </dgm:ptLst>
  <dgm:cxnLst>
    <dgm:cxn modelId="{C56E5FC4-7FB9-7047-A387-C9C04D09B3B9}" type="presOf" srcId="{CDC89864-C924-6D45-B908-E2224F1976EC}" destId="{86BBE844-7BB2-4249-B5C5-5322761A81E0}" srcOrd="0" destOrd="0" presId="urn:microsoft.com/office/officeart/2005/8/layout/cycle6"/>
    <dgm:cxn modelId="{704339AC-C631-1942-88CC-428B4F0D77A3}" type="presOf" srcId="{8FDBBA52-6FE9-5343-AB29-1CB62A49BDF9}" destId="{7813F252-6F8C-AB4B-8E45-0D9E76FD02E8}" srcOrd="0" destOrd="0" presId="urn:microsoft.com/office/officeart/2005/8/layout/cycle6"/>
    <dgm:cxn modelId="{B23364E2-741F-874E-A82A-76084EED6D58}" type="presOf" srcId="{7C8545EE-681F-AC4C-BDC4-09C80A7F9687}" destId="{B71938B1-5B9B-1943-AE96-1E6DC6FBE0C0}" srcOrd="0" destOrd="0" presId="urn:microsoft.com/office/officeart/2005/8/layout/cycle6"/>
    <dgm:cxn modelId="{44E4A3E7-5C9F-5D4D-99B5-3707A33763E1}" srcId="{36761528-9AE4-3249-B4DF-017827867393}" destId="{BAAAEE06-86B2-A449-B655-41C7BC63A757}" srcOrd="1" destOrd="0" parTransId="{CCD9B463-F5CE-934B-BEFA-D44FDA360C48}" sibTransId="{CDC89864-C924-6D45-B908-E2224F1976EC}"/>
    <dgm:cxn modelId="{0C411E06-1495-8C40-A8D3-D1CB2213565A}" type="presOf" srcId="{B5812DEC-CE16-F643-8AE7-75A14D6C7A1E}" destId="{4A1AD264-44EF-2E4C-9D34-59D37C0A980B}" srcOrd="0" destOrd="0" presId="urn:microsoft.com/office/officeart/2005/8/layout/cycle6"/>
    <dgm:cxn modelId="{EE8E3932-A820-1744-ACE3-31CEB21604C4}" type="presOf" srcId="{BAAAEE06-86B2-A449-B655-41C7BC63A757}" destId="{70F83D9F-2236-B648-B375-C5CD251F5BC7}" srcOrd="0" destOrd="0" presId="urn:microsoft.com/office/officeart/2005/8/layout/cycle6"/>
    <dgm:cxn modelId="{4DE6F422-0EA0-AA4E-95DE-502C6F5B2DDF}" srcId="{36761528-9AE4-3249-B4DF-017827867393}" destId="{5FEFCFCC-983D-EE46-A029-73649AF57691}" srcOrd="2" destOrd="0" parTransId="{DC223B04-075B-1948-9B3B-EA45DEC12E2C}" sibTransId="{B5812DEC-CE16-F643-8AE7-75A14D6C7A1E}"/>
    <dgm:cxn modelId="{6418B05C-3342-0545-B895-9CF5CB1E2794}" type="presOf" srcId="{5FEFCFCC-983D-EE46-A029-73649AF57691}" destId="{611F3F42-4203-9F4A-B288-CF99C1F41769}" srcOrd="0" destOrd="0" presId="urn:microsoft.com/office/officeart/2005/8/layout/cycle6"/>
    <dgm:cxn modelId="{04162A01-7BF6-994F-868D-A4272A81D7F0}" type="presOf" srcId="{36761528-9AE4-3249-B4DF-017827867393}" destId="{847B773E-575F-6944-8A0A-1C7815DED769}" srcOrd="0" destOrd="0" presId="urn:microsoft.com/office/officeart/2005/8/layout/cycle6"/>
    <dgm:cxn modelId="{835FF30A-A85E-774C-A1D8-694B21E5CD54}" srcId="{36761528-9AE4-3249-B4DF-017827867393}" destId="{7C8545EE-681F-AC4C-BDC4-09C80A7F9687}" srcOrd="0" destOrd="0" parTransId="{B671B04E-81F3-1449-B175-999D3B627D11}" sibTransId="{8FDBBA52-6FE9-5343-AB29-1CB62A49BDF9}"/>
    <dgm:cxn modelId="{8A10B2CE-2219-184B-B91D-29DC46065F9E}" type="presParOf" srcId="{847B773E-575F-6944-8A0A-1C7815DED769}" destId="{B71938B1-5B9B-1943-AE96-1E6DC6FBE0C0}" srcOrd="0" destOrd="0" presId="urn:microsoft.com/office/officeart/2005/8/layout/cycle6"/>
    <dgm:cxn modelId="{B50583E4-4CB7-F34B-AA05-D9CDED156BF7}" type="presParOf" srcId="{847B773E-575F-6944-8A0A-1C7815DED769}" destId="{71B1041D-B177-184B-AB55-7B8BAF466A1A}" srcOrd="1" destOrd="0" presId="urn:microsoft.com/office/officeart/2005/8/layout/cycle6"/>
    <dgm:cxn modelId="{2F3540FB-D99D-F34A-A846-C8505AEFC15A}" type="presParOf" srcId="{847B773E-575F-6944-8A0A-1C7815DED769}" destId="{7813F252-6F8C-AB4B-8E45-0D9E76FD02E8}" srcOrd="2" destOrd="0" presId="urn:microsoft.com/office/officeart/2005/8/layout/cycle6"/>
    <dgm:cxn modelId="{8CE799ED-E288-DA43-A779-8FA69EE0B97B}" type="presParOf" srcId="{847B773E-575F-6944-8A0A-1C7815DED769}" destId="{70F83D9F-2236-B648-B375-C5CD251F5BC7}" srcOrd="3" destOrd="0" presId="urn:microsoft.com/office/officeart/2005/8/layout/cycle6"/>
    <dgm:cxn modelId="{FFE4969A-44F1-A648-80B4-1DB434BF7F53}" type="presParOf" srcId="{847B773E-575F-6944-8A0A-1C7815DED769}" destId="{F714A7D9-2961-034B-BA81-1C22E557C4C2}" srcOrd="4" destOrd="0" presId="urn:microsoft.com/office/officeart/2005/8/layout/cycle6"/>
    <dgm:cxn modelId="{CCFBC57F-CB3D-0044-A94E-75C48DA5A048}" type="presParOf" srcId="{847B773E-575F-6944-8A0A-1C7815DED769}" destId="{86BBE844-7BB2-4249-B5C5-5322761A81E0}" srcOrd="5" destOrd="0" presId="urn:microsoft.com/office/officeart/2005/8/layout/cycle6"/>
    <dgm:cxn modelId="{D64573E6-F504-B049-8CD2-196D8175DC13}" type="presParOf" srcId="{847B773E-575F-6944-8A0A-1C7815DED769}" destId="{611F3F42-4203-9F4A-B288-CF99C1F41769}" srcOrd="6" destOrd="0" presId="urn:microsoft.com/office/officeart/2005/8/layout/cycle6"/>
    <dgm:cxn modelId="{E36F6E90-C61B-2C40-86A0-058F7A73AC92}" type="presParOf" srcId="{847B773E-575F-6944-8A0A-1C7815DED769}" destId="{F44773B3-C34F-C642-930F-968E29075EDB}" srcOrd="7" destOrd="0" presId="urn:microsoft.com/office/officeart/2005/8/layout/cycle6"/>
    <dgm:cxn modelId="{6E288737-A423-604C-A40F-3825C12DD650}" type="presParOf" srcId="{847B773E-575F-6944-8A0A-1C7815DED769}" destId="{4A1AD264-44EF-2E4C-9D34-59D37C0A980B}" srcOrd="8"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683D6E-EB56-4E48-B3F9-32CCC60ACDCD}" type="doc">
      <dgm:prSet loTypeId="urn:microsoft.com/office/officeart/2005/8/layout/arrow2" loCatId="" qsTypeId="urn:microsoft.com/office/officeart/2005/8/quickstyle/simple4" qsCatId="simple" csTypeId="urn:microsoft.com/office/officeart/2005/8/colors/colorful3" csCatId="colorful" phldr="1"/>
      <dgm:spPr/>
    </dgm:pt>
    <dgm:pt modelId="{2DEA2E5E-4D38-0647-94BF-34A2BD0B2299}">
      <dgm:prSet phldrT="[Text]" custT="1"/>
      <dgm:spPr/>
      <dgm:t>
        <a:bodyPr/>
        <a:lstStyle/>
        <a:p>
          <a:r>
            <a:rPr lang="en-US" sz="1800" dirty="0" smtClean="0"/>
            <a:t>Identify problem, purpose, &amp; question(s)</a:t>
          </a:r>
          <a:endParaRPr lang="en-US" sz="1800" dirty="0"/>
        </a:p>
      </dgm:t>
    </dgm:pt>
    <dgm:pt modelId="{C55FC071-3EBD-FB4E-BE7D-E2A3CBBD5428}" type="parTrans" cxnId="{FF55870A-6E39-4B48-927C-C0303A430A25}">
      <dgm:prSet/>
      <dgm:spPr/>
      <dgm:t>
        <a:bodyPr/>
        <a:lstStyle/>
        <a:p>
          <a:endParaRPr lang="en-US"/>
        </a:p>
      </dgm:t>
    </dgm:pt>
    <dgm:pt modelId="{BD296937-DF1D-BB4B-955E-45DCFF019471}" type="sibTrans" cxnId="{FF55870A-6E39-4B48-927C-C0303A430A25}">
      <dgm:prSet/>
      <dgm:spPr/>
      <dgm:t>
        <a:bodyPr/>
        <a:lstStyle/>
        <a:p>
          <a:endParaRPr lang="en-US"/>
        </a:p>
      </dgm:t>
    </dgm:pt>
    <dgm:pt modelId="{AA385F58-C486-A149-B05D-205B919286B9}">
      <dgm:prSet phldrT="[Text]" custT="1"/>
      <dgm:spPr/>
      <dgm:t>
        <a:bodyPr/>
        <a:lstStyle/>
        <a:p>
          <a:r>
            <a:rPr lang="en-US" sz="1800" dirty="0" smtClean="0"/>
            <a:t>Select methodology &amp; methods</a:t>
          </a:r>
          <a:endParaRPr lang="en-US" sz="1800" dirty="0"/>
        </a:p>
      </dgm:t>
    </dgm:pt>
    <dgm:pt modelId="{F07C7B4C-B2A3-9240-8A09-E6473026FE42}" type="parTrans" cxnId="{7784593C-71D9-9A49-BBAE-BB56CDEBC8C8}">
      <dgm:prSet/>
      <dgm:spPr/>
      <dgm:t>
        <a:bodyPr/>
        <a:lstStyle/>
        <a:p>
          <a:endParaRPr lang="en-US"/>
        </a:p>
      </dgm:t>
    </dgm:pt>
    <dgm:pt modelId="{A9FB3E96-3F98-5E49-AEE4-BF12AB8AE215}" type="sibTrans" cxnId="{7784593C-71D9-9A49-BBAE-BB56CDEBC8C8}">
      <dgm:prSet/>
      <dgm:spPr/>
      <dgm:t>
        <a:bodyPr/>
        <a:lstStyle/>
        <a:p>
          <a:endParaRPr lang="en-US"/>
        </a:p>
      </dgm:t>
    </dgm:pt>
    <dgm:pt modelId="{44F77B8B-1ED5-724F-9832-23073CD79FDF}">
      <dgm:prSet phldrT="[Text]" custT="1"/>
      <dgm:spPr/>
      <dgm:t>
        <a:bodyPr/>
        <a:lstStyle/>
        <a:p>
          <a:r>
            <a:rPr lang="en-US" sz="1800" dirty="0" smtClean="0"/>
            <a:t>Analyze data</a:t>
          </a:r>
          <a:endParaRPr lang="en-US" sz="1800" dirty="0"/>
        </a:p>
      </dgm:t>
    </dgm:pt>
    <dgm:pt modelId="{B6944C6D-4E4D-6E40-9357-DBD31BBCE199}" type="parTrans" cxnId="{0DBF1FA1-7201-D143-ACF9-F277EFB1B5EF}">
      <dgm:prSet/>
      <dgm:spPr/>
      <dgm:t>
        <a:bodyPr/>
        <a:lstStyle/>
        <a:p>
          <a:endParaRPr lang="en-US"/>
        </a:p>
      </dgm:t>
    </dgm:pt>
    <dgm:pt modelId="{64F0DCA7-370A-2C4E-BC80-2AFDDE6232F9}" type="sibTrans" cxnId="{0DBF1FA1-7201-D143-ACF9-F277EFB1B5EF}">
      <dgm:prSet/>
      <dgm:spPr/>
      <dgm:t>
        <a:bodyPr/>
        <a:lstStyle/>
        <a:p>
          <a:endParaRPr lang="en-US"/>
        </a:p>
      </dgm:t>
    </dgm:pt>
    <dgm:pt modelId="{6BB303B4-DE40-F04F-80CD-C46FD71417D3}">
      <dgm:prSet phldrT="[Text]" custT="1"/>
      <dgm:spPr/>
      <dgm:t>
        <a:bodyPr/>
        <a:lstStyle/>
        <a:p>
          <a:r>
            <a:rPr lang="en-US" sz="1800" dirty="0" smtClean="0"/>
            <a:t>Report results</a:t>
          </a:r>
          <a:endParaRPr lang="en-US" sz="1800" dirty="0"/>
        </a:p>
      </dgm:t>
    </dgm:pt>
    <dgm:pt modelId="{99B68A2D-4CCC-2B4C-BE8D-37909CB4259A}" type="parTrans" cxnId="{365576E9-8EBD-354C-AE34-76767296952E}">
      <dgm:prSet/>
      <dgm:spPr/>
      <dgm:t>
        <a:bodyPr/>
        <a:lstStyle/>
        <a:p>
          <a:endParaRPr lang="en-US"/>
        </a:p>
      </dgm:t>
    </dgm:pt>
    <dgm:pt modelId="{E521C619-E353-6848-9E2F-949E2F7A95EF}" type="sibTrans" cxnId="{365576E9-8EBD-354C-AE34-76767296952E}">
      <dgm:prSet/>
      <dgm:spPr/>
      <dgm:t>
        <a:bodyPr/>
        <a:lstStyle/>
        <a:p>
          <a:endParaRPr lang="en-US"/>
        </a:p>
      </dgm:t>
    </dgm:pt>
    <dgm:pt modelId="{2FF8BD15-8FD6-B64A-967E-8C2593F6ED4C}" type="pres">
      <dgm:prSet presAssocID="{61683D6E-EB56-4E48-B3F9-32CCC60ACDCD}" presName="arrowDiagram" presStyleCnt="0">
        <dgm:presLayoutVars>
          <dgm:chMax val="5"/>
          <dgm:dir/>
          <dgm:resizeHandles val="exact"/>
        </dgm:presLayoutVars>
      </dgm:prSet>
      <dgm:spPr/>
    </dgm:pt>
    <dgm:pt modelId="{48CF61C4-3B47-734F-86F8-427F8EDE11A5}" type="pres">
      <dgm:prSet presAssocID="{61683D6E-EB56-4E48-B3F9-32CCC60ACDCD}" presName="arrow" presStyleLbl="bgShp" presStyleIdx="0" presStyleCnt="1"/>
      <dgm:spPr/>
    </dgm:pt>
    <dgm:pt modelId="{80D0EE03-65DA-2243-8EB9-1E0DE62EBEA5}" type="pres">
      <dgm:prSet presAssocID="{61683D6E-EB56-4E48-B3F9-32CCC60ACDCD}" presName="arrowDiagram4" presStyleCnt="0"/>
      <dgm:spPr/>
    </dgm:pt>
    <dgm:pt modelId="{14EEC39D-4746-5040-BE79-5E69C73F1F5F}" type="pres">
      <dgm:prSet presAssocID="{2DEA2E5E-4D38-0647-94BF-34A2BD0B2299}" presName="bullet4a" presStyleLbl="node1" presStyleIdx="0" presStyleCnt="4"/>
      <dgm:spPr/>
    </dgm:pt>
    <dgm:pt modelId="{B43C041F-7D41-994B-9E7C-186E30772E0F}" type="pres">
      <dgm:prSet presAssocID="{2DEA2E5E-4D38-0647-94BF-34A2BD0B2299}" presName="textBox4a" presStyleLbl="revTx" presStyleIdx="0" presStyleCnt="4" custScaleX="144005" custLinFactNeighborX="-11826" custLinFactNeighborY="32181">
        <dgm:presLayoutVars>
          <dgm:bulletEnabled val="1"/>
        </dgm:presLayoutVars>
      </dgm:prSet>
      <dgm:spPr/>
      <dgm:t>
        <a:bodyPr/>
        <a:lstStyle/>
        <a:p>
          <a:endParaRPr lang="en-US"/>
        </a:p>
      </dgm:t>
    </dgm:pt>
    <dgm:pt modelId="{4AEE091F-BD69-A94A-8B3A-A1D38E866FB3}" type="pres">
      <dgm:prSet presAssocID="{AA385F58-C486-A149-B05D-205B919286B9}" presName="bullet4b" presStyleLbl="node1" presStyleIdx="1" presStyleCnt="4"/>
      <dgm:spPr/>
    </dgm:pt>
    <dgm:pt modelId="{F81DFA2D-67F1-3643-AA36-A49300AFB2E6}" type="pres">
      <dgm:prSet presAssocID="{AA385F58-C486-A149-B05D-205B919286B9}" presName="textBox4b" presStyleLbl="revTx" presStyleIdx="1" presStyleCnt="4" custScaleX="134784" custScaleY="44336" custLinFactNeighborX="15543" custLinFactNeighborY="-10665">
        <dgm:presLayoutVars>
          <dgm:bulletEnabled val="1"/>
        </dgm:presLayoutVars>
      </dgm:prSet>
      <dgm:spPr/>
      <dgm:t>
        <a:bodyPr/>
        <a:lstStyle/>
        <a:p>
          <a:endParaRPr lang="en-US"/>
        </a:p>
      </dgm:t>
    </dgm:pt>
    <dgm:pt modelId="{375C19D5-9343-F946-BAC4-0B9A90296B63}" type="pres">
      <dgm:prSet presAssocID="{44F77B8B-1ED5-724F-9832-23073CD79FDF}" presName="bullet4c" presStyleLbl="node1" presStyleIdx="2" presStyleCnt="4"/>
      <dgm:spPr/>
    </dgm:pt>
    <dgm:pt modelId="{25D73573-7B8E-1F42-AECE-826F35356DAC}" type="pres">
      <dgm:prSet presAssocID="{44F77B8B-1ED5-724F-9832-23073CD79FDF}" presName="textBox4c" presStyleLbl="revTx" presStyleIdx="2" presStyleCnt="4" custScaleY="30671" custLinFactNeighborX="4145" custLinFactNeighborY="-18590">
        <dgm:presLayoutVars>
          <dgm:bulletEnabled val="1"/>
        </dgm:presLayoutVars>
      </dgm:prSet>
      <dgm:spPr/>
      <dgm:t>
        <a:bodyPr/>
        <a:lstStyle/>
        <a:p>
          <a:endParaRPr lang="en-US"/>
        </a:p>
      </dgm:t>
    </dgm:pt>
    <dgm:pt modelId="{869F2B33-F97C-DE4F-956F-B91C18298D23}" type="pres">
      <dgm:prSet presAssocID="{6BB303B4-DE40-F04F-80CD-C46FD71417D3}" presName="bullet4d" presStyleLbl="node1" presStyleIdx="3" presStyleCnt="4"/>
      <dgm:spPr/>
    </dgm:pt>
    <dgm:pt modelId="{E6C71531-2B85-8D4D-A7E3-246F447B00C1}" type="pres">
      <dgm:prSet presAssocID="{6BB303B4-DE40-F04F-80CD-C46FD71417D3}" presName="textBox4d" presStyleLbl="revTx" presStyleIdx="3" presStyleCnt="4" custScaleY="44128" custLinFactNeighborX="22796" custLinFactNeighborY="-39330">
        <dgm:presLayoutVars>
          <dgm:bulletEnabled val="1"/>
        </dgm:presLayoutVars>
      </dgm:prSet>
      <dgm:spPr/>
      <dgm:t>
        <a:bodyPr/>
        <a:lstStyle/>
        <a:p>
          <a:endParaRPr lang="en-US"/>
        </a:p>
      </dgm:t>
    </dgm:pt>
  </dgm:ptLst>
  <dgm:cxnLst>
    <dgm:cxn modelId="{9BC84BFB-A552-AA49-B727-321033C9763B}" type="presOf" srcId="{AA385F58-C486-A149-B05D-205B919286B9}" destId="{F81DFA2D-67F1-3643-AA36-A49300AFB2E6}" srcOrd="0" destOrd="0" presId="urn:microsoft.com/office/officeart/2005/8/layout/arrow2"/>
    <dgm:cxn modelId="{302AA0A1-F2E3-CD4E-ABA4-A74E24F148CD}" type="presOf" srcId="{44F77B8B-1ED5-724F-9832-23073CD79FDF}" destId="{25D73573-7B8E-1F42-AECE-826F35356DAC}" srcOrd="0" destOrd="0" presId="urn:microsoft.com/office/officeart/2005/8/layout/arrow2"/>
    <dgm:cxn modelId="{8D7D407C-2B16-A248-8442-3F11ACBA557F}" type="presOf" srcId="{6BB303B4-DE40-F04F-80CD-C46FD71417D3}" destId="{E6C71531-2B85-8D4D-A7E3-246F447B00C1}" srcOrd="0" destOrd="0" presId="urn:microsoft.com/office/officeart/2005/8/layout/arrow2"/>
    <dgm:cxn modelId="{42D2EE5D-0BC6-874F-A523-7BDE03B8F1D7}" type="presOf" srcId="{2DEA2E5E-4D38-0647-94BF-34A2BD0B2299}" destId="{B43C041F-7D41-994B-9E7C-186E30772E0F}" srcOrd="0" destOrd="0" presId="urn:microsoft.com/office/officeart/2005/8/layout/arrow2"/>
    <dgm:cxn modelId="{7784593C-71D9-9A49-BBAE-BB56CDEBC8C8}" srcId="{61683D6E-EB56-4E48-B3F9-32CCC60ACDCD}" destId="{AA385F58-C486-A149-B05D-205B919286B9}" srcOrd="1" destOrd="0" parTransId="{F07C7B4C-B2A3-9240-8A09-E6473026FE42}" sibTransId="{A9FB3E96-3F98-5E49-AEE4-BF12AB8AE215}"/>
    <dgm:cxn modelId="{FF55870A-6E39-4B48-927C-C0303A430A25}" srcId="{61683D6E-EB56-4E48-B3F9-32CCC60ACDCD}" destId="{2DEA2E5E-4D38-0647-94BF-34A2BD0B2299}" srcOrd="0" destOrd="0" parTransId="{C55FC071-3EBD-FB4E-BE7D-E2A3CBBD5428}" sibTransId="{BD296937-DF1D-BB4B-955E-45DCFF019471}"/>
    <dgm:cxn modelId="{1F776982-B602-5D4B-8BB0-A08126415CED}" type="presOf" srcId="{61683D6E-EB56-4E48-B3F9-32CCC60ACDCD}" destId="{2FF8BD15-8FD6-B64A-967E-8C2593F6ED4C}" srcOrd="0" destOrd="0" presId="urn:microsoft.com/office/officeart/2005/8/layout/arrow2"/>
    <dgm:cxn modelId="{0DBF1FA1-7201-D143-ACF9-F277EFB1B5EF}" srcId="{61683D6E-EB56-4E48-B3F9-32CCC60ACDCD}" destId="{44F77B8B-1ED5-724F-9832-23073CD79FDF}" srcOrd="2" destOrd="0" parTransId="{B6944C6D-4E4D-6E40-9357-DBD31BBCE199}" sibTransId="{64F0DCA7-370A-2C4E-BC80-2AFDDE6232F9}"/>
    <dgm:cxn modelId="{365576E9-8EBD-354C-AE34-76767296952E}" srcId="{61683D6E-EB56-4E48-B3F9-32CCC60ACDCD}" destId="{6BB303B4-DE40-F04F-80CD-C46FD71417D3}" srcOrd="3" destOrd="0" parTransId="{99B68A2D-4CCC-2B4C-BE8D-37909CB4259A}" sibTransId="{E521C619-E353-6848-9E2F-949E2F7A95EF}"/>
    <dgm:cxn modelId="{4F93EEC7-505C-494C-8BF1-374BCF266D86}" type="presParOf" srcId="{2FF8BD15-8FD6-B64A-967E-8C2593F6ED4C}" destId="{48CF61C4-3B47-734F-86F8-427F8EDE11A5}" srcOrd="0" destOrd="0" presId="urn:microsoft.com/office/officeart/2005/8/layout/arrow2"/>
    <dgm:cxn modelId="{1A7EACED-C2F2-9342-8FD7-E6660D163A0B}" type="presParOf" srcId="{2FF8BD15-8FD6-B64A-967E-8C2593F6ED4C}" destId="{80D0EE03-65DA-2243-8EB9-1E0DE62EBEA5}" srcOrd="1" destOrd="0" presId="urn:microsoft.com/office/officeart/2005/8/layout/arrow2"/>
    <dgm:cxn modelId="{BB62AFAD-089A-EB40-901E-7109B6C09CC8}" type="presParOf" srcId="{80D0EE03-65DA-2243-8EB9-1E0DE62EBEA5}" destId="{14EEC39D-4746-5040-BE79-5E69C73F1F5F}" srcOrd="0" destOrd="0" presId="urn:microsoft.com/office/officeart/2005/8/layout/arrow2"/>
    <dgm:cxn modelId="{D323905B-AB1A-1640-8197-3B79A15077FB}" type="presParOf" srcId="{80D0EE03-65DA-2243-8EB9-1E0DE62EBEA5}" destId="{B43C041F-7D41-994B-9E7C-186E30772E0F}" srcOrd="1" destOrd="0" presId="urn:microsoft.com/office/officeart/2005/8/layout/arrow2"/>
    <dgm:cxn modelId="{E7DFAC32-952D-614F-BB18-411D715E1BA8}" type="presParOf" srcId="{80D0EE03-65DA-2243-8EB9-1E0DE62EBEA5}" destId="{4AEE091F-BD69-A94A-8B3A-A1D38E866FB3}" srcOrd="2" destOrd="0" presId="urn:microsoft.com/office/officeart/2005/8/layout/arrow2"/>
    <dgm:cxn modelId="{88F476AE-116E-B44F-B3C8-162498D59D02}" type="presParOf" srcId="{80D0EE03-65DA-2243-8EB9-1E0DE62EBEA5}" destId="{F81DFA2D-67F1-3643-AA36-A49300AFB2E6}" srcOrd="3" destOrd="0" presId="urn:microsoft.com/office/officeart/2005/8/layout/arrow2"/>
    <dgm:cxn modelId="{EB47E4F7-2B10-684D-9B5C-D8DC1223498B}" type="presParOf" srcId="{80D0EE03-65DA-2243-8EB9-1E0DE62EBEA5}" destId="{375C19D5-9343-F946-BAC4-0B9A90296B63}" srcOrd="4" destOrd="0" presId="urn:microsoft.com/office/officeart/2005/8/layout/arrow2"/>
    <dgm:cxn modelId="{C4D74033-458E-3541-856F-AEE742257FED}" type="presParOf" srcId="{80D0EE03-65DA-2243-8EB9-1E0DE62EBEA5}" destId="{25D73573-7B8E-1F42-AECE-826F35356DAC}" srcOrd="5" destOrd="0" presId="urn:microsoft.com/office/officeart/2005/8/layout/arrow2"/>
    <dgm:cxn modelId="{8180E258-30D9-EE43-9B71-CC81B960EA8F}" type="presParOf" srcId="{80D0EE03-65DA-2243-8EB9-1E0DE62EBEA5}" destId="{869F2B33-F97C-DE4F-956F-B91C18298D23}" srcOrd="6" destOrd="0" presId="urn:microsoft.com/office/officeart/2005/8/layout/arrow2"/>
    <dgm:cxn modelId="{DC93FE3F-7462-8A4A-B2AC-08E8A1E4AB55}" type="presParOf" srcId="{80D0EE03-65DA-2243-8EB9-1E0DE62EBEA5}" destId="{E6C71531-2B85-8D4D-A7E3-246F447B00C1}"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683D6E-EB56-4E48-B3F9-32CCC60ACDCD}" type="doc">
      <dgm:prSet loTypeId="urn:microsoft.com/office/officeart/2005/8/layout/arrow2" loCatId="" qsTypeId="urn:microsoft.com/office/officeart/2005/8/quickstyle/simple4" qsCatId="simple" csTypeId="urn:microsoft.com/office/officeart/2005/8/colors/colorful3" csCatId="colorful" phldr="1"/>
      <dgm:spPr/>
    </dgm:pt>
    <dgm:pt modelId="{2DEA2E5E-4D38-0647-94BF-34A2BD0B2299}">
      <dgm:prSet phldrT="[Text]" custT="1"/>
      <dgm:spPr/>
      <dgm:t>
        <a:bodyPr/>
        <a:lstStyle/>
        <a:p>
          <a:r>
            <a:rPr lang="en-US" sz="1800" dirty="0" smtClean="0"/>
            <a:t>Identify problem, purpose, &amp; question(s)</a:t>
          </a:r>
          <a:endParaRPr lang="en-US" sz="1800" dirty="0"/>
        </a:p>
      </dgm:t>
    </dgm:pt>
    <dgm:pt modelId="{C55FC071-3EBD-FB4E-BE7D-E2A3CBBD5428}" type="parTrans" cxnId="{FF55870A-6E39-4B48-927C-C0303A430A25}">
      <dgm:prSet/>
      <dgm:spPr/>
      <dgm:t>
        <a:bodyPr/>
        <a:lstStyle/>
        <a:p>
          <a:endParaRPr lang="en-US"/>
        </a:p>
      </dgm:t>
    </dgm:pt>
    <dgm:pt modelId="{BD296937-DF1D-BB4B-955E-45DCFF019471}" type="sibTrans" cxnId="{FF55870A-6E39-4B48-927C-C0303A430A25}">
      <dgm:prSet/>
      <dgm:spPr/>
      <dgm:t>
        <a:bodyPr/>
        <a:lstStyle/>
        <a:p>
          <a:endParaRPr lang="en-US"/>
        </a:p>
      </dgm:t>
    </dgm:pt>
    <dgm:pt modelId="{AA385F58-C486-A149-B05D-205B919286B9}">
      <dgm:prSet phldrT="[Text]" custT="1"/>
      <dgm:spPr/>
      <dgm:t>
        <a:bodyPr/>
        <a:lstStyle/>
        <a:p>
          <a:r>
            <a:rPr lang="en-US" sz="1800" dirty="0" smtClean="0"/>
            <a:t>Select methodology &amp; methods</a:t>
          </a:r>
          <a:endParaRPr lang="en-US" sz="1800" dirty="0"/>
        </a:p>
      </dgm:t>
    </dgm:pt>
    <dgm:pt modelId="{F07C7B4C-B2A3-9240-8A09-E6473026FE42}" type="parTrans" cxnId="{7784593C-71D9-9A49-BBAE-BB56CDEBC8C8}">
      <dgm:prSet/>
      <dgm:spPr/>
      <dgm:t>
        <a:bodyPr/>
        <a:lstStyle/>
        <a:p>
          <a:endParaRPr lang="en-US"/>
        </a:p>
      </dgm:t>
    </dgm:pt>
    <dgm:pt modelId="{A9FB3E96-3F98-5E49-AEE4-BF12AB8AE215}" type="sibTrans" cxnId="{7784593C-71D9-9A49-BBAE-BB56CDEBC8C8}">
      <dgm:prSet/>
      <dgm:spPr/>
      <dgm:t>
        <a:bodyPr/>
        <a:lstStyle/>
        <a:p>
          <a:endParaRPr lang="en-US"/>
        </a:p>
      </dgm:t>
    </dgm:pt>
    <dgm:pt modelId="{44F77B8B-1ED5-724F-9832-23073CD79FDF}">
      <dgm:prSet phldrT="[Text]" custT="1"/>
      <dgm:spPr/>
      <dgm:t>
        <a:bodyPr/>
        <a:lstStyle/>
        <a:p>
          <a:r>
            <a:rPr lang="en-US" sz="1800" dirty="0" smtClean="0"/>
            <a:t>Analyze data</a:t>
          </a:r>
          <a:endParaRPr lang="en-US" sz="1800" dirty="0"/>
        </a:p>
      </dgm:t>
    </dgm:pt>
    <dgm:pt modelId="{B6944C6D-4E4D-6E40-9357-DBD31BBCE199}" type="parTrans" cxnId="{0DBF1FA1-7201-D143-ACF9-F277EFB1B5EF}">
      <dgm:prSet/>
      <dgm:spPr/>
      <dgm:t>
        <a:bodyPr/>
        <a:lstStyle/>
        <a:p>
          <a:endParaRPr lang="en-US"/>
        </a:p>
      </dgm:t>
    </dgm:pt>
    <dgm:pt modelId="{64F0DCA7-370A-2C4E-BC80-2AFDDE6232F9}" type="sibTrans" cxnId="{0DBF1FA1-7201-D143-ACF9-F277EFB1B5EF}">
      <dgm:prSet/>
      <dgm:spPr/>
      <dgm:t>
        <a:bodyPr/>
        <a:lstStyle/>
        <a:p>
          <a:endParaRPr lang="en-US"/>
        </a:p>
      </dgm:t>
    </dgm:pt>
    <dgm:pt modelId="{6BB303B4-DE40-F04F-80CD-C46FD71417D3}">
      <dgm:prSet phldrT="[Text]" custT="1"/>
      <dgm:spPr/>
      <dgm:t>
        <a:bodyPr/>
        <a:lstStyle/>
        <a:p>
          <a:r>
            <a:rPr lang="en-US" sz="1800" dirty="0" smtClean="0"/>
            <a:t>Report results</a:t>
          </a:r>
          <a:endParaRPr lang="en-US" sz="1800" dirty="0"/>
        </a:p>
      </dgm:t>
    </dgm:pt>
    <dgm:pt modelId="{99B68A2D-4CCC-2B4C-BE8D-37909CB4259A}" type="parTrans" cxnId="{365576E9-8EBD-354C-AE34-76767296952E}">
      <dgm:prSet/>
      <dgm:spPr/>
      <dgm:t>
        <a:bodyPr/>
        <a:lstStyle/>
        <a:p>
          <a:endParaRPr lang="en-US"/>
        </a:p>
      </dgm:t>
    </dgm:pt>
    <dgm:pt modelId="{E521C619-E353-6848-9E2F-949E2F7A95EF}" type="sibTrans" cxnId="{365576E9-8EBD-354C-AE34-76767296952E}">
      <dgm:prSet/>
      <dgm:spPr/>
      <dgm:t>
        <a:bodyPr/>
        <a:lstStyle/>
        <a:p>
          <a:endParaRPr lang="en-US"/>
        </a:p>
      </dgm:t>
    </dgm:pt>
    <dgm:pt modelId="{2FF8BD15-8FD6-B64A-967E-8C2593F6ED4C}" type="pres">
      <dgm:prSet presAssocID="{61683D6E-EB56-4E48-B3F9-32CCC60ACDCD}" presName="arrowDiagram" presStyleCnt="0">
        <dgm:presLayoutVars>
          <dgm:chMax val="5"/>
          <dgm:dir/>
          <dgm:resizeHandles val="exact"/>
        </dgm:presLayoutVars>
      </dgm:prSet>
      <dgm:spPr/>
    </dgm:pt>
    <dgm:pt modelId="{48CF61C4-3B47-734F-86F8-427F8EDE11A5}" type="pres">
      <dgm:prSet presAssocID="{61683D6E-EB56-4E48-B3F9-32CCC60ACDCD}" presName="arrow" presStyleLbl="bgShp" presStyleIdx="0" presStyleCnt="1"/>
      <dgm:spPr/>
    </dgm:pt>
    <dgm:pt modelId="{80D0EE03-65DA-2243-8EB9-1E0DE62EBEA5}" type="pres">
      <dgm:prSet presAssocID="{61683D6E-EB56-4E48-B3F9-32CCC60ACDCD}" presName="arrowDiagram4" presStyleCnt="0"/>
      <dgm:spPr/>
    </dgm:pt>
    <dgm:pt modelId="{14EEC39D-4746-5040-BE79-5E69C73F1F5F}" type="pres">
      <dgm:prSet presAssocID="{2DEA2E5E-4D38-0647-94BF-34A2BD0B2299}" presName="bullet4a" presStyleLbl="node1" presStyleIdx="0" presStyleCnt="4"/>
      <dgm:spPr/>
    </dgm:pt>
    <dgm:pt modelId="{B43C041F-7D41-994B-9E7C-186E30772E0F}" type="pres">
      <dgm:prSet presAssocID="{2DEA2E5E-4D38-0647-94BF-34A2BD0B2299}" presName="textBox4a" presStyleLbl="revTx" presStyleIdx="0" presStyleCnt="4" custScaleX="144005" custLinFactNeighborX="-11826" custLinFactNeighborY="32181">
        <dgm:presLayoutVars>
          <dgm:bulletEnabled val="1"/>
        </dgm:presLayoutVars>
      </dgm:prSet>
      <dgm:spPr/>
      <dgm:t>
        <a:bodyPr/>
        <a:lstStyle/>
        <a:p>
          <a:endParaRPr lang="en-US"/>
        </a:p>
      </dgm:t>
    </dgm:pt>
    <dgm:pt modelId="{4AEE091F-BD69-A94A-8B3A-A1D38E866FB3}" type="pres">
      <dgm:prSet presAssocID="{AA385F58-C486-A149-B05D-205B919286B9}" presName="bullet4b" presStyleLbl="node1" presStyleIdx="1" presStyleCnt="4"/>
      <dgm:spPr/>
    </dgm:pt>
    <dgm:pt modelId="{F81DFA2D-67F1-3643-AA36-A49300AFB2E6}" type="pres">
      <dgm:prSet presAssocID="{AA385F58-C486-A149-B05D-205B919286B9}" presName="textBox4b" presStyleLbl="revTx" presStyleIdx="1" presStyleCnt="4" custScaleX="134784" custScaleY="44336" custLinFactNeighborX="15543" custLinFactNeighborY="-10665">
        <dgm:presLayoutVars>
          <dgm:bulletEnabled val="1"/>
        </dgm:presLayoutVars>
      </dgm:prSet>
      <dgm:spPr/>
      <dgm:t>
        <a:bodyPr/>
        <a:lstStyle/>
        <a:p>
          <a:endParaRPr lang="en-US"/>
        </a:p>
      </dgm:t>
    </dgm:pt>
    <dgm:pt modelId="{375C19D5-9343-F946-BAC4-0B9A90296B63}" type="pres">
      <dgm:prSet presAssocID="{44F77B8B-1ED5-724F-9832-23073CD79FDF}" presName="bullet4c" presStyleLbl="node1" presStyleIdx="2" presStyleCnt="4"/>
      <dgm:spPr/>
    </dgm:pt>
    <dgm:pt modelId="{25D73573-7B8E-1F42-AECE-826F35356DAC}" type="pres">
      <dgm:prSet presAssocID="{44F77B8B-1ED5-724F-9832-23073CD79FDF}" presName="textBox4c" presStyleLbl="revTx" presStyleIdx="2" presStyleCnt="4" custScaleY="30671" custLinFactNeighborX="4145" custLinFactNeighborY="-18590">
        <dgm:presLayoutVars>
          <dgm:bulletEnabled val="1"/>
        </dgm:presLayoutVars>
      </dgm:prSet>
      <dgm:spPr/>
      <dgm:t>
        <a:bodyPr/>
        <a:lstStyle/>
        <a:p>
          <a:endParaRPr lang="en-US"/>
        </a:p>
      </dgm:t>
    </dgm:pt>
    <dgm:pt modelId="{869F2B33-F97C-DE4F-956F-B91C18298D23}" type="pres">
      <dgm:prSet presAssocID="{6BB303B4-DE40-F04F-80CD-C46FD71417D3}" presName="bullet4d" presStyleLbl="node1" presStyleIdx="3" presStyleCnt="4"/>
      <dgm:spPr/>
    </dgm:pt>
    <dgm:pt modelId="{E6C71531-2B85-8D4D-A7E3-246F447B00C1}" type="pres">
      <dgm:prSet presAssocID="{6BB303B4-DE40-F04F-80CD-C46FD71417D3}" presName="textBox4d" presStyleLbl="revTx" presStyleIdx="3" presStyleCnt="4" custScaleY="44128" custLinFactNeighborX="22796" custLinFactNeighborY="-39330">
        <dgm:presLayoutVars>
          <dgm:bulletEnabled val="1"/>
        </dgm:presLayoutVars>
      </dgm:prSet>
      <dgm:spPr/>
      <dgm:t>
        <a:bodyPr/>
        <a:lstStyle/>
        <a:p>
          <a:endParaRPr lang="en-US"/>
        </a:p>
      </dgm:t>
    </dgm:pt>
  </dgm:ptLst>
  <dgm:cxnLst>
    <dgm:cxn modelId="{FF55870A-6E39-4B48-927C-C0303A430A25}" srcId="{61683D6E-EB56-4E48-B3F9-32CCC60ACDCD}" destId="{2DEA2E5E-4D38-0647-94BF-34A2BD0B2299}" srcOrd="0" destOrd="0" parTransId="{C55FC071-3EBD-FB4E-BE7D-E2A3CBBD5428}" sibTransId="{BD296937-DF1D-BB4B-955E-45DCFF019471}"/>
    <dgm:cxn modelId="{365576E9-8EBD-354C-AE34-76767296952E}" srcId="{61683D6E-EB56-4E48-B3F9-32CCC60ACDCD}" destId="{6BB303B4-DE40-F04F-80CD-C46FD71417D3}" srcOrd="3" destOrd="0" parTransId="{99B68A2D-4CCC-2B4C-BE8D-37909CB4259A}" sibTransId="{E521C619-E353-6848-9E2F-949E2F7A95EF}"/>
    <dgm:cxn modelId="{E75DE4EB-5AAE-CD46-89AE-6F71769BEF4B}" type="presOf" srcId="{2DEA2E5E-4D38-0647-94BF-34A2BD0B2299}" destId="{B43C041F-7D41-994B-9E7C-186E30772E0F}" srcOrd="0" destOrd="0" presId="urn:microsoft.com/office/officeart/2005/8/layout/arrow2"/>
    <dgm:cxn modelId="{625B37E5-B2EC-7841-9849-94CCA47A83F1}" type="presOf" srcId="{61683D6E-EB56-4E48-B3F9-32CCC60ACDCD}" destId="{2FF8BD15-8FD6-B64A-967E-8C2593F6ED4C}" srcOrd="0" destOrd="0" presId="urn:microsoft.com/office/officeart/2005/8/layout/arrow2"/>
    <dgm:cxn modelId="{7784593C-71D9-9A49-BBAE-BB56CDEBC8C8}" srcId="{61683D6E-EB56-4E48-B3F9-32CCC60ACDCD}" destId="{AA385F58-C486-A149-B05D-205B919286B9}" srcOrd="1" destOrd="0" parTransId="{F07C7B4C-B2A3-9240-8A09-E6473026FE42}" sibTransId="{A9FB3E96-3F98-5E49-AEE4-BF12AB8AE215}"/>
    <dgm:cxn modelId="{35C14BC1-AA72-1E4B-8B59-B830522AC22B}" type="presOf" srcId="{44F77B8B-1ED5-724F-9832-23073CD79FDF}" destId="{25D73573-7B8E-1F42-AECE-826F35356DAC}" srcOrd="0" destOrd="0" presId="urn:microsoft.com/office/officeart/2005/8/layout/arrow2"/>
    <dgm:cxn modelId="{5F1204D6-A519-6449-9AE3-4EA78F3F0A5B}" type="presOf" srcId="{6BB303B4-DE40-F04F-80CD-C46FD71417D3}" destId="{E6C71531-2B85-8D4D-A7E3-246F447B00C1}" srcOrd="0" destOrd="0" presId="urn:microsoft.com/office/officeart/2005/8/layout/arrow2"/>
    <dgm:cxn modelId="{0DBF1FA1-7201-D143-ACF9-F277EFB1B5EF}" srcId="{61683D6E-EB56-4E48-B3F9-32CCC60ACDCD}" destId="{44F77B8B-1ED5-724F-9832-23073CD79FDF}" srcOrd="2" destOrd="0" parTransId="{B6944C6D-4E4D-6E40-9357-DBD31BBCE199}" sibTransId="{64F0DCA7-370A-2C4E-BC80-2AFDDE6232F9}"/>
    <dgm:cxn modelId="{5DEC84CD-C027-5541-B4E9-84A91FF20D1A}" type="presOf" srcId="{AA385F58-C486-A149-B05D-205B919286B9}" destId="{F81DFA2D-67F1-3643-AA36-A49300AFB2E6}" srcOrd="0" destOrd="0" presId="urn:microsoft.com/office/officeart/2005/8/layout/arrow2"/>
    <dgm:cxn modelId="{57676FB1-2C1F-D140-BE07-9872AFA372F9}" type="presParOf" srcId="{2FF8BD15-8FD6-B64A-967E-8C2593F6ED4C}" destId="{48CF61C4-3B47-734F-86F8-427F8EDE11A5}" srcOrd="0" destOrd="0" presId="urn:microsoft.com/office/officeart/2005/8/layout/arrow2"/>
    <dgm:cxn modelId="{94C1EAC7-6DF1-1B48-9E48-DF012997346F}" type="presParOf" srcId="{2FF8BD15-8FD6-B64A-967E-8C2593F6ED4C}" destId="{80D0EE03-65DA-2243-8EB9-1E0DE62EBEA5}" srcOrd="1" destOrd="0" presId="urn:microsoft.com/office/officeart/2005/8/layout/arrow2"/>
    <dgm:cxn modelId="{5CF1E9B0-AA84-9644-BA51-FD61E45F7E97}" type="presParOf" srcId="{80D0EE03-65DA-2243-8EB9-1E0DE62EBEA5}" destId="{14EEC39D-4746-5040-BE79-5E69C73F1F5F}" srcOrd="0" destOrd="0" presId="urn:microsoft.com/office/officeart/2005/8/layout/arrow2"/>
    <dgm:cxn modelId="{BB1C661E-18B9-2149-8E7A-C197F4A01F7E}" type="presParOf" srcId="{80D0EE03-65DA-2243-8EB9-1E0DE62EBEA5}" destId="{B43C041F-7D41-994B-9E7C-186E30772E0F}" srcOrd="1" destOrd="0" presId="urn:microsoft.com/office/officeart/2005/8/layout/arrow2"/>
    <dgm:cxn modelId="{7988A8C8-1A9C-524D-9408-45F2AA3FA507}" type="presParOf" srcId="{80D0EE03-65DA-2243-8EB9-1E0DE62EBEA5}" destId="{4AEE091F-BD69-A94A-8B3A-A1D38E866FB3}" srcOrd="2" destOrd="0" presId="urn:microsoft.com/office/officeart/2005/8/layout/arrow2"/>
    <dgm:cxn modelId="{A9571F16-7F20-AC4C-86C4-CFD29FAEE445}" type="presParOf" srcId="{80D0EE03-65DA-2243-8EB9-1E0DE62EBEA5}" destId="{F81DFA2D-67F1-3643-AA36-A49300AFB2E6}" srcOrd="3" destOrd="0" presId="urn:microsoft.com/office/officeart/2005/8/layout/arrow2"/>
    <dgm:cxn modelId="{44185AE8-6562-3D4A-99B9-AE5C76176A97}" type="presParOf" srcId="{80D0EE03-65DA-2243-8EB9-1E0DE62EBEA5}" destId="{375C19D5-9343-F946-BAC4-0B9A90296B63}" srcOrd="4" destOrd="0" presId="urn:microsoft.com/office/officeart/2005/8/layout/arrow2"/>
    <dgm:cxn modelId="{7B33B283-40CC-1847-A6D6-60517786FA48}" type="presParOf" srcId="{80D0EE03-65DA-2243-8EB9-1E0DE62EBEA5}" destId="{25D73573-7B8E-1F42-AECE-826F35356DAC}" srcOrd="5" destOrd="0" presId="urn:microsoft.com/office/officeart/2005/8/layout/arrow2"/>
    <dgm:cxn modelId="{64951686-CECA-E54D-8BE0-8A5B2E6516FE}" type="presParOf" srcId="{80D0EE03-65DA-2243-8EB9-1E0DE62EBEA5}" destId="{869F2B33-F97C-DE4F-956F-B91C18298D23}" srcOrd="6" destOrd="0" presId="urn:microsoft.com/office/officeart/2005/8/layout/arrow2"/>
    <dgm:cxn modelId="{CA876C3D-D1A1-AE41-B7AC-05EC85E9ADAE}" type="presParOf" srcId="{80D0EE03-65DA-2243-8EB9-1E0DE62EBEA5}" destId="{E6C71531-2B85-8D4D-A7E3-246F447B00C1}"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1938B1-5B9B-1943-AE96-1E6DC6FBE0C0}">
      <dsp:nvSpPr>
        <dsp:cNvPr id="0" name=""/>
        <dsp:cNvSpPr/>
      </dsp:nvSpPr>
      <dsp:spPr>
        <a:xfrm>
          <a:off x="2116335" y="1372"/>
          <a:ext cx="1863328" cy="1211163"/>
        </a:xfrm>
        <a:prstGeom prst="roundRect">
          <a:avLst/>
        </a:prstGeom>
        <a:gradFill rotWithShape="0">
          <a:gsLst>
            <a:gs pos="0">
              <a:schemeClr val="accent3">
                <a:hueOff val="0"/>
                <a:satOff val="0"/>
                <a:lumOff val="0"/>
                <a:alphaOff val="0"/>
                <a:shade val="40000"/>
                <a:alpha val="100000"/>
                <a:satMod val="150000"/>
                <a:lumMod val="100000"/>
              </a:schemeClr>
            </a:gs>
            <a:gs pos="100000">
              <a:schemeClr val="accent3">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err="1" smtClean="0"/>
            <a:t>Positionality</a:t>
          </a:r>
          <a:endParaRPr lang="en-US" sz="1900" kern="1200" dirty="0"/>
        </a:p>
      </dsp:txBody>
      <dsp:txXfrm>
        <a:off x="2175459" y="60496"/>
        <a:ext cx="1745080" cy="1092915"/>
      </dsp:txXfrm>
    </dsp:sp>
    <dsp:sp modelId="{7813F252-6F8C-AB4B-8E45-0D9E76FD02E8}">
      <dsp:nvSpPr>
        <dsp:cNvPr id="0" name=""/>
        <dsp:cNvSpPr/>
      </dsp:nvSpPr>
      <dsp:spPr>
        <a:xfrm>
          <a:off x="1431963" y="606954"/>
          <a:ext cx="3232073" cy="3232073"/>
        </a:xfrm>
        <a:custGeom>
          <a:avLst/>
          <a:gdLst/>
          <a:ahLst/>
          <a:cxnLst/>
          <a:rect l="0" t="0" r="0" b="0"/>
          <a:pathLst>
            <a:path>
              <a:moveTo>
                <a:pt x="2561250" y="305256"/>
              </a:moveTo>
              <a:arcTo wR="1616036" hR="1616036" stAng="18347740" swAng="3648625"/>
            </a:path>
          </a:pathLst>
        </a:custGeom>
        <a:noFill/>
        <a:ln w="127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0F83D9F-2236-B648-B375-C5CD251F5BC7}">
      <dsp:nvSpPr>
        <dsp:cNvPr id="0" name=""/>
        <dsp:cNvSpPr/>
      </dsp:nvSpPr>
      <dsp:spPr>
        <a:xfrm>
          <a:off x="3515864" y="2425427"/>
          <a:ext cx="1863328" cy="1211163"/>
        </a:xfrm>
        <a:prstGeom prst="roundRect">
          <a:avLst/>
        </a:prstGeom>
        <a:gradFill rotWithShape="0">
          <a:gsLst>
            <a:gs pos="0">
              <a:schemeClr val="accent3">
                <a:hueOff val="-35074"/>
                <a:satOff val="-9920"/>
                <a:lumOff val="-4314"/>
                <a:alphaOff val="0"/>
                <a:shade val="40000"/>
                <a:alpha val="100000"/>
                <a:satMod val="150000"/>
                <a:lumMod val="100000"/>
              </a:schemeClr>
            </a:gs>
            <a:gs pos="100000">
              <a:schemeClr val="accent3">
                <a:hueOff val="-35074"/>
                <a:satOff val="-9920"/>
                <a:lumOff val="-4314"/>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Epistemology</a:t>
          </a:r>
          <a:endParaRPr lang="en-US" sz="1900" kern="1200" dirty="0"/>
        </a:p>
      </dsp:txBody>
      <dsp:txXfrm>
        <a:off x="3574988" y="2484551"/>
        <a:ext cx="1745080" cy="1092915"/>
      </dsp:txXfrm>
    </dsp:sp>
    <dsp:sp modelId="{86BBE844-7BB2-4249-B5C5-5322761A81E0}">
      <dsp:nvSpPr>
        <dsp:cNvPr id="0" name=""/>
        <dsp:cNvSpPr/>
      </dsp:nvSpPr>
      <dsp:spPr>
        <a:xfrm>
          <a:off x="1431963" y="606954"/>
          <a:ext cx="3232073" cy="3232073"/>
        </a:xfrm>
        <a:custGeom>
          <a:avLst/>
          <a:gdLst/>
          <a:ahLst/>
          <a:cxnLst/>
          <a:rect l="0" t="0" r="0" b="0"/>
          <a:pathLst>
            <a:path>
              <a:moveTo>
                <a:pt x="2385440" y="3037160"/>
              </a:moveTo>
              <a:arcTo wR="1616036" hR="1616036" stAng="3694120" swAng="3411761"/>
            </a:path>
          </a:pathLst>
        </a:custGeom>
        <a:noFill/>
        <a:ln w="12700" cap="flat" cmpd="sng" algn="ctr">
          <a:solidFill>
            <a:schemeClr val="accent3">
              <a:hueOff val="-35074"/>
              <a:satOff val="-9920"/>
              <a:lumOff val="-4314"/>
              <a:alphaOff val="0"/>
            </a:schemeClr>
          </a:solidFill>
          <a:prstDash val="solid"/>
        </a:ln>
        <a:effectLst/>
      </dsp:spPr>
      <dsp:style>
        <a:lnRef idx="1">
          <a:scrgbClr r="0" g="0" b="0"/>
        </a:lnRef>
        <a:fillRef idx="0">
          <a:scrgbClr r="0" g="0" b="0"/>
        </a:fillRef>
        <a:effectRef idx="0">
          <a:scrgbClr r="0" g="0" b="0"/>
        </a:effectRef>
        <a:fontRef idx="minor"/>
      </dsp:style>
    </dsp:sp>
    <dsp:sp modelId="{611F3F42-4203-9F4A-B288-CF99C1F41769}">
      <dsp:nvSpPr>
        <dsp:cNvPr id="0" name=""/>
        <dsp:cNvSpPr/>
      </dsp:nvSpPr>
      <dsp:spPr>
        <a:xfrm>
          <a:off x="716807" y="2425427"/>
          <a:ext cx="1863328" cy="1211163"/>
        </a:xfrm>
        <a:prstGeom prst="roundRect">
          <a:avLst/>
        </a:prstGeom>
        <a:gradFill rotWithShape="0">
          <a:gsLst>
            <a:gs pos="0">
              <a:schemeClr val="accent3">
                <a:hueOff val="-70147"/>
                <a:satOff val="-19839"/>
                <a:lumOff val="-8628"/>
                <a:alphaOff val="0"/>
                <a:shade val="40000"/>
                <a:alpha val="100000"/>
                <a:satMod val="150000"/>
                <a:lumMod val="100000"/>
              </a:schemeClr>
            </a:gs>
            <a:gs pos="100000">
              <a:schemeClr val="accent3">
                <a:hueOff val="-70147"/>
                <a:satOff val="-19839"/>
                <a:lumOff val="-8628"/>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Theory</a:t>
          </a:r>
          <a:endParaRPr lang="en-US" sz="1900" kern="1200" dirty="0"/>
        </a:p>
      </dsp:txBody>
      <dsp:txXfrm>
        <a:off x="775931" y="2484551"/>
        <a:ext cx="1745080" cy="1092915"/>
      </dsp:txXfrm>
    </dsp:sp>
    <dsp:sp modelId="{4A1AD264-44EF-2E4C-9D34-59D37C0A980B}">
      <dsp:nvSpPr>
        <dsp:cNvPr id="0" name=""/>
        <dsp:cNvSpPr/>
      </dsp:nvSpPr>
      <dsp:spPr>
        <a:xfrm>
          <a:off x="1431963" y="606954"/>
          <a:ext cx="3232073" cy="3232073"/>
        </a:xfrm>
        <a:custGeom>
          <a:avLst/>
          <a:gdLst/>
          <a:ahLst/>
          <a:cxnLst/>
          <a:rect l="0" t="0" r="0" b="0"/>
          <a:pathLst>
            <a:path>
              <a:moveTo>
                <a:pt x="10729" y="1801950"/>
              </a:moveTo>
              <a:arcTo wR="1616036" hR="1616036" stAng="10403635" swAng="3648625"/>
            </a:path>
          </a:pathLst>
        </a:custGeom>
        <a:noFill/>
        <a:ln w="12700" cap="flat" cmpd="sng" algn="ctr">
          <a:solidFill>
            <a:schemeClr val="accent3">
              <a:hueOff val="-70147"/>
              <a:satOff val="-19839"/>
              <a:lumOff val="-8628"/>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CF61C4-3B47-734F-86F8-427F8EDE11A5}">
      <dsp:nvSpPr>
        <dsp:cNvPr id="0" name=""/>
        <dsp:cNvSpPr/>
      </dsp:nvSpPr>
      <dsp:spPr>
        <a:xfrm>
          <a:off x="462279" y="0"/>
          <a:ext cx="6631940" cy="4144963"/>
        </a:xfrm>
        <a:prstGeom prst="swooshArrow">
          <a:avLst>
            <a:gd name="adj1" fmla="val 25000"/>
            <a:gd name="adj2" fmla="val 25000"/>
          </a:avLst>
        </a:prstGeom>
        <a:solidFill>
          <a:schemeClr val="accent3">
            <a:tint val="40000"/>
            <a:hueOff val="0"/>
            <a:satOff val="0"/>
            <a:lumOff val="0"/>
            <a:alphaOff val="0"/>
          </a:schemeClr>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1">
          <a:scrgbClr r="0" g="0" b="0"/>
        </a:fillRef>
        <a:effectRef idx="2">
          <a:scrgbClr r="0" g="0" b="0"/>
        </a:effectRef>
        <a:fontRef idx="minor"/>
      </dsp:style>
    </dsp:sp>
    <dsp:sp modelId="{14EEC39D-4746-5040-BE79-5E69C73F1F5F}">
      <dsp:nvSpPr>
        <dsp:cNvPr id="0" name=""/>
        <dsp:cNvSpPr/>
      </dsp:nvSpPr>
      <dsp:spPr>
        <a:xfrm>
          <a:off x="1115525" y="3082194"/>
          <a:ext cx="152534" cy="152534"/>
        </a:xfrm>
        <a:prstGeom prst="ellipse">
          <a:avLst/>
        </a:prstGeom>
        <a:gradFill rotWithShape="0">
          <a:gsLst>
            <a:gs pos="0">
              <a:schemeClr val="accent3">
                <a:hueOff val="0"/>
                <a:satOff val="0"/>
                <a:lumOff val="0"/>
                <a:alphaOff val="0"/>
                <a:shade val="40000"/>
                <a:alpha val="100000"/>
                <a:satMod val="150000"/>
                <a:lumMod val="100000"/>
              </a:schemeClr>
            </a:gs>
            <a:gs pos="100000">
              <a:schemeClr val="accent3">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B43C041F-7D41-994B-9E7C-186E30772E0F}">
      <dsp:nvSpPr>
        <dsp:cNvPr id="0" name=""/>
        <dsp:cNvSpPr/>
      </dsp:nvSpPr>
      <dsp:spPr>
        <a:xfrm>
          <a:off x="808156" y="3158461"/>
          <a:ext cx="1633105" cy="986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825" tIns="0" rIns="0" bIns="0" numCol="1" spcCol="1270" anchor="t" anchorCtr="0">
          <a:noAutofit/>
        </a:bodyPr>
        <a:lstStyle/>
        <a:p>
          <a:pPr lvl="0" algn="l" defTabSz="800100">
            <a:lnSpc>
              <a:spcPct val="90000"/>
            </a:lnSpc>
            <a:spcBef>
              <a:spcPct val="0"/>
            </a:spcBef>
            <a:spcAft>
              <a:spcPct val="35000"/>
            </a:spcAft>
          </a:pPr>
          <a:r>
            <a:rPr lang="en-US" sz="1800" kern="1200" dirty="0" smtClean="0"/>
            <a:t>Identify problem, purpose, &amp; question(s)</a:t>
          </a:r>
          <a:endParaRPr lang="en-US" sz="1800" kern="1200" dirty="0"/>
        </a:p>
      </dsp:txBody>
      <dsp:txXfrm>
        <a:off x="808156" y="3158461"/>
        <a:ext cx="1633105" cy="986501"/>
      </dsp:txXfrm>
    </dsp:sp>
    <dsp:sp modelId="{4AEE091F-BD69-A94A-8B3A-A1D38E866FB3}">
      <dsp:nvSpPr>
        <dsp:cNvPr id="0" name=""/>
        <dsp:cNvSpPr/>
      </dsp:nvSpPr>
      <dsp:spPr>
        <a:xfrm>
          <a:off x="2193216" y="2118076"/>
          <a:ext cx="265277" cy="265277"/>
        </a:xfrm>
        <a:prstGeom prst="ellipse">
          <a:avLst/>
        </a:prstGeom>
        <a:gradFill rotWithShape="0">
          <a:gsLst>
            <a:gs pos="0">
              <a:schemeClr val="accent3">
                <a:hueOff val="-23382"/>
                <a:satOff val="-6613"/>
                <a:lumOff val="-2876"/>
                <a:alphaOff val="0"/>
                <a:shade val="40000"/>
                <a:alpha val="100000"/>
                <a:satMod val="150000"/>
                <a:lumMod val="100000"/>
              </a:schemeClr>
            </a:gs>
            <a:gs pos="100000">
              <a:schemeClr val="accent3">
                <a:hueOff val="-23382"/>
                <a:satOff val="-6613"/>
                <a:lumOff val="-2876"/>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F81DFA2D-67F1-3643-AA36-A49300AFB2E6}">
      <dsp:nvSpPr>
        <dsp:cNvPr id="0" name=""/>
        <dsp:cNvSpPr/>
      </dsp:nvSpPr>
      <dsp:spPr>
        <a:xfrm>
          <a:off x="2300103" y="2575900"/>
          <a:ext cx="1877146" cy="839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565" tIns="0" rIns="0" bIns="0" numCol="1" spcCol="1270" anchor="t" anchorCtr="0">
          <a:noAutofit/>
        </a:bodyPr>
        <a:lstStyle/>
        <a:p>
          <a:pPr lvl="0" algn="l" defTabSz="800100">
            <a:lnSpc>
              <a:spcPct val="90000"/>
            </a:lnSpc>
            <a:spcBef>
              <a:spcPct val="0"/>
            </a:spcBef>
            <a:spcAft>
              <a:spcPct val="35000"/>
            </a:spcAft>
          </a:pPr>
          <a:r>
            <a:rPr lang="en-US" sz="1800" kern="1200" dirty="0" smtClean="0"/>
            <a:t>Select methodology &amp; methods</a:t>
          </a:r>
          <a:endParaRPr lang="en-US" sz="1800" kern="1200" dirty="0"/>
        </a:p>
      </dsp:txBody>
      <dsp:txXfrm>
        <a:off x="2300103" y="2575900"/>
        <a:ext cx="1877146" cy="839833"/>
      </dsp:txXfrm>
    </dsp:sp>
    <dsp:sp modelId="{375C19D5-9343-F946-BAC4-0B9A90296B63}">
      <dsp:nvSpPr>
        <dsp:cNvPr id="0" name=""/>
        <dsp:cNvSpPr/>
      </dsp:nvSpPr>
      <dsp:spPr>
        <a:xfrm>
          <a:off x="3569343" y="1407629"/>
          <a:ext cx="351492" cy="351492"/>
        </a:xfrm>
        <a:prstGeom prst="ellipse">
          <a:avLst/>
        </a:prstGeom>
        <a:gradFill rotWithShape="0">
          <a:gsLst>
            <a:gs pos="0">
              <a:schemeClr val="accent3">
                <a:hueOff val="-46765"/>
                <a:satOff val="-13226"/>
                <a:lumOff val="-5752"/>
                <a:alphaOff val="0"/>
                <a:shade val="40000"/>
                <a:alpha val="100000"/>
                <a:satMod val="150000"/>
                <a:lumMod val="100000"/>
              </a:schemeClr>
            </a:gs>
            <a:gs pos="100000">
              <a:schemeClr val="accent3">
                <a:hueOff val="-46765"/>
                <a:satOff val="-13226"/>
                <a:lumOff val="-5752"/>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25D73573-7B8E-1F42-AECE-826F35356DAC}">
      <dsp:nvSpPr>
        <dsp:cNvPr id="0" name=""/>
        <dsp:cNvSpPr/>
      </dsp:nvSpPr>
      <dsp:spPr>
        <a:xfrm>
          <a:off x="3802818" y="1995138"/>
          <a:ext cx="1392707" cy="785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249" tIns="0" rIns="0" bIns="0" numCol="1" spcCol="1270" anchor="t" anchorCtr="0">
          <a:noAutofit/>
        </a:bodyPr>
        <a:lstStyle/>
        <a:p>
          <a:pPr lvl="0" algn="l" defTabSz="800100">
            <a:lnSpc>
              <a:spcPct val="90000"/>
            </a:lnSpc>
            <a:spcBef>
              <a:spcPct val="0"/>
            </a:spcBef>
            <a:spcAft>
              <a:spcPct val="35000"/>
            </a:spcAft>
          </a:pPr>
          <a:r>
            <a:rPr lang="en-US" sz="1800" kern="1200" dirty="0" smtClean="0"/>
            <a:t>Analyze data</a:t>
          </a:r>
          <a:endParaRPr lang="en-US" sz="1800" kern="1200" dirty="0"/>
        </a:p>
      </dsp:txBody>
      <dsp:txXfrm>
        <a:off x="3802818" y="1995138"/>
        <a:ext cx="1392707" cy="785664"/>
      </dsp:txXfrm>
    </dsp:sp>
    <dsp:sp modelId="{869F2B33-F97C-DE4F-956F-B91C18298D23}">
      <dsp:nvSpPr>
        <dsp:cNvPr id="0" name=""/>
        <dsp:cNvSpPr/>
      </dsp:nvSpPr>
      <dsp:spPr>
        <a:xfrm>
          <a:off x="5068162" y="937590"/>
          <a:ext cx="470867" cy="470867"/>
        </a:xfrm>
        <a:prstGeom prst="ellipse">
          <a:avLst/>
        </a:prstGeom>
        <a:gradFill rotWithShape="0">
          <a:gsLst>
            <a:gs pos="0">
              <a:schemeClr val="accent3">
                <a:hueOff val="-70147"/>
                <a:satOff val="-19839"/>
                <a:lumOff val="-8628"/>
                <a:alphaOff val="0"/>
                <a:shade val="40000"/>
                <a:alpha val="100000"/>
                <a:satMod val="150000"/>
                <a:lumMod val="100000"/>
              </a:schemeClr>
            </a:gs>
            <a:gs pos="100000">
              <a:schemeClr val="accent3">
                <a:hueOff val="-70147"/>
                <a:satOff val="-19839"/>
                <a:lumOff val="-8628"/>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E6C71531-2B85-8D4D-A7E3-246F447B00C1}">
      <dsp:nvSpPr>
        <dsp:cNvPr id="0" name=""/>
        <dsp:cNvSpPr/>
      </dsp:nvSpPr>
      <dsp:spPr>
        <a:xfrm>
          <a:off x="5621078" y="834401"/>
          <a:ext cx="1392707" cy="1311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503" tIns="0" rIns="0" bIns="0" numCol="1" spcCol="1270" anchor="t" anchorCtr="0">
          <a:noAutofit/>
        </a:bodyPr>
        <a:lstStyle/>
        <a:p>
          <a:pPr lvl="0" algn="l" defTabSz="800100">
            <a:lnSpc>
              <a:spcPct val="90000"/>
            </a:lnSpc>
            <a:spcBef>
              <a:spcPct val="0"/>
            </a:spcBef>
            <a:spcAft>
              <a:spcPct val="35000"/>
            </a:spcAft>
          </a:pPr>
          <a:r>
            <a:rPr lang="en-US" sz="1800" kern="1200" dirty="0" smtClean="0"/>
            <a:t>Report results</a:t>
          </a:r>
          <a:endParaRPr lang="en-US" sz="1800" kern="1200" dirty="0"/>
        </a:p>
      </dsp:txBody>
      <dsp:txXfrm>
        <a:off x="5621078" y="834401"/>
        <a:ext cx="1392707" cy="13114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CF61C4-3B47-734F-86F8-427F8EDE11A5}">
      <dsp:nvSpPr>
        <dsp:cNvPr id="0" name=""/>
        <dsp:cNvSpPr/>
      </dsp:nvSpPr>
      <dsp:spPr>
        <a:xfrm>
          <a:off x="462279" y="0"/>
          <a:ext cx="6631940" cy="4144963"/>
        </a:xfrm>
        <a:prstGeom prst="swooshArrow">
          <a:avLst>
            <a:gd name="adj1" fmla="val 25000"/>
            <a:gd name="adj2" fmla="val 25000"/>
          </a:avLst>
        </a:prstGeom>
        <a:solidFill>
          <a:schemeClr val="accent3">
            <a:tint val="40000"/>
            <a:hueOff val="0"/>
            <a:satOff val="0"/>
            <a:lumOff val="0"/>
            <a:alphaOff val="0"/>
          </a:schemeClr>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1">
          <a:scrgbClr r="0" g="0" b="0"/>
        </a:fillRef>
        <a:effectRef idx="2">
          <a:scrgbClr r="0" g="0" b="0"/>
        </a:effectRef>
        <a:fontRef idx="minor"/>
      </dsp:style>
    </dsp:sp>
    <dsp:sp modelId="{14EEC39D-4746-5040-BE79-5E69C73F1F5F}">
      <dsp:nvSpPr>
        <dsp:cNvPr id="0" name=""/>
        <dsp:cNvSpPr/>
      </dsp:nvSpPr>
      <dsp:spPr>
        <a:xfrm>
          <a:off x="1115525" y="3082194"/>
          <a:ext cx="152534" cy="152534"/>
        </a:xfrm>
        <a:prstGeom prst="ellipse">
          <a:avLst/>
        </a:prstGeom>
        <a:gradFill rotWithShape="0">
          <a:gsLst>
            <a:gs pos="0">
              <a:schemeClr val="accent3">
                <a:hueOff val="0"/>
                <a:satOff val="0"/>
                <a:lumOff val="0"/>
                <a:alphaOff val="0"/>
                <a:shade val="40000"/>
                <a:alpha val="100000"/>
                <a:satMod val="150000"/>
                <a:lumMod val="100000"/>
              </a:schemeClr>
            </a:gs>
            <a:gs pos="100000">
              <a:schemeClr val="accent3">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B43C041F-7D41-994B-9E7C-186E30772E0F}">
      <dsp:nvSpPr>
        <dsp:cNvPr id="0" name=""/>
        <dsp:cNvSpPr/>
      </dsp:nvSpPr>
      <dsp:spPr>
        <a:xfrm>
          <a:off x="808156" y="3158461"/>
          <a:ext cx="1633105" cy="986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825" tIns="0" rIns="0" bIns="0" numCol="1" spcCol="1270" anchor="t" anchorCtr="0">
          <a:noAutofit/>
        </a:bodyPr>
        <a:lstStyle/>
        <a:p>
          <a:pPr lvl="0" algn="l" defTabSz="800100">
            <a:lnSpc>
              <a:spcPct val="90000"/>
            </a:lnSpc>
            <a:spcBef>
              <a:spcPct val="0"/>
            </a:spcBef>
            <a:spcAft>
              <a:spcPct val="35000"/>
            </a:spcAft>
          </a:pPr>
          <a:r>
            <a:rPr lang="en-US" sz="1800" kern="1200" dirty="0" smtClean="0"/>
            <a:t>Identify problem, purpose, &amp; question(s)</a:t>
          </a:r>
          <a:endParaRPr lang="en-US" sz="1800" kern="1200" dirty="0"/>
        </a:p>
      </dsp:txBody>
      <dsp:txXfrm>
        <a:off x="808156" y="3158461"/>
        <a:ext cx="1633105" cy="986501"/>
      </dsp:txXfrm>
    </dsp:sp>
    <dsp:sp modelId="{4AEE091F-BD69-A94A-8B3A-A1D38E866FB3}">
      <dsp:nvSpPr>
        <dsp:cNvPr id="0" name=""/>
        <dsp:cNvSpPr/>
      </dsp:nvSpPr>
      <dsp:spPr>
        <a:xfrm>
          <a:off x="2193216" y="2118076"/>
          <a:ext cx="265277" cy="265277"/>
        </a:xfrm>
        <a:prstGeom prst="ellipse">
          <a:avLst/>
        </a:prstGeom>
        <a:gradFill rotWithShape="0">
          <a:gsLst>
            <a:gs pos="0">
              <a:schemeClr val="accent3">
                <a:hueOff val="-23382"/>
                <a:satOff val="-6613"/>
                <a:lumOff val="-2876"/>
                <a:alphaOff val="0"/>
                <a:shade val="40000"/>
                <a:alpha val="100000"/>
                <a:satMod val="150000"/>
                <a:lumMod val="100000"/>
              </a:schemeClr>
            </a:gs>
            <a:gs pos="100000">
              <a:schemeClr val="accent3">
                <a:hueOff val="-23382"/>
                <a:satOff val="-6613"/>
                <a:lumOff val="-2876"/>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F81DFA2D-67F1-3643-AA36-A49300AFB2E6}">
      <dsp:nvSpPr>
        <dsp:cNvPr id="0" name=""/>
        <dsp:cNvSpPr/>
      </dsp:nvSpPr>
      <dsp:spPr>
        <a:xfrm>
          <a:off x="2300103" y="2575900"/>
          <a:ext cx="1877146" cy="839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565" tIns="0" rIns="0" bIns="0" numCol="1" spcCol="1270" anchor="t" anchorCtr="0">
          <a:noAutofit/>
        </a:bodyPr>
        <a:lstStyle/>
        <a:p>
          <a:pPr lvl="0" algn="l" defTabSz="800100">
            <a:lnSpc>
              <a:spcPct val="90000"/>
            </a:lnSpc>
            <a:spcBef>
              <a:spcPct val="0"/>
            </a:spcBef>
            <a:spcAft>
              <a:spcPct val="35000"/>
            </a:spcAft>
          </a:pPr>
          <a:r>
            <a:rPr lang="en-US" sz="1800" kern="1200" dirty="0" smtClean="0"/>
            <a:t>Select methodology &amp; methods</a:t>
          </a:r>
          <a:endParaRPr lang="en-US" sz="1800" kern="1200" dirty="0"/>
        </a:p>
      </dsp:txBody>
      <dsp:txXfrm>
        <a:off x="2300103" y="2575900"/>
        <a:ext cx="1877146" cy="839833"/>
      </dsp:txXfrm>
    </dsp:sp>
    <dsp:sp modelId="{375C19D5-9343-F946-BAC4-0B9A90296B63}">
      <dsp:nvSpPr>
        <dsp:cNvPr id="0" name=""/>
        <dsp:cNvSpPr/>
      </dsp:nvSpPr>
      <dsp:spPr>
        <a:xfrm>
          <a:off x="3569343" y="1407629"/>
          <a:ext cx="351492" cy="351492"/>
        </a:xfrm>
        <a:prstGeom prst="ellipse">
          <a:avLst/>
        </a:prstGeom>
        <a:gradFill rotWithShape="0">
          <a:gsLst>
            <a:gs pos="0">
              <a:schemeClr val="accent3">
                <a:hueOff val="-46765"/>
                <a:satOff val="-13226"/>
                <a:lumOff val="-5752"/>
                <a:alphaOff val="0"/>
                <a:shade val="40000"/>
                <a:alpha val="100000"/>
                <a:satMod val="150000"/>
                <a:lumMod val="100000"/>
              </a:schemeClr>
            </a:gs>
            <a:gs pos="100000">
              <a:schemeClr val="accent3">
                <a:hueOff val="-46765"/>
                <a:satOff val="-13226"/>
                <a:lumOff val="-5752"/>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25D73573-7B8E-1F42-AECE-826F35356DAC}">
      <dsp:nvSpPr>
        <dsp:cNvPr id="0" name=""/>
        <dsp:cNvSpPr/>
      </dsp:nvSpPr>
      <dsp:spPr>
        <a:xfrm>
          <a:off x="3802818" y="1995138"/>
          <a:ext cx="1392707" cy="785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249" tIns="0" rIns="0" bIns="0" numCol="1" spcCol="1270" anchor="t" anchorCtr="0">
          <a:noAutofit/>
        </a:bodyPr>
        <a:lstStyle/>
        <a:p>
          <a:pPr lvl="0" algn="l" defTabSz="800100">
            <a:lnSpc>
              <a:spcPct val="90000"/>
            </a:lnSpc>
            <a:spcBef>
              <a:spcPct val="0"/>
            </a:spcBef>
            <a:spcAft>
              <a:spcPct val="35000"/>
            </a:spcAft>
          </a:pPr>
          <a:r>
            <a:rPr lang="en-US" sz="1800" kern="1200" dirty="0" smtClean="0"/>
            <a:t>Analyze data</a:t>
          </a:r>
          <a:endParaRPr lang="en-US" sz="1800" kern="1200" dirty="0"/>
        </a:p>
      </dsp:txBody>
      <dsp:txXfrm>
        <a:off x="3802818" y="1995138"/>
        <a:ext cx="1392707" cy="785664"/>
      </dsp:txXfrm>
    </dsp:sp>
    <dsp:sp modelId="{869F2B33-F97C-DE4F-956F-B91C18298D23}">
      <dsp:nvSpPr>
        <dsp:cNvPr id="0" name=""/>
        <dsp:cNvSpPr/>
      </dsp:nvSpPr>
      <dsp:spPr>
        <a:xfrm>
          <a:off x="5068162" y="937590"/>
          <a:ext cx="470867" cy="470867"/>
        </a:xfrm>
        <a:prstGeom prst="ellipse">
          <a:avLst/>
        </a:prstGeom>
        <a:gradFill rotWithShape="0">
          <a:gsLst>
            <a:gs pos="0">
              <a:schemeClr val="accent3">
                <a:hueOff val="-70147"/>
                <a:satOff val="-19839"/>
                <a:lumOff val="-8628"/>
                <a:alphaOff val="0"/>
                <a:shade val="40000"/>
                <a:alpha val="100000"/>
                <a:satMod val="150000"/>
                <a:lumMod val="100000"/>
              </a:schemeClr>
            </a:gs>
            <a:gs pos="100000">
              <a:schemeClr val="accent3">
                <a:hueOff val="-70147"/>
                <a:satOff val="-19839"/>
                <a:lumOff val="-8628"/>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E6C71531-2B85-8D4D-A7E3-246F447B00C1}">
      <dsp:nvSpPr>
        <dsp:cNvPr id="0" name=""/>
        <dsp:cNvSpPr/>
      </dsp:nvSpPr>
      <dsp:spPr>
        <a:xfrm>
          <a:off x="5621078" y="834401"/>
          <a:ext cx="1392707" cy="1311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503" tIns="0" rIns="0" bIns="0" numCol="1" spcCol="1270" anchor="t" anchorCtr="0">
          <a:noAutofit/>
        </a:bodyPr>
        <a:lstStyle/>
        <a:p>
          <a:pPr lvl="0" algn="l" defTabSz="800100">
            <a:lnSpc>
              <a:spcPct val="90000"/>
            </a:lnSpc>
            <a:spcBef>
              <a:spcPct val="0"/>
            </a:spcBef>
            <a:spcAft>
              <a:spcPct val="35000"/>
            </a:spcAft>
          </a:pPr>
          <a:r>
            <a:rPr lang="en-US" sz="1800" kern="1200" dirty="0" smtClean="0"/>
            <a:t>Report results</a:t>
          </a:r>
          <a:endParaRPr lang="en-US" sz="1800" kern="1200" dirty="0"/>
        </a:p>
      </dsp:txBody>
      <dsp:txXfrm>
        <a:off x="5621078" y="834401"/>
        <a:ext cx="1392707" cy="1311457"/>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16A533-6DBE-9D42-986F-BC02FEE12391}" type="datetimeFigureOut">
              <a:rPr lang="en-US" smtClean="0"/>
              <a:t>2/12/18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4689F4-6F39-724E-A6FA-FFD093082820}" type="slidenum">
              <a:rPr lang="en-US" smtClean="0"/>
              <a:t>‹#›</a:t>
            </a:fld>
            <a:endParaRPr lang="en-US"/>
          </a:p>
        </p:txBody>
      </p:sp>
    </p:spTree>
    <p:extLst>
      <p:ext uri="{BB962C8B-B14F-4D97-AF65-F5344CB8AC3E}">
        <p14:creationId xmlns:p14="http://schemas.microsoft.com/office/powerpoint/2010/main" val="225434128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you are, what you do,</a:t>
            </a:r>
            <a:r>
              <a:rPr lang="en-US" baseline="0" dirty="0" smtClean="0"/>
              <a:t> why you are here</a:t>
            </a:r>
            <a:endParaRPr lang="en-US" dirty="0"/>
          </a:p>
        </p:txBody>
      </p:sp>
      <p:sp>
        <p:nvSpPr>
          <p:cNvPr id="4" name="Slide Number Placeholder 3"/>
          <p:cNvSpPr>
            <a:spLocks noGrp="1"/>
          </p:cNvSpPr>
          <p:nvPr>
            <p:ph type="sldNum" sz="quarter" idx="10"/>
          </p:nvPr>
        </p:nvSpPr>
        <p:spPr/>
        <p:txBody>
          <a:bodyPr/>
          <a:lstStyle/>
          <a:p>
            <a:fld id="{1B4689F4-6F39-724E-A6FA-FFD093082820}" type="slidenum">
              <a:rPr lang="en-US" smtClean="0"/>
              <a:t>2</a:t>
            </a:fld>
            <a:endParaRPr lang="en-US"/>
          </a:p>
        </p:txBody>
      </p:sp>
    </p:spTree>
    <p:extLst>
      <p:ext uri="{BB962C8B-B14F-4D97-AF65-F5344CB8AC3E}">
        <p14:creationId xmlns:p14="http://schemas.microsoft.com/office/powerpoint/2010/main" val="2042381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are</a:t>
            </a:r>
            <a:r>
              <a:rPr lang="en-US" baseline="0" dirty="0" smtClean="0"/>
              <a:t> your potential participants, and why?</a:t>
            </a:r>
            <a:endParaRPr lang="en-US" dirty="0"/>
          </a:p>
        </p:txBody>
      </p:sp>
      <p:sp>
        <p:nvSpPr>
          <p:cNvPr id="4" name="Slide Number Placeholder 3"/>
          <p:cNvSpPr>
            <a:spLocks noGrp="1"/>
          </p:cNvSpPr>
          <p:nvPr>
            <p:ph type="sldNum" sz="quarter" idx="10"/>
          </p:nvPr>
        </p:nvSpPr>
        <p:spPr/>
        <p:txBody>
          <a:bodyPr/>
          <a:lstStyle/>
          <a:p>
            <a:fld id="{1B4689F4-6F39-724E-A6FA-FFD093082820}" type="slidenum">
              <a:rPr lang="en-US" smtClean="0"/>
              <a:t>18</a:t>
            </a:fld>
            <a:endParaRPr lang="en-US"/>
          </a:p>
        </p:txBody>
      </p:sp>
    </p:spTree>
    <p:extLst>
      <p:ext uri="{BB962C8B-B14F-4D97-AF65-F5344CB8AC3E}">
        <p14:creationId xmlns:p14="http://schemas.microsoft.com/office/powerpoint/2010/main" val="1478941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Type of sampling?</a:t>
            </a:r>
            <a:endParaRPr lang="en-US" dirty="0"/>
          </a:p>
        </p:txBody>
      </p:sp>
      <p:sp>
        <p:nvSpPr>
          <p:cNvPr id="4" name="Slide Number Placeholder 3"/>
          <p:cNvSpPr>
            <a:spLocks noGrp="1"/>
          </p:cNvSpPr>
          <p:nvPr>
            <p:ph type="sldNum" sz="quarter" idx="10"/>
          </p:nvPr>
        </p:nvSpPr>
        <p:spPr/>
        <p:txBody>
          <a:bodyPr/>
          <a:lstStyle/>
          <a:p>
            <a:fld id="{1B4689F4-6F39-724E-A6FA-FFD093082820}" type="slidenum">
              <a:rPr lang="en-US" smtClean="0"/>
              <a:t>19</a:t>
            </a:fld>
            <a:endParaRPr lang="en-US"/>
          </a:p>
        </p:txBody>
      </p:sp>
    </p:spTree>
    <p:extLst>
      <p:ext uri="{BB962C8B-B14F-4D97-AF65-F5344CB8AC3E}">
        <p14:creationId xmlns:p14="http://schemas.microsoft.com/office/powerpoint/2010/main" val="722629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t>
            </a:r>
            <a:r>
              <a:rPr lang="en-US" baseline="0" dirty="0" err="1" smtClean="0"/>
              <a:t>qual</a:t>
            </a:r>
            <a:r>
              <a:rPr lang="en-US" baseline="0" dirty="0" smtClean="0"/>
              <a:t> research, we tend to discourage attempts to claim “valid” and “reliable” analysis, given the complex and contextualized nature of the data. Instead, we aim for “trustworthiness,” which seeks to lend credibility to the unique context and interpretative moment.</a:t>
            </a:r>
          </a:p>
          <a:p>
            <a:endParaRPr lang="en-US" dirty="0" smtClean="0"/>
          </a:p>
          <a:p>
            <a:r>
              <a:rPr lang="en-US" dirty="0" smtClean="0"/>
              <a:t>It used to be that having</a:t>
            </a:r>
            <a:r>
              <a:rPr lang="en-US" baseline="0" dirty="0" smtClean="0"/>
              <a:t> 3 data sources—or ‘triangulating’ your </a:t>
            </a:r>
            <a:r>
              <a:rPr lang="en-US" baseline="0" dirty="0" err="1" smtClean="0"/>
              <a:t>qual</a:t>
            </a:r>
            <a:r>
              <a:rPr lang="en-US" baseline="0" dirty="0" smtClean="0"/>
              <a:t> data—was adequate in terms of trustworthiness. Really, we need a more sophisticated and better-engineered approach, like a pyramid.</a:t>
            </a:r>
            <a:endParaRPr lang="en-US" dirty="0"/>
          </a:p>
        </p:txBody>
      </p:sp>
      <p:sp>
        <p:nvSpPr>
          <p:cNvPr id="4" name="Slide Number Placeholder 3"/>
          <p:cNvSpPr>
            <a:spLocks noGrp="1"/>
          </p:cNvSpPr>
          <p:nvPr>
            <p:ph type="sldNum" sz="quarter" idx="10"/>
          </p:nvPr>
        </p:nvSpPr>
        <p:spPr/>
        <p:txBody>
          <a:bodyPr/>
          <a:lstStyle/>
          <a:p>
            <a:fld id="{1B4689F4-6F39-724E-A6FA-FFD093082820}" type="slidenum">
              <a:rPr lang="en-US" smtClean="0"/>
              <a:t>32</a:t>
            </a:fld>
            <a:endParaRPr lang="en-US"/>
          </a:p>
        </p:txBody>
      </p:sp>
    </p:spTree>
    <p:extLst>
      <p:ext uri="{BB962C8B-B14F-4D97-AF65-F5344CB8AC3E}">
        <p14:creationId xmlns:p14="http://schemas.microsoft.com/office/powerpoint/2010/main" val="3607990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did the authors</a:t>
            </a:r>
            <a:r>
              <a:rPr lang="en-US" baseline="0" dirty="0" smtClean="0"/>
              <a:t> ensure trustworthiness?</a:t>
            </a:r>
            <a:endParaRPr lang="en-US" dirty="0"/>
          </a:p>
        </p:txBody>
      </p:sp>
      <p:sp>
        <p:nvSpPr>
          <p:cNvPr id="4" name="Slide Number Placeholder 3"/>
          <p:cNvSpPr>
            <a:spLocks noGrp="1"/>
          </p:cNvSpPr>
          <p:nvPr>
            <p:ph type="sldNum" sz="quarter" idx="10"/>
          </p:nvPr>
        </p:nvSpPr>
        <p:spPr/>
        <p:txBody>
          <a:bodyPr/>
          <a:lstStyle/>
          <a:p>
            <a:fld id="{1B4689F4-6F39-724E-A6FA-FFD093082820}" type="slidenum">
              <a:rPr lang="en-US" smtClean="0"/>
              <a:t>33</a:t>
            </a:fld>
            <a:endParaRPr lang="en-US"/>
          </a:p>
        </p:txBody>
      </p:sp>
    </p:spTree>
    <p:extLst>
      <p:ext uri="{BB962C8B-B14F-4D97-AF65-F5344CB8AC3E}">
        <p14:creationId xmlns:p14="http://schemas.microsoft.com/office/powerpoint/2010/main" val="585904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did the authors</a:t>
            </a:r>
            <a:r>
              <a:rPr lang="en-US" baseline="0" dirty="0" smtClean="0"/>
              <a:t> ensure trustworthiness?</a:t>
            </a:r>
            <a:endParaRPr lang="en-US" dirty="0"/>
          </a:p>
        </p:txBody>
      </p:sp>
      <p:sp>
        <p:nvSpPr>
          <p:cNvPr id="4" name="Slide Number Placeholder 3"/>
          <p:cNvSpPr>
            <a:spLocks noGrp="1"/>
          </p:cNvSpPr>
          <p:nvPr>
            <p:ph type="sldNum" sz="quarter" idx="10"/>
          </p:nvPr>
        </p:nvSpPr>
        <p:spPr/>
        <p:txBody>
          <a:bodyPr/>
          <a:lstStyle/>
          <a:p>
            <a:fld id="{1B4689F4-6F39-724E-A6FA-FFD093082820}" type="slidenum">
              <a:rPr lang="en-US" smtClean="0"/>
              <a:t>34</a:t>
            </a:fld>
            <a:endParaRPr lang="en-US"/>
          </a:p>
        </p:txBody>
      </p:sp>
    </p:spTree>
    <p:extLst>
      <p:ext uri="{BB962C8B-B14F-4D97-AF65-F5344CB8AC3E}">
        <p14:creationId xmlns:p14="http://schemas.microsoft.com/office/powerpoint/2010/main" val="1199427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did the researchers</a:t>
            </a:r>
            <a:r>
              <a:rPr lang="en-US" baseline="0" dirty="0" smtClean="0"/>
              <a:t> ensure ethical practice?</a:t>
            </a:r>
            <a:endParaRPr lang="en-US" dirty="0"/>
          </a:p>
        </p:txBody>
      </p:sp>
      <p:sp>
        <p:nvSpPr>
          <p:cNvPr id="4" name="Slide Number Placeholder 3"/>
          <p:cNvSpPr>
            <a:spLocks noGrp="1"/>
          </p:cNvSpPr>
          <p:nvPr>
            <p:ph type="sldNum" sz="quarter" idx="10"/>
          </p:nvPr>
        </p:nvSpPr>
        <p:spPr/>
        <p:txBody>
          <a:bodyPr/>
          <a:lstStyle/>
          <a:p>
            <a:fld id="{1B4689F4-6F39-724E-A6FA-FFD093082820}" type="slidenum">
              <a:rPr lang="en-US" smtClean="0"/>
              <a:t>36</a:t>
            </a:fld>
            <a:endParaRPr lang="en-US"/>
          </a:p>
        </p:txBody>
      </p:sp>
    </p:spTree>
    <p:extLst>
      <p:ext uri="{BB962C8B-B14F-4D97-AF65-F5344CB8AC3E}">
        <p14:creationId xmlns:p14="http://schemas.microsoft.com/office/powerpoint/2010/main" val="2476825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Less than 6% of articles</a:t>
            </a:r>
            <a:r>
              <a:rPr lang="en-US" baseline="0" dirty="0" smtClean="0"/>
              <a:t> in JEE are </a:t>
            </a:r>
            <a:r>
              <a:rPr lang="en-US" baseline="0" dirty="0" err="1" smtClean="0"/>
              <a:t>qual</a:t>
            </a:r>
            <a:r>
              <a:rPr lang="en-US" baseline="0" dirty="0" smtClean="0"/>
              <a:t> (2005-2006 data)</a:t>
            </a:r>
            <a:endParaRPr lang="en-US" dirty="0"/>
          </a:p>
        </p:txBody>
      </p:sp>
      <p:sp>
        <p:nvSpPr>
          <p:cNvPr id="4" name="Slide Number Placeholder 3"/>
          <p:cNvSpPr>
            <a:spLocks noGrp="1"/>
          </p:cNvSpPr>
          <p:nvPr>
            <p:ph type="sldNum" sz="quarter" idx="10"/>
          </p:nvPr>
        </p:nvSpPr>
        <p:spPr/>
        <p:txBody>
          <a:bodyPr/>
          <a:lstStyle/>
          <a:p>
            <a:fld id="{1B4689F4-6F39-724E-A6FA-FFD093082820}" type="slidenum">
              <a:rPr lang="en-US" smtClean="0"/>
              <a:t>6</a:t>
            </a:fld>
            <a:endParaRPr lang="en-US"/>
          </a:p>
        </p:txBody>
      </p:sp>
    </p:spTree>
    <p:extLst>
      <p:ext uri="{BB962C8B-B14F-4D97-AF65-F5344CB8AC3E}">
        <p14:creationId xmlns:p14="http://schemas.microsoft.com/office/powerpoint/2010/main" val="33789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quantitative and most “hard” sciences research, achieving some agreement on a “truth” is seen as important; in qualitative research, “truth” is squishier</a:t>
            </a:r>
          </a:p>
          <a:p>
            <a:endParaRPr lang="en-US" dirty="0" smtClean="0"/>
          </a:p>
          <a:p>
            <a:r>
              <a:rPr lang="en-US" dirty="0" smtClean="0"/>
              <a:t>(For each of these, discuss</a:t>
            </a:r>
            <a:r>
              <a:rPr lang="en-US" baseline="0" dirty="0" smtClean="0"/>
              <a:t> possible areas of engineering </a:t>
            </a:r>
            <a:r>
              <a:rPr lang="en-US" baseline="0" dirty="0" err="1" smtClean="0"/>
              <a:t>ed</a:t>
            </a:r>
            <a:r>
              <a:rPr lang="en-US" baseline="0" dirty="0" smtClean="0"/>
              <a:t> research in tables, then as whole group)</a:t>
            </a:r>
          </a:p>
          <a:p>
            <a:endParaRPr lang="en-US" dirty="0" smtClean="0"/>
          </a:p>
          <a:p>
            <a:r>
              <a:rPr lang="en-US" dirty="0" smtClean="0"/>
              <a:t>One</a:t>
            </a:r>
            <a:r>
              <a:rPr lang="en-US" baseline="0" dirty="0" smtClean="0"/>
              <a:t> way to bolster rigor of qualitative research is to apply theory purposefully throughout the research process.</a:t>
            </a:r>
            <a:endParaRPr lang="en-US" dirty="0"/>
          </a:p>
        </p:txBody>
      </p:sp>
      <p:sp>
        <p:nvSpPr>
          <p:cNvPr id="4" name="Slide Number Placeholder 3"/>
          <p:cNvSpPr>
            <a:spLocks noGrp="1"/>
          </p:cNvSpPr>
          <p:nvPr>
            <p:ph type="sldNum" sz="quarter" idx="10"/>
          </p:nvPr>
        </p:nvSpPr>
        <p:spPr/>
        <p:txBody>
          <a:bodyPr/>
          <a:lstStyle/>
          <a:p>
            <a:fld id="{1B4689F4-6F39-724E-A6FA-FFD093082820}" type="slidenum">
              <a:rPr lang="en-US" smtClean="0"/>
              <a:t>7</a:t>
            </a:fld>
            <a:endParaRPr lang="en-US"/>
          </a:p>
        </p:txBody>
      </p:sp>
    </p:spTree>
    <p:extLst>
      <p:ext uri="{BB962C8B-B14F-4D97-AF65-F5344CB8AC3E}">
        <p14:creationId xmlns:p14="http://schemas.microsoft.com/office/powerpoint/2010/main" val="3434677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theoretical stance, or </a:t>
            </a:r>
            <a:r>
              <a:rPr lang="en-US" baseline="0" dirty="0" err="1" smtClean="0"/>
              <a:t>positionality</a:t>
            </a:r>
            <a:r>
              <a:rPr lang="en-US" baseline="0" dirty="0" smtClean="0"/>
              <a:t>, informs how we come to a research problem; furthermore, in </a:t>
            </a:r>
            <a:r>
              <a:rPr lang="en-US" baseline="0" dirty="0" err="1" smtClean="0"/>
              <a:t>qual</a:t>
            </a:r>
            <a:r>
              <a:rPr lang="en-US" baseline="0" dirty="0" smtClean="0"/>
              <a:t> research, the researcher is part of the instrumentation.</a:t>
            </a:r>
          </a:p>
          <a:p>
            <a:r>
              <a:rPr lang="en-US" baseline="0" dirty="0" smtClean="0"/>
              <a:t>Where does our knowledge of the topic come from?</a:t>
            </a:r>
          </a:p>
          <a:p>
            <a:r>
              <a:rPr lang="en-US" baseline="0" dirty="0" smtClean="0"/>
              <a:t>How can we view problems through various lenses?</a:t>
            </a:r>
          </a:p>
          <a:p>
            <a:endParaRPr lang="en-US" dirty="0"/>
          </a:p>
        </p:txBody>
      </p:sp>
      <p:sp>
        <p:nvSpPr>
          <p:cNvPr id="4" name="Slide Number Placeholder 3"/>
          <p:cNvSpPr>
            <a:spLocks noGrp="1"/>
          </p:cNvSpPr>
          <p:nvPr>
            <p:ph type="sldNum" sz="quarter" idx="10"/>
          </p:nvPr>
        </p:nvSpPr>
        <p:spPr/>
        <p:txBody>
          <a:bodyPr/>
          <a:lstStyle/>
          <a:p>
            <a:fld id="{1B4689F4-6F39-724E-A6FA-FFD093082820}" type="slidenum">
              <a:rPr lang="en-US" smtClean="0"/>
              <a:t>9</a:t>
            </a:fld>
            <a:endParaRPr lang="en-US"/>
          </a:p>
        </p:txBody>
      </p:sp>
    </p:spTree>
    <p:extLst>
      <p:ext uri="{BB962C8B-B14F-4D97-AF65-F5344CB8AC3E}">
        <p14:creationId xmlns:p14="http://schemas.microsoft.com/office/powerpoint/2010/main" val="927764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quantitative and most “hard” sciences research, achieving some agreement on a “truth” is seen as important; in qualitative research, “truth” is squishier</a:t>
            </a:r>
          </a:p>
          <a:p>
            <a:endParaRPr lang="en-US" dirty="0" smtClean="0"/>
          </a:p>
          <a:p>
            <a:r>
              <a:rPr lang="en-US" dirty="0" smtClean="0"/>
              <a:t>(For each of these, discuss</a:t>
            </a:r>
            <a:r>
              <a:rPr lang="en-US" baseline="0" dirty="0" smtClean="0"/>
              <a:t> possible areas of engineering </a:t>
            </a:r>
            <a:r>
              <a:rPr lang="en-US" baseline="0" dirty="0" err="1" smtClean="0"/>
              <a:t>ed</a:t>
            </a:r>
            <a:r>
              <a:rPr lang="en-US" baseline="0" dirty="0" smtClean="0"/>
              <a:t> research in tables, then as whole group)</a:t>
            </a:r>
          </a:p>
          <a:p>
            <a:endParaRPr lang="en-US" dirty="0" smtClean="0"/>
          </a:p>
          <a:p>
            <a:r>
              <a:rPr lang="en-US" dirty="0" smtClean="0"/>
              <a:t>One</a:t>
            </a:r>
            <a:r>
              <a:rPr lang="en-US" baseline="0" dirty="0" smtClean="0"/>
              <a:t> way to bolster rigor of qualitative research is to apply theory purposefully throughout the research process.</a:t>
            </a:r>
            <a:endParaRPr lang="en-US" dirty="0"/>
          </a:p>
        </p:txBody>
      </p:sp>
      <p:sp>
        <p:nvSpPr>
          <p:cNvPr id="4" name="Slide Number Placeholder 3"/>
          <p:cNvSpPr>
            <a:spLocks noGrp="1"/>
          </p:cNvSpPr>
          <p:nvPr>
            <p:ph type="sldNum" sz="quarter" idx="10"/>
          </p:nvPr>
        </p:nvSpPr>
        <p:spPr/>
        <p:txBody>
          <a:bodyPr/>
          <a:lstStyle/>
          <a:p>
            <a:fld id="{1B4689F4-6F39-724E-A6FA-FFD093082820}" type="slidenum">
              <a:rPr lang="en-US" smtClean="0"/>
              <a:t>10</a:t>
            </a:fld>
            <a:endParaRPr lang="en-US"/>
          </a:p>
        </p:txBody>
      </p:sp>
    </p:spTree>
    <p:extLst>
      <p:ext uri="{BB962C8B-B14F-4D97-AF65-F5344CB8AC3E}">
        <p14:creationId xmlns:p14="http://schemas.microsoft.com/office/powerpoint/2010/main" val="3434677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quantitative and most “hard” sciences research, achieving some agreement on a “truth” is seen as important; in qualitative research, “truth” is squishier</a:t>
            </a:r>
          </a:p>
          <a:p>
            <a:endParaRPr lang="en-US" dirty="0" smtClean="0"/>
          </a:p>
          <a:p>
            <a:r>
              <a:rPr lang="en-US" dirty="0" smtClean="0"/>
              <a:t>(For each of these, discuss</a:t>
            </a:r>
            <a:r>
              <a:rPr lang="en-US" baseline="0" dirty="0" smtClean="0"/>
              <a:t> possible areas of engineering </a:t>
            </a:r>
            <a:r>
              <a:rPr lang="en-US" baseline="0" dirty="0" err="1" smtClean="0"/>
              <a:t>ed</a:t>
            </a:r>
            <a:r>
              <a:rPr lang="en-US" baseline="0" dirty="0" smtClean="0"/>
              <a:t> research in tables, then as whole group)</a:t>
            </a:r>
          </a:p>
          <a:p>
            <a:endParaRPr lang="en-US" dirty="0" smtClean="0"/>
          </a:p>
          <a:p>
            <a:r>
              <a:rPr lang="en-US" dirty="0" smtClean="0"/>
              <a:t>One</a:t>
            </a:r>
            <a:r>
              <a:rPr lang="en-US" baseline="0" dirty="0" smtClean="0"/>
              <a:t> way to bolster rigor of qualitative research is to apply theory purposefully throughout the research process.</a:t>
            </a:r>
            <a:endParaRPr lang="en-US" dirty="0"/>
          </a:p>
        </p:txBody>
      </p:sp>
      <p:sp>
        <p:nvSpPr>
          <p:cNvPr id="4" name="Slide Number Placeholder 3"/>
          <p:cNvSpPr>
            <a:spLocks noGrp="1"/>
          </p:cNvSpPr>
          <p:nvPr>
            <p:ph type="sldNum" sz="quarter" idx="10"/>
          </p:nvPr>
        </p:nvSpPr>
        <p:spPr/>
        <p:txBody>
          <a:bodyPr/>
          <a:lstStyle/>
          <a:p>
            <a:fld id="{1B4689F4-6F39-724E-A6FA-FFD093082820}" type="slidenum">
              <a:rPr lang="en-US" smtClean="0"/>
              <a:t>11</a:t>
            </a:fld>
            <a:endParaRPr lang="en-US"/>
          </a:p>
        </p:txBody>
      </p:sp>
    </p:spTree>
    <p:extLst>
      <p:ext uri="{BB962C8B-B14F-4D97-AF65-F5344CB8AC3E}">
        <p14:creationId xmlns:p14="http://schemas.microsoft.com/office/powerpoint/2010/main" val="3434677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example demonstrates</a:t>
            </a:r>
            <a:r>
              <a:rPr lang="en-US" baseline="0" dirty="0" smtClean="0"/>
              <a:t> the link between theory and methods for data collection &amp; analysis. </a:t>
            </a:r>
          </a:p>
          <a:p>
            <a:endParaRPr lang="en-US" baseline="0" dirty="0" smtClean="0"/>
          </a:p>
          <a:p>
            <a:r>
              <a:rPr lang="en-US" baseline="0" dirty="0" smtClean="0"/>
              <a:t>By recognizing the need to integrate participants’ perspectives into and throughout the research process, the team members support their claim to a constructivist stance.</a:t>
            </a:r>
            <a:endParaRPr lang="en-US" dirty="0"/>
          </a:p>
        </p:txBody>
      </p:sp>
      <p:sp>
        <p:nvSpPr>
          <p:cNvPr id="4" name="Slide Number Placeholder 3"/>
          <p:cNvSpPr>
            <a:spLocks noGrp="1"/>
          </p:cNvSpPr>
          <p:nvPr>
            <p:ph type="sldNum" sz="quarter" idx="10"/>
          </p:nvPr>
        </p:nvSpPr>
        <p:spPr/>
        <p:txBody>
          <a:bodyPr/>
          <a:lstStyle/>
          <a:p>
            <a:fld id="{1B4689F4-6F39-724E-A6FA-FFD093082820}" type="slidenum">
              <a:rPr lang="en-US" smtClean="0"/>
              <a:t>12</a:t>
            </a:fld>
            <a:endParaRPr lang="en-US"/>
          </a:p>
        </p:txBody>
      </p:sp>
    </p:spTree>
    <p:extLst>
      <p:ext uri="{BB962C8B-B14F-4D97-AF65-F5344CB8AC3E}">
        <p14:creationId xmlns:p14="http://schemas.microsoft.com/office/powerpoint/2010/main" val="3309266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Brainstorming</a:t>
            </a:r>
            <a:r>
              <a:rPr lang="en-US" baseline="0" dirty="0" smtClean="0"/>
              <a:t> at tables</a:t>
            </a:r>
            <a:endParaRPr lang="en-US" dirty="0"/>
          </a:p>
        </p:txBody>
      </p:sp>
      <p:sp>
        <p:nvSpPr>
          <p:cNvPr id="4" name="Slide Number Placeholder 3"/>
          <p:cNvSpPr>
            <a:spLocks noGrp="1"/>
          </p:cNvSpPr>
          <p:nvPr>
            <p:ph type="sldNum" sz="quarter" idx="10"/>
          </p:nvPr>
        </p:nvSpPr>
        <p:spPr/>
        <p:txBody>
          <a:bodyPr/>
          <a:lstStyle/>
          <a:p>
            <a:fld id="{1B4689F4-6F39-724E-A6FA-FFD093082820}" type="slidenum">
              <a:rPr lang="en-US" smtClean="0"/>
              <a:t>14</a:t>
            </a:fld>
            <a:endParaRPr lang="en-US"/>
          </a:p>
        </p:txBody>
      </p:sp>
    </p:spTree>
    <p:extLst>
      <p:ext uri="{BB962C8B-B14F-4D97-AF65-F5344CB8AC3E}">
        <p14:creationId xmlns:p14="http://schemas.microsoft.com/office/powerpoint/2010/main" val="839373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Brainstorming at tables</a:t>
            </a:r>
            <a:endParaRPr lang="en-US" dirty="0"/>
          </a:p>
        </p:txBody>
      </p:sp>
      <p:sp>
        <p:nvSpPr>
          <p:cNvPr id="4" name="Slide Number Placeholder 3"/>
          <p:cNvSpPr>
            <a:spLocks noGrp="1"/>
          </p:cNvSpPr>
          <p:nvPr>
            <p:ph type="sldNum" sz="quarter" idx="10"/>
          </p:nvPr>
        </p:nvSpPr>
        <p:spPr/>
        <p:txBody>
          <a:bodyPr/>
          <a:lstStyle/>
          <a:p>
            <a:fld id="{1B4689F4-6F39-724E-A6FA-FFD093082820}" type="slidenum">
              <a:rPr lang="en-US" smtClean="0"/>
              <a:t>15</a:t>
            </a:fld>
            <a:endParaRPr lang="en-US"/>
          </a:p>
        </p:txBody>
      </p:sp>
    </p:spTree>
    <p:extLst>
      <p:ext uri="{BB962C8B-B14F-4D97-AF65-F5344CB8AC3E}">
        <p14:creationId xmlns:p14="http://schemas.microsoft.com/office/powerpoint/2010/main" val="2422254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2/12/18</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D728701E-CAF4-4159-9B3E-41C86DFFA30D}" type="datetimeFigureOut">
              <a:rPr lang="en-US" smtClean="0"/>
              <a:t>2/12/18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728701E-CAF4-4159-9B3E-41C86DFFA30D}" type="datetimeFigureOut">
              <a:rPr lang="en-US" smtClean="0"/>
              <a:t>2/12/18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D728701E-CAF4-4159-9B3E-41C86DFFA30D}" type="datetimeFigureOut">
              <a:rPr lang="en-US" smtClean="0"/>
              <a:t>2/12/18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dirty="0"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2/12/18</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2/12/18</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28701E-CAF4-4159-9B3E-41C86DFFA30D}" type="datetimeFigureOut">
              <a:rPr lang="en-US" smtClean="0"/>
              <a:t>2/12/18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D728701E-CAF4-4159-9B3E-41C86DFFA30D}" type="datetimeFigureOut">
              <a:rPr lang="en-US" smtClean="0"/>
              <a:t>2/12/18</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D728701E-CAF4-4159-9B3E-41C86DFFA30D}" type="datetimeFigureOut">
              <a:rPr lang="en-US" smtClean="0"/>
              <a:t>2/12/18</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2/12/18</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Click icon to add picture</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2/12/18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2/12/18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2/12/18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2/12/18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2/12/18</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D728701E-CAF4-4159-9B3E-41C86DFFA30D}" type="datetimeFigureOut">
              <a:rPr lang="en-US" smtClean="0"/>
              <a:t>2/12/18</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162F1D00-BD13-4404-86B0-79703945A0A7}"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2/12/18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p:txBody>
          <a:bodyPr/>
          <a:lstStyle/>
          <a:p>
            <a:fld id="{D728701E-CAF4-4159-9B3E-41C86DFFA30D}" type="datetimeFigureOut">
              <a:rPr lang="en-US" smtClean="0"/>
              <a:t>2/12/18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2F1D00-BD13-4404-86B0-79703945A0A7}"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2/12/18</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162F1D00-BD13-4404-86B0-79703945A0A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2/12/18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D728701E-CAF4-4159-9B3E-41C86DFFA30D}" type="datetimeFigureOut">
              <a:rPr lang="en-US" smtClean="0"/>
              <a:t>2/12/18</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162F1D00-BD13-4404-86B0-79703945A0A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m.designsociety.org/download-publication/34891/using_qualitative_research_methods_in_engineering_design_research"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rlte.engin.umich.edu/wp-content/uploads/sites/7/2013/06/Chism-Douglas-Hilson-Qualitative-Research-Basics-A-Guide-for-Engineering-Educators.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solidFill>
                  <a:srgbClr val="564B3C"/>
                </a:solidFill>
              </a:rPr>
              <a:t>Qualitative Methodology I</a:t>
            </a:r>
            <a:endParaRPr lang="en-US" dirty="0">
              <a:solidFill>
                <a:srgbClr val="564B3C"/>
              </a:solidFill>
            </a:endParaRPr>
          </a:p>
        </p:txBody>
      </p:sp>
      <p:sp>
        <p:nvSpPr>
          <p:cNvPr id="3" name="Subtitle 2"/>
          <p:cNvSpPr>
            <a:spLocks noGrp="1"/>
          </p:cNvSpPr>
          <p:nvPr>
            <p:ph type="subTitle" idx="1"/>
          </p:nvPr>
        </p:nvSpPr>
        <p:spPr>
          <a:xfrm>
            <a:off x="4800600" y="5372809"/>
            <a:ext cx="4038600" cy="1036264"/>
          </a:xfrm>
        </p:spPr>
        <p:txBody>
          <a:bodyPr>
            <a:normAutofit fontScale="70000" lnSpcReduction="20000"/>
          </a:bodyPr>
          <a:lstStyle/>
          <a:p>
            <a:r>
              <a:rPr lang="en-US" sz="2900" dirty="0" smtClean="0">
                <a:solidFill>
                  <a:schemeClr val="tx1"/>
                </a:solidFill>
              </a:rPr>
              <a:t>Designing Innovative &amp; Rigorous Engineering Education Research</a:t>
            </a:r>
          </a:p>
          <a:p>
            <a:endParaRPr lang="en-US" sz="1800" dirty="0">
              <a:solidFill>
                <a:schemeClr val="tx1"/>
              </a:solidFill>
            </a:endParaRPr>
          </a:p>
          <a:p>
            <a:pPr algn="r"/>
            <a:r>
              <a:rPr lang="en-US" sz="1800" dirty="0" smtClean="0">
                <a:solidFill>
                  <a:schemeClr val="tx1"/>
                </a:solidFill>
              </a:rPr>
              <a:t>Christine Rogers Stanton, Ph.D.</a:t>
            </a:r>
            <a:endParaRPr lang="en-US" sz="1800" dirty="0">
              <a:solidFill>
                <a:schemeClr val="tx1"/>
              </a:solidFill>
            </a:endParaRPr>
          </a:p>
        </p:txBody>
      </p:sp>
      <p:pic>
        <p:nvPicPr>
          <p:cNvPr id="4" name="Picture 3" descr="open-innovat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544" y="679340"/>
            <a:ext cx="5433981" cy="3253316"/>
          </a:xfrm>
          <a:prstGeom prst="rect">
            <a:avLst/>
          </a:prstGeom>
        </p:spPr>
      </p:pic>
    </p:spTree>
    <p:extLst>
      <p:ext uri="{BB962C8B-B14F-4D97-AF65-F5344CB8AC3E}">
        <p14:creationId xmlns:p14="http://schemas.microsoft.com/office/powerpoint/2010/main" val="388122904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691163" cy="1116106"/>
          </a:xfrm>
        </p:spPr>
        <p:txBody>
          <a:bodyPr/>
          <a:lstStyle/>
          <a:p>
            <a:r>
              <a:rPr lang="en-US" dirty="0" smtClean="0">
                <a:solidFill>
                  <a:srgbClr val="564B3C"/>
                </a:solidFill>
              </a:rPr>
              <a:t>Theory</a:t>
            </a:r>
            <a:endParaRPr lang="en-US" dirty="0">
              <a:solidFill>
                <a:srgbClr val="564B3C"/>
              </a:solidFill>
            </a:endParaRPr>
          </a:p>
        </p:txBody>
      </p:sp>
      <p:sp>
        <p:nvSpPr>
          <p:cNvPr id="3" name="Content Placeholder 2"/>
          <p:cNvSpPr>
            <a:spLocks noGrp="1"/>
          </p:cNvSpPr>
          <p:nvPr>
            <p:ph idx="1"/>
          </p:nvPr>
        </p:nvSpPr>
        <p:spPr>
          <a:xfrm>
            <a:off x="498474" y="1600200"/>
            <a:ext cx="7972669" cy="4144963"/>
          </a:xfrm>
        </p:spPr>
        <p:txBody>
          <a:bodyPr>
            <a:normAutofit/>
          </a:bodyPr>
          <a:lstStyle/>
          <a:p>
            <a:pPr marL="0" indent="0">
              <a:buNone/>
            </a:pPr>
            <a:r>
              <a:rPr lang="en-US" dirty="0" smtClean="0"/>
              <a:t>“</a:t>
            </a:r>
            <a:r>
              <a:rPr lang="en-US" b="1" dirty="0" smtClean="0">
                <a:solidFill>
                  <a:schemeClr val="accent2"/>
                </a:solidFill>
              </a:rPr>
              <a:t>Well</a:t>
            </a:r>
            <a:r>
              <a:rPr lang="en-US" b="1" dirty="0">
                <a:solidFill>
                  <a:schemeClr val="accent2"/>
                </a:solidFill>
              </a:rPr>
              <a:t>-designed qualitative studies often build on epistemological consistency across theoretical perspectives, research questions, and research </a:t>
            </a:r>
            <a:r>
              <a:rPr lang="en-US" b="1" dirty="0" smtClean="0">
                <a:solidFill>
                  <a:schemeClr val="accent2"/>
                </a:solidFill>
              </a:rPr>
              <a:t>methods</a:t>
            </a:r>
            <a:r>
              <a:rPr lang="mr-IN" dirty="0" smtClean="0">
                <a:solidFill>
                  <a:schemeClr val="accent2"/>
                </a:solidFill>
              </a:rPr>
              <a:t>…</a:t>
            </a:r>
            <a:r>
              <a:rPr lang="en-US" dirty="0" smtClean="0">
                <a:solidFill>
                  <a:schemeClr val="accent2"/>
                </a:solidFill>
              </a:rPr>
              <a:t> </a:t>
            </a:r>
            <a:r>
              <a:rPr lang="en-US" dirty="0" smtClean="0"/>
              <a:t>We </a:t>
            </a:r>
            <a:r>
              <a:rPr lang="en-US" dirty="0"/>
              <a:t>find that there are very few qualitative articles published, and </a:t>
            </a:r>
            <a:r>
              <a:rPr lang="en-US" b="1" dirty="0">
                <a:solidFill>
                  <a:srgbClr val="CF543F"/>
                </a:solidFill>
              </a:rPr>
              <a:t>even fewer which show epistemological </a:t>
            </a:r>
            <a:r>
              <a:rPr lang="en-US" b="1" dirty="0" smtClean="0">
                <a:solidFill>
                  <a:srgbClr val="CF543F"/>
                </a:solidFill>
              </a:rPr>
              <a:t>consistency </a:t>
            </a:r>
            <a:r>
              <a:rPr lang="en-US" b="1" dirty="0">
                <a:solidFill>
                  <a:srgbClr val="CF543F"/>
                </a:solidFill>
              </a:rPr>
              <a:t>across different aspects of the research design</a:t>
            </a:r>
            <a:r>
              <a:rPr lang="en-US" dirty="0" smtClean="0"/>
              <a:t>... </a:t>
            </a:r>
            <a:r>
              <a:rPr lang="en-US" dirty="0">
                <a:solidFill>
                  <a:schemeClr val="tx2"/>
                </a:solidFill>
              </a:rPr>
              <a:t>We call on researchers to expand their use of qualitative methods</a:t>
            </a:r>
            <a:r>
              <a:rPr lang="en-US" b="1" dirty="0">
                <a:solidFill>
                  <a:schemeClr val="tx2"/>
                </a:solidFill>
              </a:rPr>
              <a:t> </a:t>
            </a:r>
            <a:r>
              <a:rPr lang="en-US" b="1" dirty="0">
                <a:solidFill>
                  <a:srgbClr val="CF543F"/>
                </a:solidFill>
              </a:rPr>
              <a:t>and to design their studies with careful attention to epistemological </a:t>
            </a:r>
            <a:r>
              <a:rPr lang="en-US" b="1" dirty="0" smtClean="0">
                <a:solidFill>
                  <a:srgbClr val="CF543F"/>
                </a:solidFill>
              </a:rPr>
              <a:t>consistency </a:t>
            </a:r>
            <a:r>
              <a:rPr lang="en-US" b="1" dirty="0">
                <a:solidFill>
                  <a:srgbClr val="CF543F"/>
                </a:solidFill>
              </a:rPr>
              <a:t>across the design</a:t>
            </a:r>
            <a:r>
              <a:rPr lang="en-US" dirty="0" smtClean="0"/>
              <a:t>.”</a:t>
            </a:r>
          </a:p>
          <a:p>
            <a:pPr marL="0" indent="0" algn="r">
              <a:buNone/>
            </a:pPr>
            <a:r>
              <a:rPr lang="en-US" dirty="0" smtClean="0"/>
              <a:t>(</a:t>
            </a:r>
            <a:r>
              <a:rPr lang="en-US" dirty="0" err="1" smtClean="0"/>
              <a:t>Koro-Ljungberg</a:t>
            </a:r>
            <a:r>
              <a:rPr lang="en-US" dirty="0" smtClean="0"/>
              <a:t> &amp; Douglas, 2008, </a:t>
            </a:r>
            <a:r>
              <a:rPr lang="en-US" i="1" dirty="0" smtClean="0"/>
              <a:t>JEE</a:t>
            </a:r>
            <a:r>
              <a:rPr lang="en-US" dirty="0" smtClean="0"/>
              <a:t> abstract) </a:t>
            </a:r>
          </a:p>
          <a:p>
            <a:pPr marL="0" indent="0" algn="r">
              <a:buNone/>
            </a:pPr>
            <a:r>
              <a:rPr lang="en-US" b="1" dirty="0" smtClean="0"/>
              <a:t>STANDOUT TIP: Apply theory </a:t>
            </a:r>
            <a:r>
              <a:rPr lang="en-US" b="1" u="sng" dirty="0" smtClean="0"/>
              <a:t>purposefully</a:t>
            </a:r>
            <a:r>
              <a:rPr lang="en-US" b="1" dirty="0" smtClean="0"/>
              <a:t> throughout design</a:t>
            </a:r>
            <a:endParaRPr lang="en-US" b="1" dirty="0"/>
          </a:p>
        </p:txBody>
      </p:sp>
      <p:pic>
        <p:nvPicPr>
          <p:cNvPr id="6" name="Picture 5" descr="standou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9916" y="5685538"/>
            <a:ext cx="2568632" cy="983304"/>
          </a:xfrm>
          <a:prstGeom prst="rect">
            <a:avLst/>
          </a:prstGeom>
        </p:spPr>
      </p:pic>
    </p:spTree>
    <p:extLst>
      <p:ext uri="{BB962C8B-B14F-4D97-AF65-F5344CB8AC3E}">
        <p14:creationId xmlns:p14="http://schemas.microsoft.com/office/powerpoint/2010/main" val="79159379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691163" cy="1116106"/>
          </a:xfrm>
        </p:spPr>
        <p:txBody>
          <a:bodyPr/>
          <a:lstStyle/>
          <a:p>
            <a:r>
              <a:rPr lang="en-US" dirty="0" smtClean="0">
                <a:solidFill>
                  <a:srgbClr val="564B3C"/>
                </a:solidFill>
              </a:rPr>
              <a:t>Theory</a:t>
            </a:r>
            <a:endParaRPr lang="en-US" dirty="0">
              <a:solidFill>
                <a:srgbClr val="564B3C"/>
              </a:solidFill>
            </a:endParaRPr>
          </a:p>
        </p:txBody>
      </p:sp>
      <p:sp>
        <p:nvSpPr>
          <p:cNvPr id="3" name="Content Placeholder 2"/>
          <p:cNvSpPr>
            <a:spLocks noGrp="1"/>
          </p:cNvSpPr>
          <p:nvPr>
            <p:ph idx="1"/>
          </p:nvPr>
        </p:nvSpPr>
        <p:spPr>
          <a:xfrm>
            <a:off x="498474" y="1600200"/>
            <a:ext cx="7929375" cy="4144963"/>
          </a:xfrm>
        </p:spPr>
        <p:txBody>
          <a:bodyPr>
            <a:normAutofit/>
          </a:bodyPr>
          <a:lstStyle/>
          <a:p>
            <a:pPr>
              <a:buClr>
                <a:schemeClr val="accent3"/>
              </a:buClr>
            </a:pPr>
            <a:r>
              <a:rPr lang="en-US" dirty="0" smtClean="0"/>
              <a:t>Pragmatism (“truth” depends upon practical outcome)</a:t>
            </a:r>
          </a:p>
          <a:p>
            <a:pPr>
              <a:buClr>
                <a:schemeClr val="accent3"/>
              </a:buClr>
            </a:pPr>
            <a:r>
              <a:rPr lang="en-US" dirty="0" smtClean="0"/>
              <a:t>Constructivism (“truth” is socially constructed)</a:t>
            </a:r>
          </a:p>
          <a:p>
            <a:pPr lvl="1">
              <a:buClr>
                <a:schemeClr val="accent6"/>
              </a:buClr>
            </a:pPr>
            <a:r>
              <a:rPr lang="en-US" dirty="0" smtClean="0"/>
              <a:t>Situated Learning Theory</a:t>
            </a:r>
          </a:p>
          <a:p>
            <a:pPr lvl="1">
              <a:buClr>
                <a:schemeClr val="accent6"/>
              </a:buClr>
            </a:pPr>
            <a:r>
              <a:rPr lang="en-US" dirty="0" smtClean="0"/>
              <a:t>Activity Theory </a:t>
            </a:r>
          </a:p>
          <a:p>
            <a:pPr>
              <a:buClr>
                <a:schemeClr val="accent3"/>
              </a:buClr>
            </a:pPr>
            <a:r>
              <a:rPr lang="en-US" dirty="0" smtClean="0"/>
              <a:t>Critical Theory (“truth” is shaped by power structures)</a:t>
            </a:r>
          </a:p>
          <a:p>
            <a:pPr lvl="1">
              <a:buClr>
                <a:schemeClr val="accent6"/>
              </a:buClr>
            </a:pPr>
            <a:r>
              <a:rPr lang="en-US" dirty="0" smtClean="0"/>
              <a:t>Feminism</a:t>
            </a:r>
          </a:p>
          <a:p>
            <a:pPr lvl="1">
              <a:buClr>
                <a:schemeClr val="accent6"/>
              </a:buClr>
            </a:pPr>
            <a:r>
              <a:rPr lang="en-US" dirty="0" smtClean="0"/>
              <a:t>Critical Indigenous Research</a:t>
            </a:r>
          </a:p>
        </p:txBody>
      </p:sp>
    </p:spTree>
    <p:extLst>
      <p:ext uri="{BB962C8B-B14F-4D97-AF65-F5344CB8AC3E}">
        <p14:creationId xmlns:p14="http://schemas.microsoft.com/office/powerpoint/2010/main" val="12737563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564B3C"/>
                </a:solidFill>
              </a:rPr>
              <a:t>JEE </a:t>
            </a:r>
            <a:r>
              <a:rPr lang="en-US" dirty="0" smtClean="0">
                <a:solidFill>
                  <a:srgbClr val="564B3C"/>
                </a:solidFill>
              </a:rPr>
              <a:t>Example: Theory</a:t>
            </a:r>
            <a:endParaRPr lang="en-US" i="1" dirty="0">
              <a:solidFill>
                <a:srgbClr val="564B3C"/>
              </a:solidFill>
            </a:endParaRPr>
          </a:p>
        </p:txBody>
      </p:sp>
      <p:sp>
        <p:nvSpPr>
          <p:cNvPr id="3" name="Content Placeholder 2"/>
          <p:cNvSpPr>
            <a:spLocks noGrp="1"/>
          </p:cNvSpPr>
          <p:nvPr>
            <p:ph idx="1"/>
          </p:nvPr>
        </p:nvSpPr>
        <p:spPr>
          <a:xfrm>
            <a:off x="498474" y="1600200"/>
            <a:ext cx="7556313" cy="4619259"/>
          </a:xfrm>
        </p:spPr>
        <p:txBody>
          <a:bodyPr>
            <a:normAutofit/>
          </a:bodyPr>
          <a:lstStyle/>
          <a:p>
            <a:pPr marL="0" indent="0">
              <a:buNone/>
            </a:pPr>
            <a:r>
              <a:rPr lang="en-US" dirty="0" smtClean="0"/>
              <a:t>“</a:t>
            </a:r>
            <a:r>
              <a:rPr lang="en-US" dirty="0"/>
              <a:t>Our research methods aligned with </a:t>
            </a:r>
            <a:r>
              <a:rPr lang="en-US" b="1" dirty="0">
                <a:solidFill>
                  <a:srgbClr val="CF543F"/>
                </a:solidFill>
              </a:rPr>
              <a:t>constructivist traditions </a:t>
            </a:r>
            <a:r>
              <a:rPr lang="en-US" dirty="0"/>
              <a:t>of qualitative inquiry, in which researchers seek to understand and describe a contextualized phenomenon (Lather, 2007). Constructivist research is </a:t>
            </a:r>
            <a:r>
              <a:rPr lang="en-US" b="1" dirty="0">
                <a:solidFill>
                  <a:srgbClr val="CF543F"/>
                </a:solidFill>
              </a:rPr>
              <a:t>based on the epistemological assumption that participants’ </a:t>
            </a:r>
            <a:r>
              <a:rPr lang="en-US" b="1" dirty="0" smtClean="0">
                <a:solidFill>
                  <a:srgbClr val="CF543F"/>
                </a:solidFill>
              </a:rPr>
              <a:t>understandings</a:t>
            </a:r>
            <a:r>
              <a:rPr lang="en-US" b="1" dirty="0">
                <a:solidFill>
                  <a:srgbClr val="CF543F"/>
                </a:solidFill>
              </a:rPr>
              <a:t>, experiences, and standpoints form the basis upon which knowledge is constructed </a:t>
            </a:r>
            <a:r>
              <a:rPr lang="en-US" dirty="0"/>
              <a:t>(Creswell, 2007). By implication, researchers must develop robust understandings of </a:t>
            </a:r>
            <a:r>
              <a:rPr lang="en-US" dirty="0" smtClean="0"/>
              <a:t>participants</a:t>
            </a:r>
            <a:r>
              <a:rPr lang="en-US" dirty="0"/>
              <a:t>’ perspectives, and they must rely on emergent designs in which protocols are modified in dialogue with participants and others who hold these perspectives (</a:t>
            </a:r>
            <a:r>
              <a:rPr lang="en-US" dirty="0" err="1"/>
              <a:t>Koro-Ljungberg</a:t>
            </a:r>
            <a:r>
              <a:rPr lang="en-US" dirty="0"/>
              <a:t> &amp; Douglas, 2008)</a:t>
            </a:r>
            <a:r>
              <a:rPr lang="en-US" dirty="0" smtClean="0"/>
              <a:t>.” </a:t>
            </a:r>
            <a:endParaRPr lang="en-US" dirty="0"/>
          </a:p>
          <a:p>
            <a:pPr marL="0" indent="0" algn="r">
              <a:buNone/>
            </a:pPr>
            <a:r>
              <a:rPr lang="en-US" dirty="0" smtClean="0"/>
              <a:t>p. 283</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43258332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64B3C"/>
                </a:solidFill>
              </a:rPr>
              <a:t>Qualitative Design</a:t>
            </a:r>
            <a:endParaRPr lang="en-US" dirty="0">
              <a:solidFill>
                <a:srgbClr val="564B3C"/>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33400880"/>
              </p:ext>
            </p:extLst>
          </p:nvPr>
        </p:nvGraphicFramePr>
        <p:xfrm>
          <a:off x="498475" y="1981200"/>
          <a:ext cx="7556500" cy="4144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197026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64B3C"/>
                </a:solidFill>
              </a:rPr>
              <a:t>Problem &amp; Topics</a:t>
            </a:r>
            <a:endParaRPr lang="en-US" dirty="0">
              <a:solidFill>
                <a:srgbClr val="564B3C"/>
              </a:solidFill>
            </a:endParaRPr>
          </a:p>
        </p:txBody>
      </p:sp>
      <p:sp>
        <p:nvSpPr>
          <p:cNvPr id="3" name="Content Placeholder 2"/>
          <p:cNvSpPr>
            <a:spLocks noGrp="1"/>
          </p:cNvSpPr>
          <p:nvPr>
            <p:ph idx="1"/>
          </p:nvPr>
        </p:nvSpPr>
        <p:spPr>
          <a:xfrm>
            <a:off x="498474" y="1373565"/>
            <a:ext cx="7556313" cy="4311973"/>
          </a:xfrm>
        </p:spPr>
        <p:txBody>
          <a:bodyPr>
            <a:normAutofit/>
          </a:bodyPr>
          <a:lstStyle/>
          <a:p>
            <a:pPr marL="0" indent="0">
              <a:buNone/>
            </a:pPr>
            <a:r>
              <a:rPr lang="en-US" b="1" u="sng" dirty="0" smtClean="0"/>
              <a:t>Identifying a Problem for Qualitative Research</a:t>
            </a:r>
            <a:endParaRPr lang="en-US" b="1" dirty="0"/>
          </a:p>
          <a:p>
            <a:pPr>
              <a:buClr>
                <a:schemeClr val="accent3"/>
              </a:buClr>
            </a:pPr>
            <a:r>
              <a:rPr lang="en-US" dirty="0" smtClean="0"/>
              <a:t>Look to unanswered questions from research literature</a:t>
            </a:r>
          </a:p>
          <a:p>
            <a:pPr>
              <a:buClr>
                <a:schemeClr val="accent3"/>
              </a:buClr>
            </a:pPr>
            <a:r>
              <a:rPr lang="en-US" dirty="0" smtClean="0"/>
              <a:t>Note “gaps” (e.g. small pops, underrepresented voices)</a:t>
            </a:r>
          </a:p>
          <a:p>
            <a:pPr>
              <a:buClr>
                <a:schemeClr val="accent3"/>
              </a:buClr>
            </a:pPr>
            <a:r>
              <a:rPr lang="en-US" u="sng" dirty="0" smtClean="0"/>
              <a:t>Topics</a:t>
            </a:r>
            <a:r>
              <a:rPr lang="en-US" dirty="0" smtClean="0"/>
              <a:t>: Learning Environments, Transfer </a:t>
            </a:r>
            <a:r>
              <a:rPr lang="en-US" dirty="0"/>
              <a:t>of </a:t>
            </a:r>
            <a:r>
              <a:rPr lang="en-US" dirty="0" smtClean="0"/>
              <a:t>Theory to Practice, Achievement, Motivation, Professional Readiness, Diversity &amp; Inclusion, College/Program Climate, Cultural/Socio-Political Contexts, Identity, Persistence &amp; Retention, Communication &amp; Interaction, Collaboration, Pedagogy</a:t>
            </a:r>
            <a:endParaRPr lang="en-US" b="1" u="sng" dirty="0" smtClean="0"/>
          </a:p>
          <a:p>
            <a:pPr marL="0" indent="0" algn="r">
              <a:buNone/>
            </a:pPr>
            <a:r>
              <a:rPr lang="en-US" dirty="0"/>
              <a:t/>
            </a:r>
            <a:br>
              <a:rPr lang="en-US" dirty="0"/>
            </a:br>
            <a:r>
              <a:rPr lang="en-US" b="1" dirty="0" smtClean="0"/>
              <a:t>STANDOUT TIP: What makes this context unique?</a:t>
            </a:r>
            <a:r>
              <a:rPr lang="en-US" dirty="0" smtClean="0"/>
              <a:t> </a:t>
            </a:r>
          </a:p>
        </p:txBody>
      </p:sp>
      <p:pic>
        <p:nvPicPr>
          <p:cNvPr id="4" name="Picture 3" descr="standou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9916" y="5685538"/>
            <a:ext cx="2568632" cy="983304"/>
          </a:xfrm>
          <a:prstGeom prst="rect">
            <a:avLst/>
          </a:prstGeom>
        </p:spPr>
      </p:pic>
    </p:spTree>
    <p:extLst>
      <p:ext uri="{BB962C8B-B14F-4D97-AF65-F5344CB8AC3E}">
        <p14:creationId xmlns:p14="http://schemas.microsoft.com/office/powerpoint/2010/main" val="22787259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64B3C"/>
                </a:solidFill>
              </a:rPr>
              <a:t>Research Questions</a:t>
            </a:r>
            <a:endParaRPr lang="en-US" dirty="0">
              <a:solidFill>
                <a:srgbClr val="564B3C"/>
              </a:solidFill>
            </a:endParaRPr>
          </a:p>
        </p:txBody>
      </p:sp>
      <p:sp>
        <p:nvSpPr>
          <p:cNvPr id="3" name="Content Placeholder 2"/>
          <p:cNvSpPr>
            <a:spLocks noGrp="1"/>
          </p:cNvSpPr>
          <p:nvPr>
            <p:ph idx="1"/>
          </p:nvPr>
        </p:nvSpPr>
        <p:spPr/>
        <p:txBody>
          <a:bodyPr/>
          <a:lstStyle/>
          <a:p>
            <a:pPr marL="0" indent="0">
              <a:buNone/>
            </a:pPr>
            <a:r>
              <a:rPr lang="en-US" u="sng" dirty="0" smtClean="0"/>
              <a:t>Developing a </a:t>
            </a:r>
            <a:r>
              <a:rPr lang="en-US" i="1" u="sng" dirty="0" smtClean="0"/>
              <a:t>Compelling</a:t>
            </a:r>
            <a:r>
              <a:rPr lang="en-US" u="sng" dirty="0" smtClean="0"/>
              <a:t> Research Question</a:t>
            </a:r>
          </a:p>
          <a:p>
            <a:pPr>
              <a:buClr>
                <a:schemeClr val="accent3"/>
              </a:buClr>
            </a:pPr>
            <a:r>
              <a:rPr lang="en-US" dirty="0" smtClean="0"/>
              <a:t>Link directly to problem &amp; purpose</a:t>
            </a:r>
          </a:p>
          <a:p>
            <a:pPr>
              <a:buClr>
                <a:schemeClr val="accent3"/>
              </a:buClr>
            </a:pPr>
            <a:r>
              <a:rPr lang="en-US" dirty="0" smtClean="0"/>
              <a:t>Use “How” and “Why” starters</a:t>
            </a:r>
          </a:p>
          <a:p>
            <a:pPr>
              <a:buClr>
                <a:schemeClr val="accent3"/>
              </a:buClr>
            </a:pPr>
            <a:r>
              <a:rPr lang="en-US" dirty="0" smtClean="0"/>
              <a:t>Focus on social behaviors, topics, &amp; gaps</a:t>
            </a:r>
          </a:p>
          <a:p>
            <a:pPr>
              <a:buClr>
                <a:schemeClr val="accent3"/>
              </a:buClr>
            </a:pPr>
            <a:r>
              <a:rPr lang="en-US" dirty="0" smtClean="0"/>
              <a:t>Be specific in terms of population &amp; site</a:t>
            </a:r>
          </a:p>
          <a:p>
            <a:pPr marL="0" indent="0">
              <a:buNone/>
            </a:pPr>
            <a:endParaRPr lang="en-US" dirty="0" smtClean="0"/>
          </a:p>
          <a:p>
            <a:pPr marL="0" indent="0">
              <a:buNone/>
            </a:pPr>
            <a:endParaRPr lang="en-US" dirty="0" smtClean="0"/>
          </a:p>
          <a:p>
            <a:endParaRPr lang="en-US" dirty="0"/>
          </a:p>
        </p:txBody>
      </p:sp>
      <p:pic>
        <p:nvPicPr>
          <p:cNvPr id="5" name="Picture 4" descr="Screen Shot 2018-02-09 at 10.00.5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8762" y="3619553"/>
            <a:ext cx="2717800" cy="2717800"/>
          </a:xfrm>
          <a:prstGeom prst="rect">
            <a:avLst/>
          </a:prstGeom>
        </p:spPr>
      </p:pic>
    </p:spTree>
    <p:extLst>
      <p:ext uri="{BB962C8B-B14F-4D97-AF65-F5344CB8AC3E}">
        <p14:creationId xmlns:p14="http://schemas.microsoft.com/office/powerpoint/2010/main" val="25772669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564B3C"/>
                </a:solidFill>
              </a:rPr>
              <a:t>JEE </a:t>
            </a:r>
            <a:r>
              <a:rPr lang="en-US" dirty="0" smtClean="0">
                <a:solidFill>
                  <a:srgbClr val="564B3C"/>
                </a:solidFill>
              </a:rPr>
              <a:t>Example: Problem</a:t>
            </a:r>
            <a:endParaRPr lang="en-US" i="1" dirty="0">
              <a:solidFill>
                <a:srgbClr val="564B3C"/>
              </a:solidFill>
            </a:endParaRPr>
          </a:p>
        </p:txBody>
      </p:sp>
      <p:sp>
        <p:nvSpPr>
          <p:cNvPr id="3" name="Content Placeholder 2"/>
          <p:cNvSpPr>
            <a:spLocks noGrp="1"/>
          </p:cNvSpPr>
          <p:nvPr>
            <p:ph idx="1"/>
          </p:nvPr>
        </p:nvSpPr>
        <p:spPr>
          <a:xfrm>
            <a:off x="498474" y="1600200"/>
            <a:ext cx="7556313" cy="4619259"/>
          </a:xfrm>
        </p:spPr>
        <p:txBody>
          <a:bodyPr>
            <a:normAutofit lnSpcReduction="10000"/>
          </a:bodyPr>
          <a:lstStyle/>
          <a:p>
            <a:pPr marL="0" indent="0">
              <a:buNone/>
            </a:pPr>
            <a:r>
              <a:rPr lang="en-US" dirty="0" smtClean="0"/>
              <a:t>“Engineering </a:t>
            </a:r>
            <a:r>
              <a:rPr lang="en-US" dirty="0"/>
              <a:t>cultures are characterized by an </a:t>
            </a:r>
            <a:r>
              <a:rPr lang="en-US" dirty="0" smtClean="0"/>
              <a:t>‘engineering </a:t>
            </a:r>
            <a:r>
              <a:rPr lang="en-US" dirty="0"/>
              <a:t>way of </a:t>
            </a:r>
            <a:r>
              <a:rPr lang="en-US" dirty="0" smtClean="0"/>
              <a:t>thinking,’ ‘engineering </a:t>
            </a:r>
            <a:r>
              <a:rPr lang="en-US" dirty="0"/>
              <a:t>way of doing</a:t>
            </a:r>
            <a:r>
              <a:rPr lang="en-US" dirty="0" smtClean="0"/>
              <a:t>,’ </a:t>
            </a:r>
            <a:r>
              <a:rPr lang="en-US" dirty="0"/>
              <a:t>and </a:t>
            </a:r>
            <a:r>
              <a:rPr lang="en-US" dirty="0" smtClean="0"/>
              <a:t>‘being </a:t>
            </a:r>
            <a:r>
              <a:rPr lang="en-US" dirty="0"/>
              <a:t>an </a:t>
            </a:r>
            <a:r>
              <a:rPr lang="en-US" dirty="0" smtClean="0"/>
              <a:t>engineer’ </a:t>
            </a:r>
            <a:r>
              <a:rPr lang="en-US" dirty="0"/>
              <a:t>(Godfrey &amp; Parker, 2010, p. 9)</a:t>
            </a:r>
            <a:r>
              <a:rPr lang="en-US" b="1" dirty="0"/>
              <a:t>. </a:t>
            </a:r>
            <a:r>
              <a:rPr lang="en-US" b="1" dirty="0">
                <a:solidFill>
                  <a:srgbClr val="CF543F"/>
                </a:solidFill>
              </a:rPr>
              <a:t>Many traditionally </a:t>
            </a:r>
            <a:r>
              <a:rPr lang="en-US" b="1" dirty="0" smtClean="0">
                <a:solidFill>
                  <a:srgbClr val="CF543F"/>
                </a:solidFill>
              </a:rPr>
              <a:t>underrepresented </a:t>
            </a:r>
            <a:r>
              <a:rPr lang="en-US" b="1" dirty="0">
                <a:solidFill>
                  <a:srgbClr val="CF543F"/>
                </a:solidFill>
              </a:rPr>
              <a:t>students in undergraduate engineering programs often feel like they </a:t>
            </a:r>
            <a:r>
              <a:rPr lang="en-US" b="1" dirty="0" smtClean="0">
                <a:solidFill>
                  <a:srgbClr val="CF543F"/>
                </a:solidFill>
              </a:rPr>
              <a:t>‘don’t </a:t>
            </a:r>
            <a:r>
              <a:rPr lang="en-US" b="1" dirty="0">
                <a:solidFill>
                  <a:srgbClr val="CF543F"/>
                </a:solidFill>
              </a:rPr>
              <a:t>belong</a:t>
            </a:r>
            <a:r>
              <a:rPr lang="en-US" b="1" dirty="0" smtClean="0">
                <a:solidFill>
                  <a:srgbClr val="CF543F"/>
                </a:solidFill>
              </a:rPr>
              <a:t>,’ </a:t>
            </a:r>
            <a:r>
              <a:rPr lang="en-US" b="1" dirty="0">
                <a:solidFill>
                  <a:srgbClr val="CF543F"/>
                </a:solidFill>
              </a:rPr>
              <a:t>in part because their cultural practices and identities do not comport with those of engineering cultures</a:t>
            </a:r>
            <a:r>
              <a:rPr lang="en-US" dirty="0">
                <a:solidFill>
                  <a:srgbClr val="CF543F"/>
                </a:solidFill>
              </a:rPr>
              <a:t> </a:t>
            </a:r>
            <a:r>
              <a:rPr lang="en-US" dirty="0"/>
              <a:t>(Chinn, 1999; </a:t>
            </a:r>
            <a:r>
              <a:rPr lang="en-US" dirty="0" err="1"/>
              <a:t>Foor</a:t>
            </a:r>
            <a:r>
              <a:rPr lang="en-US" dirty="0"/>
              <a:t>, Walden, &amp; </a:t>
            </a:r>
            <a:r>
              <a:rPr lang="en-US" dirty="0" err="1"/>
              <a:t>Trytten</a:t>
            </a:r>
            <a:r>
              <a:rPr lang="en-US" dirty="0"/>
              <a:t>, 2007; McGee &amp; Martin, 2011)</a:t>
            </a:r>
            <a:r>
              <a:rPr lang="en-US" dirty="0" smtClean="0"/>
              <a:t>... To mitigate the discrepancies that many underrepresented students face between their familial practices and those in their STEM courses, several researchers (Buxton, 2006; </a:t>
            </a:r>
            <a:r>
              <a:rPr lang="en-US" dirty="0" err="1" smtClean="0"/>
              <a:t>Gutstein</a:t>
            </a:r>
            <a:r>
              <a:rPr lang="en-US" dirty="0" smtClean="0"/>
              <a:t>, </a:t>
            </a:r>
            <a:r>
              <a:rPr lang="en-US" dirty="0" err="1" smtClean="0"/>
              <a:t>Lipman</a:t>
            </a:r>
            <a:r>
              <a:rPr lang="en-US" dirty="0" smtClean="0"/>
              <a:t>, Hernandez, &amp; de los Reyes, 1997) have called for instruction that incorporates </a:t>
            </a:r>
            <a:r>
              <a:rPr lang="en-US" dirty="0"/>
              <a:t>students’ home languages, familial and peer practices, and local community problems</a:t>
            </a:r>
            <a:r>
              <a:rPr lang="en-US" dirty="0" smtClean="0"/>
              <a:t>.” </a:t>
            </a:r>
          </a:p>
          <a:p>
            <a:pPr marL="0" indent="0" algn="r">
              <a:buNone/>
            </a:pPr>
            <a:r>
              <a:rPr lang="en-US" dirty="0" smtClean="0"/>
              <a:t>p. 279</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1544475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564B3C"/>
                </a:solidFill>
              </a:rPr>
              <a:t>JEE </a:t>
            </a:r>
            <a:r>
              <a:rPr lang="en-US" dirty="0" smtClean="0">
                <a:solidFill>
                  <a:srgbClr val="564B3C"/>
                </a:solidFill>
              </a:rPr>
              <a:t>Example: Purpose &amp; Questions</a:t>
            </a:r>
            <a:endParaRPr lang="en-US" i="1" dirty="0">
              <a:solidFill>
                <a:srgbClr val="564B3C"/>
              </a:solidFill>
            </a:endParaRPr>
          </a:p>
        </p:txBody>
      </p:sp>
      <p:sp>
        <p:nvSpPr>
          <p:cNvPr id="3" name="Content Placeholder 2"/>
          <p:cNvSpPr>
            <a:spLocks noGrp="1"/>
          </p:cNvSpPr>
          <p:nvPr>
            <p:ph idx="1"/>
          </p:nvPr>
        </p:nvSpPr>
        <p:spPr>
          <a:xfrm>
            <a:off x="498474" y="1600200"/>
            <a:ext cx="7556313" cy="4619259"/>
          </a:xfrm>
        </p:spPr>
        <p:txBody>
          <a:bodyPr>
            <a:normAutofit lnSpcReduction="10000"/>
          </a:bodyPr>
          <a:lstStyle/>
          <a:p>
            <a:pPr marL="0" indent="0">
              <a:buNone/>
            </a:pPr>
            <a:r>
              <a:rPr lang="en-US" dirty="0" smtClean="0"/>
              <a:t>“</a:t>
            </a:r>
            <a:r>
              <a:rPr lang="en-US" dirty="0"/>
              <a:t>The </a:t>
            </a:r>
            <a:r>
              <a:rPr lang="en-US" b="1" dirty="0">
                <a:solidFill>
                  <a:srgbClr val="CF543F"/>
                </a:solidFill>
              </a:rPr>
              <a:t>purpose</a:t>
            </a:r>
            <a:r>
              <a:rPr lang="en-US" dirty="0"/>
              <a:t> of this study was </a:t>
            </a:r>
            <a:r>
              <a:rPr lang="mr-IN" dirty="0" smtClean="0"/>
              <a:t>…</a:t>
            </a:r>
            <a:r>
              <a:rPr lang="en-US" dirty="0" smtClean="0"/>
              <a:t> to </a:t>
            </a:r>
            <a:r>
              <a:rPr lang="en-US" dirty="0"/>
              <a:t>identify how Latina/o adolescents possessed engineering-related bodies of knowledge and skills derived from their everyday settings</a:t>
            </a:r>
            <a:r>
              <a:rPr lang="en-US" dirty="0" smtClean="0"/>
              <a:t>.” </a:t>
            </a:r>
            <a:endParaRPr lang="en-US" dirty="0"/>
          </a:p>
          <a:p>
            <a:pPr marL="0" indent="0" algn="r">
              <a:buNone/>
            </a:pPr>
            <a:r>
              <a:rPr lang="en-US" dirty="0" smtClean="0"/>
              <a:t>p. 279</a:t>
            </a:r>
            <a:endParaRPr lang="en-US" dirty="0"/>
          </a:p>
          <a:p>
            <a:pPr marL="0" indent="0">
              <a:buNone/>
            </a:pPr>
            <a:endParaRPr lang="en-US" dirty="0" smtClean="0"/>
          </a:p>
          <a:p>
            <a:pPr marL="0" indent="0">
              <a:buNone/>
            </a:pPr>
            <a:r>
              <a:rPr lang="en-US" dirty="0" smtClean="0"/>
              <a:t>“What </a:t>
            </a:r>
            <a:r>
              <a:rPr lang="en-US" dirty="0"/>
              <a:t>funds of knowledge did the participants apply as they </a:t>
            </a:r>
            <a:r>
              <a:rPr lang="en-US" dirty="0" smtClean="0"/>
              <a:t>developed </a:t>
            </a:r>
            <a:r>
              <a:rPr lang="en-US" dirty="0"/>
              <a:t>solutions to their self-selected problems</a:t>
            </a:r>
            <a:r>
              <a:rPr lang="en-US" dirty="0" smtClean="0"/>
              <a:t>?” </a:t>
            </a:r>
          </a:p>
          <a:p>
            <a:pPr marL="0" indent="0">
              <a:buNone/>
            </a:pPr>
            <a:r>
              <a:rPr lang="en-US" dirty="0" smtClean="0"/>
              <a:t>“What </a:t>
            </a:r>
            <a:r>
              <a:rPr lang="en-US" dirty="0"/>
              <a:t>engineering-related funds of knowledge did the participants apply as they developed solutions to other problems in their lives</a:t>
            </a:r>
            <a:r>
              <a:rPr lang="en-US" dirty="0" smtClean="0"/>
              <a:t>?” </a:t>
            </a:r>
            <a:endParaRPr lang="en-US" dirty="0"/>
          </a:p>
          <a:p>
            <a:pPr marL="0" indent="0" algn="r">
              <a:buNone/>
            </a:pPr>
            <a:r>
              <a:rPr lang="en-US" dirty="0" smtClean="0"/>
              <a:t>p. 282</a:t>
            </a:r>
            <a:endParaRPr lang="en-US" dirty="0"/>
          </a:p>
          <a:p>
            <a:pPr marL="0" indent="0">
              <a:buNone/>
            </a:pPr>
            <a:endParaRPr lang="en-US" dirty="0"/>
          </a:p>
        </p:txBody>
      </p:sp>
    </p:spTree>
    <p:extLst>
      <p:ext uri="{BB962C8B-B14F-4D97-AF65-F5344CB8AC3E}">
        <p14:creationId xmlns:p14="http://schemas.microsoft.com/office/powerpoint/2010/main" val="20918107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64B3C"/>
                </a:solidFill>
              </a:rPr>
              <a:t>Participants</a:t>
            </a:r>
            <a:endParaRPr lang="en-US" dirty="0">
              <a:solidFill>
                <a:srgbClr val="564B3C"/>
              </a:solidFill>
            </a:endParaRPr>
          </a:p>
        </p:txBody>
      </p:sp>
      <p:sp>
        <p:nvSpPr>
          <p:cNvPr id="3" name="Content Placeholder 2"/>
          <p:cNvSpPr>
            <a:spLocks noGrp="1"/>
          </p:cNvSpPr>
          <p:nvPr>
            <p:ph idx="1"/>
          </p:nvPr>
        </p:nvSpPr>
        <p:spPr>
          <a:xfrm>
            <a:off x="498473" y="1432849"/>
            <a:ext cx="8530075" cy="4144963"/>
          </a:xfrm>
        </p:spPr>
        <p:txBody>
          <a:bodyPr/>
          <a:lstStyle/>
          <a:p>
            <a:pPr>
              <a:buClr>
                <a:schemeClr val="accent3"/>
              </a:buClr>
            </a:pPr>
            <a:r>
              <a:rPr lang="en-US" dirty="0" smtClean="0"/>
              <a:t>Convenience sampling</a:t>
            </a:r>
          </a:p>
          <a:p>
            <a:pPr>
              <a:buClr>
                <a:schemeClr val="accent3"/>
              </a:buClr>
            </a:pPr>
            <a:r>
              <a:rPr lang="en-US" dirty="0" smtClean="0"/>
              <a:t>Snowball sampling</a:t>
            </a:r>
          </a:p>
          <a:p>
            <a:pPr>
              <a:buClr>
                <a:schemeClr val="accent3"/>
              </a:buClr>
            </a:pPr>
            <a:r>
              <a:rPr lang="en-US" dirty="0" smtClean="0"/>
              <a:t>Purposeful sampling</a:t>
            </a:r>
          </a:p>
          <a:p>
            <a:pPr>
              <a:buClr>
                <a:schemeClr val="accent3"/>
              </a:buClr>
            </a:pPr>
            <a:r>
              <a:rPr lang="en-US" dirty="0" smtClean="0"/>
              <a:t>Random sampling</a:t>
            </a:r>
          </a:p>
          <a:p>
            <a:pPr>
              <a:buClr>
                <a:schemeClr val="accent3"/>
              </a:buClr>
            </a:pPr>
            <a:r>
              <a:rPr lang="en-US" dirty="0" smtClean="0"/>
              <a:t>Researcher-as-Participant</a:t>
            </a:r>
          </a:p>
          <a:p>
            <a:pPr marL="0" indent="0">
              <a:buNone/>
            </a:pPr>
            <a:endParaRPr lang="en-US" dirty="0" smtClean="0"/>
          </a:p>
          <a:p>
            <a:pPr marL="0" indent="0">
              <a:buNone/>
            </a:pPr>
            <a:r>
              <a:rPr lang="en-US" b="1" dirty="0" smtClean="0"/>
              <a:t>STANDOUT TIP: Describe participants, &amp; their selection, in detail.</a:t>
            </a:r>
          </a:p>
          <a:p>
            <a:pPr marL="0" indent="0">
              <a:buNone/>
            </a:pPr>
            <a:endParaRPr lang="en-US" b="1" dirty="0"/>
          </a:p>
        </p:txBody>
      </p:sp>
      <p:pic>
        <p:nvPicPr>
          <p:cNvPr id="4" name="Picture 3" descr="standou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9916" y="5685538"/>
            <a:ext cx="2568632" cy="983304"/>
          </a:xfrm>
          <a:prstGeom prst="rect">
            <a:avLst/>
          </a:prstGeom>
        </p:spPr>
      </p:pic>
    </p:spTree>
    <p:extLst>
      <p:ext uri="{BB962C8B-B14F-4D97-AF65-F5344CB8AC3E}">
        <p14:creationId xmlns:p14="http://schemas.microsoft.com/office/powerpoint/2010/main" val="25967908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564B3C"/>
                </a:solidFill>
              </a:rPr>
              <a:t>JEE </a:t>
            </a:r>
            <a:r>
              <a:rPr lang="en-US" dirty="0" smtClean="0">
                <a:solidFill>
                  <a:srgbClr val="564B3C"/>
                </a:solidFill>
              </a:rPr>
              <a:t>Example: Participants</a:t>
            </a:r>
            <a:endParaRPr lang="en-US" i="1" dirty="0">
              <a:solidFill>
                <a:srgbClr val="564B3C"/>
              </a:solidFill>
            </a:endParaRPr>
          </a:p>
        </p:txBody>
      </p:sp>
      <p:sp>
        <p:nvSpPr>
          <p:cNvPr id="3" name="Content Placeholder 2"/>
          <p:cNvSpPr>
            <a:spLocks noGrp="1"/>
          </p:cNvSpPr>
          <p:nvPr>
            <p:ph idx="1"/>
          </p:nvPr>
        </p:nvSpPr>
        <p:spPr>
          <a:xfrm>
            <a:off x="498474" y="1600200"/>
            <a:ext cx="7556313" cy="4619259"/>
          </a:xfrm>
        </p:spPr>
        <p:txBody>
          <a:bodyPr>
            <a:normAutofit/>
          </a:bodyPr>
          <a:lstStyle/>
          <a:p>
            <a:pPr marL="0" indent="0">
              <a:buNone/>
            </a:pPr>
            <a:r>
              <a:rPr lang="en-US" dirty="0" smtClean="0"/>
              <a:t>“Over </a:t>
            </a:r>
            <a:r>
              <a:rPr lang="en-US" dirty="0"/>
              <a:t>60 Latina/o adolescents and their parents or guardians signed and returned </a:t>
            </a:r>
            <a:r>
              <a:rPr lang="en-US" dirty="0" smtClean="0"/>
              <a:t>the [consent] </a:t>
            </a:r>
            <a:r>
              <a:rPr lang="en-US" dirty="0"/>
              <a:t>forms. From this pool of potential participants, we selected 25 on the basis of two criteria: native Spanish fluency and recent enrollment in English as a Second Language (ESL) courses. We developed these criteria because ESL </a:t>
            </a:r>
            <a:r>
              <a:rPr lang="en-US" dirty="0" smtClean="0"/>
              <a:t>students </a:t>
            </a:r>
            <a:r>
              <a:rPr lang="en-US" dirty="0"/>
              <a:t>are more underrepresented in advanced STEM courses and professions in the United States than native English speakers (</a:t>
            </a:r>
            <a:r>
              <a:rPr lang="en-US" dirty="0" err="1" smtClean="0"/>
              <a:t>Gandara</a:t>
            </a:r>
            <a:r>
              <a:rPr lang="en-US" dirty="0"/>
              <a:t>, 2006; Lee, 2005), and we sought to work with underrepresented adolescents</a:t>
            </a:r>
            <a:r>
              <a:rPr lang="en-US" dirty="0" smtClean="0"/>
              <a:t>.” </a:t>
            </a:r>
            <a:endParaRPr lang="en-US" dirty="0"/>
          </a:p>
          <a:p>
            <a:pPr marL="0" indent="0" algn="r">
              <a:buNone/>
            </a:pPr>
            <a:r>
              <a:rPr lang="en-US" dirty="0" smtClean="0"/>
              <a:t>p. 283</a:t>
            </a:r>
            <a:endParaRPr lang="en-US" dirty="0"/>
          </a:p>
          <a:p>
            <a:pPr marL="0" indent="0">
              <a:buNone/>
            </a:pPr>
            <a:endParaRPr lang="en-US" dirty="0"/>
          </a:p>
        </p:txBody>
      </p:sp>
    </p:spTree>
    <p:extLst>
      <p:ext uri="{BB962C8B-B14F-4D97-AF65-F5344CB8AC3E}">
        <p14:creationId xmlns:p14="http://schemas.microsoft.com/office/powerpoint/2010/main" val="206352486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Introductions</a:t>
            </a:r>
            <a:endParaRPr lang="en-US" dirty="0">
              <a:solidFill>
                <a:schemeClr val="tx2"/>
              </a:solidFill>
            </a:endParaRPr>
          </a:p>
        </p:txBody>
      </p:sp>
      <p:pic>
        <p:nvPicPr>
          <p:cNvPr id="4" name="Picture 3" descr="FWPi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474" y="1870024"/>
            <a:ext cx="5634807" cy="4226106"/>
          </a:xfrm>
          <a:prstGeom prst="rect">
            <a:avLst/>
          </a:prstGeom>
        </p:spPr>
      </p:pic>
      <p:sp>
        <p:nvSpPr>
          <p:cNvPr id="5" name="TextBox 4"/>
          <p:cNvSpPr txBox="1"/>
          <p:nvPr/>
        </p:nvSpPr>
        <p:spPr>
          <a:xfrm>
            <a:off x="6436336" y="3849361"/>
            <a:ext cx="2410019" cy="1384995"/>
          </a:xfrm>
          <a:prstGeom prst="rect">
            <a:avLst/>
          </a:prstGeom>
          <a:noFill/>
        </p:spPr>
        <p:txBody>
          <a:bodyPr wrap="square" rtlCol="0">
            <a:spAutoFit/>
          </a:bodyPr>
          <a:lstStyle/>
          <a:p>
            <a:pPr marL="285750" indent="-285750">
              <a:buFont typeface="Arial"/>
              <a:buChar char="•"/>
            </a:pPr>
            <a:r>
              <a:rPr lang="en-US" sz="2800" dirty="0" smtClean="0"/>
              <a:t>Who</a:t>
            </a:r>
          </a:p>
          <a:p>
            <a:pPr marL="285750" indent="-285750">
              <a:buFont typeface="Arial"/>
              <a:buChar char="•"/>
            </a:pPr>
            <a:r>
              <a:rPr lang="en-US" sz="2800" dirty="0" smtClean="0"/>
              <a:t>What</a:t>
            </a:r>
          </a:p>
          <a:p>
            <a:pPr marL="285750" indent="-285750">
              <a:buFont typeface="Arial"/>
              <a:buChar char="•"/>
            </a:pPr>
            <a:r>
              <a:rPr lang="en-US" sz="2800" dirty="0" smtClean="0"/>
              <a:t>Why</a:t>
            </a:r>
          </a:p>
        </p:txBody>
      </p:sp>
    </p:spTree>
    <p:extLst>
      <p:ext uri="{BB962C8B-B14F-4D97-AF65-F5344CB8AC3E}">
        <p14:creationId xmlns:p14="http://schemas.microsoft.com/office/powerpoint/2010/main" val="182799624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64B3C"/>
                </a:solidFill>
              </a:rPr>
              <a:t>Data Sources</a:t>
            </a:r>
            <a:endParaRPr lang="en-US" dirty="0">
              <a:solidFill>
                <a:srgbClr val="564B3C"/>
              </a:solidFill>
            </a:endParaRPr>
          </a:p>
        </p:txBody>
      </p:sp>
      <p:sp>
        <p:nvSpPr>
          <p:cNvPr id="3" name="Content Placeholder 2"/>
          <p:cNvSpPr>
            <a:spLocks noGrp="1"/>
          </p:cNvSpPr>
          <p:nvPr>
            <p:ph idx="1"/>
          </p:nvPr>
        </p:nvSpPr>
        <p:spPr>
          <a:xfrm>
            <a:off x="498474" y="1540575"/>
            <a:ext cx="7556313" cy="4144963"/>
          </a:xfrm>
        </p:spPr>
        <p:txBody>
          <a:bodyPr>
            <a:normAutofit fontScale="85000" lnSpcReduction="20000"/>
          </a:bodyPr>
          <a:lstStyle/>
          <a:p>
            <a:pPr>
              <a:buClr>
                <a:schemeClr val="accent3"/>
              </a:buClr>
            </a:pPr>
            <a:r>
              <a:rPr lang="en-US" dirty="0" smtClean="0"/>
              <a:t>Interviews</a:t>
            </a:r>
          </a:p>
          <a:p>
            <a:pPr lvl="1">
              <a:buClr>
                <a:schemeClr val="accent6"/>
              </a:buClr>
            </a:pPr>
            <a:r>
              <a:rPr lang="en-US" dirty="0" smtClean="0"/>
              <a:t>Structured, Un-Structured, Semi-Structured</a:t>
            </a:r>
          </a:p>
          <a:p>
            <a:pPr lvl="1">
              <a:buClr>
                <a:schemeClr val="accent6"/>
              </a:buClr>
            </a:pPr>
            <a:r>
              <a:rPr lang="en-US" dirty="0" smtClean="0"/>
              <a:t>In-depth</a:t>
            </a:r>
          </a:p>
          <a:p>
            <a:pPr lvl="1">
              <a:buClr>
                <a:schemeClr val="accent6"/>
              </a:buClr>
            </a:pPr>
            <a:r>
              <a:rPr lang="en-US" dirty="0" smtClean="0"/>
              <a:t>Individual, Focus Group</a:t>
            </a:r>
          </a:p>
          <a:p>
            <a:pPr>
              <a:buClr>
                <a:schemeClr val="accent3"/>
              </a:buClr>
            </a:pPr>
            <a:r>
              <a:rPr lang="en-US" dirty="0" smtClean="0"/>
              <a:t>Observations</a:t>
            </a:r>
          </a:p>
          <a:p>
            <a:pPr lvl="1">
              <a:buClr>
                <a:schemeClr val="accent6"/>
              </a:buClr>
            </a:pPr>
            <a:r>
              <a:rPr lang="en-US" dirty="0" smtClean="0"/>
              <a:t>Field Notes</a:t>
            </a:r>
          </a:p>
          <a:p>
            <a:pPr lvl="1">
              <a:buClr>
                <a:schemeClr val="accent6"/>
              </a:buClr>
            </a:pPr>
            <a:r>
              <a:rPr lang="en-US" dirty="0"/>
              <a:t>Recording (audio and/or video</a:t>
            </a:r>
            <a:r>
              <a:rPr lang="en-US" dirty="0" smtClean="0"/>
              <a:t>)</a:t>
            </a:r>
          </a:p>
          <a:p>
            <a:pPr lvl="1">
              <a:buClr>
                <a:schemeClr val="accent6"/>
              </a:buClr>
            </a:pPr>
            <a:r>
              <a:rPr lang="en-US" dirty="0" smtClean="0"/>
              <a:t>Journaling &amp; </a:t>
            </a:r>
            <a:r>
              <a:rPr lang="en-US" dirty="0" err="1" smtClean="0"/>
              <a:t>Memoing</a:t>
            </a:r>
            <a:endParaRPr lang="en-US" dirty="0" smtClean="0"/>
          </a:p>
          <a:p>
            <a:pPr lvl="1">
              <a:buClr>
                <a:schemeClr val="accent6"/>
              </a:buClr>
            </a:pPr>
            <a:r>
              <a:rPr lang="en-US" dirty="0" smtClean="0"/>
              <a:t>Think-Aloud or Stimulated Recall</a:t>
            </a:r>
            <a:endParaRPr lang="en-US" dirty="0"/>
          </a:p>
          <a:p>
            <a:pPr>
              <a:buClr>
                <a:schemeClr val="accent3"/>
              </a:buClr>
            </a:pPr>
            <a:r>
              <a:rPr lang="en-US" dirty="0" smtClean="0"/>
              <a:t>Content</a:t>
            </a:r>
          </a:p>
          <a:p>
            <a:pPr>
              <a:buClr>
                <a:schemeClr val="accent3"/>
              </a:buClr>
            </a:pPr>
            <a:r>
              <a:rPr lang="en-US" dirty="0" smtClean="0"/>
              <a:t>Artifacts</a:t>
            </a:r>
          </a:p>
          <a:p>
            <a:pPr marL="0" indent="0" algn="r">
              <a:buNone/>
            </a:pPr>
            <a:r>
              <a:rPr lang="en-US" b="1" dirty="0" smtClean="0"/>
              <a:t>STANDOUT TIP: Go beyond single interviews or observations</a:t>
            </a:r>
            <a:endParaRPr lang="en-US" b="1" dirty="0"/>
          </a:p>
        </p:txBody>
      </p:sp>
      <p:pic>
        <p:nvPicPr>
          <p:cNvPr id="4" name="Picture 3" descr="standou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9916" y="5685538"/>
            <a:ext cx="2568632" cy="983304"/>
          </a:xfrm>
          <a:prstGeom prst="rect">
            <a:avLst/>
          </a:prstGeom>
        </p:spPr>
      </p:pic>
    </p:spTree>
    <p:extLst>
      <p:ext uri="{BB962C8B-B14F-4D97-AF65-F5344CB8AC3E}">
        <p14:creationId xmlns:p14="http://schemas.microsoft.com/office/powerpoint/2010/main" val="1120708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fade">
                                      <p:cBhvr>
                                        <p:cTn id="63" dur="1000"/>
                                        <p:tgtEl>
                                          <p:spTgt spid="3">
                                            <p:txEl>
                                              <p:pRg st="10" end="10"/>
                                            </p:txEl>
                                          </p:spTgt>
                                        </p:tgtEl>
                                      </p:cBhvr>
                                    </p:animEffect>
                                    <p:anim calcmode="lin" valueType="num">
                                      <p:cBhvr>
                                        <p:cTn id="6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11" end="11"/>
                                            </p:txEl>
                                          </p:spTgt>
                                        </p:tgtEl>
                                        <p:attrNameLst>
                                          <p:attrName>style.visibility</p:attrName>
                                        </p:attrNameLst>
                                      </p:cBhvr>
                                      <p:to>
                                        <p:strVal val="visible"/>
                                      </p:to>
                                    </p:set>
                                    <p:animEffect transition="in" filter="fade">
                                      <p:cBhvr>
                                        <p:cTn id="70" dur="1000"/>
                                        <p:tgtEl>
                                          <p:spTgt spid="3">
                                            <p:txEl>
                                              <p:pRg st="11" end="11"/>
                                            </p:txEl>
                                          </p:spTgt>
                                        </p:tgtEl>
                                      </p:cBhvr>
                                    </p:animEffect>
                                    <p:anim calcmode="lin" valueType="num">
                                      <p:cBhvr>
                                        <p:cTn id="71"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64B3C"/>
                </a:solidFill>
              </a:rPr>
              <a:t>Methodologies for Engineering Ed</a:t>
            </a:r>
            <a:endParaRPr lang="en-US" dirty="0">
              <a:solidFill>
                <a:srgbClr val="564B3C"/>
              </a:solidFill>
            </a:endParaRPr>
          </a:p>
        </p:txBody>
      </p:sp>
      <p:sp>
        <p:nvSpPr>
          <p:cNvPr id="3" name="Content Placeholder 2"/>
          <p:cNvSpPr>
            <a:spLocks noGrp="1"/>
          </p:cNvSpPr>
          <p:nvPr>
            <p:ph idx="1"/>
          </p:nvPr>
        </p:nvSpPr>
        <p:spPr>
          <a:xfrm>
            <a:off x="498474" y="1665297"/>
            <a:ext cx="7556313" cy="4144963"/>
          </a:xfrm>
        </p:spPr>
        <p:txBody>
          <a:bodyPr>
            <a:normAutofit lnSpcReduction="10000"/>
          </a:bodyPr>
          <a:lstStyle/>
          <a:p>
            <a:pPr marL="0" indent="0">
              <a:buNone/>
            </a:pPr>
            <a:r>
              <a:rPr lang="en-US" b="1" dirty="0"/>
              <a:t>Case </a:t>
            </a:r>
            <a:r>
              <a:rPr lang="en-US" b="1" dirty="0" smtClean="0"/>
              <a:t>study (case = bounded event, place, individual)</a:t>
            </a:r>
          </a:p>
          <a:p>
            <a:pPr lvl="1">
              <a:buClr>
                <a:schemeClr val="accent3"/>
              </a:buClr>
            </a:pPr>
            <a:r>
              <a:rPr lang="en-US" u="sng" dirty="0" smtClean="0"/>
              <a:t>Questions</a:t>
            </a:r>
            <a:r>
              <a:rPr lang="en-US" dirty="0" smtClean="0"/>
              <a:t>: Individual Students/Instructors, Cohorts, Courses, Programs, Facilities, Teaching Practices, Mentoring</a:t>
            </a:r>
            <a:endParaRPr lang="en-US" u="sng" dirty="0" smtClean="0"/>
          </a:p>
          <a:p>
            <a:pPr lvl="1">
              <a:buClr>
                <a:schemeClr val="accent3"/>
              </a:buClr>
            </a:pPr>
            <a:r>
              <a:rPr lang="en-US" u="sng" dirty="0" smtClean="0"/>
              <a:t>Data</a:t>
            </a:r>
            <a:r>
              <a:rPr lang="en-US" dirty="0" smtClean="0"/>
              <a:t>: Observations, Interviews, Content, Artifacts</a:t>
            </a:r>
          </a:p>
          <a:p>
            <a:pPr lvl="1">
              <a:buClr>
                <a:schemeClr val="accent3"/>
              </a:buClr>
            </a:pPr>
            <a:r>
              <a:rPr lang="en-US" u="sng" dirty="0" smtClean="0"/>
              <a:t>Challenges</a:t>
            </a:r>
            <a:r>
              <a:rPr lang="en-US" dirty="0" smtClean="0"/>
              <a:t>: Making robust &amp; meaningful to other contexts</a:t>
            </a:r>
            <a:endParaRPr lang="en-US" u="sng" dirty="0"/>
          </a:p>
          <a:p>
            <a:pPr marL="0" indent="0">
              <a:buNone/>
            </a:pPr>
            <a:r>
              <a:rPr lang="en-US" b="1" dirty="0" smtClean="0"/>
              <a:t>Phenomenology (in-depth case study of a phenomenon)</a:t>
            </a:r>
          </a:p>
          <a:p>
            <a:pPr lvl="1">
              <a:buClr>
                <a:schemeClr val="accent3"/>
              </a:buClr>
            </a:pPr>
            <a:r>
              <a:rPr lang="en-US" u="sng" dirty="0" smtClean="0"/>
              <a:t>Questions</a:t>
            </a:r>
            <a:r>
              <a:rPr lang="en-US" dirty="0" smtClean="0"/>
              <a:t>: Experiences, Events, Hardships</a:t>
            </a:r>
            <a:endParaRPr lang="en-US" u="sng" dirty="0" smtClean="0"/>
          </a:p>
          <a:p>
            <a:pPr lvl="1">
              <a:buClr>
                <a:schemeClr val="accent3"/>
              </a:buClr>
            </a:pPr>
            <a:r>
              <a:rPr lang="en-US" u="sng" dirty="0" smtClean="0"/>
              <a:t>Data</a:t>
            </a:r>
            <a:r>
              <a:rPr lang="en-US" dirty="0" smtClean="0"/>
              <a:t>: Multiple, in-depth interviews; Observations; Content &amp; Artifacts (journals, creative works, etc.)</a:t>
            </a:r>
          </a:p>
          <a:p>
            <a:pPr lvl="1">
              <a:buClr>
                <a:schemeClr val="accent3"/>
              </a:buClr>
            </a:pPr>
            <a:r>
              <a:rPr lang="en-US" u="sng" dirty="0" smtClean="0"/>
              <a:t>Challenges</a:t>
            </a:r>
            <a:r>
              <a:rPr lang="en-US" dirty="0" smtClean="0"/>
              <a:t>: Requires extensive understanding of theory</a:t>
            </a:r>
            <a:endParaRPr lang="en-US" u="sng" dirty="0"/>
          </a:p>
          <a:p>
            <a:pPr marL="228600" lvl="1" indent="0" algn="r">
              <a:buNone/>
            </a:pPr>
            <a:endParaRPr lang="en-US" b="1" dirty="0" smtClean="0"/>
          </a:p>
          <a:p>
            <a:pPr marL="228600" lvl="1" indent="0" algn="r">
              <a:buNone/>
            </a:pPr>
            <a:r>
              <a:rPr lang="en-US" b="1" dirty="0" smtClean="0"/>
              <a:t>STANDOUT TIP: Align methodology with theory</a:t>
            </a:r>
            <a:endParaRPr lang="en-US" b="1" dirty="0"/>
          </a:p>
        </p:txBody>
      </p:sp>
      <p:pic>
        <p:nvPicPr>
          <p:cNvPr id="4" name="Picture 3" descr="standou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9916" y="5810260"/>
            <a:ext cx="2568632" cy="983304"/>
          </a:xfrm>
          <a:prstGeom prst="rect">
            <a:avLst/>
          </a:prstGeom>
        </p:spPr>
      </p:pic>
    </p:spTree>
    <p:extLst>
      <p:ext uri="{BB962C8B-B14F-4D97-AF65-F5344CB8AC3E}">
        <p14:creationId xmlns:p14="http://schemas.microsoft.com/office/powerpoint/2010/main" val="12737563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1000"/>
                                        <p:tgtEl>
                                          <p:spTgt spid="3">
                                            <p:txEl>
                                              <p:pRg st="9" end="9"/>
                                            </p:txEl>
                                          </p:spTgt>
                                        </p:tgtEl>
                                      </p:cBhvr>
                                    </p:animEffect>
                                    <p:anim calcmode="lin" valueType="num">
                                      <p:cBhvr>
                                        <p:cTn id="5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1000"/>
                                        <p:tgtEl>
                                          <p:spTgt spid="4"/>
                                        </p:tgtEl>
                                      </p:cBhvr>
                                    </p:animEffect>
                                    <p:anim calcmode="lin" valueType="num">
                                      <p:cBhvr>
                                        <p:cTn id="57" dur="1000" fill="hold"/>
                                        <p:tgtEl>
                                          <p:spTgt spid="4"/>
                                        </p:tgtEl>
                                        <p:attrNameLst>
                                          <p:attrName>ppt_x</p:attrName>
                                        </p:attrNameLst>
                                      </p:cBhvr>
                                      <p:tavLst>
                                        <p:tav tm="0">
                                          <p:val>
                                            <p:strVal val="#ppt_x"/>
                                          </p:val>
                                        </p:tav>
                                        <p:tav tm="100000">
                                          <p:val>
                                            <p:strVal val="#ppt_x"/>
                                          </p:val>
                                        </p:tav>
                                      </p:tavLst>
                                    </p:anim>
                                    <p:anim calcmode="lin" valueType="num">
                                      <p:cBhvr>
                                        <p:cTn id="5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64B3C"/>
                </a:solidFill>
              </a:rPr>
              <a:t>Methodologies for Engineering Ed</a:t>
            </a:r>
            <a:endParaRPr lang="en-US" dirty="0">
              <a:solidFill>
                <a:srgbClr val="564B3C"/>
              </a:solidFill>
            </a:endParaRPr>
          </a:p>
        </p:txBody>
      </p:sp>
      <p:sp>
        <p:nvSpPr>
          <p:cNvPr id="3" name="Content Placeholder 2"/>
          <p:cNvSpPr>
            <a:spLocks noGrp="1"/>
          </p:cNvSpPr>
          <p:nvPr>
            <p:ph idx="1"/>
          </p:nvPr>
        </p:nvSpPr>
        <p:spPr>
          <a:xfrm>
            <a:off x="498473" y="1600200"/>
            <a:ext cx="7741769" cy="4144963"/>
          </a:xfrm>
        </p:spPr>
        <p:txBody>
          <a:bodyPr>
            <a:normAutofit lnSpcReduction="10000"/>
          </a:bodyPr>
          <a:lstStyle/>
          <a:p>
            <a:pPr marL="0" indent="0">
              <a:buNone/>
            </a:pPr>
            <a:r>
              <a:rPr lang="en-US" b="1" dirty="0" smtClean="0"/>
              <a:t>Ethnography (immersive, long-term study of cultural group)</a:t>
            </a:r>
          </a:p>
          <a:p>
            <a:pPr lvl="1">
              <a:buClr>
                <a:schemeClr val="accent3"/>
              </a:buClr>
            </a:pPr>
            <a:r>
              <a:rPr lang="en-US" u="sng" dirty="0" smtClean="0"/>
              <a:t>Questions</a:t>
            </a:r>
            <a:r>
              <a:rPr lang="en-US" dirty="0" smtClean="0"/>
              <a:t>: Behaviors, Beliefs, Identities, Interactions, Power</a:t>
            </a:r>
          </a:p>
          <a:p>
            <a:pPr lvl="1">
              <a:buClr>
                <a:schemeClr val="accent3"/>
              </a:buClr>
            </a:pPr>
            <a:r>
              <a:rPr lang="en-US" u="sng" dirty="0" smtClean="0"/>
              <a:t>Data</a:t>
            </a:r>
            <a:r>
              <a:rPr lang="en-US" dirty="0" smtClean="0"/>
              <a:t>: Extended/Repeated </a:t>
            </a:r>
            <a:r>
              <a:rPr lang="en-US" dirty="0"/>
              <a:t>O</a:t>
            </a:r>
            <a:r>
              <a:rPr lang="en-US" dirty="0" smtClean="0"/>
              <a:t>bservations, Multiple </a:t>
            </a:r>
            <a:r>
              <a:rPr lang="en-US" dirty="0"/>
              <a:t>I</a:t>
            </a:r>
            <a:r>
              <a:rPr lang="en-US" dirty="0" smtClean="0"/>
              <a:t>nterviews, Content &amp; Artifacts (photographs, journals, letters, etc.)</a:t>
            </a:r>
          </a:p>
          <a:p>
            <a:pPr lvl="1">
              <a:buClr>
                <a:schemeClr val="accent3"/>
              </a:buClr>
            </a:pPr>
            <a:r>
              <a:rPr lang="en-US" u="sng" dirty="0" smtClean="0"/>
              <a:t>Challenges</a:t>
            </a:r>
            <a:r>
              <a:rPr lang="en-US" dirty="0" smtClean="0"/>
              <a:t>: Time, </a:t>
            </a:r>
            <a:r>
              <a:rPr lang="en-US" dirty="0"/>
              <a:t>A</a:t>
            </a:r>
            <a:r>
              <a:rPr lang="en-US" dirty="0" smtClean="0"/>
              <a:t>ccess</a:t>
            </a:r>
          </a:p>
          <a:p>
            <a:pPr marL="0" indent="0">
              <a:buNone/>
            </a:pPr>
            <a:r>
              <a:rPr lang="en-US" b="1" dirty="0"/>
              <a:t>Discourse </a:t>
            </a:r>
            <a:r>
              <a:rPr lang="en-US" b="1" dirty="0" smtClean="0"/>
              <a:t>Analysis (systematic analysis of language)</a:t>
            </a:r>
            <a:endParaRPr lang="en-US" b="1" dirty="0"/>
          </a:p>
          <a:p>
            <a:pPr lvl="1">
              <a:buClr>
                <a:schemeClr val="accent3"/>
              </a:buClr>
            </a:pPr>
            <a:r>
              <a:rPr lang="en-US" u="sng" dirty="0"/>
              <a:t>Questions</a:t>
            </a:r>
            <a:r>
              <a:rPr lang="en-US" dirty="0"/>
              <a:t>: C</a:t>
            </a:r>
            <a:r>
              <a:rPr lang="en-US" dirty="0" smtClean="0"/>
              <a:t>onnections between Language, Society, &amp; Learning</a:t>
            </a:r>
            <a:endParaRPr lang="en-US" dirty="0"/>
          </a:p>
          <a:p>
            <a:pPr lvl="1">
              <a:buClr>
                <a:schemeClr val="accent3"/>
              </a:buClr>
            </a:pPr>
            <a:r>
              <a:rPr lang="en-US" u="sng" dirty="0" smtClean="0"/>
              <a:t>Data</a:t>
            </a:r>
            <a:r>
              <a:rPr lang="en-US" dirty="0" smtClean="0"/>
              <a:t>: Observations </a:t>
            </a:r>
            <a:r>
              <a:rPr lang="en-US" dirty="0"/>
              <a:t>(classroom discourse</a:t>
            </a:r>
            <a:r>
              <a:rPr lang="en-US" dirty="0" smtClean="0"/>
              <a:t>), Content </a:t>
            </a:r>
            <a:r>
              <a:rPr lang="en-US" dirty="0"/>
              <a:t>(curricular resources</a:t>
            </a:r>
            <a:r>
              <a:rPr lang="en-US" dirty="0" smtClean="0"/>
              <a:t>)</a:t>
            </a:r>
          </a:p>
          <a:p>
            <a:pPr lvl="1">
              <a:buClr>
                <a:schemeClr val="accent3"/>
              </a:buClr>
            </a:pPr>
            <a:r>
              <a:rPr lang="en-US" u="sng" dirty="0" smtClean="0"/>
              <a:t>Challenges</a:t>
            </a:r>
            <a:r>
              <a:rPr lang="en-US" dirty="0" smtClean="0"/>
              <a:t>: Developing Clear Coding Procedures (codebooks)</a:t>
            </a:r>
            <a:endParaRPr lang="en-US" u="sng" dirty="0"/>
          </a:p>
          <a:p>
            <a:pPr marL="228600" lvl="1" indent="0">
              <a:buNone/>
            </a:pPr>
            <a:endParaRPr lang="en-US" u="sng" dirty="0"/>
          </a:p>
          <a:p>
            <a:pPr marL="228600" lvl="1" indent="0" algn="r">
              <a:buNone/>
            </a:pPr>
            <a:r>
              <a:rPr lang="en-US" b="1" dirty="0" smtClean="0"/>
              <a:t>STANDOUT TIP: Use specificity to demonstrate rigor</a:t>
            </a:r>
          </a:p>
        </p:txBody>
      </p:sp>
      <p:pic>
        <p:nvPicPr>
          <p:cNvPr id="4" name="Picture 3" descr="standou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9916" y="5745163"/>
            <a:ext cx="2568632" cy="983304"/>
          </a:xfrm>
          <a:prstGeom prst="rect">
            <a:avLst/>
          </a:prstGeom>
        </p:spPr>
      </p:pic>
    </p:spTree>
    <p:extLst>
      <p:ext uri="{BB962C8B-B14F-4D97-AF65-F5344CB8AC3E}">
        <p14:creationId xmlns:p14="http://schemas.microsoft.com/office/powerpoint/2010/main" val="26768134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1000"/>
                                        <p:tgtEl>
                                          <p:spTgt spid="3">
                                            <p:txEl>
                                              <p:pRg st="9" end="9"/>
                                            </p:txEl>
                                          </p:spTgt>
                                        </p:tgtEl>
                                      </p:cBhvr>
                                    </p:animEffect>
                                    <p:anim calcmode="lin" valueType="num">
                                      <p:cBhvr>
                                        <p:cTn id="5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1000"/>
                                        <p:tgtEl>
                                          <p:spTgt spid="4"/>
                                        </p:tgtEl>
                                      </p:cBhvr>
                                    </p:animEffect>
                                    <p:anim calcmode="lin" valueType="num">
                                      <p:cBhvr>
                                        <p:cTn id="57" dur="1000" fill="hold"/>
                                        <p:tgtEl>
                                          <p:spTgt spid="4"/>
                                        </p:tgtEl>
                                        <p:attrNameLst>
                                          <p:attrName>ppt_x</p:attrName>
                                        </p:attrNameLst>
                                      </p:cBhvr>
                                      <p:tavLst>
                                        <p:tav tm="0">
                                          <p:val>
                                            <p:strVal val="#ppt_x"/>
                                          </p:val>
                                        </p:tav>
                                        <p:tav tm="100000">
                                          <p:val>
                                            <p:strVal val="#ppt_x"/>
                                          </p:val>
                                        </p:tav>
                                      </p:tavLst>
                                    </p:anim>
                                    <p:anim calcmode="lin" valueType="num">
                                      <p:cBhvr>
                                        <p:cTn id="5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564B3C"/>
                </a:solidFill>
              </a:rPr>
              <a:t>JEE </a:t>
            </a:r>
            <a:r>
              <a:rPr lang="en-US" dirty="0" smtClean="0">
                <a:solidFill>
                  <a:srgbClr val="564B3C"/>
                </a:solidFill>
              </a:rPr>
              <a:t>Example: Methodology</a:t>
            </a:r>
            <a:endParaRPr lang="en-US" i="1" dirty="0">
              <a:solidFill>
                <a:srgbClr val="564B3C"/>
              </a:solidFill>
            </a:endParaRPr>
          </a:p>
        </p:txBody>
      </p:sp>
      <p:sp>
        <p:nvSpPr>
          <p:cNvPr id="3" name="Content Placeholder 2"/>
          <p:cNvSpPr>
            <a:spLocks noGrp="1"/>
          </p:cNvSpPr>
          <p:nvPr>
            <p:ph idx="1"/>
          </p:nvPr>
        </p:nvSpPr>
        <p:spPr>
          <a:xfrm>
            <a:off x="498474" y="1600200"/>
            <a:ext cx="7556313" cy="4619259"/>
          </a:xfrm>
        </p:spPr>
        <p:txBody>
          <a:bodyPr>
            <a:normAutofit/>
          </a:bodyPr>
          <a:lstStyle/>
          <a:p>
            <a:pPr marL="0" indent="0">
              <a:buNone/>
            </a:pPr>
            <a:r>
              <a:rPr lang="en-US" dirty="0" smtClean="0"/>
              <a:t>“</a:t>
            </a:r>
            <a:r>
              <a:rPr lang="en-US" dirty="0"/>
              <a:t>In accordance with the </a:t>
            </a:r>
            <a:r>
              <a:rPr lang="en-US" b="1" dirty="0">
                <a:solidFill>
                  <a:srgbClr val="CF543F"/>
                </a:solidFill>
              </a:rPr>
              <a:t>constructivist paradigm</a:t>
            </a:r>
            <a:r>
              <a:rPr lang="en-US" dirty="0"/>
              <a:t>, we used an </a:t>
            </a:r>
            <a:r>
              <a:rPr lang="en-US" b="1" dirty="0">
                <a:solidFill>
                  <a:srgbClr val="CF543F"/>
                </a:solidFill>
              </a:rPr>
              <a:t>ethnographic approach </a:t>
            </a:r>
            <a:r>
              <a:rPr lang="en-US" dirty="0"/>
              <a:t>to data collection and analysis (</a:t>
            </a:r>
            <a:r>
              <a:rPr lang="en-US" dirty="0" err="1"/>
              <a:t>Hammersley</a:t>
            </a:r>
            <a:r>
              <a:rPr lang="en-US" dirty="0"/>
              <a:t> &amp; Atkinson, 2007; Moll et al., 1992)</a:t>
            </a:r>
            <a:r>
              <a:rPr lang="en-US" dirty="0" smtClean="0"/>
              <a:t>.” </a:t>
            </a:r>
            <a:endParaRPr lang="en-US" dirty="0"/>
          </a:p>
          <a:p>
            <a:pPr marL="0" indent="0" algn="r">
              <a:buNone/>
            </a:pPr>
            <a:r>
              <a:rPr lang="en-US" dirty="0" smtClean="0"/>
              <a:t>p. 283</a:t>
            </a:r>
          </a:p>
          <a:p>
            <a:pPr marL="0" indent="0">
              <a:buNone/>
            </a:pPr>
            <a:r>
              <a:rPr lang="en-US" dirty="0" smtClean="0"/>
              <a:t> </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5" name="Picture 4" descr="community-tre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4587" y="2626790"/>
            <a:ext cx="3805849" cy="4231209"/>
          </a:xfrm>
          <a:prstGeom prst="rect">
            <a:avLst/>
          </a:prstGeom>
        </p:spPr>
      </p:pic>
    </p:spTree>
    <p:extLst>
      <p:ext uri="{BB962C8B-B14F-4D97-AF65-F5344CB8AC3E}">
        <p14:creationId xmlns:p14="http://schemas.microsoft.com/office/powerpoint/2010/main" val="197308140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564B3C"/>
                </a:solidFill>
              </a:rPr>
              <a:t>JEE </a:t>
            </a:r>
            <a:r>
              <a:rPr lang="en-US" dirty="0" smtClean="0">
                <a:solidFill>
                  <a:srgbClr val="564B3C"/>
                </a:solidFill>
              </a:rPr>
              <a:t>Example: Data Sources</a:t>
            </a:r>
            <a:endParaRPr lang="en-US" i="1" dirty="0">
              <a:solidFill>
                <a:srgbClr val="564B3C"/>
              </a:solidFill>
            </a:endParaRPr>
          </a:p>
        </p:txBody>
      </p:sp>
      <p:sp>
        <p:nvSpPr>
          <p:cNvPr id="3" name="Content Placeholder 2"/>
          <p:cNvSpPr>
            <a:spLocks noGrp="1"/>
          </p:cNvSpPr>
          <p:nvPr>
            <p:ph idx="1"/>
          </p:nvPr>
        </p:nvSpPr>
        <p:spPr>
          <a:xfrm>
            <a:off x="498474" y="1600200"/>
            <a:ext cx="7556313" cy="4619259"/>
          </a:xfrm>
        </p:spPr>
        <p:txBody>
          <a:bodyPr>
            <a:normAutofit fontScale="92500" lnSpcReduction="10000"/>
          </a:bodyPr>
          <a:lstStyle/>
          <a:p>
            <a:pPr marL="0" indent="0">
              <a:buNone/>
            </a:pPr>
            <a:r>
              <a:rPr lang="en-US" dirty="0" smtClean="0"/>
              <a:t>“</a:t>
            </a:r>
            <a:r>
              <a:rPr lang="en-US" dirty="0"/>
              <a:t>We collected four types of data to ascertain the participants’ engineering-related funds of knowledge. First, we collected copies of </a:t>
            </a:r>
            <a:r>
              <a:rPr lang="en-US" b="1" dirty="0">
                <a:solidFill>
                  <a:schemeClr val="accent2"/>
                </a:solidFill>
              </a:rPr>
              <a:t>participant-generated artifacts</a:t>
            </a:r>
            <a:r>
              <a:rPr lang="en-US" dirty="0"/>
              <a:t>, such as sketches in the participants’ notebooks and photographs that the participants had taken of objects they </a:t>
            </a:r>
            <a:r>
              <a:rPr lang="en-US" dirty="0" smtClean="0"/>
              <a:t>built</a:t>
            </a:r>
            <a:r>
              <a:rPr lang="mr-IN" dirty="0" smtClean="0"/>
              <a:t>…</a:t>
            </a:r>
            <a:r>
              <a:rPr lang="en-US" dirty="0"/>
              <a:t> Second, we conducted </a:t>
            </a:r>
            <a:r>
              <a:rPr lang="en-US" b="1" dirty="0">
                <a:solidFill>
                  <a:srgbClr val="CF543F"/>
                </a:solidFill>
              </a:rPr>
              <a:t>monthly individual interviews</a:t>
            </a:r>
            <a:r>
              <a:rPr lang="en-US" dirty="0"/>
              <a:t>, ranging from 30 to 60 minutes, with each </a:t>
            </a:r>
            <a:r>
              <a:rPr lang="en-US" dirty="0" smtClean="0"/>
              <a:t>participant</a:t>
            </a:r>
            <a:r>
              <a:rPr lang="mr-IN" dirty="0" smtClean="0"/>
              <a:t>…</a:t>
            </a:r>
            <a:r>
              <a:rPr lang="en-US" dirty="0" smtClean="0"/>
              <a:t> </a:t>
            </a:r>
            <a:r>
              <a:rPr lang="en-US" dirty="0"/>
              <a:t>Third, we collected data from </a:t>
            </a:r>
            <a:r>
              <a:rPr lang="en-US" b="1" dirty="0">
                <a:solidFill>
                  <a:srgbClr val="CF543F"/>
                </a:solidFill>
              </a:rPr>
              <a:t>two retrospective or concurrent think-aloud protocols</a:t>
            </a:r>
            <a:r>
              <a:rPr lang="en-US" dirty="0"/>
              <a:t> from each participant as they conducted tasks that we believed might be relevant to engineering or as they conducted a task relevant to their self-selected </a:t>
            </a:r>
            <a:r>
              <a:rPr lang="en-US" dirty="0" smtClean="0"/>
              <a:t>projects</a:t>
            </a:r>
            <a:r>
              <a:rPr lang="mr-IN" dirty="0" smtClean="0"/>
              <a:t>…</a:t>
            </a:r>
            <a:r>
              <a:rPr lang="en-US" dirty="0" smtClean="0"/>
              <a:t> </a:t>
            </a:r>
            <a:r>
              <a:rPr lang="en-US" dirty="0"/>
              <a:t>Fourth, we facilitated </a:t>
            </a:r>
            <a:r>
              <a:rPr lang="en-US" b="1" dirty="0">
                <a:solidFill>
                  <a:srgbClr val="CF543F"/>
                </a:solidFill>
              </a:rPr>
              <a:t>bimonthly group meetings</a:t>
            </a:r>
            <a:r>
              <a:rPr lang="en-US" dirty="0"/>
              <a:t> in which the participants identified </a:t>
            </a:r>
            <a:r>
              <a:rPr lang="en-US" dirty="0" smtClean="0"/>
              <a:t>problems </a:t>
            </a:r>
            <a:r>
              <a:rPr lang="en-US" dirty="0"/>
              <a:t>in their communities and developed solutions to them</a:t>
            </a:r>
            <a:r>
              <a:rPr lang="en-US" dirty="0" smtClean="0"/>
              <a:t>.” </a:t>
            </a:r>
          </a:p>
          <a:p>
            <a:pPr marL="0" indent="0" algn="r">
              <a:buNone/>
            </a:pPr>
            <a:r>
              <a:rPr lang="en-US" dirty="0" smtClean="0"/>
              <a:t>pp. 285-286</a:t>
            </a:r>
            <a:endParaRPr lang="en-US" dirty="0"/>
          </a:p>
          <a:p>
            <a:pPr marL="0" indent="0">
              <a:buNone/>
            </a:pPr>
            <a:r>
              <a:rPr lang="en-US" dirty="0" smtClean="0"/>
              <a:t> </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95519566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64B3C"/>
                </a:solidFill>
              </a:rPr>
              <a:t>Data Collection Tools: Interview Protocol (from </a:t>
            </a:r>
            <a:r>
              <a:rPr lang="en-US" i="1" dirty="0" smtClean="0">
                <a:solidFill>
                  <a:srgbClr val="564B3C"/>
                </a:solidFill>
              </a:rPr>
              <a:t>JEE</a:t>
            </a:r>
            <a:r>
              <a:rPr lang="en-US" dirty="0">
                <a:solidFill>
                  <a:srgbClr val="564B3C"/>
                </a:solidFill>
              </a:rPr>
              <a:t> </a:t>
            </a:r>
            <a:r>
              <a:rPr lang="en-US" dirty="0" smtClean="0">
                <a:solidFill>
                  <a:srgbClr val="564B3C"/>
                </a:solidFill>
              </a:rPr>
              <a:t>example)</a:t>
            </a:r>
            <a:endParaRPr lang="en-US" dirty="0">
              <a:solidFill>
                <a:srgbClr val="564B3C"/>
              </a:solidFill>
            </a:endParaRPr>
          </a:p>
        </p:txBody>
      </p:sp>
      <p:sp>
        <p:nvSpPr>
          <p:cNvPr id="3" name="Content Placeholder 2"/>
          <p:cNvSpPr>
            <a:spLocks noGrp="1"/>
          </p:cNvSpPr>
          <p:nvPr>
            <p:ph idx="1"/>
          </p:nvPr>
        </p:nvSpPr>
        <p:spPr>
          <a:xfrm>
            <a:off x="498474" y="1981200"/>
            <a:ext cx="7741769" cy="4144963"/>
          </a:xfrm>
        </p:spPr>
        <p:txBody>
          <a:bodyPr>
            <a:normAutofit fontScale="92500" lnSpcReduction="20000"/>
          </a:bodyPr>
          <a:lstStyle/>
          <a:p>
            <a:pPr marL="0" indent="0">
              <a:buNone/>
            </a:pPr>
            <a:r>
              <a:rPr lang="en-US" u="sng" dirty="0"/>
              <a:t>Self </a:t>
            </a:r>
            <a:endParaRPr lang="en-US" u="sng" dirty="0" smtClean="0"/>
          </a:p>
          <a:p>
            <a:pPr lvl="1">
              <a:buClr>
                <a:schemeClr val="accent3"/>
              </a:buClr>
            </a:pPr>
            <a:r>
              <a:rPr lang="en-US" dirty="0" smtClean="0"/>
              <a:t>If </a:t>
            </a:r>
            <a:r>
              <a:rPr lang="en-US" dirty="0"/>
              <a:t>somebody asked you to write a story about your life, what would you put in it? </a:t>
            </a:r>
            <a:endParaRPr lang="en-US" dirty="0" smtClean="0"/>
          </a:p>
          <a:p>
            <a:pPr lvl="1">
              <a:buClr>
                <a:schemeClr val="accent3"/>
              </a:buClr>
            </a:pPr>
            <a:r>
              <a:rPr lang="en-US" dirty="0" smtClean="0"/>
              <a:t>What </a:t>
            </a:r>
            <a:r>
              <a:rPr lang="en-US" dirty="0"/>
              <a:t>are your interests</a:t>
            </a:r>
            <a:r>
              <a:rPr lang="en-US" dirty="0" smtClean="0"/>
              <a:t>? What </a:t>
            </a:r>
            <a:r>
              <a:rPr lang="en-US" dirty="0"/>
              <a:t>are your talents</a:t>
            </a:r>
            <a:r>
              <a:rPr lang="en-US" dirty="0" smtClean="0"/>
              <a:t>? </a:t>
            </a:r>
          </a:p>
          <a:p>
            <a:pPr lvl="1">
              <a:buClr>
                <a:schemeClr val="accent3"/>
              </a:buClr>
            </a:pPr>
            <a:r>
              <a:rPr lang="en-US" dirty="0"/>
              <a:t>Did you do any work on the engineering project any time between now and the last group meeting? Tell me more about that. </a:t>
            </a:r>
            <a:endParaRPr lang="en-US" dirty="0" smtClean="0"/>
          </a:p>
          <a:p>
            <a:pPr marL="0" indent="0">
              <a:buClr>
                <a:schemeClr val="accent3"/>
              </a:buClr>
              <a:buNone/>
            </a:pPr>
            <a:r>
              <a:rPr lang="en-US" u="sng" dirty="0" smtClean="0"/>
              <a:t>Family </a:t>
            </a:r>
            <a:r>
              <a:rPr lang="en-US" u="sng" dirty="0"/>
              <a:t>and Household </a:t>
            </a:r>
          </a:p>
          <a:p>
            <a:pPr lvl="1">
              <a:buClr>
                <a:schemeClr val="accent3"/>
              </a:buClr>
            </a:pPr>
            <a:r>
              <a:rPr lang="en-US" dirty="0"/>
              <a:t>Tell me about your </a:t>
            </a:r>
            <a:r>
              <a:rPr lang="en-US" dirty="0" smtClean="0"/>
              <a:t>family. What </a:t>
            </a:r>
            <a:r>
              <a:rPr lang="en-US" dirty="0"/>
              <a:t>do your parents/guardians/older siblings do for a living</a:t>
            </a:r>
            <a:r>
              <a:rPr lang="en-US" dirty="0" smtClean="0"/>
              <a:t>?</a:t>
            </a:r>
          </a:p>
          <a:p>
            <a:pPr lvl="1">
              <a:buClr>
                <a:schemeClr val="accent3"/>
              </a:buClr>
            </a:pPr>
            <a:r>
              <a:rPr lang="en-US" dirty="0" smtClean="0"/>
              <a:t>Have </a:t>
            </a:r>
            <a:r>
              <a:rPr lang="en-US" dirty="0"/>
              <a:t>you ever helped them with their work? Please describe a </a:t>
            </a:r>
            <a:r>
              <a:rPr lang="en-US" dirty="0" smtClean="0"/>
              <a:t>time. </a:t>
            </a:r>
            <a:endParaRPr lang="en-US" dirty="0"/>
          </a:p>
          <a:p>
            <a:pPr marL="0" indent="0">
              <a:buClr>
                <a:schemeClr val="accent3"/>
              </a:buClr>
              <a:buNone/>
            </a:pPr>
            <a:r>
              <a:rPr lang="en-US" u="sng" dirty="0" smtClean="0"/>
              <a:t>Work</a:t>
            </a:r>
          </a:p>
          <a:p>
            <a:pPr lvl="1">
              <a:buClr>
                <a:schemeClr val="accent3"/>
              </a:buClr>
            </a:pPr>
            <a:r>
              <a:rPr lang="en-US" dirty="0"/>
              <a:t>Do you have a job, or have you ever held a job? Please tell me about it. </a:t>
            </a:r>
            <a:endParaRPr lang="en-US" dirty="0" smtClean="0"/>
          </a:p>
          <a:p>
            <a:pPr lvl="1">
              <a:buClr>
                <a:schemeClr val="accent3"/>
              </a:buClr>
            </a:pPr>
            <a:r>
              <a:rPr lang="en-US" dirty="0" smtClean="0"/>
              <a:t>What </a:t>
            </a:r>
            <a:r>
              <a:rPr lang="en-US" dirty="0"/>
              <a:t>ideas do you have for making your work go better? Have you tried to implement any of those ideas? </a:t>
            </a:r>
          </a:p>
          <a:p>
            <a:pPr marL="0" indent="0">
              <a:buNone/>
            </a:pPr>
            <a:endParaRPr lang="en-US" dirty="0" smtClean="0"/>
          </a:p>
          <a:p>
            <a:endParaRPr lang="en-US" dirty="0"/>
          </a:p>
          <a:p>
            <a:endParaRPr lang="en-US" dirty="0"/>
          </a:p>
        </p:txBody>
      </p:sp>
    </p:spTree>
    <p:extLst>
      <p:ext uri="{BB962C8B-B14F-4D97-AF65-F5344CB8AC3E}">
        <p14:creationId xmlns:p14="http://schemas.microsoft.com/office/powerpoint/2010/main" val="357109927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64B3C"/>
                </a:solidFill>
              </a:rPr>
              <a:t>Data Collection Tools: Observations &amp; Content</a:t>
            </a:r>
            <a:endParaRPr lang="en-US" dirty="0">
              <a:solidFill>
                <a:srgbClr val="564B3C"/>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877247104"/>
              </p:ext>
            </p:extLst>
          </p:nvPr>
        </p:nvGraphicFramePr>
        <p:xfrm>
          <a:off x="615131" y="2141674"/>
          <a:ext cx="7091156" cy="2793488"/>
        </p:xfrm>
        <a:graphic>
          <a:graphicData uri="http://schemas.openxmlformats.org/drawingml/2006/table">
            <a:tbl>
              <a:tblPr firstRow="1" bandRow="1">
                <a:tableStyleId>{5C22544A-7EE6-4342-B048-85BDC9FD1C3A}</a:tableStyleId>
              </a:tblPr>
              <a:tblGrid>
                <a:gridCol w="3545578"/>
                <a:gridCol w="3545578"/>
              </a:tblGrid>
              <a:tr h="698372">
                <a:tc>
                  <a:txBody>
                    <a:bodyPr/>
                    <a:lstStyle/>
                    <a:p>
                      <a:r>
                        <a:rPr lang="en-US" dirty="0" smtClean="0">
                          <a:solidFill>
                            <a:srgbClr val="564B3C"/>
                          </a:solidFill>
                        </a:rPr>
                        <a:t>Time/Location </a:t>
                      </a:r>
                      <a:r>
                        <a:rPr lang="en-US" baseline="0" dirty="0" smtClean="0">
                          <a:solidFill>
                            <a:srgbClr val="564B3C"/>
                          </a:solidFill>
                        </a:rPr>
                        <a:t>&amp; Observed Data</a:t>
                      </a:r>
                      <a:endParaRPr lang="en-US" dirty="0">
                        <a:solidFill>
                          <a:srgbClr val="564B3C"/>
                        </a:solidFill>
                      </a:endParaRPr>
                    </a:p>
                  </a:txBody>
                  <a:tcPr/>
                </a:tc>
                <a:tc>
                  <a:txBody>
                    <a:bodyPr/>
                    <a:lstStyle/>
                    <a:p>
                      <a:r>
                        <a:rPr lang="en-US" dirty="0" smtClean="0">
                          <a:solidFill>
                            <a:srgbClr val="564B3C"/>
                          </a:solidFill>
                        </a:rPr>
                        <a:t>Analysis,</a:t>
                      </a:r>
                      <a:r>
                        <a:rPr lang="en-US" dirty="0" smtClean="0"/>
                        <a:t> </a:t>
                      </a:r>
                      <a:r>
                        <a:rPr lang="en-US" dirty="0" smtClean="0">
                          <a:solidFill>
                            <a:srgbClr val="564B3C"/>
                          </a:solidFill>
                        </a:rPr>
                        <a:t>Memo</a:t>
                      </a:r>
                      <a:endParaRPr lang="en-US" dirty="0">
                        <a:solidFill>
                          <a:srgbClr val="564B3C"/>
                        </a:solidFill>
                      </a:endParaRPr>
                    </a:p>
                  </a:txBody>
                  <a:tcPr/>
                </a:tc>
              </a:tr>
              <a:tr h="698372">
                <a:tc>
                  <a:txBody>
                    <a:bodyPr/>
                    <a:lstStyle/>
                    <a:p>
                      <a:endParaRPr lang="en-US" dirty="0"/>
                    </a:p>
                  </a:txBody>
                  <a:tcPr/>
                </a:tc>
                <a:tc>
                  <a:txBody>
                    <a:bodyPr/>
                    <a:lstStyle/>
                    <a:p>
                      <a:endParaRPr lang="en-US" dirty="0"/>
                    </a:p>
                  </a:txBody>
                  <a:tcPr/>
                </a:tc>
              </a:tr>
              <a:tr h="698372">
                <a:tc>
                  <a:txBody>
                    <a:bodyPr/>
                    <a:lstStyle/>
                    <a:p>
                      <a:endParaRPr lang="en-US" dirty="0"/>
                    </a:p>
                  </a:txBody>
                  <a:tcPr/>
                </a:tc>
                <a:tc>
                  <a:txBody>
                    <a:bodyPr/>
                    <a:lstStyle/>
                    <a:p>
                      <a:endParaRPr lang="en-US"/>
                    </a:p>
                  </a:txBody>
                  <a:tcPr/>
                </a:tc>
              </a:tr>
              <a:tr h="698372">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36813199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64B3C"/>
                </a:solidFill>
              </a:rPr>
              <a:t>Emerging Methodologies for Engineering Ed</a:t>
            </a:r>
            <a:endParaRPr lang="en-US" dirty="0">
              <a:solidFill>
                <a:srgbClr val="564B3C"/>
              </a:solidFill>
            </a:endParaRPr>
          </a:p>
        </p:txBody>
      </p:sp>
      <p:sp>
        <p:nvSpPr>
          <p:cNvPr id="3" name="Content Placeholder 2"/>
          <p:cNvSpPr>
            <a:spLocks noGrp="1"/>
          </p:cNvSpPr>
          <p:nvPr>
            <p:ph idx="1"/>
          </p:nvPr>
        </p:nvSpPr>
        <p:spPr>
          <a:xfrm>
            <a:off x="498474" y="1981200"/>
            <a:ext cx="7871650" cy="4144963"/>
          </a:xfrm>
        </p:spPr>
        <p:txBody>
          <a:bodyPr>
            <a:normAutofit/>
          </a:bodyPr>
          <a:lstStyle/>
          <a:p>
            <a:pPr>
              <a:buClr>
                <a:schemeClr val="accent3"/>
              </a:buClr>
            </a:pPr>
            <a:r>
              <a:rPr lang="en-US" dirty="0" smtClean="0"/>
              <a:t>PhotoVoice</a:t>
            </a:r>
          </a:p>
          <a:p>
            <a:pPr>
              <a:buClr>
                <a:schemeClr val="accent3"/>
              </a:buClr>
            </a:pPr>
            <a:r>
              <a:rPr lang="en-US" dirty="0" err="1" smtClean="0"/>
              <a:t>Testimonio</a:t>
            </a:r>
            <a:endParaRPr lang="en-US" dirty="0" smtClean="0"/>
          </a:p>
          <a:p>
            <a:pPr>
              <a:buClr>
                <a:schemeClr val="accent3"/>
              </a:buClr>
            </a:pPr>
            <a:r>
              <a:rPr lang="en-US" dirty="0" smtClean="0"/>
              <a:t>Participatory research (including CBPR)</a:t>
            </a:r>
          </a:p>
          <a:p>
            <a:pPr>
              <a:buClr>
                <a:schemeClr val="accent3"/>
              </a:buClr>
            </a:pPr>
            <a:r>
              <a:rPr lang="en-US" dirty="0" err="1" smtClean="0"/>
              <a:t>Autoethnography</a:t>
            </a:r>
            <a:endParaRPr lang="en-US" dirty="0" smtClean="0"/>
          </a:p>
          <a:p>
            <a:pPr>
              <a:buClr>
                <a:schemeClr val="accent3"/>
              </a:buClr>
            </a:pPr>
            <a:r>
              <a:rPr lang="en-US" dirty="0" smtClean="0"/>
              <a:t>Grounded Theory</a:t>
            </a:r>
          </a:p>
          <a:p>
            <a:pPr marL="228600" lvl="1" indent="0">
              <a:buNone/>
            </a:pPr>
            <a:endParaRPr lang="en-US" dirty="0"/>
          </a:p>
          <a:p>
            <a:pPr marL="228600" lvl="1" indent="0" algn="r">
              <a:buNone/>
            </a:pPr>
            <a:r>
              <a:rPr lang="en-US" b="1" dirty="0" smtClean="0"/>
              <a:t>STANDOUT TIP: Try new methodologies, with caution</a:t>
            </a:r>
          </a:p>
          <a:p>
            <a:pPr lvl="1"/>
            <a:endParaRPr lang="en-US" dirty="0" smtClean="0"/>
          </a:p>
        </p:txBody>
      </p:sp>
      <p:pic>
        <p:nvPicPr>
          <p:cNvPr id="4" name="Picture 3" descr="standou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9916" y="5685538"/>
            <a:ext cx="2568632" cy="983304"/>
          </a:xfrm>
          <a:prstGeom prst="rect">
            <a:avLst/>
          </a:prstGeom>
        </p:spPr>
      </p:pic>
    </p:spTree>
    <p:extLst>
      <p:ext uri="{BB962C8B-B14F-4D97-AF65-F5344CB8AC3E}">
        <p14:creationId xmlns:p14="http://schemas.microsoft.com/office/powerpoint/2010/main" val="398357329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64B3C"/>
                </a:solidFill>
              </a:rPr>
              <a:t>Qualitative Design</a:t>
            </a:r>
            <a:endParaRPr lang="en-US" dirty="0">
              <a:solidFill>
                <a:srgbClr val="564B3C"/>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98675057"/>
              </p:ext>
            </p:extLst>
          </p:nvPr>
        </p:nvGraphicFramePr>
        <p:xfrm>
          <a:off x="498475" y="1981200"/>
          <a:ext cx="7556500" cy="4144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061311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64B3C"/>
                </a:solidFill>
              </a:rPr>
              <a:t>Analysis</a:t>
            </a:r>
            <a:endParaRPr lang="en-US" dirty="0">
              <a:solidFill>
                <a:srgbClr val="564B3C"/>
              </a:solidFill>
            </a:endParaRPr>
          </a:p>
        </p:txBody>
      </p:sp>
      <p:sp>
        <p:nvSpPr>
          <p:cNvPr id="3" name="Content Placeholder 2"/>
          <p:cNvSpPr>
            <a:spLocks noGrp="1"/>
          </p:cNvSpPr>
          <p:nvPr>
            <p:ph idx="1"/>
          </p:nvPr>
        </p:nvSpPr>
        <p:spPr>
          <a:xfrm>
            <a:off x="498474" y="1981200"/>
            <a:ext cx="7842788" cy="4144963"/>
          </a:xfrm>
        </p:spPr>
        <p:txBody>
          <a:bodyPr>
            <a:normAutofit/>
          </a:bodyPr>
          <a:lstStyle/>
          <a:p>
            <a:pPr>
              <a:buClr>
                <a:schemeClr val="accent3"/>
              </a:buClr>
            </a:pPr>
            <a:r>
              <a:rPr lang="en-US" dirty="0" smtClean="0"/>
              <a:t>Revisit problem, purpose, &amp; research question(s)</a:t>
            </a:r>
          </a:p>
          <a:p>
            <a:pPr>
              <a:buClr>
                <a:schemeClr val="accent3"/>
              </a:buClr>
            </a:pPr>
            <a:r>
              <a:rPr lang="en-US" dirty="0" smtClean="0"/>
              <a:t>Develop a systematic process</a:t>
            </a:r>
          </a:p>
          <a:p>
            <a:pPr>
              <a:buClr>
                <a:schemeClr val="accent3"/>
              </a:buClr>
            </a:pPr>
            <a:r>
              <a:rPr lang="en-US" dirty="0" smtClean="0"/>
              <a:t>Coding</a:t>
            </a:r>
          </a:p>
          <a:p>
            <a:pPr lvl="1">
              <a:buClr>
                <a:schemeClr val="accent6"/>
              </a:buClr>
            </a:pPr>
            <a:r>
              <a:rPr lang="en-US" dirty="0" smtClean="0"/>
              <a:t>Open (review data, line by line)</a:t>
            </a:r>
          </a:p>
          <a:p>
            <a:pPr lvl="1">
              <a:buClr>
                <a:schemeClr val="accent6"/>
              </a:buClr>
            </a:pPr>
            <a:r>
              <a:rPr lang="en-US" dirty="0" smtClean="0"/>
              <a:t>Focused (form categories, connect to theory/research literature)</a:t>
            </a:r>
          </a:p>
          <a:p>
            <a:pPr>
              <a:buClr>
                <a:schemeClr val="accent3"/>
              </a:buClr>
            </a:pPr>
            <a:r>
              <a:rPr lang="en-US" dirty="0"/>
              <a:t>Emergent </a:t>
            </a:r>
            <a:r>
              <a:rPr lang="en-US" dirty="0" smtClean="0"/>
              <a:t>Themes (during open &amp; focused coding)</a:t>
            </a:r>
            <a:endParaRPr lang="en-US" dirty="0"/>
          </a:p>
          <a:p>
            <a:pPr>
              <a:buClr>
                <a:schemeClr val="accent3"/>
              </a:buClr>
            </a:pPr>
            <a:r>
              <a:rPr lang="en-US" dirty="0"/>
              <a:t>Constant Comparative </a:t>
            </a:r>
            <a:r>
              <a:rPr lang="en-US" dirty="0" smtClean="0"/>
              <a:t>Analysis (seek patterns &amp; “saturation”)</a:t>
            </a:r>
            <a:endParaRPr lang="en-US" dirty="0"/>
          </a:p>
          <a:p>
            <a:pPr marL="228600" lvl="1" indent="0">
              <a:buNone/>
            </a:pPr>
            <a:endParaRPr lang="en-US" dirty="0" smtClean="0"/>
          </a:p>
        </p:txBody>
      </p:sp>
    </p:spTree>
    <p:extLst>
      <p:ext uri="{BB962C8B-B14F-4D97-AF65-F5344CB8AC3E}">
        <p14:creationId xmlns:p14="http://schemas.microsoft.com/office/powerpoint/2010/main" val="12737563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64B3C"/>
                </a:solidFill>
              </a:rPr>
              <a:t>Overview &amp; Objectives</a:t>
            </a:r>
            <a:endParaRPr lang="en-US" dirty="0">
              <a:solidFill>
                <a:srgbClr val="564B3C"/>
              </a:solidFill>
            </a:endParaRPr>
          </a:p>
        </p:txBody>
      </p:sp>
      <p:sp>
        <p:nvSpPr>
          <p:cNvPr id="3" name="Content Placeholder 2"/>
          <p:cNvSpPr>
            <a:spLocks noGrp="1"/>
          </p:cNvSpPr>
          <p:nvPr>
            <p:ph idx="1"/>
          </p:nvPr>
        </p:nvSpPr>
        <p:spPr/>
        <p:txBody>
          <a:bodyPr/>
          <a:lstStyle/>
          <a:p>
            <a:pPr>
              <a:buClr>
                <a:schemeClr val="accent3"/>
              </a:buClr>
            </a:pPr>
            <a:r>
              <a:rPr lang="en-US" dirty="0" smtClean="0"/>
              <a:t>Highlight </a:t>
            </a:r>
            <a:r>
              <a:rPr lang="en-US" dirty="0" smtClean="0">
                <a:solidFill>
                  <a:srgbClr val="CF543F"/>
                </a:solidFill>
              </a:rPr>
              <a:t>opportunities</a:t>
            </a:r>
            <a:r>
              <a:rPr lang="en-US" dirty="0" smtClean="0"/>
              <a:t> for rigorous &amp; innovative qualitative research in engineering education</a:t>
            </a:r>
          </a:p>
          <a:p>
            <a:pPr>
              <a:buClr>
                <a:schemeClr val="accent3"/>
              </a:buClr>
            </a:pPr>
            <a:r>
              <a:rPr lang="en-US" dirty="0" smtClean="0"/>
              <a:t>Discuss </a:t>
            </a:r>
            <a:r>
              <a:rPr lang="en-US" dirty="0" smtClean="0">
                <a:solidFill>
                  <a:srgbClr val="CF543F"/>
                </a:solidFill>
              </a:rPr>
              <a:t>ethical considerations &amp; challenges</a:t>
            </a:r>
          </a:p>
          <a:p>
            <a:pPr>
              <a:buClr>
                <a:schemeClr val="accent3"/>
              </a:buClr>
            </a:pPr>
            <a:r>
              <a:rPr lang="en-US" dirty="0" smtClean="0"/>
              <a:t>Look to </a:t>
            </a:r>
            <a:r>
              <a:rPr lang="en-US" dirty="0" smtClean="0">
                <a:solidFill>
                  <a:srgbClr val="CF543F"/>
                </a:solidFill>
              </a:rPr>
              <a:t>examples</a:t>
            </a:r>
            <a:r>
              <a:rPr lang="en-US" dirty="0" smtClean="0"/>
              <a:t> from </a:t>
            </a:r>
            <a:r>
              <a:rPr lang="en-US" i="1" dirty="0" smtClean="0"/>
              <a:t>JEE </a:t>
            </a:r>
            <a:r>
              <a:rPr lang="en-US" dirty="0" smtClean="0"/>
              <a:t>article</a:t>
            </a:r>
            <a:endParaRPr lang="en-US" i="1" dirty="0" smtClean="0"/>
          </a:p>
          <a:p>
            <a:pPr>
              <a:buClr>
                <a:schemeClr val="accent3"/>
              </a:buClr>
            </a:pPr>
            <a:r>
              <a:rPr lang="en-US" dirty="0" smtClean="0"/>
              <a:t>Provide </a:t>
            </a:r>
            <a:r>
              <a:rPr lang="en-US" dirty="0" smtClean="0">
                <a:solidFill>
                  <a:srgbClr val="CF543F"/>
                </a:solidFill>
              </a:rPr>
              <a:t>brainstorming</a:t>
            </a:r>
            <a:r>
              <a:rPr lang="en-US" dirty="0" smtClean="0"/>
              <a:t> time</a:t>
            </a:r>
            <a:endParaRPr lang="en-US" dirty="0"/>
          </a:p>
          <a:p>
            <a:pPr>
              <a:buClr>
                <a:schemeClr val="accent3"/>
              </a:buClr>
            </a:pPr>
            <a:r>
              <a:rPr lang="en-US" dirty="0" smtClean="0"/>
              <a:t>Identify ways to </a:t>
            </a:r>
            <a:r>
              <a:rPr lang="en-US" dirty="0" smtClean="0">
                <a:solidFill>
                  <a:srgbClr val="CF543F"/>
                </a:solidFill>
              </a:rPr>
              <a:t>“stand out”</a:t>
            </a:r>
          </a:p>
        </p:txBody>
      </p:sp>
      <p:pic>
        <p:nvPicPr>
          <p:cNvPr id="4" name="Picture 3" descr="standou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4773" y="5280550"/>
            <a:ext cx="3140601" cy="1202261"/>
          </a:xfrm>
          <a:prstGeom prst="rect">
            <a:avLst/>
          </a:prstGeom>
        </p:spPr>
      </p:pic>
    </p:spTree>
    <p:extLst>
      <p:ext uri="{BB962C8B-B14F-4D97-AF65-F5344CB8AC3E}">
        <p14:creationId xmlns:p14="http://schemas.microsoft.com/office/powerpoint/2010/main" val="11808047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1000"/>
                                        <p:tgtEl>
                                          <p:spTgt spid="4"/>
                                        </p:tgtEl>
                                      </p:cBhvr>
                                    </p:animEffect>
                                    <p:anim calcmode="lin" valueType="num">
                                      <p:cBhvr>
                                        <p:cTn id="41" dur="1000" fill="hold"/>
                                        <p:tgtEl>
                                          <p:spTgt spid="4"/>
                                        </p:tgtEl>
                                        <p:attrNameLst>
                                          <p:attrName>ppt_x</p:attrName>
                                        </p:attrNameLst>
                                      </p:cBhvr>
                                      <p:tavLst>
                                        <p:tav tm="0">
                                          <p:val>
                                            <p:strVal val="#ppt_x"/>
                                          </p:val>
                                        </p:tav>
                                        <p:tav tm="100000">
                                          <p:val>
                                            <p:strVal val="#ppt_x"/>
                                          </p:val>
                                        </p:tav>
                                      </p:tavLst>
                                    </p:anim>
                                    <p:anim calcmode="lin" valueType="num">
                                      <p:cBhvr>
                                        <p:cTn id="4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564B3C"/>
                </a:solidFill>
              </a:rPr>
              <a:t>JEE </a:t>
            </a:r>
            <a:r>
              <a:rPr lang="en-US" dirty="0" smtClean="0">
                <a:solidFill>
                  <a:srgbClr val="564B3C"/>
                </a:solidFill>
              </a:rPr>
              <a:t>Example: Data Analysis</a:t>
            </a:r>
            <a:endParaRPr lang="en-US" i="1" dirty="0">
              <a:solidFill>
                <a:srgbClr val="564B3C"/>
              </a:solidFill>
            </a:endParaRPr>
          </a:p>
        </p:txBody>
      </p:sp>
      <p:sp>
        <p:nvSpPr>
          <p:cNvPr id="3" name="Content Placeholder 2"/>
          <p:cNvSpPr>
            <a:spLocks noGrp="1"/>
          </p:cNvSpPr>
          <p:nvPr>
            <p:ph idx="1"/>
          </p:nvPr>
        </p:nvSpPr>
        <p:spPr>
          <a:xfrm>
            <a:off x="498474" y="1600200"/>
            <a:ext cx="7684044" cy="5066599"/>
          </a:xfrm>
        </p:spPr>
        <p:txBody>
          <a:bodyPr>
            <a:normAutofit fontScale="77500" lnSpcReduction="20000"/>
          </a:bodyPr>
          <a:lstStyle/>
          <a:p>
            <a:pPr marL="0" indent="0">
              <a:buNone/>
            </a:pPr>
            <a:r>
              <a:rPr lang="en-US" dirty="0" smtClean="0"/>
              <a:t>“</a:t>
            </a:r>
            <a:r>
              <a:rPr lang="en-US" dirty="0"/>
              <a:t>We used a modified form of </a:t>
            </a:r>
            <a:r>
              <a:rPr lang="en-US" b="1" dirty="0">
                <a:solidFill>
                  <a:srgbClr val="CF543F"/>
                </a:solidFill>
              </a:rPr>
              <a:t>constant comparative analysis </a:t>
            </a:r>
            <a:r>
              <a:rPr lang="en-US" dirty="0"/>
              <a:t>(Corbin &amp; Strauss, 2014) to </a:t>
            </a:r>
            <a:r>
              <a:rPr lang="en-US" dirty="0" smtClean="0"/>
              <a:t>analyze </a:t>
            </a:r>
            <a:r>
              <a:rPr lang="en-US" dirty="0"/>
              <a:t>transcripts from the individual interviews, from the retrospective and concurrent </a:t>
            </a:r>
            <a:r>
              <a:rPr lang="en-US" dirty="0" smtClean="0"/>
              <a:t>protocols</a:t>
            </a:r>
            <a:r>
              <a:rPr lang="en-US" dirty="0"/>
              <a:t>, and from the bimonthly group </a:t>
            </a:r>
            <a:r>
              <a:rPr lang="en-US" dirty="0" smtClean="0"/>
              <a:t>meetings</a:t>
            </a:r>
            <a:r>
              <a:rPr lang="mr-IN" dirty="0" smtClean="0"/>
              <a:t>…</a:t>
            </a:r>
            <a:r>
              <a:rPr lang="en-US" dirty="0" smtClean="0"/>
              <a:t> According </a:t>
            </a:r>
            <a:r>
              <a:rPr lang="en-US" dirty="0"/>
              <a:t>to this coding method, researchers notice similarities across multiple data points and develop definitions, or codes, that identify the commonalities across those data points. Though constant comparative analysis has historically been associated with grounded theory, an approach to data analysis in which all codes are developed inductively from the data, several scholars (Miles &amp; </a:t>
            </a:r>
            <a:r>
              <a:rPr lang="en-US" dirty="0" err="1"/>
              <a:t>Huberman</a:t>
            </a:r>
            <a:r>
              <a:rPr lang="en-US" dirty="0"/>
              <a:t>, 1994; </a:t>
            </a:r>
            <a:r>
              <a:rPr lang="en-US" dirty="0" err="1" smtClean="0"/>
              <a:t>Smagorinsky</a:t>
            </a:r>
            <a:r>
              <a:rPr lang="en-US" dirty="0"/>
              <a:t>, 2008) have argued that scholars can </a:t>
            </a:r>
            <a:r>
              <a:rPr lang="en-US" b="1" dirty="0">
                <a:solidFill>
                  <a:srgbClr val="CF543F"/>
                </a:solidFill>
              </a:rPr>
              <a:t>apply preexisting codes from previous research or theoretical literature to new </a:t>
            </a:r>
            <a:r>
              <a:rPr lang="en-US" b="1" dirty="0" smtClean="0">
                <a:solidFill>
                  <a:srgbClr val="CF543F"/>
                </a:solidFill>
              </a:rPr>
              <a:t>datasets</a:t>
            </a:r>
            <a:r>
              <a:rPr lang="en-US" dirty="0" smtClean="0"/>
              <a:t>. Acting </a:t>
            </a:r>
            <a:r>
              <a:rPr lang="en-US" dirty="0"/>
              <a:t>under this latter assumption, we read theoretical and empirical literature related to three areas: Latina/o adolescents’ science-related funds of knowledge (Barton &amp; Tan, 2009; </a:t>
            </a:r>
            <a:r>
              <a:rPr lang="en-US" dirty="0" err="1"/>
              <a:t>Moje</a:t>
            </a:r>
            <a:r>
              <a:rPr lang="en-US" dirty="0"/>
              <a:t> et al., 2004); engineering design processes (Atman et al., 2007); and engineering bodies of knowledge, skills, and habits of mind (International Technology and Engineering </a:t>
            </a:r>
            <a:r>
              <a:rPr lang="en-US" dirty="0" smtClean="0"/>
              <a:t>Educators </a:t>
            </a:r>
            <a:r>
              <a:rPr lang="en-US" dirty="0"/>
              <a:t>Association, 2007; Moore et al., 2014). Informed by this literature, the first and second </a:t>
            </a:r>
            <a:r>
              <a:rPr lang="en-US" dirty="0" smtClean="0"/>
              <a:t>authors </a:t>
            </a:r>
            <a:r>
              <a:rPr lang="en-US" b="1" dirty="0">
                <a:solidFill>
                  <a:srgbClr val="CF543F"/>
                </a:solidFill>
              </a:rPr>
              <a:t>developed a preliminary set of preexisting codes</a:t>
            </a:r>
            <a:r>
              <a:rPr lang="en-US" dirty="0"/>
              <a:t> in each of these areas. We then read through randomly selected data points and discussed the extent to which these preexisting codes should be modified or expanded to more accurately describe the features of the data from this particular study. </a:t>
            </a:r>
            <a:r>
              <a:rPr lang="en-US" b="1" dirty="0">
                <a:solidFill>
                  <a:srgbClr val="CF543F"/>
                </a:solidFill>
              </a:rPr>
              <a:t>We developed a modified list of codes </a:t>
            </a:r>
            <a:r>
              <a:rPr lang="en-US" dirty="0"/>
              <a:t>(see Tables 2 to 4) that more accurately reflected the features of the current dataset. </a:t>
            </a:r>
            <a:r>
              <a:rPr lang="en-US" dirty="0" smtClean="0"/>
              <a:t>“</a:t>
            </a:r>
            <a:endParaRPr lang="en-US" dirty="0"/>
          </a:p>
          <a:p>
            <a:pPr marL="0" indent="0" algn="r">
              <a:buNone/>
            </a:pPr>
            <a:r>
              <a:rPr lang="en-US" dirty="0" smtClean="0"/>
              <a:t>pp. 286-287</a:t>
            </a:r>
            <a:endParaRPr lang="en-US" dirty="0"/>
          </a:p>
        </p:txBody>
      </p:sp>
    </p:spTree>
    <p:extLst>
      <p:ext uri="{BB962C8B-B14F-4D97-AF65-F5344CB8AC3E}">
        <p14:creationId xmlns:p14="http://schemas.microsoft.com/office/powerpoint/2010/main" val="223378292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2301188" cy="2387536"/>
          </a:xfrm>
        </p:spPr>
        <p:txBody>
          <a:bodyPr/>
          <a:lstStyle/>
          <a:p>
            <a:r>
              <a:rPr lang="en-US" i="1" dirty="0" smtClean="0">
                <a:solidFill>
                  <a:srgbClr val="564B3C"/>
                </a:solidFill>
              </a:rPr>
              <a:t>JEE </a:t>
            </a:r>
            <a:r>
              <a:rPr lang="en-US" dirty="0" smtClean="0">
                <a:solidFill>
                  <a:srgbClr val="564B3C"/>
                </a:solidFill>
              </a:rPr>
              <a:t>Example: Codes</a:t>
            </a:r>
            <a:endParaRPr lang="en-US" i="1" dirty="0">
              <a:solidFill>
                <a:srgbClr val="564B3C"/>
              </a:solidFill>
            </a:endParaRPr>
          </a:p>
        </p:txBody>
      </p:sp>
      <p:pic>
        <p:nvPicPr>
          <p:cNvPr id="5" name="Picture 4" descr="Screen Shot 2018-02-10 at 2.12.2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0680" y="216455"/>
            <a:ext cx="6243319" cy="6437211"/>
          </a:xfrm>
          <a:prstGeom prst="rect">
            <a:avLst/>
          </a:prstGeom>
        </p:spPr>
      </p:pic>
    </p:spTree>
    <p:extLst>
      <p:ext uri="{BB962C8B-B14F-4D97-AF65-F5344CB8AC3E}">
        <p14:creationId xmlns:p14="http://schemas.microsoft.com/office/powerpoint/2010/main" val="140790452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64B3C"/>
                </a:solidFill>
              </a:rPr>
              <a:t>Trustworthiness</a:t>
            </a:r>
            <a:endParaRPr lang="en-US" dirty="0">
              <a:solidFill>
                <a:srgbClr val="564B3C"/>
              </a:solidFill>
            </a:endParaRPr>
          </a:p>
        </p:txBody>
      </p:sp>
      <p:sp>
        <p:nvSpPr>
          <p:cNvPr id="3" name="Content Placeholder 2"/>
          <p:cNvSpPr>
            <a:spLocks noGrp="1"/>
          </p:cNvSpPr>
          <p:nvPr>
            <p:ph idx="1"/>
          </p:nvPr>
        </p:nvSpPr>
        <p:spPr>
          <a:xfrm>
            <a:off x="498474" y="1427037"/>
            <a:ext cx="7556313" cy="4144963"/>
          </a:xfrm>
        </p:spPr>
        <p:txBody>
          <a:bodyPr>
            <a:normAutofit/>
          </a:bodyPr>
          <a:lstStyle/>
          <a:p>
            <a:pPr>
              <a:buClr>
                <a:schemeClr val="accent3"/>
              </a:buClr>
            </a:pPr>
            <a:r>
              <a:rPr lang="en-US" dirty="0" smtClean="0"/>
              <a:t>Specificity &amp; “thick description”</a:t>
            </a:r>
          </a:p>
          <a:p>
            <a:pPr>
              <a:buClr>
                <a:schemeClr val="accent3"/>
              </a:buClr>
            </a:pPr>
            <a:r>
              <a:rPr lang="en-US" dirty="0" smtClean="0"/>
              <a:t>Transparency</a:t>
            </a:r>
          </a:p>
          <a:p>
            <a:pPr>
              <a:buClr>
                <a:schemeClr val="accent3"/>
              </a:buClr>
            </a:pPr>
            <a:r>
              <a:rPr lang="en-US" dirty="0" smtClean="0"/>
              <a:t>Triangulation</a:t>
            </a:r>
          </a:p>
          <a:p>
            <a:pPr>
              <a:buClr>
                <a:schemeClr val="accent3"/>
              </a:buClr>
            </a:pPr>
            <a:r>
              <a:rPr lang="en-US" dirty="0" smtClean="0"/>
              <a:t>Consistency across researchers</a:t>
            </a:r>
          </a:p>
          <a:p>
            <a:pPr>
              <a:buClr>
                <a:schemeClr val="accent3"/>
              </a:buClr>
            </a:pPr>
            <a:r>
              <a:rPr lang="en-US" dirty="0" smtClean="0"/>
              <a:t>Expert Verification</a:t>
            </a:r>
          </a:p>
          <a:p>
            <a:pPr>
              <a:buClr>
                <a:schemeClr val="accent3"/>
              </a:buClr>
            </a:pPr>
            <a:r>
              <a:rPr lang="en-US" dirty="0" smtClean="0"/>
              <a:t>Reflexivity</a:t>
            </a:r>
          </a:p>
          <a:p>
            <a:pPr>
              <a:buClr>
                <a:schemeClr val="accent3"/>
              </a:buClr>
            </a:pPr>
            <a:r>
              <a:rPr lang="en-US" dirty="0" smtClean="0"/>
              <a:t>Member Checking</a:t>
            </a:r>
          </a:p>
        </p:txBody>
      </p:sp>
      <p:pic>
        <p:nvPicPr>
          <p:cNvPr id="4" name="Picture 3" descr="The_pyramid_of_khafr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9731" y="4268665"/>
            <a:ext cx="4800194" cy="2156425"/>
          </a:xfrm>
          <a:prstGeom prst="rect">
            <a:avLst/>
          </a:prstGeom>
        </p:spPr>
      </p:pic>
    </p:spTree>
    <p:extLst>
      <p:ext uri="{BB962C8B-B14F-4D97-AF65-F5344CB8AC3E}">
        <p14:creationId xmlns:p14="http://schemas.microsoft.com/office/powerpoint/2010/main" val="192044602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564B3C"/>
                </a:solidFill>
              </a:rPr>
              <a:t>JEE </a:t>
            </a:r>
            <a:r>
              <a:rPr lang="en-US" dirty="0" smtClean="0">
                <a:solidFill>
                  <a:srgbClr val="564B3C"/>
                </a:solidFill>
              </a:rPr>
              <a:t>Example</a:t>
            </a:r>
            <a:endParaRPr lang="en-US" i="1" dirty="0">
              <a:solidFill>
                <a:srgbClr val="564B3C"/>
              </a:solidFill>
            </a:endParaRPr>
          </a:p>
        </p:txBody>
      </p:sp>
      <p:sp>
        <p:nvSpPr>
          <p:cNvPr id="3" name="Content Placeholder 2"/>
          <p:cNvSpPr>
            <a:spLocks noGrp="1"/>
          </p:cNvSpPr>
          <p:nvPr>
            <p:ph idx="1"/>
          </p:nvPr>
        </p:nvSpPr>
        <p:spPr>
          <a:xfrm>
            <a:off x="498474" y="1600200"/>
            <a:ext cx="7684044" cy="5066599"/>
          </a:xfrm>
        </p:spPr>
        <p:txBody>
          <a:bodyPr>
            <a:normAutofit lnSpcReduction="10000"/>
          </a:bodyPr>
          <a:lstStyle/>
          <a:p>
            <a:pPr marL="0" indent="0">
              <a:buNone/>
            </a:pPr>
            <a:r>
              <a:rPr lang="en-US" dirty="0" smtClean="0"/>
              <a:t>“To </a:t>
            </a:r>
            <a:r>
              <a:rPr lang="en-US" dirty="0"/>
              <a:t>ensure quality during the first stage, the first author provided professional development on data </a:t>
            </a:r>
            <a:r>
              <a:rPr lang="en-US" dirty="0" smtClean="0"/>
              <a:t>collection </a:t>
            </a:r>
            <a:r>
              <a:rPr lang="en-US" dirty="0"/>
              <a:t>methods (Walther et al., 2013) to the second and third authors, who were graduate students at the time of the study. During weekly team meetings, we read transcripts from the study and collectively annotated them while critiquing our data-collection techniques. A fourth colleague played devil’s advocate during these team debriefings by reading the </a:t>
            </a:r>
            <a:r>
              <a:rPr lang="en-US" dirty="0" smtClean="0"/>
              <a:t>transcripts </a:t>
            </a:r>
            <a:r>
              <a:rPr lang="en-US" dirty="0"/>
              <a:t>and pointing out possible weaknesses in our data-collection methods (</a:t>
            </a:r>
            <a:r>
              <a:rPr lang="en-US" dirty="0" err="1"/>
              <a:t>Erlandson</a:t>
            </a:r>
            <a:r>
              <a:rPr lang="en-US" dirty="0"/>
              <a:t>, Harris, Skipper, &amp; Allen, 1993). </a:t>
            </a:r>
            <a:endParaRPr lang="en-US" dirty="0" smtClean="0"/>
          </a:p>
          <a:p>
            <a:pPr marL="0" indent="0">
              <a:buNone/>
            </a:pPr>
            <a:r>
              <a:rPr lang="en-US" dirty="0" smtClean="0"/>
              <a:t>To </a:t>
            </a:r>
            <a:r>
              <a:rPr lang="en-US" dirty="0"/>
              <a:t>further ensure quality during the data-collection phase, we triangulated data across multiple sources over a prolonged period of time (Maxwell, 2005). </a:t>
            </a:r>
            <a:r>
              <a:rPr lang="en-US" dirty="0" smtClean="0"/>
              <a:t>.. </a:t>
            </a:r>
            <a:r>
              <a:rPr lang="en-US" dirty="0"/>
              <a:t>We also ensured quality by collecting data until theoretical </a:t>
            </a:r>
            <a:r>
              <a:rPr lang="en-US" dirty="0" smtClean="0"/>
              <a:t>saturation </a:t>
            </a:r>
            <a:r>
              <a:rPr lang="en-US" dirty="0"/>
              <a:t>had been reached (Glaser &amp; Strauss, 1967; Walker, 2012</a:t>
            </a:r>
            <a:r>
              <a:rPr lang="en-US" dirty="0" smtClean="0"/>
              <a:t>).”</a:t>
            </a:r>
          </a:p>
          <a:p>
            <a:pPr marL="0" indent="0" algn="r">
              <a:buNone/>
            </a:pPr>
            <a:r>
              <a:rPr lang="en-US" dirty="0" smtClean="0"/>
              <a:t>(pp. 287-291) </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66965153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564B3C"/>
                </a:solidFill>
              </a:rPr>
              <a:t>JEE </a:t>
            </a:r>
            <a:r>
              <a:rPr lang="en-US" dirty="0" smtClean="0">
                <a:solidFill>
                  <a:srgbClr val="564B3C"/>
                </a:solidFill>
              </a:rPr>
              <a:t>Example</a:t>
            </a:r>
            <a:endParaRPr lang="en-US" i="1" dirty="0">
              <a:solidFill>
                <a:srgbClr val="564B3C"/>
              </a:solidFill>
            </a:endParaRPr>
          </a:p>
        </p:txBody>
      </p:sp>
      <p:sp>
        <p:nvSpPr>
          <p:cNvPr id="3" name="Content Placeholder 2"/>
          <p:cNvSpPr>
            <a:spLocks noGrp="1"/>
          </p:cNvSpPr>
          <p:nvPr>
            <p:ph idx="1"/>
          </p:nvPr>
        </p:nvSpPr>
        <p:spPr>
          <a:xfrm>
            <a:off x="498474" y="1600200"/>
            <a:ext cx="7556313" cy="5066599"/>
          </a:xfrm>
        </p:spPr>
        <p:txBody>
          <a:bodyPr>
            <a:normAutofit fontScale="92500" lnSpcReduction="20000"/>
          </a:bodyPr>
          <a:lstStyle/>
          <a:p>
            <a:pPr marL="0" indent="0">
              <a:buNone/>
            </a:pPr>
            <a:r>
              <a:rPr lang="en-US" dirty="0" smtClean="0"/>
              <a:t>“</a:t>
            </a:r>
            <a:r>
              <a:rPr lang="en-US" dirty="0"/>
              <a:t>The third author and two external advisors evaluated randomly selected examples of coded data and confirmed the accuracy of the codes, but they suggested changes in phrasing for four codes. Using codes that incorporated their suggestions, the first and second authors </a:t>
            </a:r>
            <a:r>
              <a:rPr lang="en-US" dirty="0" smtClean="0"/>
              <a:t>independently </a:t>
            </a:r>
            <a:r>
              <a:rPr lang="en-US" dirty="0"/>
              <a:t>coded 10% of the randomly selected data and achieved 92% </a:t>
            </a:r>
            <a:r>
              <a:rPr lang="en-US" dirty="0" smtClean="0"/>
              <a:t>agreement</a:t>
            </a:r>
            <a:r>
              <a:rPr lang="mr-IN" dirty="0" smtClean="0"/>
              <a:t>…</a:t>
            </a:r>
            <a:r>
              <a:rPr lang="en-US" dirty="0" smtClean="0"/>
              <a:t> </a:t>
            </a:r>
            <a:r>
              <a:rPr lang="en-US" dirty="0"/>
              <a:t>External advisors with expertise in funds of knowledge or engineering education also evaluated our early transcripts and provided feedback on how we might improve our protocol instruments (Appendices A to C) and our interviewing techniques. On the basis of this feedback, we modified our data collection protocols and approaches as described above</a:t>
            </a:r>
            <a:r>
              <a:rPr lang="en-US" dirty="0" smtClean="0"/>
              <a:t>.” </a:t>
            </a:r>
            <a:endParaRPr lang="en-US" dirty="0"/>
          </a:p>
          <a:p>
            <a:pPr marL="0" indent="0" algn="r">
              <a:buNone/>
            </a:pPr>
            <a:r>
              <a:rPr lang="en-US" dirty="0" smtClean="0"/>
              <a:t>p. 287</a:t>
            </a:r>
          </a:p>
          <a:p>
            <a:pPr marL="0" indent="0">
              <a:buNone/>
            </a:pPr>
            <a:r>
              <a:rPr lang="en-US" dirty="0" smtClean="0"/>
              <a:t>“We </a:t>
            </a:r>
            <a:r>
              <a:rPr lang="en-US" dirty="0"/>
              <a:t>ensured that two coders independently identified the same phenomena in the data and achieved over </a:t>
            </a:r>
            <a:r>
              <a:rPr lang="en-US" dirty="0" smtClean="0"/>
              <a:t>85</a:t>
            </a:r>
            <a:r>
              <a:rPr lang="en-US" dirty="0"/>
              <a:t>% agreement in their application of codes (</a:t>
            </a:r>
            <a:r>
              <a:rPr lang="en-US" dirty="0" smtClean="0"/>
              <a:t>Saldana</a:t>
            </a:r>
            <a:r>
              <a:rPr lang="en-US" dirty="0"/>
              <a:t>, 2012)</a:t>
            </a:r>
            <a:r>
              <a:rPr lang="en-US" dirty="0" smtClean="0"/>
              <a:t>.”</a:t>
            </a:r>
          </a:p>
          <a:p>
            <a:pPr marL="0" indent="0" algn="r">
              <a:buNone/>
            </a:pPr>
            <a:r>
              <a:rPr lang="en-US" dirty="0" smtClean="0"/>
              <a:t>pp. 290-291 </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78095586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64B3C"/>
                </a:solidFill>
              </a:rPr>
              <a:t>Ethics &amp; Qualitative Research in Ed</a:t>
            </a:r>
            <a:endParaRPr lang="en-US" dirty="0">
              <a:solidFill>
                <a:srgbClr val="564B3C"/>
              </a:solidFill>
            </a:endParaRPr>
          </a:p>
        </p:txBody>
      </p:sp>
      <p:sp>
        <p:nvSpPr>
          <p:cNvPr id="3" name="Content Placeholder 2"/>
          <p:cNvSpPr>
            <a:spLocks noGrp="1"/>
          </p:cNvSpPr>
          <p:nvPr>
            <p:ph idx="1"/>
          </p:nvPr>
        </p:nvSpPr>
        <p:spPr>
          <a:xfrm>
            <a:off x="498474" y="1600200"/>
            <a:ext cx="7556313" cy="4144963"/>
          </a:xfrm>
        </p:spPr>
        <p:txBody>
          <a:bodyPr>
            <a:normAutofit/>
          </a:bodyPr>
          <a:lstStyle/>
          <a:p>
            <a:pPr>
              <a:buClr>
                <a:schemeClr val="accent3"/>
              </a:buClr>
            </a:pPr>
            <a:r>
              <a:rPr lang="en-US" dirty="0" smtClean="0"/>
              <a:t>Small samples</a:t>
            </a:r>
          </a:p>
          <a:p>
            <a:pPr>
              <a:buClr>
                <a:schemeClr val="accent3"/>
              </a:buClr>
            </a:pPr>
            <a:r>
              <a:rPr lang="en-US" dirty="0" smtClean="0"/>
              <a:t>Vulnerable groups</a:t>
            </a:r>
          </a:p>
          <a:p>
            <a:pPr>
              <a:buClr>
                <a:schemeClr val="accent3"/>
              </a:buClr>
            </a:pPr>
            <a:r>
              <a:rPr lang="en-US" dirty="0" smtClean="0"/>
              <a:t>IRB approval (including tribal IRBs): informed consent, etc.</a:t>
            </a:r>
          </a:p>
          <a:p>
            <a:pPr>
              <a:buClr>
                <a:schemeClr val="accent3"/>
              </a:buClr>
            </a:pPr>
            <a:r>
              <a:rPr lang="en-US" dirty="0" smtClean="0"/>
              <a:t>Students as “subjects”</a:t>
            </a:r>
          </a:p>
          <a:p>
            <a:pPr>
              <a:buClr>
                <a:schemeClr val="accent3"/>
              </a:buClr>
            </a:pPr>
            <a:r>
              <a:rPr lang="en-US" dirty="0" smtClean="0"/>
              <a:t>Reciprocity &amp; participant benefits</a:t>
            </a:r>
          </a:p>
          <a:p>
            <a:pPr>
              <a:buClr>
                <a:schemeClr val="accent3"/>
              </a:buClr>
            </a:pPr>
            <a:r>
              <a:rPr lang="en-US" dirty="0" smtClean="0"/>
              <a:t>Member checking</a:t>
            </a:r>
          </a:p>
          <a:p>
            <a:pPr>
              <a:buClr>
                <a:schemeClr val="accent3"/>
              </a:buClr>
            </a:pPr>
            <a:r>
              <a:rPr lang="en-US" dirty="0" smtClean="0"/>
              <a:t>Participatory design</a:t>
            </a:r>
            <a:endParaRPr lang="en-US" dirty="0"/>
          </a:p>
        </p:txBody>
      </p:sp>
    </p:spTree>
    <p:extLst>
      <p:ext uri="{BB962C8B-B14F-4D97-AF65-F5344CB8AC3E}">
        <p14:creationId xmlns:p14="http://schemas.microsoft.com/office/powerpoint/2010/main" val="34961393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564B3C"/>
                </a:solidFill>
              </a:rPr>
              <a:t>JEE </a:t>
            </a:r>
            <a:r>
              <a:rPr lang="en-US" dirty="0" smtClean="0">
                <a:solidFill>
                  <a:srgbClr val="564B3C"/>
                </a:solidFill>
              </a:rPr>
              <a:t>Example: Ethics</a:t>
            </a:r>
            <a:endParaRPr lang="en-US" i="1" dirty="0">
              <a:solidFill>
                <a:srgbClr val="564B3C"/>
              </a:solidFill>
            </a:endParaRPr>
          </a:p>
        </p:txBody>
      </p:sp>
      <p:sp>
        <p:nvSpPr>
          <p:cNvPr id="3" name="Content Placeholder 2"/>
          <p:cNvSpPr>
            <a:spLocks noGrp="1"/>
          </p:cNvSpPr>
          <p:nvPr>
            <p:ph idx="1"/>
          </p:nvPr>
        </p:nvSpPr>
        <p:spPr>
          <a:xfrm>
            <a:off x="498474" y="1600200"/>
            <a:ext cx="7556313" cy="5066599"/>
          </a:xfrm>
        </p:spPr>
        <p:txBody>
          <a:bodyPr>
            <a:normAutofit fontScale="85000" lnSpcReduction="20000"/>
          </a:bodyPr>
          <a:lstStyle/>
          <a:p>
            <a:pPr marL="0" indent="0">
              <a:buNone/>
            </a:pPr>
            <a:r>
              <a:rPr lang="en-US" dirty="0" smtClean="0"/>
              <a:t>“</a:t>
            </a:r>
            <a:r>
              <a:rPr lang="en-US" dirty="0"/>
              <a:t>In our recruitment speeches, we explained that participants would meet in groups twice per month after school to identify problems in their communities that could be solved through engineering. In accordance with the National Academy of Engineering’s (2008) recommendation, we emphasized that participants would have the opportunity to make a difference through engineering. To enable the participants to work on project-related tasks from their homes, we offered each of them a notebook, a tablet computer, and wireless Internet access in their homes for the duration of the project. Finally, we stated that </a:t>
            </a:r>
            <a:r>
              <a:rPr lang="en-US" dirty="0" smtClean="0"/>
              <a:t>participants </a:t>
            </a:r>
            <a:r>
              <a:rPr lang="en-US" dirty="0"/>
              <a:t>would receive $300 for participating, $150 in January and $150 in July, regardless of the outcome of their </a:t>
            </a:r>
            <a:r>
              <a:rPr lang="en-US" dirty="0" smtClean="0"/>
              <a:t>project</a:t>
            </a:r>
            <a:r>
              <a:rPr lang="mr-IN" dirty="0" smtClean="0"/>
              <a:t>…</a:t>
            </a:r>
            <a:r>
              <a:rPr lang="en-US" dirty="0" smtClean="0"/>
              <a:t> During </a:t>
            </a:r>
            <a:r>
              <a:rPr lang="en-US" dirty="0"/>
              <a:t>the recruitment sessions, we distributed English and Spanish consent forms that had been approved by an institutional review board. </a:t>
            </a:r>
            <a:r>
              <a:rPr lang="en-US" dirty="0" smtClean="0"/>
              <a:t>“</a:t>
            </a:r>
            <a:endParaRPr lang="en-US" dirty="0"/>
          </a:p>
          <a:p>
            <a:pPr marL="0" indent="0" algn="r">
              <a:buNone/>
            </a:pPr>
            <a:r>
              <a:rPr lang="en-US" dirty="0" smtClean="0"/>
              <a:t>p. 283</a:t>
            </a:r>
            <a:endParaRPr lang="en-US" dirty="0"/>
          </a:p>
          <a:p>
            <a:pPr marL="0" indent="0">
              <a:buNone/>
            </a:pPr>
            <a:r>
              <a:rPr lang="en-US" dirty="0" smtClean="0"/>
              <a:t>“</a:t>
            </a:r>
            <a:r>
              <a:rPr lang="en-US" dirty="0"/>
              <a:t>Finally, after the data had been collected and analyzed, we shared our findings with the research participants (</a:t>
            </a:r>
            <a:r>
              <a:rPr lang="en-US" dirty="0" err="1"/>
              <a:t>Lindlof</a:t>
            </a:r>
            <a:r>
              <a:rPr lang="en-US" dirty="0"/>
              <a:t> &amp; Taylor, 2002). They confirmed that the analysis was a fair representation of their experience, although they stated that they did not know during the time of their projects that they held funds of knowledge relevant to </a:t>
            </a:r>
            <a:r>
              <a:rPr lang="en-US" dirty="0" smtClean="0"/>
              <a:t>engineering.”</a:t>
            </a:r>
          </a:p>
          <a:p>
            <a:pPr marL="0" indent="0" algn="r">
              <a:buNone/>
            </a:pPr>
            <a:r>
              <a:rPr lang="en-US" dirty="0" smtClean="0"/>
              <a:t>p. 291 </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99027697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64B3C"/>
                </a:solidFill>
              </a:rPr>
              <a:t>Considerations &amp; Challenges</a:t>
            </a:r>
            <a:endParaRPr lang="en-US" dirty="0">
              <a:solidFill>
                <a:srgbClr val="564B3C"/>
              </a:solidFill>
            </a:endParaRPr>
          </a:p>
        </p:txBody>
      </p:sp>
      <p:sp>
        <p:nvSpPr>
          <p:cNvPr id="3" name="Content Placeholder 2"/>
          <p:cNvSpPr>
            <a:spLocks noGrp="1"/>
          </p:cNvSpPr>
          <p:nvPr>
            <p:ph idx="1"/>
          </p:nvPr>
        </p:nvSpPr>
        <p:spPr>
          <a:xfrm>
            <a:off x="498474" y="1418418"/>
            <a:ext cx="7556313" cy="4144963"/>
          </a:xfrm>
        </p:spPr>
        <p:txBody>
          <a:bodyPr>
            <a:normAutofit lnSpcReduction="10000"/>
          </a:bodyPr>
          <a:lstStyle/>
          <a:p>
            <a:pPr>
              <a:buClr>
                <a:schemeClr val="accent3"/>
              </a:buClr>
            </a:pPr>
            <a:r>
              <a:rPr lang="en-US" dirty="0" smtClean="0"/>
              <a:t>Overcoming the myth that qualitative educational research is “less rigorous”</a:t>
            </a:r>
            <a:r>
              <a:rPr lang="en-US" dirty="0"/>
              <a:t> </a:t>
            </a:r>
            <a:r>
              <a:rPr lang="en-US" dirty="0" smtClean="0"/>
              <a:t>than other forms of research in the social &amp; “hard” sciences</a:t>
            </a:r>
          </a:p>
          <a:p>
            <a:pPr>
              <a:buClr>
                <a:schemeClr val="accent3"/>
              </a:buClr>
            </a:pPr>
            <a:r>
              <a:rPr lang="en-US" dirty="0" smtClean="0"/>
              <a:t>Limited modeling in field</a:t>
            </a:r>
          </a:p>
          <a:p>
            <a:pPr>
              <a:buClr>
                <a:schemeClr val="accent3"/>
              </a:buClr>
            </a:pPr>
            <a:r>
              <a:rPr lang="en-US" dirty="0" smtClean="0"/>
              <a:t>Confronting your own bias</a:t>
            </a:r>
          </a:p>
          <a:p>
            <a:pPr>
              <a:buClr>
                <a:schemeClr val="accent3"/>
              </a:buClr>
            </a:pPr>
            <a:r>
              <a:rPr lang="en-US" dirty="0" smtClean="0"/>
              <a:t>Protecting participants</a:t>
            </a:r>
          </a:p>
          <a:p>
            <a:pPr>
              <a:buClr>
                <a:schemeClr val="accent3"/>
              </a:buClr>
            </a:pPr>
            <a:r>
              <a:rPr lang="en-US" dirty="0" smtClean="0"/>
              <a:t>Managing data bulk</a:t>
            </a:r>
          </a:p>
          <a:p>
            <a:pPr>
              <a:buClr>
                <a:schemeClr val="accent3"/>
              </a:buClr>
            </a:pPr>
            <a:r>
              <a:rPr lang="en-US" dirty="0" smtClean="0"/>
              <a:t>Time</a:t>
            </a:r>
          </a:p>
          <a:p>
            <a:pPr marL="0" indent="0" algn="r">
              <a:buNone/>
            </a:pPr>
            <a:r>
              <a:rPr lang="en-US" b="1" dirty="0" smtClean="0"/>
              <a:t>STANDOUT TIP: Integrate</a:t>
            </a:r>
            <a:endParaRPr lang="en-US" b="1" dirty="0"/>
          </a:p>
        </p:txBody>
      </p:sp>
      <p:pic>
        <p:nvPicPr>
          <p:cNvPr id="4" name="Picture 3" descr="standou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9916" y="5874696"/>
            <a:ext cx="2568632" cy="983304"/>
          </a:xfrm>
          <a:prstGeom prst="rect">
            <a:avLst/>
          </a:prstGeom>
        </p:spPr>
      </p:pic>
    </p:spTree>
    <p:extLst>
      <p:ext uri="{BB962C8B-B14F-4D97-AF65-F5344CB8AC3E}">
        <p14:creationId xmlns:p14="http://schemas.microsoft.com/office/powerpoint/2010/main" val="336623631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64B3C"/>
                </a:solidFill>
              </a:rPr>
              <a:t>Next Directions</a:t>
            </a:r>
            <a:endParaRPr lang="en-US" dirty="0">
              <a:solidFill>
                <a:srgbClr val="564B3C"/>
              </a:solidFill>
            </a:endParaRPr>
          </a:p>
        </p:txBody>
      </p:sp>
      <p:sp>
        <p:nvSpPr>
          <p:cNvPr id="3" name="Content Placeholder 2"/>
          <p:cNvSpPr>
            <a:spLocks noGrp="1"/>
          </p:cNvSpPr>
          <p:nvPr>
            <p:ph idx="1"/>
          </p:nvPr>
        </p:nvSpPr>
        <p:spPr/>
        <p:txBody>
          <a:bodyPr/>
          <a:lstStyle/>
          <a:p>
            <a:pPr>
              <a:buClr>
                <a:schemeClr val="accent3"/>
              </a:buClr>
            </a:pPr>
            <a:r>
              <a:rPr lang="en-US" dirty="0" smtClean="0"/>
              <a:t>IRB Approval (for human subjects research)</a:t>
            </a:r>
          </a:p>
          <a:p>
            <a:pPr>
              <a:buClr>
                <a:schemeClr val="accent3"/>
              </a:buClr>
            </a:pPr>
            <a:r>
              <a:rPr lang="en-US" dirty="0" smtClean="0"/>
              <a:t>Collect Data!</a:t>
            </a:r>
          </a:p>
          <a:p>
            <a:pPr>
              <a:buClr>
                <a:schemeClr val="accent3"/>
              </a:buClr>
            </a:pPr>
            <a:r>
              <a:rPr lang="en-US" dirty="0" smtClean="0"/>
              <a:t>Questions or areas of interest for future workshops?</a:t>
            </a:r>
          </a:p>
          <a:p>
            <a:endParaRPr lang="en-US" dirty="0"/>
          </a:p>
          <a:p>
            <a:pPr marL="0" indent="0" algn="r">
              <a:buNone/>
            </a:pPr>
            <a:r>
              <a:rPr lang="en-US" b="1" dirty="0" smtClean="0"/>
              <a:t>Christine Stanton</a:t>
            </a:r>
          </a:p>
          <a:p>
            <a:pPr marL="0" indent="0" algn="r">
              <a:buNone/>
            </a:pPr>
            <a:r>
              <a:rPr lang="en-US" b="1" u="sng" dirty="0" smtClean="0">
                <a:solidFill>
                  <a:srgbClr val="564B3C"/>
                </a:solidFill>
              </a:rPr>
              <a:t>christine.rogers1@montana.edu </a:t>
            </a:r>
          </a:p>
          <a:p>
            <a:pPr marL="0" indent="0">
              <a:buNone/>
            </a:pPr>
            <a:endParaRPr lang="en-US" dirty="0"/>
          </a:p>
        </p:txBody>
      </p:sp>
    </p:spTree>
    <p:extLst>
      <p:ext uri="{BB962C8B-B14F-4D97-AF65-F5344CB8AC3E}">
        <p14:creationId xmlns:p14="http://schemas.microsoft.com/office/powerpoint/2010/main" val="164189804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64B3C"/>
                </a:solidFill>
              </a:rPr>
              <a:t>Suggested Resources</a:t>
            </a:r>
            <a:endParaRPr lang="en-US" dirty="0">
              <a:solidFill>
                <a:srgbClr val="564B3C"/>
              </a:solidFill>
            </a:endParaRPr>
          </a:p>
        </p:txBody>
      </p:sp>
      <p:sp>
        <p:nvSpPr>
          <p:cNvPr id="3" name="Content Placeholder 2"/>
          <p:cNvSpPr>
            <a:spLocks noGrp="1"/>
          </p:cNvSpPr>
          <p:nvPr>
            <p:ph idx="1"/>
          </p:nvPr>
        </p:nvSpPr>
        <p:spPr>
          <a:xfrm>
            <a:off x="498474" y="1317406"/>
            <a:ext cx="7556313" cy="5060787"/>
          </a:xfrm>
        </p:spPr>
        <p:txBody>
          <a:bodyPr>
            <a:normAutofit fontScale="85000" lnSpcReduction="20000"/>
          </a:bodyPr>
          <a:lstStyle/>
          <a:p>
            <a:r>
              <a:rPr lang="en-US" dirty="0" err="1"/>
              <a:t>Bazeley</a:t>
            </a:r>
            <a:r>
              <a:rPr lang="en-US" dirty="0"/>
              <a:t>, P. (2009). </a:t>
            </a:r>
            <a:r>
              <a:rPr lang="en-US" dirty="0" err="1"/>
              <a:t>Analysing</a:t>
            </a:r>
            <a:r>
              <a:rPr lang="en-US" dirty="0"/>
              <a:t> qualitative data: More than ‘identifying themes,’ </a:t>
            </a:r>
            <a:r>
              <a:rPr lang="en-US" i="1" dirty="0"/>
              <a:t>The Malaysian Journal of Qualitative Research, 2,</a:t>
            </a:r>
            <a:r>
              <a:rPr lang="en-US" dirty="0"/>
              <a:t> 1-18.</a:t>
            </a:r>
          </a:p>
          <a:p>
            <a:r>
              <a:rPr lang="en-US" dirty="0" smtClean="0"/>
              <a:t>Creswell</a:t>
            </a:r>
            <a:r>
              <a:rPr lang="en-US" dirty="0"/>
              <a:t>, J.W. (2013). </a:t>
            </a:r>
            <a:r>
              <a:rPr lang="en-US" i="1" dirty="0"/>
              <a:t>Qualitative inquiry &amp; research design: Choosing among five approaches </a:t>
            </a:r>
            <a:r>
              <a:rPr lang="en-US" dirty="0"/>
              <a:t>(3rd ed.). Thousand Oaks, CA: SAGE Publications. </a:t>
            </a:r>
            <a:endParaRPr lang="en-US" dirty="0" smtClean="0"/>
          </a:p>
          <a:p>
            <a:r>
              <a:rPr lang="en-US" dirty="0" smtClean="0"/>
              <a:t>Daly, S., McGowan, A., &amp; </a:t>
            </a:r>
            <a:r>
              <a:rPr lang="en-US" dirty="0" err="1" smtClean="0"/>
              <a:t>Papalambros</a:t>
            </a:r>
            <a:r>
              <a:rPr lang="en-US" dirty="0" smtClean="0"/>
              <a:t>, P. (2013). Using qualitative research methods in engineering design research. Paper presented at International Conference on Engineering Design, Seoul, Korea. </a:t>
            </a:r>
            <a:r>
              <a:rPr lang="en-US" dirty="0"/>
              <a:t>Available at: </a:t>
            </a:r>
            <a:r>
              <a:rPr lang="en-US" dirty="0">
                <a:hlinkClick r:id="rId2"/>
              </a:rPr>
              <a:t>https://m.designsociety.org/download-publication/34891/</a:t>
            </a:r>
            <a:r>
              <a:rPr lang="en-US" dirty="0" smtClean="0">
                <a:hlinkClick r:id="rId2"/>
              </a:rPr>
              <a:t>using_qualitative_research_methods_in_engineering_design_research</a:t>
            </a:r>
            <a:r>
              <a:rPr lang="en-US" dirty="0" smtClean="0"/>
              <a:t> </a:t>
            </a:r>
            <a:endParaRPr lang="en-US" dirty="0"/>
          </a:p>
          <a:p>
            <a:r>
              <a:rPr lang="en-US" dirty="0"/>
              <a:t>Hewitt-Taylor J (2001) Use of constant comparative analysis in qualitative research. </a:t>
            </a:r>
            <a:r>
              <a:rPr lang="en-US" i="1" dirty="0"/>
              <a:t>Nursing Standard</a:t>
            </a:r>
            <a:r>
              <a:rPr lang="en-US" dirty="0"/>
              <a:t>. 15, 42, 39-42. Date of acceptance: March 19 2001. </a:t>
            </a:r>
            <a:endParaRPr lang="en-US" dirty="0" smtClean="0"/>
          </a:p>
          <a:p>
            <a:r>
              <a:rPr lang="en-US" dirty="0" err="1" smtClean="0"/>
              <a:t>Koro-Ljungberg</a:t>
            </a:r>
            <a:r>
              <a:rPr lang="en-US" dirty="0" smtClean="0"/>
              <a:t>, M. &amp; Douglas, E.P. (2008). State of qualitative research in engineering education: Meta-Analysis of </a:t>
            </a:r>
            <a:r>
              <a:rPr lang="en-US" i="1" dirty="0" smtClean="0"/>
              <a:t>JEE</a:t>
            </a:r>
            <a:r>
              <a:rPr lang="en-US" dirty="0" smtClean="0"/>
              <a:t> articles 2005-2006. </a:t>
            </a:r>
            <a:r>
              <a:rPr lang="en-US" i="1" dirty="0" smtClean="0"/>
              <a:t>Journal of Engineering Education, 97</a:t>
            </a:r>
            <a:r>
              <a:rPr lang="en-US" dirty="0" smtClean="0"/>
              <a:t>(2), 163-175.</a:t>
            </a:r>
            <a:endParaRPr lang="en-US" dirty="0"/>
          </a:p>
          <a:p>
            <a:endParaRPr lang="en-US" dirty="0"/>
          </a:p>
          <a:p>
            <a:endParaRPr lang="en-US" dirty="0"/>
          </a:p>
        </p:txBody>
      </p:sp>
    </p:spTree>
    <p:extLst>
      <p:ext uri="{BB962C8B-B14F-4D97-AF65-F5344CB8AC3E}">
        <p14:creationId xmlns:p14="http://schemas.microsoft.com/office/powerpoint/2010/main" val="126966151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64B3C"/>
                </a:solidFill>
              </a:rPr>
              <a:t>What is Qualitative Research?</a:t>
            </a:r>
            <a:endParaRPr lang="en-US" dirty="0">
              <a:solidFill>
                <a:srgbClr val="564B3C"/>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151144891"/>
              </p:ext>
            </p:extLst>
          </p:nvPr>
        </p:nvGraphicFramePr>
        <p:xfrm>
          <a:off x="715849" y="1785054"/>
          <a:ext cx="7134749" cy="4028439"/>
        </p:xfrm>
        <a:graphic>
          <a:graphicData uri="http://schemas.openxmlformats.org/drawingml/2006/table">
            <a:tbl>
              <a:tblPr firstRow="1" bandRow="1">
                <a:tableStyleId>{EB344D84-9AFB-497E-A393-DC336BA19D2E}</a:tableStyleId>
              </a:tblPr>
              <a:tblGrid>
                <a:gridCol w="1341020"/>
                <a:gridCol w="2734306"/>
                <a:gridCol w="3059423"/>
              </a:tblGrid>
              <a:tr h="370840">
                <a:tc>
                  <a:txBody>
                    <a:bodyPr/>
                    <a:lstStyle/>
                    <a:p>
                      <a:pPr algn="ctr"/>
                      <a:endParaRPr lang="en-US" dirty="0">
                        <a:solidFill>
                          <a:srgbClr val="000000"/>
                        </a:solidFill>
                      </a:endParaRPr>
                    </a:p>
                  </a:txBody>
                  <a:tcPr/>
                </a:tc>
                <a:tc>
                  <a:txBody>
                    <a:bodyPr/>
                    <a:lstStyle/>
                    <a:p>
                      <a:pPr algn="ctr"/>
                      <a:r>
                        <a:rPr lang="en-US" dirty="0" smtClean="0">
                          <a:solidFill>
                            <a:schemeClr val="tx1"/>
                          </a:solidFill>
                        </a:rPr>
                        <a:t>Quantitative</a:t>
                      </a:r>
                      <a:endParaRPr lang="en-US" dirty="0">
                        <a:solidFill>
                          <a:schemeClr val="tx1"/>
                        </a:solidFill>
                      </a:endParaRPr>
                    </a:p>
                  </a:txBody>
                  <a:tcPr/>
                </a:tc>
                <a:tc>
                  <a:txBody>
                    <a:bodyPr/>
                    <a:lstStyle/>
                    <a:p>
                      <a:pPr algn="ctr"/>
                      <a:r>
                        <a:rPr lang="en-US" dirty="0" smtClean="0">
                          <a:solidFill>
                            <a:srgbClr val="000000"/>
                          </a:solidFill>
                        </a:rPr>
                        <a:t>Qualitative</a:t>
                      </a:r>
                      <a:endParaRPr lang="en-US" dirty="0">
                        <a:solidFill>
                          <a:srgbClr val="000000"/>
                        </a:solidFill>
                      </a:endParaRPr>
                    </a:p>
                  </a:txBody>
                  <a:tcPr/>
                </a:tc>
              </a:tr>
              <a:tr h="370840">
                <a:tc>
                  <a:txBody>
                    <a:bodyPr/>
                    <a:lstStyle/>
                    <a:p>
                      <a:r>
                        <a:rPr lang="en-US" dirty="0" smtClean="0"/>
                        <a:t>Purpose</a:t>
                      </a:r>
                      <a:endParaRPr lang="en-US" b="1" i="1" dirty="0"/>
                    </a:p>
                  </a:txBody>
                  <a:tcPr/>
                </a:tc>
                <a:tc>
                  <a:txBody>
                    <a:bodyPr/>
                    <a:lstStyle/>
                    <a:p>
                      <a:r>
                        <a:rPr lang="en-US" u="sng" dirty="0" smtClean="0"/>
                        <a:t>WHAT</a:t>
                      </a:r>
                      <a:r>
                        <a:rPr lang="en-US" u="sng" baseline="0" dirty="0" smtClean="0"/>
                        <a:t> is happening</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Goal is to quantify results &amp; generalize to larger population</a:t>
                      </a:r>
                      <a:endParaRPr lang="en-US" dirty="0" smtClean="0"/>
                    </a:p>
                  </a:txBody>
                  <a:tcPr/>
                </a:tc>
                <a:tc>
                  <a:txBody>
                    <a:bodyPr/>
                    <a:lstStyle/>
                    <a:p>
                      <a:r>
                        <a:rPr lang="en-US" u="sng" dirty="0" smtClean="0"/>
                        <a:t>WHY is this happening?</a:t>
                      </a:r>
                    </a:p>
                    <a:p>
                      <a:pPr marL="0" marR="0" indent="0" algn="l" defTabSz="914400" rtl="0" eaLnBrk="1" fontAlgn="auto" latinLnBrk="0" hangingPunct="1">
                        <a:lnSpc>
                          <a:spcPct val="100000"/>
                        </a:lnSpc>
                        <a:spcBef>
                          <a:spcPts val="0"/>
                        </a:spcBef>
                        <a:spcAft>
                          <a:spcPts val="0"/>
                        </a:spcAft>
                        <a:buClrTx/>
                        <a:buSzTx/>
                        <a:buFontTx/>
                        <a:buNone/>
                        <a:tabLst/>
                        <a:defRPr/>
                      </a:pPr>
                      <a:r>
                        <a:rPr lang="en-US" u="none" dirty="0" smtClean="0"/>
                        <a:t>Goal is to gain deeper understanding</a:t>
                      </a:r>
                      <a:r>
                        <a:rPr lang="en-US" u="none" baseline="0" dirty="0" smtClean="0"/>
                        <a:t> of social phenomena</a:t>
                      </a:r>
                      <a:endParaRPr lang="en-US" u="none" dirty="0" smtClean="0"/>
                    </a:p>
                  </a:txBody>
                  <a:tcPr/>
                </a:tc>
              </a:tr>
              <a:tr h="370840">
                <a:tc>
                  <a:txBody>
                    <a:bodyPr/>
                    <a:lstStyle/>
                    <a:p>
                      <a:r>
                        <a:rPr lang="en-US" dirty="0" smtClean="0"/>
                        <a:t>Sample</a:t>
                      </a:r>
                      <a:endParaRPr lang="en-US" b="1" i="1" dirty="0"/>
                    </a:p>
                  </a:txBody>
                  <a:tcPr/>
                </a:tc>
                <a:tc>
                  <a:txBody>
                    <a:bodyPr/>
                    <a:lstStyle/>
                    <a:p>
                      <a:r>
                        <a:rPr lang="en-US" dirty="0" smtClean="0"/>
                        <a:t>Large sample (generalizable)</a:t>
                      </a:r>
                      <a:endParaRPr lang="en-US" dirty="0"/>
                    </a:p>
                  </a:txBody>
                  <a:tcPr/>
                </a:tc>
                <a:tc>
                  <a:txBody>
                    <a:bodyPr/>
                    <a:lstStyle/>
                    <a:p>
                      <a:r>
                        <a:rPr lang="en-US" dirty="0" smtClean="0"/>
                        <a:t>Small # of participants,</a:t>
                      </a:r>
                      <a:r>
                        <a:rPr lang="en-US" baseline="0" dirty="0" smtClean="0"/>
                        <a:t> cases, etc. (not typically generalizable)</a:t>
                      </a:r>
                      <a:endParaRPr lang="en-US" dirty="0"/>
                    </a:p>
                  </a:txBody>
                  <a:tcPr/>
                </a:tc>
              </a:tr>
              <a:tr h="370840">
                <a:tc>
                  <a:txBody>
                    <a:bodyPr/>
                    <a:lstStyle/>
                    <a:p>
                      <a:r>
                        <a:rPr lang="en-US" dirty="0" smtClean="0"/>
                        <a:t>Data</a:t>
                      </a:r>
                      <a:endParaRPr lang="en-US" b="1"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Focused on numerical data</a:t>
                      </a:r>
                      <a:r>
                        <a:rPr lang="en-US" baseline="0" dirty="0" smtClean="0"/>
                        <a:t> (e.g. surveys, assessment scores, etc.)</a:t>
                      </a:r>
                      <a:endParaRPr lang="en-US" dirty="0"/>
                    </a:p>
                  </a:txBody>
                  <a:tcPr/>
                </a:tc>
                <a:tc>
                  <a:txBody>
                    <a:bodyPr/>
                    <a:lstStyle/>
                    <a:p>
                      <a:r>
                        <a:rPr lang="en-US" u="none" dirty="0" smtClean="0"/>
                        <a:t>Focused on observational</a:t>
                      </a:r>
                      <a:r>
                        <a:rPr lang="en-US" u="none" baseline="0" dirty="0" smtClean="0"/>
                        <a:t> &amp; linguistic data (e.g. observations, interviews)</a:t>
                      </a:r>
                      <a:endParaRPr lang="en-US" dirty="0"/>
                    </a:p>
                  </a:txBody>
                  <a:tcPr/>
                </a:tc>
              </a:tr>
              <a:tr h="370840">
                <a:tc>
                  <a:txBody>
                    <a:bodyPr/>
                    <a:lstStyle/>
                    <a:p>
                      <a:r>
                        <a:rPr lang="en-US" dirty="0" smtClean="0"/>
                        <a:t>Analysis</a:t>
                      </a:r>
                      <a:endParaRPr lang="en-US" b="1" i="1" dirty="0"/>
                    </a:p>
                  </a:txBody>
                  <a:tcPr/>
                </a:tc>
                <a:tc>
                  <a:txBody>
                    <a:bodyPr/>
                    <a:lstStyle/>
                    <a:p>
                      <a:r>
                        <a:rPr lang="en-US" dirty="0" smtClean="0"/>
                        <a:t>Statistical, Linear, &amp; Positivist</a:t>
                      </a:r>
                      <a:endParaRPr lang="en-US" dirty="0"/>
                    </a:p>
                  </a:txBody>
                  <a:tcPr/>
                </a:tc>
                <a:tc>
                  <a:txBody>
                    <a:bodyPr/>
                    <a:lstStyle/>
                    <a:p>
                      <a:r>
                        <a:rPr lang="en-US" dirty="0" smtClean="0"/>
                        <a:t>Interpretive,</a:t>
                      </a:r>
                      <a:r>
                        <a:rPr lang="en-US" baseline="0" dirty="0" smtClean="0"/>
                        <a:t> Iterative, &amp;</a:t>
                      </a:r>
                      <a:r>
                        <a:rPr lang="en-US" dirty="0" smtClean="0"/>
                        <a:t> Theory-Driven</a:t>
                      </a:r>
                      <a:endParaRPr lang="en-US" dirty="0"/>
                    </a:p>
                  </a:txBody>
                  <a:tcPr/>
                </a:tc>
              </a:tr>
            </a:tbl>
          </a:graphicData>
        </a:graphic>
      </p:graphicFrame>
    </p:spTree>
    <p:extLst>
      <p:ext uri="{BB962C8B-B14F-4D97-AF65-F5344CB8AC3E}">
        <p14:creationId xmlns:p14="http://schemas.microsoft.com/office/powerpoint/2010/main" val="142722327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64B3C"/>
                </a:solidFill>
              </a:rPr>
              <a:t>Suggested Resources, cont.</a:t>
            </a:r>
            <a:endParaRPr lang="en-US" dirty="0">
              <a:solidFill>
                <a:srgbClr val="564B3C"/>
              </a:solidFill>
            </a:endParaRPr>
          </a:p>
        </p:txBody>
      </p:sp>
      <p:sp>
        <p:nvSpPr>
          <p:cNvPr id="3" name="Content Placeholder 2"/>
          <p:cNvSpPr>
            <a:spLocks noGrp="1"/>
          </p:cNvSpPr>
          <p:nvPr>
            <p:ph idx="1"/>
          </p:nvPr>
        </p:nvSpPr>
        <p:spPr>
          <a:xfrm>
            <a:off x="498474" y="1317406"/>
            <a:ext cx="7556313" cy="5060787"/>
          </a:xfrm>
        </p:spPr>
        <p:txBody>
          <a:bodyPr>
            <a:normAutofit fontScale="77500" lnSpcReduction="20000"/>
          </a:bodyPr>
          <a:lstStyle/>
          <a:p>
            <a:r>
              <a:rPr lang="en-US" dirty="0" smtClean="0"/>
              <a:t>Maxwell</a:t>
            </a:r>
            <a:r>
              <a:rPr lang="en-US" dirty="0"/>
              <a:t>, J.A. (2013). </a:t>
            </a:r>
            <a:r>
              <a:rPr lang="en-US" i="1" dirty="0"/>
              <a:t>Qualitative research design: An interactive approach </a:t>
            </a:r>
            <a:r>
              <a:rPr lang="en-US" dirty="0"/>
              <a:t>(3rd ed.). Applied social science research methods series (Vol. 41). Thousand Oaks, CA: SAGE Publications. </a:t>
            </a:r>
          </a:p>
          <a:p>
            <a:r>
              <a:rPr lang="en-US" dirty="0"/>
              <a:t>Merriam, S.B., &amp; </a:t>
            </a:r>
            <a:r>
              <a:rPr lang="en-US" dirty="0" err="1"/>
              <a:t>Tisdell</a:t>
            </a:r>
            <a:r>
              <a:rPr lang="en-US" dirty="0"/>
              <a:t>, E.J. (2015). </a:t>
            </a:r>
            <a:r>
              <a:rPr lang="en-US" i="1" dirty="0"/>
              <a:t>Qualitative research: A guide to design and implementation </a:t>
            </a:r>
            <a:r>
              <a:rPr lang="en-US" dirty="0"/>
              <a:t>(4th ed.). San Francisco, CA: </a:t>
            </a:r>
            <a:r>
              <a:rPr lang="en-US" dirty="0" err="1"/>
              <a:t>Jossey</a:t>
            </a:r>
            <a:r>
              <a:rPr lang="en-US" dirty="0"/>
              <a:t>-Bass. </a:t>
            </a:r>
          </a:p>
          <a:p>
            <a:r>
              <a:rPr lang="en-US" dirty="0" smtClean="0"/>
              <a:t>Miles</a:t>
            </a:r>
            <a:r>
              <a:rPr lang="en-US" dirty="0"/>
              <a:t>, M.B., </a:t>
            </a:r>
            <a:r>
              <a:rPr lang="en-US" dirty="0" err="1"/>
              <a:t>Huberman</a:t>
            </a:r>
            <a:r>
              <a:rPr lang="en-US" dirty="0"/>
              <a:t>, A.M., &amp; </a:t>
            </a:r>
            <a:r>
              <a:rPr lang="en-US" dirty="0" err="1"/>
              <a:t>Saldaña</a:t>
            </a:r>
            <a:r>
              <a:rPr lang="en-US" dirty="0"/>
              <a:t>, J. (2014). </a:t>
            </a:r>
            <a:r>
              <a:rPr lang="en-US" i="1" dirty="0"/>
              <a:t>Qualitative data analysis: A methods sourcebook </a:t>
            </a:r>
            <a:r>
              <a:rPr lang="en-US" dirty="0"/>
              <a:t>(3rd ed.). Thousand Oaks, CA: SAGE Publications. </a:t>
            </a:r>
          </a:p>
          <a:p>
            <a:r>
              <a:rPr lang="en-US" dirty="0"/>
              <a:t>Patton, M.Q. (2015). </a:t>
            </a:r>
            <a:r>
              <a:rPr lang="en-US" i="1" dirty="0"/>
              <a:t>Qualitative research &amp; evaluation methods </a:t>
            </a:r>
            <a:r>
              <a:rPr lang="en-US" dirty="0"/>
              <a:t>(4th ed.). Thousand Oaks, CA: SAGE Publications. </a:t>
            </a:r>
          </a:p>
          <a:p>
            <a:r>
              <a:rPr lang="en-US" dirty="0" err="1" smtClean="0"/>
              <a:t>Savin</a:t>
            </a:r>
            <a:r>
              <a:rPr lang="en-US" dirty="0"/>
              <a:t>-Baden, M., &amp; Major, C. H. (2013). Chapter 5: Personal stance </a:t>
            </a:r>
            <a:r>
              <a:rPr lang="en-US" dirty="0" err="1"/>
              <a:t>positionality</a:t>
            </a:r>
            <a:r>
              <a:rPr lang="en-US" dirty="0"/>
              <a:t> and reflexivity. </a:t>
            </a:r>
            <a:r>
              <a:rPr lang="en-US" i="1" dirty="0"/>
              <a:t>Qualitative Research: The Essential Guide to Theory and Practice</a:t>
            </a:r>
            <a:r>
              <a:rPr lang="en-US" dirty="0"/>
              <a:t>. London: </a:t>
            </a:r>
            <a:r>
              <a:rPr lang="en-US" dirty="0" err="1"/>
              <a:t>Routledge</a:t>
            </a:r>
            <a:r>
              <a:rPr lang="en-US" dirty="0"/>
              <a:t>.</a:t>
            </a:r>
          </a:p>
          <a:p>
            <a:r>
              <a:rPr lang="en-US" dirty="0" smtClean="0"/>
              <a:t>Van Note </a:t>
            </a:r>
            <a:r>
              <a:rPr lang="en-US" dirty="0" err="1" smtClean="0"/>
              <a:t>Chismm</a:t>
            </a:r>
            <a:r>
              <a:rPr lang="en-US" dirty="0" smtClean="0"/>
              <a:t>, N., Douglas, E., &amp; </a:t>
            </a:r>
            <a:r>
              <a:rPr lang="en-US" dirty="0" err="1" smtClean="0"/>
              <a:t>Hilson</a:t>
            </a:r>
            <a:r>
              <a:rPr lang="en-US" dirty="0" smtClean="0"/>
              <a:t>, W.J. (2008). </a:t>
            </a:r>
            <a:r>
              <a:rPr lang="en-US" i="1" dirty="0" smtClean="0"/>
              <a:t>Qualitative research basics: A guide for engineering educators.</a:t>
            </a:r>
            <a:r>
              <a:rPr lang="en-US" dirty="0" smtClean="0"/>
              <a:t> Rigorous Research in Engineering Education, NSF. </a:t>
            </a:r>
            <a:r>
              <a:rPr lang="en-US" dirty="0"/>
              <a:t>Available at: </a:t>
            </a:r>
            <a:r>
              <a:rPr lang="en-US" dirty="0">
                <a:hlinkClick r:id="rId2"/>
              </a:rPr>
              <a:t>https://crlte.engin.umich.edu/wp-content/uploads/sites/7/2013/06/Chism-Douglas-Hilson-Qualitative-Research-Basics-A-Guide-for-Engineering-</a:t>
            </a:r>
            <a:r>
              <a:rPr lang="en-US" dirty="0" smtClean="0">
                <a:hlinkClick r:id="rId2"/>
              </a:rPr>
              <a:t>Educators.pdf</a:t>
            </a:r>
            <a:r>
              <a:rPr lang="en-US" dirty="0" smtClean="0"/>
              <a:t> </a:t>
            </a:r>
            <a:endParaRPr lang="en-US" dirty="0"/>
          </a:p>
          <a:p>
            <a:endParaRPr lang="en-US" dirty="0"/>
          </a:p>
        </p:txBody>
      </p:sp>
    </p:spTree>
    <p:extLst>
      <p:ext uri="{BB962C8B-B14F-4D97-AF65-F5344CB8AC3E}">
        <p14:creationId xmlns:p14="http://schemas.microsoft.com/office/powerpoint/2010/main" val="409150365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Qualitative Research</a:t>
            </a:r>
            <a:r>
              <a:rPr lang="mr-IN" dirty="0" smtClean="0">
                <a:solidFill>
                  <a:schemeClr val="tx2"/>
                </a:solidFill>
              </a:rPr>
              <a:t>…</a:t>
            </a:r>
            <a:endParaRPr lang="en-US" dirty="0">
              <a:solidFill>
                <a:schemeClr val="tx2"/>
              </a:solidFill>
            </a:endParaRPr>
          </a:p>
        </p:txBody>
      </p:sp>
      <p:sp>
        <p:nvSpPr>
          <p:cNvPr id="3" name="Content Placeholder 2"/>
          <p:cNvSpPr>
            <a:spLocks noGrp="1"/>
          </p:cNvSpPr>
          <p:nvPr>
            <p:ph idx="1"/>
          </p:nvPr>
        </p:nvSpPr>
        <p:spPr>
          <a:xfrm>
            <a:off x="498474" y="1647740"/>
            <a:ext cx="7556313" cy="4144963"/>
          </a:xfrm>
        </p:spPr>
        <p:txBody>
          <a:bodyPr/>
          <a:lstStyle/>
          <a:p>
            <a:pPr>
              <a:buClr>
                <a:schemeClr val="accent3"/>
              </a:buClr>
            </a:pPr>
            <a:r>
              <a:rPr lang="en-US" dirty="0" smtClean="0"/>
              <a:t>Is NOT </a:t>
            </a:r>
            <a:r>
              <a:rPr lang="en-US" dirty="0"/>
              <a:t>b</a:t>
            </a:r>
            <a:r>
              <a:rPr lang="en-US" dirty="0" smtClean="0"/>
              <a:t>asic action research or anecdotal (educational research differs from descriptions of scholarly teaching)</a:t>
            </a:r>
          </a:p>
          <a:p>
            <a:pPr>
              <a:buClr>
                <a:schemeClr val="accent3"/>
              </a:buClr>
            </a:pPr>
            <a:r>
              <a:rPr lang="en-US" dirty="0" smtClean="0"/>
              <a:t>Is NOT unstructured or impulsive</a:t>
            </a:r>
          </a:p>
          <a:p>
            <a:pPr>
              <a:buClr>
                <a:schemeClr val="accent3"/>
              </a:buClr>
            </a:pPr>
            <a:r>
              <a:rPr lang="en-US" dirty="0" smtClean="0"/>
              <a:t>Is NOT less rigorous than quantitative research</a:t>
            </a:r>
            <a:endParaRPr lang="en-US" dirty="0"/>
          </a:p>
        </p:txBody>
      </p:sp>
      <p:sp>
        <p:nvSpPr>
          <p:cNvPr id="4" name="Rectangle 3"/>
          <p:cNvSpPr/>
          <p:nvPr/>
        </p:nvSpPr>
        <p:spPr>
          <a:xfrm>
            <a:off x="312680" y="6222361"/>
            <a:ext cx="5550168" cy="307777"/>
          </a:xfrm>
          <a:prstGeom prst="rect">
            <a:avLst/>
          </a:prstGeom>
        </p:spPr>
        <p:txBody>
          <a:bodyPr wrap="square">
            <a:spAutoFit/>
          </a:bodyPr>
          <a:lstStyle/>
          <a:p>
            <a:pPr algn="r"/>
            <a:r>
              <a:rPr lang="en-US" sz="1400" dirty="0"/>
              <a:t>Untitled Oil on Canvas 2013 by </a:t>
            </a:r>
            <a:r>
              <a:rPr lang="en-US" sz="1400" dirty="0" err="1"/>
              <a:t>KwangHo</a:t>
            </a:r>
            <a:r>
              <a:rPr lang="en-US" sz="1400" dirty="0"/>
              <a:t> Shin</a:t>
            </a:r>
          </a:p>
        </p:txBody>
      </p:sp>
      <p:pic>
        <p:nvPicPr>
          <p:cNvPr id="5" name="Picture 4" descr="chaos-addiction-paint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9512" y="3381652"/>
            <a:ext cx="2188137" cy="3148486"/>
          </a:xfrm>
          <a:prstGeom prst="rect">
            <a:avLst/>
          </a:prstGeom>
        </p:spPr>
      </p:pic>
    </p:spTree>
    <p:extLst>
      <p:ext uri="{BB962C8B-B14F-4D97-AF65-F5344CB8AC3E}">
        <p14:creationId xmlns:p14="http://schemas.microsoft.com/office/powerpoint/2010/main" val="98417493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53E0D"/>
                </a:solidFill>
              </a:rPr>
              <a:t>Benefits of Qualitative Research</a:t>
            </a:r>
            <a:endParaRPr lang="en-US" dirty="0">
              <a:solidFill>
                <a:srgbClr val="553E0D"/>
              </a:solidFill>
            </a:endParaRPr>
          </a:p>
        </p:txBody>
      </p:sp>
      <p:sp>
        <p:nvSpPr>
          <p:cNvPr id="3" name="Content Placeholder 2"/>
          <p:cNvSpPr>
            <a:spLocks noGrp="1"/>
          </p:cNvSpPr>
          <p:nvPr>
            <p:ph idx="1"/>
          </p:nvPr>
        </p:nvSpPr>
        <p:spPr>
          <a:xfrm>
            <a:off x="498474" y="1662170"/>
            <a:ext cx="8088119" cy="4396993"/>
          </a:xfrm>
        </p:spPr>
        <p:txBody>
          <a:bodyPr>
            <a:normAutofit/>
          </a:bodyPr>
          <a:lstStyle/>
          <a:p>
            <a:pPr>
              <a:buClr>
                <a:schemeClr val="accent3"/>
              </a:buClr>
            </a:pPr>
            <a:r>
              <a:rPr lang="en-US" dirty="0" smtClean="0"/>
              <a:t>Seeks answers to complex social problems &amp; processes</a:t>
            </a:r>
          </a:p>
          <a:p>
            <a:pPr>
              <a:buClr>
                <a:schemeClr val="accent3"/>
              </a:buClr>
            </a:pPr>
            <a:r>
              <a:rPr lang="en-US" dirty="0" smtClean="0"/>
              <a:t>Responsive </a:t>
            </a:r>
            <a:r>
              <a:rPr lang="en-US" dirty="0"/>
              <a:t>to marginalized &amp; underrepresented </a:t>
            </a:r>
            <a:r>
              <a:rPr lang="en-US" dirty="0" smtClean="0"/>
              <a:t>groups</a:t>
            </a:r>
          </a:p>
          <a:p>
            <a:pPr>
              <a:buClr>
                <a:schemeClr val="accent3"/>
              </a:buClr>
            </a:pPr>
            <a:r>
              <a:rPr lang="en-US" dirty="0"/>
              <a:t>Well-suited for small sample sizes &amp; rural contexts</a:t>
            </a:r>
          </a:p>
          <a:p>
            <a:pPr>
              <a:buClr>
                <a:schemeClr val="accent3"/>
              </a:buClr>
            </a:pPr>
            <a:r>
              <a:rPr lang="en-US" dirty="0" smtClean="0"/>
              <a:t>Explores how systemic issues inform local knowledge &amp; practice</a:t>
            </a:r>
          </a:p>
          <a:p>
            <a:pPr>
              <a:buClr>
                <a:schemeClr val="accent3"/>
              </a:buClr>
            </a:pPr>
            <a:r>
              <a:rPr lang="en-US" dirty="0"/>
              <a:t>G</a:t>
            </a:r>
            <a:r>
              <a:rPr lang="en-US" dirty="0" smtClean="0"/>
              <a:t>enerates specific examples, which can inform teaching practice</a:t>
            </a:r>
          </a:p>
          <a:p>
            <a:pPr>
              <a:buClr>
                <a:schemeClr val="accent3"/>
              </a:buClr>
            </a:pPr>
            <a:r>
              <a:rPr lang="en-US" dirty="0" smtClean="0"/>
              <a:t>Supports integration of teaching, research, &amp; service</a:t>
            </a:r>
          </a:p>
          <a:p>
            <a:pPr>
              <a:buClr>
                <a:schemeClr val="accent3"/>
              </a:buClr>
            </a:pPr>
            <a:r>
              <a:rPr lang="en-US" dirty="0" smtClean="0"/>
              <a:t>Creates opportunities to innovate within the field (both in terms of research &amp; pedagogy)</a:t>
            </a:r>
            <a:endParaRPr lang="en-US" dirty="0"/>
          </a:p>
        </p:txBody>
      </p:sp>
    </p:spTree>
    <p:extLst>
      <p:ext uri="{BB962C8B-B14F-4D97-AF65-F5344CB8AC3E}">
        <p14:creationId xmlns:p14="http://schemas.microsoft.com/office/powerpoint/2010/main" val="42725816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25361"/>
            <a:ext cx="7691163" cy="1116106"/>
          </a:xfrm>
        </p:spPr>
        <p:txBody>
          <a:bodyPr/>
          <a:lstStyle/>
          <a:p>
            <a:r>
              <a:rPr lang="en-US" dirty="0" smtClean="0">
                <a:solidFill>
                  <a:srgbClr val="564B3C"/>
                </a:solidFill>
              </a:rPr>
              <a:t>The Call for Qualitative </a:t>
            </a:r>
            <a:r>
              <a:rPr lang="en-US" dirty="0">
                <a:solidFill>
                  <a:srgbClr val="564B3C"/>
                </a:solidFill>
              </a:rPr>
              <a:t>Research </a:t>
            </a:r>
            <a:br>
              <a:rPr lang="en-US" dirty="0">
                <a:solidFill>
                  <a:srgbClr val="564B3C"/>
                </a:solidFill>
              </a:rPr>
            </a:br>
            <a:r>
              <a:rPr lang="en-US" dirty="0" smtClean="0">
                <a:solidFill>
                  <a:srgbClr val="564B3C"/>
                </a:solidFill>
              </a:rPr>
              <a:t>in Engineering </a:t>
            </a:r>
            <a:r>
              <a:rPr lang="en-US" dirty="0">
                <a:solidFill>
                  <a:srgbClr val="564B3C"/>
                </a:solidFill>
              </a:rPr>
              <a:t>Ed </a:t>
            </a:r>
          </a:p>
        </p:txBody>
      </p:sp>
      <p:sp>
        <p:nvSpPr>
          <p:cNvPr id="3" name="Content Placeholder 2"/>
          <p:cNvSpPr>
            <a:spLocks noGrp="1"/>
          </p:cNvSpPr>
          <p:nvPr>
            <p:ph idx="1"/>
          </p:nvPr>
        </p:nvSpPr>
        <p:spPr>
          <a:xfrm>
            <a:off x="498474" y="1582303"/>
            <a:ext cx="7691163" cy="4144963"/>
          </a:xfrm>
        </p:spPr>
        <p:txBody>
          <a:bodyPr>
            <a:normAutofit/>
          </a:bodyPr>
          <a:lstStyle/>
          <a:p>
            <a:pPr marL="0" indent="0">
              <a:buNone/>
            </a:pPr>
            <a:r>
              <a:rPr lang="en-US" dirty="0" smtClean="0"/>
              <a:t>“With </a:t>
            </a:r>
            <a:r>
              <a:rPr lang="en-US" dirty="0"/>
              <a:t>recent calls for expanding the scope and rigor of </a:t>
            </a:r>
            <a:r>
              <a:rPr lang="en-US" dirty="0" smtClean="0"/>
              <a:t>engineering </a:t>
            </a:r>
            <a:r>
              <a:rPr lang="en-US" dirty="0"/>
              <a:t>education research, </a:t>
            </a:r>
            <a:r>
              <a:rPr lang="en-US" b="1" dirty="0">
                <a:solidFill>
                  <a:schemeClr val="accent2"/>
                </a:solidFill>
              </a:rPr>
              <a:t>use of qualitative methods to answer research questions that </a:t>
            </a:r>
            <a:r>
              <a:rPr lang="en-US" b="1" dirty="0" smtClean="0">
                <a:solidFill>
                  <a:schemeClr val="accent2"/>
                </a:solidFill>
              </a:rPr>
              <a:t>cannot </a:t>
            </a:r>
            <a:r>
              <a:rPr lang="en-US" b="1" dirty="0">
                <a:solidFill>
                  <a:schemeClr val="accent2"/>
                </a:solidFill>
              </a:rPr>
              <a:t>be answered through quantitative methods is taking on increasing </a:t>
            </a:r>
            <a:r>
              <a:rPr lang="en-US" b="1" dirty="0" smtClean="0">
                <a:solidFill>
                  <a:schemeClr val="accent2"/>
                </a:solidFill>
              </a:rPr>
              <a:t>significance</a:t>
            </a:r>
            <a:r>
              <a:rPr lang="mr-IN" dirty="0" smtClean="0"/>
              <a:t>…</a:t>
            </a:r>
            <a:r>
              <a:rPr lang="en-US" dirty="0" smtClean="0"/>
              <a:t> We </a:t>
            </a:r>
            <a:r>
              <a:rPr lang="en-US" dirty="0"/>
              <a:t>find that there are very few qualitative articles published, and even fewer which show epistemological </a:t>
            </a:r>
            <a:r>
              <a:rPr lang="en-US" dirty="0" smtClean="0"/>
              <a:t>consistency </a:t>
            </a:r>
            <a:r>
              <a:rPr lang="en-US" dirty="0"/>
              <a:t>across different aspects of the research design. These issues may limit the rich, descriptive information that could be gained from qualitative inquiry, limiting the contributions qualitative studies could make to engineering education</a:t>
            </a:r>
            <a:r>
              <a:rPr lang="en-US" dirty="0" smtClean="0"/>
              <a:t>.”</a:t>
            </a:r>
          </a:p>
          <a:p>
            <a:pPr marL="0" indent="0" algn="r">
              <a:buNone/>
            </a:pPr>
            <a:r>
              <a:rPr lang="en-US" dirty="0" smtClean="0"/>
              <a:t>(</a:t>
            </a:r>
            <a:r>
              <a:rPr lang="en-US" dirty="0" err="1" smtClean="0"/>
              <a:t>Koro-Ljungberg</a:t>
            </a:r>
            <a:r>
              <a:rPr lang="en-US" dirty="0" smtClean="0"/>
              <a:t> &amp; Douglas, 2008, </a:t>
            </a:r>
            <a:r>
              <a:rPr lang="en-US" i="1" dirty="0" smtClean="0"/>
              <a:t>JEE</a:t>
            </a:r>
            <a:r>
              <a:rPr lang="en-US" dirty="0" smtClean="0"/>
              <a:t> abstract) </a:t>
            </a:r>
          </a:p>
        </p:txBody>
      </p:sp>
      <p:pic>
        <p:nvPicPr>
          <p:cNvPr id="6" name="Picture 5" descr="standou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9916" y="5685538"/>
            <a:ext cx="2568632" cy="983304"/>
          </a:xfrm>
          <a:prstGeom prst="rect">
            <a:avLst/>
          </a:prstGeom>
        </p:spPr>
      </p:pic>
    </p:spTree>
    <p:extLst>
      <p:ext uri="{BB962C8B-B14F-4D97-AF65-F5344CB8AC3E}">
        <p14:creationId xmlns:p14="http://schemas.microsoft.com/office/powerpoint/2010/main" val="417476007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564B3C"/>
                </a:solidFill>
              </a:rPr>
              <a:t>JEE </a:t>
            </a:r>
            <a:r>
              <a:rPr lang="en-US" dirty="0" smtClean="0">
                <a:solidFill>
                  <a:srgbClr val="564B3C"/>
                </a:solidFill>
              </a:rPr>
              <a:t>Example</a:t>
            </a:r>
            <a:endParaRPr lang="en-US" dirty="0">
              <a:solidFill>
                <a:srgbClr val="564B3C"/>
              </a:solidFill>
            </a:endParaRPr>
          </a:p>
        </p:txBody>
      </p:sp>
      <p:pic>
        <p:nvPicPr>
          <p:cNvPr id="4" name="Picture 3" descr="Screen Shot 2018-02-10 at 1.13.5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3065" y="0"/>
            <a:ext cx="4748818" cy="6858000"/>
          </a:xfrm>
          <a:prstGeom prst="rect">
            <a:avLst/>
          </a:prstGeom>
        </p:spPr>
      </p:pic>
    </p:spTree>
    <p:extLst>
      <p:ext uri="{BB962C8B-B14F-4D97-AF65-F5344CB8AC3E}">
        <p14:creationId xmlns:p14="http://schemas.microsoft.com/office/powerpoint/2010/main" val="8594832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Coming to Qualitative Research</a:t>
            </a:r>
            <a:endParaRPr lang="en-US" dirty="0">
              <a:solidFill>
                <a:schemeClr val="tx2"/>
              </a:solidFill>
            </a:endParaRPr>
          </a:p>
        </p:txBody>
      </p:sp>
      <p:graphicFrame>
        <p:nvGraphicFramePr>
          <p:cNvPr id="3" name="Diagram 2"/>
          <p:cNvGraphicFramePr/>
          <p:nvPr>
            <p:extLst>
              <p:ext uri="{D42A27DB-BD31-4B8C-83A1-F6EECF244321}">
                <p14:modId xmlns:p14="http://schemas.microsoft.com/office/powerpoint/2010/main" val="2087230910"/>
              </p:ext>
            </p:extLst>
          </p:nvPr>
        </p:nvGraphicFramePr>
        <p:xfrm>
          <a:off x="196325" y="195978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5786931" y="2842769"/>
            <a:ext cx="3001699" cy="2862323"/>
          </a:xfrm>
          <a:prstGeom prst="rect">
            <a:avLst/>
          </a:prstGeom>
          <a:noFill/>
        </p:spPr>
        <p:txBody>
          <a:bodyPr wrap="square" rtlCol="0">
            <a:spAutoFit/>
          </a:bodyPr>
          <a:lstStyle/>
          <a:p>
            <a:pPr marL="342900" indent="-342900">
              <a:buAutoNum type="arabicPeriod"/>
            </a:pPr>
            <a:r>
              <a:rPr lang="en-US" dirty="0" smtClean="0"/>
              <a:t>What shapes our decision-making?</a:t>
            </a:r>
          </a:p>
          <a:p>
            <a:pPr marL="342900" indent="-342900">
              <a:buAutoNum type="arabicPeriod"/>
            </a:pPr>
            <a:r>
              <a:rPr lang="en-US" dirty="0" smtClean="0"/>
              <a:t>How can we use previous research &amp; theory to guide our decision-making?</a:t>
            </a:r>
          </a:p>
          <a:p>
            <a:pPr marL="342900" indent="-342900">
              <a:buAutoNum type="arabicPeriod"/>
            </a:pPr>
            <a:r>
              <a:rPr lang="en-US" dirty="0" smtClean="0"/>
              <a:t>How can we be transparent &amp; accountable </a:t>
            </a:r>
            <a:r>
              <a:rPr lang="en-US" dirty="0"/>
              <a:t>in our decision-</a:t>
            </a:r>
            <a:r>
              <a:rPr lang="en-US" dirty="0" smtClean="0"/>
              <a:t>making?</a:t>
            </a:r>
            <a:endParaRPr lang="en-US" dirty="0"/>
          </a:p>
        </p:txBody>
      </p:sp>
    </p:spTree>
    <p:extLst>
      <p:ext uri="{BB962C8B-B14F-4D97-AF65-F5344CB8AC3E}">
        <p14:creationId xmlns:p14="http://schemas.microsoft.com/office/powerpoint/2010/main" val="72795276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dvantage">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3657</TotalTime>
  <Words>3867</Words>
  <Application>Microsoft Macintosh PowerPoint</Application>
  <PresentationFormat>On-screen Show (4:3)</PresentationFormat>
  <Paragraphs>314</Paragraphs>
  <Slides>40</Slides>
  <Notes>15</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Advantage</vt:lpstr>
      <vt:lpstr>Qualitative Methodology I</vt:lpstr>
      <vt:lpstr>Introductions</vt:lpstr>
      <vt:lpstr>Overview &amp; Objectives</vt:lpstr>
      <vt:lpstr>What is Qualitative Research?</vt:lpstr>
      <vt:lpstr>Qualitative Research…</vt:lpstr>
      <vt:lpstr>Benefits of Qualitative Research</vt:lpstr>
      <vt:lpstr>The Call for Qualitative Research  in Engineering Ed </vt:lpstr>
      <vt:lpstr>JEE Example</vt:lpstr>
      <vt:lpstr>Coming to Qualitative Research</vt:lpstr>
      <vt:lpstr>Theory</vt:lpstr>
      <vt:lpstr>Theory</vt:lpstr>
      <vt:lpstr>JEE Example: Theory</vt:lpstr>
      <vt:lpstr>Qualitative Design</vt:lpstr>
      <vt:lpstr>Problem &amp; Topics</vt:lpstr>
      <vt:lpstr>Research Questions</vt:lpstr>
      <vt:lpstr>JEE Example: Problem</vt:lpstr>
      <vt:lpstr>JEE Example: Purpose &amp; Questions</vt:lpstr>
      <vt:lpstr>Participants</vt:lpstr>
      <vt:lpstr>JEE Example: Participants</vt:lpstr>
      <vt:lpstr>Data Sources</vt:lpstr>
      <vt:lpstr>Methodologies for Engineering Ed</vt:lpstr>
      <vt:lpstr>Methodologies for Engineering Ed</vt:lpstr>
      <vt:lpstr>JEE Example: Methodology</vt:lpstr>
      <vt:lpstr>JEE Example: Data Sources</vt:lpstr>
      <vt:lpstr>Data Collection Tools: Interview Protocol (from JEE example)</vt:lpstr>
      <vt:lpstr>Data Collection Tools: Observations &amp; Content</vt:lpstr>
      <vt:lpstr>Emerging Methodologies for Engineering Ed</vt:lpstr>
      <vt:lpstr>Qualitative Design</vt:lpstr>
      <vt:lpstr>Analysis</vt:lpstr>
      <vt:lpstr>JEE Example: Data Analysis</vt:lpstr>
      <vt:lpstr>JEE Example: Codes</vt:lpstr>
      <vt:lpstr>Trustworthiness</vt:lpstr>
      <vt:lpstr>JEE Example</vt:lpstr>
      <vt:lpstr>JEE Example</vt:lpstr>
      <vt:lpstr>Ethics &amp; Qualitative Research in Ed</vt:lpstr>
      <vt:lpstr>JEE Example: Ethics</vt:lpstr>
      <vt:lpstr>Considerations &amp; Challenges</vt:lpstr>
      <vt:lpstr>Next Directions</vt:lpstr>
      <vt:lpstr>Suggested Resources</vt:lpstr>
      <vt:lpstr>Suggested Resources, cont.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Qualitative Methodology I</dc:title>
  <dc:creator>Christine Rogers Stanton</dc:creator>
  <cp:lastModifiedBy>Christine Rogers Stanton</cp:lastModifiedBy>
  <cp:revision>820</cp:revision>
  <dcterms:created xsi:type="dcterms:W3CDTF">2018-02-07T21:50:58Z</dcterms:created>
  <dcterms:modified xsi:type="dcterms:W3CDTF">2018-02-12T21:08:12Z</dcterms:modified>
</cp:coreProperties>
</file>