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51" r:id="rId3"/>
    <p:sldId id="360" r:id="rId4"/>
    <p:sldId id="368" r:id="rId5"/>
    <p:sldId id="361" r:id="rId6"/>
    <p:sldId id="352" r:id="rId7"/>
    <p:sldId id="385" r:id="rId8"/>
    <p:sldId id="392" r:id="rId9"/>
    <p:sldId id="387" r:id="rId10"/>
    <p:sldId id="388" r:id="rId11"/>
    <p:sldId id="389" r:id="rId12"/>
    <p:sldId id="390" r:id="rId13"/>
    <p:sldId id="391" r:id="rId14"/>
    <p:sldId id="380" r:id="rId15"/>
    <p:sldId id="381" r:id="rId16"/>
    <p:sldId id="359" r:id="rId17"/>
    <p:sldId id="353" r:id="rId18"/>
    <p:sldId id="382" r:id="rId19"/>
    <p:sldId id="354" r:id="rId20"/>
    <p:sldId id="355" r:id="rId21"/>
    <p:sldId id="383" r:id="rId22"/>
    <p:sldId id="356" r:id="rId23"/>
    <p:sldId id="357" r:id="rId24"/>
    <p:sldId id="366" r:id="rId25"/>
    <p:sldId id="371" r:id="rId26"/>
    <p:sldId id="372" r:id="rId27"/>
    <p:sldId id="373" r:id="rId28"/>
    <p:sldId id="374" r:id="rId29"/>
    <p:sldId id="375" r:id="rId30"/>
    <p:sldId id="376" r:id="rId31"/>
    <p:sldId id="377" r:id="rId32"/>
    <p:sldId id="378" r:id="rId33"/>
    <p:sldId id="379" r:id="rId34"/>
    <p:sldId id="365" r:id="rId35"/>
    <p:sldId id="358" r:id="rId36"/>
    <p:sldId id="26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494" autoAdjust="0"/>
  </p:normalViewPr>
  <p:slideViewPr>
    <p:cSldViewPr snapToGrid="0" snapToObjects="1">
      <p:cViewPr>
        <p:scale>
          <a:sx n="75" d="100"/>
          <a:sy n="75" d="100"/>
        </p:scale>
        <p:origin x="-2024" y="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FDA738-0D41-2142-9FA1-0C0338D9A41E}" type="datetimeFigureOut">
              <a:rPr lang="en-US" smtClean="0"/>
              <a:t>6/1/19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1D1B2D-5BA2-624F-9A9C-0A27E3B5414E}" type="slidenum">
              <a:rPr lang="en-US" smtClean="0"/>
              <a:t>‹#›</a:t>
            </a:fld>
            <a:endParaRPr lang="en-US"/>
          </a:p>
        </p:txBody>
      </p:sp>
    </p:spTree>
    <p:extLst>
      <p:ext uri="{BB962C8B-B14F-4D97-AF65-F5344CB8AC3E}">
        <p14:creationId xmlns:p14="http://schemas.microsoft.com/office/powerpoint/2010/main" val="9828150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basel.int/convention/XX%20Anniversary/Press%20kit/Press%20advisory.doc"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Validity: clear,</a:t>
            </a:r>
            <a:r>
              <a:rPr lang="en-US" baseline="0" dirty="0" smtClean="0"/>
              <a:t> consistent meaning, specific and meaningful, verifiable, does not conflict with FTC Green Guides for Environmental Marketing Claims</a:t>
            </a:r>
          </a:p>
          <a:p>
            <a:r>
              <a:rPr lang="en-US" baseline="0" dirty="0" smtClean="0"/>
              <a:t>Standard Setting Process: </a:t>
            </a:r>
          </a:p>
          <a:p>
            <a:r>
              <a:rPr lang="en-US" baseline="0" dirty="0" smtClean="0"/>
              <a:t>Verification: there are many tiers. Self-certification (not ideal, not verifiable, self-interest or conflict of interest), self-certification with random audits, Independent third party certification, Independent third party with on-site audits</a:t>
            </a:r>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2</a:t>
            </a:fld>
            <a:endParaRPr lang="en-US"/>
          </a:p>
        </p:txBody>
      </p:sp>
    </p:spTree>
    <p:extLst>
      <p:ext uri="{BB962C8B-B14F-4D97-AF65-F5344CB8AC3E}">
        <p14:creationId xmlns:p14="http://schemas.microsoft.com/office/powerpoint/2010/main" val="69786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US" sz="1200" kern="1200" dirty="0" smtClean="0">
                <a:solidFill>
                  <a:schemeClr val="tx1"/>
                </a:solidFill>
                <a:effectLst/>
                <a:latin typeface="+mn-lt"/>
                <a:ea typeface="+mn-ea"/>
                <a:cs typeface="+mn-cs"/>
              </a:rPr>
              <a:t>Electronics contain valuable metals and components that can be used again in another manufacturing process.</a:t>
            </a:r>
          </a:p>
          <a:p>
            <a:pPr lvl="0" fontAlgn="base"/>
            <a:r>
              <a:rPr lang="en-US" sz="1200" kern="1200" dirty="0" smtClean="0">
                <a:solidFill>
                  <a:schemeClr val="tx1"/>
                </a:solidFill>
                <a:effectLst/>
                <a:latin typeface="+mn-lt"/>
                <a:ea typeface="+mn-ea"/>
                <a:cs typeface="+mn-cs"/>
              </a:rPr>
              <a:t>Cadmium, hexavalent chromium, mercury, chromium, barium, beryllium and brominated flame-retardant materials are components that can pollute water and air resources without proper disposal or recycling. </a:t>
            </a:r>
            <a:r>
              <a:rPr lang="en-US" sz="1200" i="1" kern="1200" dirty="0" smtClean="0">
                <a:solidFill>
                  <a:schemeClr val="tx1"/>
                </a:solidFill>
                <a:effectLst/>
                <a:latin typeface="+mn-lt"/>
                <a:ea typeface="+mn-ea"/>
                <a:cs typeface="+mn-cs"/>
              </a:rPr>
              <a:t>E-waste did not even exist as a waste stream in 1989 and now it's one of the largest and growing exponentially.</a:t>
            </a:r>
            <a:r>
              <a:rPr lang="en-US" sz="1200" kern="1200" dirty="0" smtClean="0">
                <a:solidFill>
                  <a:schemeClr val="tx1"/>
                </a:solidFill>
                <a:effectLst/>
                <a:latin typeface="+mn-lt"/>
                <a:ea typeface="+mn-ea"/>
                <a:cs typeface="+mn-cs"/>
              </a:rPr>
              <a:t> — Katharina </a:t>
            </a:r>
            <a:r>
              <a:rPr lang="en-US" sz="1200" kern="1200" dirty="0" err="1" smtClean="0">
                <a:solidFill>
                  <a:schemeClr val="tx1"/>
                </a:solidFill>
                <a:effectLst/>
                <a:latin typeface="+mn-lt"/>
                <a:ea typeface="+mn-ea"/>
                <a:cs typeface="+mn-cs"/>
              </a:rPr>
              <a:t>Kummer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Peiry</a:t>
            </a:r>
            <a:r>
              <a:rPr lang="en-US" sz="1200" kern="1200" dirty="0" smtClean="0">
                <a:solidFill>
                  <a:schemeClr val="tx1"/>
                </a:solidFill>
                <a:effectLst/>
                <a:latin typeface="+mn-lt"/>
                <a:ea typeface="+mn-ea"/>
                <a:cs typeface="+mn-cs"/>
              </a:rPr>
              <a:t>, Executive Secretary, Basel Convention Excerpts from Basel Convention November 2009 </a:t>
            </a:r>
            <a:r>
              <a:rPr lang="en-US" sz="1200" kern="1200" dirty="0" smtClean="0">
                <a:solidFill>
                  <a:schemeClr val="tx1"/>
                </a:solidFill>
                <a:effectLst/>
                <a:latin typeface="+mn-lt"/>
                <a:ea typeface="+mn-ea"/>
                <a:cs typeface="+mn-cs"/>
                <a:hlinkClick r:id="rId3"/>
              </a:rPr>
              <a:t>Press Advisory</a:t>
            </a:r>
            <a:r>
              <a:rPr lang="en-US" sz="1200" kern="1200" dirty="0" smtClean="0">
                <a:solidFill>
                  <a:schemeClr val="tx1"/>
                </a:solidFill>
                <a:effectLst/>
                <a:latin typeface="+mn-lt"/>
                <a:ea typeface="+mn-ea"/>
                <a:cs typeface="+mn-cs"/>
              </a:rPr>
              <a:t>:</a:t>
            </a:r>
          </a:p>
          <a:p>
            <a:pPr lvl="0" fontAlgn="base"/>
            <a:r>
              <a:rPr lang="en-US" sz="1200" kern="1200" dirty="0" smtClean="0">
                <a:solidFill>
                  <a:schemeClr val="tx1"/>
                </a:solidFill>
                <a:effectLst/>
                <a:latin typeface="+mn-lt"/>
                <a:ea typeface="+mn-ea"/>
                <a:cs typeface="+mn-cs"/>
              </a:rPr>
              <a:t>“Hazardous waste is threatening human health and the environment globally. Much of it is being exported to other countries, often to developing nations.”</a:t>
            </a:r>
          </a:p>
          <a:p>
            <a:pPr lvl="0" fontAlgn="base"/>
            <a:r>
              <a:rPr lang="en-US" sz="1200" kern="1200" dirty="0" smtClean="0">
                <a:solidFill>
                  <a:schemeClr val="tx1"/>
                </a:solidFill>
                <a:effectLst/>
                <a:latin typeface="+mn-lt"/>
                <a:ea typeface="+mn-ea"/>
                <a:cs typeface="+mn-cs"/>
              </a:rPr>
              <a:t>One of the fastest growing [hazardous] waste streams is e-waste such as computers, television sets and mobile cell phones.</a:t>
            </a:r>
          </a:p>
          <a:p>
            <a:pPr lvl="0" fontAlgn="base"/>
            <a:r>
              <a:rPr lang="en-US" sz="1200" kern="1200" dirty="0" smtClean="0">
                <a:solidFill>
                  <a:schemeClr val="tx1"/>
                </a:solidFill>
                <a:effectLst/>
                <a:latin typeface="+mn-lt"/>
                <a:ea typeface="+mn-ea"/>
                <a:cs typeface="+mn-cs"/>
              </a:rPr>
              <a:t>When e-waste crosses borders illegally and is indiscriminately dumped, or dismantled in unsound conditions, serious damage to human health and pollution of water, air and soil is often the result.</a:t>
            </a:r>
          </a:p>
          <a:p>
            <a:pPr lvl="0" fontAlgn="base"/>
            <a:r>
              <a:rPr lang="en-US" sz="1200" kern="1200" dirty="0" smtClean="0">
                <a:solidFill>
                  <a:schemeClr val="tx1"/>
                </a:solidFill>
                <a:effectLst/>
                <a:latin typeface="+mn-lt"/>
                <a:ea typeface="+mn-ea"/>
                <a:cs typeface="+mn-cs"/>
              </a:rPr>
              <a:t>Electronic waste is a direct consequence of our ongoing desire to communicate from anywhere, connect more often and compute from home, office or on the road. Add an increasing demand for electronic gaming, higher definition televisions or smart cars and the result is a catastrophic accumulation of e-waste, now and into the future. An ongoing effort to address this exponentially growing problem is essential.</a:t>
            </a:r>
          </a:p>
          <a:p>
            <a:pPr fontAlgn="base"/>
            <a:r>
              <a:rPr lang="en-US" sz="1200" kern="1200" dirty="0" smtClean="0">
                <a:solidFill>
                  <a:schemeClr val="tx1"/>
                </a:solidFill>
                <a:effectLst/>
                <a:latin typeface="+mn-lt"/>
                <a:ea typeface="+mn-ea"/>
                <a:cs typeface="+mn-cs"/>
              </a:rPr>
              <a:t>Montana does not have legislation requiring electronic equipment be recycled or banning electronics from landfills. Due to Montana's distance from most markets for recyclables, it may not be in the state's best interests to ban materials from landfills until reliable markets have been established for those materials.</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Certified electronics recyclers: EPA database</a:t>
            </a:r>
          </a:p>
          <a:p>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22</a:t>
            </a:fld>
            <a:endParaRPr lang="en-US"/>
          </a:p>
        </p:txBody>
      </p:sp>
    </p:spTree>
    <p:extLst>
      <p:ext uri="{BB962C8B-B14F-4D97-AF65-F5344CB8AC3E}">
        <p14:creationId xmlns:p14="http://schemas.microsoft.com/office/powerpoint/2010/main" val="39174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smtClean="0"/>
              <a:t>Abundant Montana Directory (e.g. Sustainable meat, baked goods, vegetables, herbs, fruit, dairy, etc.)</a:t>
            </a:r>
            <a:r>
              <a:rPr lang="en-US" sz="1200" dirty="0" smtClean="0"/>
              <a:t>.</a:t>
            </a:r>
          </a:p>
          <a:p>
            <a:pPr eaLnBrk="1" hangingPunct="1"/>
            <a:r>
              <a:rPr lang="en-US" sz="1200" dirty="0" smtClean="0"/>
              <a:t>Directory</a:t>
            </a:r>
            <a:r>
              <a:rPr lang="en-US" sz="1200" baseline="0" dirty="0" smtClean="0"/>
              <a:t> of Montana grown food, sustainable ag, farmer’s markets, </a:t>
            </a:r>
            <a:r>
              <a:rPr lang="en-US" sz="1200" baseline="0" dirty="0" err="1" smtClean="0"/>
              <a:t>agritourism</a:t>
            </a:r>
            <a:endParaRPr lang="en-US" sz="1200" baseline="0" dirty="0" smtClean="0"/>
          </a:p>
          <a:p>
            <a:pPr eaLnBrk="1" hangingPunct="1"/>
            <a:r>
              <a:rPr lang="en-US" sz="1200" baseline="0" dirty="0" smtClean="0"/>
              <a:t>Interactive map</a:t>
            </a:r>
            <a:endParaRPr lang="en-US" sz="1200" dirty="0" smtClean="0"/>
          </a:p>
        </p:txBody>
      </p:sp>
      <p:sp>
        <p:nvSpPr>
          <p:cNvPr id="4" name="Slide Number Placeholder 3"/>
          <p:cNvSpPr>
            <a:spLocks noGrp="1"/>
          </p:cNvSpPr>
          <p:nvPr>
            <p:ph type="sldNum" sz="quarter" idx="10"/>
          </p:nvPr>
        </p:nvSpPr>
        <p:spPr/>
        <p:txBody>
          <a:bodyPr/>
          <a:lstStyle/>
          <a:p>
            <a:pPr>
              <a:defRPr/>
            </a:pPr>
            <a:fld id="{17B531AC-5E3A-4C36-AD37-53C45AA0DC5C}" type="slidenum">
              <a:rPr lang="en-US" smtClean="0"/>
              <a:pPr>
                <a:defRPr/>
              </a:pPr>
              <a:t>33</a:t>
            </a:fld>
            <a:endParaRPr lang="en-US"/>
          </a:p>
        </p:txBody>
      </p:sp>
    </p:spTree>
    <p:extLst>
      <p:ext uri="{BB962C8B-B14F-4D97-AF65-F5344CB8AC3E}">
        <p14:creationId xmlns:p14="http://schemas.microsoft.com/office/powerpoint/2010/main" val="517976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network of</a:t>
            </a:r>
            <a:r>
              <a:rPr lang="en-US" baseline="0" dirty="0" smtClean="0"/>
              <a:t> buyers dedicated to socially responsible and environmentally sustainable purchasing</a:t>
            </a:r>
          </a:p>
          <a:p>
            <a:r>
              <a:rPr lang="en-US" baseline="0" dirty="0" smtClean="0"/>
              <a:t>Information on certifications, guides for purchasing for different sectors, green procurement resources</a:t>
            </a:r>
          </a:p>
          <a:p>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34</a:t>
            </a:fld>
            <a:endParaRPr lang="en-US"/>
          </a:p>
        </p:txBody>
      </p:sp>
    </p:spTree>
    <p:extLst>
      <p:ext uri="{BB962C8B-B14F-4D97-AF65-F5344CB8AC3E}">
        <p14:creationId xmlns:p14="http://schemas.microsoft.com/office/powerpoint/2010/main" val="1368124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applicable business certification programs.</a:t>
            </a:r>
            <a:r>
              <a:rPr lang="en-US" baseline="0" dirty="0" smtClean="0"/>
              <a:t> For larger businesses, ISO 14001 etc. Building certifications, product certifications. B Corp specific to business operations. </a:t>
            </a:r>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35</a:t>
            </a:fld>
            <a:endParaRPr lang="en-US"/>
          </a:p>
        </p:txBody>
      </p:sp>
    </p:spTree>
    <p:extLst>
      <p:ext uri="{BB962C8B-B14F-4D97-AF65-F5344CB8AC3E}">
        <p14:creationId xmlns:p14="http://schemas.microsoft.com/office/powerpoint/2010/main" val="20775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“Natural” = arsenic, lead. Organic cigarettes. Gluten free products that don’t ever contain</a:t>
            </a:r>
            <a:r>
              <a:rPr lang="en-US" baseline="0" dirty="0" smtClean="0"/>
              <a:t> gluten. </a:t>
            </a:r>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6</a:t>
            </a:fld>
            <a:endParaRPr lang="en-US"/>
          </a:p>
        </p:txBody>
      </p:sp>
    </p:spTree>
    <p:extLst>
      <p:ext uri="{BB962C8B-B14F-4D97-AF65-F5344CB8AC3E}">
        <p14:creationId xmlns:p14="http://schemas.microsoft.com/office/powerpoint/2010/main" val="194524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2A0416-186E-9B47-9826-80C97E2334D7}" type="slidenum">
              <a:rPr lang="en-US"/>
              <a:pPr/>
              <a:t>7</a:t>
            </a:fld>
            <a:endParaRPr lang="en-US"/>
          </a:p>
        </p:txBody>
      </p:sp>
      <p:sp>
        <p:nvSpPr>
          <p:cNvPr id="616450"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16451"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9BA2A7-BF27-8C49-BA27-FC6F494DD1F4}" type="slidenum">
              <a:rPr lang="en-US"/>
              <a:pPr/>
              <a:t>9</a:t>
            </a:fld>
            <a:endParaRPr lang="en-US"/>
          </a:p>
        </p:txBody>
      </p:sp>
      <p:sp>
        <p:nvSpPr>
          <p:cNvPr id="620546"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0547"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9F7551-806A-4F44-A2EB-46B67A57E813}" type="slidenum">
              <a:rPr lang="en-US"/>
              <a:pPr/>
              <a:t>10</a:t>
            </a:fld>
            <a:endParaRPr lang="en-US"/>
          </a:p>
        </p:txBody>
      </p:sp>
      <p:sp>
        <p:nvSpPr>
          <p:cNvPr id="622594"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2595"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879F4-A8E6-074E-94A7-241165225BE8}" type="slidenum">
              <a:rPr lang="en-US"/>
              <a:pPr/>
              <a:t>11</a:t>
            </a:fld>
            <a:endParaRPr lang="en-US"/>
          </a:p>
        </p:txBody>
      </p:sp>
      <p:sp>
        <p:nvSpPr>
          <p:cNvPr id="624642"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4643"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B78E3-DA5A-1F4D-B492-2B031FBE5642}" type="slidenum">
              <a:rPr lang="en-US"/>
              <a:pPr/>
              <a:t>12</a:t>
            </a:fld>
            <a:endParaRPr lang="en-US"/>
          </a:p>
        </p:txBody>
      </p:sp>
      <p:sp>
        <p:nvSpPr>
          <p:cNvPr id="626690"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6691"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154A1-A7B1-5045-8F66-1D81EE2CC24F}" type="slidenum">
              <a:rPr lang="en-US"/>
              <a:pPr/>
              <a:t>13</a:t>
            </a:fld>
            <a:endParaRPr lang="en-US"/>
          </a:p>
        </p:txBody>
      </p:sp>
      <p:sp>
        <p:nvSpPr>
          <p:cNvPr id="628738" name="Rectangle 1026"/>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628739" name="Rectangle 1027"/>
          <p:cNvSpPr>
            <a:spLocks noGrp="1" noChangeArrowheads="1"/>
          </p:cNvSpPr>
          <p:nvPr>
            <p:ph type="body" idx="1"/>
          </p:nvPr>
        </p:nvSpPr>
        <p:spPr/>
        <p:txBody>
          <a:bodyPr lIns="91438" tIns="45719" rIns="91438" bIns="45719"/>
          <a:lstStyle/>
          <a:p>
            <a:pPr defTabSz="452217"/>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Validity: clear,</a:t>
            </a:r>
            <a:r>
              <a:rPr lang="en-US" baseline="0" dirty="0" smtClean="0"/>
              <a:t> consistent meaning, specific and meaningful, verifiable, does not conflict with FTC Green Guides for Environmental Marketing Claims</a:t>
            </a:r>
          </a:p>
          <a:p>
            <a:r>
              <a:rPr lang="en-US" baseline="0" dirty="0" smtClean="0"/>
              <a:t>Standard Setting Process: </a:t>
            </a:r>
          </a:p>
          <a:p>
            <a:r>
              <a:rPr lang="en-US" baseline="0" dirty="0" smtClean="0"/>
              <a:t>Verification: there are many tiers. Self-certification (not ideal, not verifiable, self-interest or conflict of interest), self-certification with random audits, Independent third party certification, Independent third party with on-site audits</a:t>
            </a:r>
            <a:endParaRPr lang="en-US" dirty="0"/>
          </a:p>
        </p:txBody>
      </p:sp>
      <p:sp>
        <p:nvSpPr>
          <p:cNvPr id="4" name="Slide Number Placeholder 3"/>
          <p:cNvSpPr>
            <a:spLocks noGrp="1"/>
          </p:cNvSpPr>
          <p:nvPr>
            <p:ph type="sldNum" sz="quarter" idx="10"/>
          </p:nvPr>
        </p:nvSpPr>
        <p:spPr/>
        <p:txBody>
          <a:bodyPr/>
          <a:lstStyle/>
          <a:p>
            <a:fld id="{721D1B2D-5BA2-624F-9A9C-0A27E3B5414E}" type="slidenum">
              <a:rPr lang="en-US" smtClean="0"/>
              <a:t>16</a:t>
            </a:fld>
            <a:endParaRPr lang="en-US"/>
          </a:p>
        </p:txBody>
      </p:sp>
    </p:spTree>
    <p:extLst>
      <p:ext uri="{BB962C8B-B14F-4D97-AF65-F5344CB8AC3E}">
        <p14:creationId xmlns:p14="http://schemas.microsoft.com/office/powerpoint/2010/main" val="697865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6AD2DD-BE1D-F04B-894E-EAB8AAC72F38}" type="datetimeFigureOut">
              <a:rPr lang="en-US" smtClean="0"/>
              <a:t>6/1/19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154135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AD2DD-BE1D-F04B-894E-EAB8AAC72F38}" type="datetimeFigureOut">
              <a:rPr lang="en-US" smtClean="0"/>
              <a:t>6/1/19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222541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AD2DD-BE1D-F04B-894E-EAB8AAC72F38}" type="datetimeFigureOut">
              <a:rPr lang="en-US" smtClean="0"/>
              <a:t>6/1/19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3058352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6AD2DD-BE1D-F04B-894E-EAB8AAC72F38}" type="datetimeFigureOut">
              <a:rPr lang="en-US" smtClean="0"/>
              <a:t>6/1/19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261829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6AD2DD-BE1D-F04B-894E-EAB8AAC72F38}" type="datetimeFigureOut">
              <a:rPr lang="en-US" smtClean="0"/>
              <a:t>6/1/19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2763936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6AD2DD-BE1D-F04B-894E-EAB8AAC72F38}" type="datetimeFigureOut">
              <a:rPr lang="en-US" smtClean="0"/>
              <a:t>6/1/19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100658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6AD2DD-BE1D-F04B-894E-EAB8AAC72F38}" type="datetimeFigureOut">
              <a:rPr lang="en-US" smtClean="0"/>
              <a:t>6/1/19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157854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6AD2DD-BE1D-F04B-894E-EAB8AAC72F38}" type="datetimeFigureOut">
              <a:rPr lang="en-US" smtClean="0"/>
              <a:t>6/1/19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3634168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AD2DD-BE1D-F04B-894E-EAB8AAC72F38}" type="datetimeFigureOut">
              <a:rPr lang="en-US" smtClean="0"/>
              <a:t>6/1/19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306930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AD2DD-BE1D-F04B-894E-EAB8AAC72F38}" type="datetimeFigureOut">
              <a:rPr lang="en-US" smtClean="0"/>
              <a:t>6/1/19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26092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AD2DD-BE1D-F04B-894E-EAB8AAC72F38}" type="datetimeFigureOut">
              <a:rPr lang="en-US" smtClean="0"/>
              <a:t>6/1/19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672B4C-9A73-724C-939B-347626CA9220}" type="slidenum">
              <a:rPr lang="en-US" smtClean="0"/>
              <a:t>‹#›</a:t>
            </a:fld>
            <a:endParaRPr lang="en-US"/>
          </a:p>
        </p:txBody>
      </p:sp>
    </p:spTree>
    <p:extLst>
      <p:ext uri="{BB962C8B-B14F-4D97-AF65-F5344CB8AC3E}">
        <p14:creationId xmlns:p14="http://schemas.microsoft.com/office/powerpoint/2010/main" val="18997218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173787"/>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AD2DD-BE1D-F04B-894E-EAB8AAC72F38}" type="datetimeFigureOut">
              <a:rPr lang="en-US" smtClean="0"/>
              <a:t>6/1/19</a:t>
            </a:fld>
            <a:endParaRPr lang="en-US"/>
          </a:p>
        </p:txBody>
      </p:sp>
      <p:sp>
        <p:nvSpPr>
          <p:cNvPr id="5" name="Footer Placeholder 4"/>
          <p:cNvSpPr>
            <a:spLocks noGrp="1"/>
          </p:cNvSpPr>
          <p:nvPr>
            <p:ph type="ftr" sz="quarter" idx="3"/>
          </p:nvPr>
        </p:nvSpPr>
        <p:spPr>
          <a:xfrm>
            <a:off x="3124200" y="617378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17378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72B4C-9A73-724C-939B-347626CA9220}" type="slidenum">
              <a:rPr lang="en-US" smtClean="0"/>
              <a:t>‹#›</a:t>
            </a:fld>
            <a:endParaRPr lang="en-US"/>
          </a:p>
        </p:txBody>
      </p:sp>
    </p:spTree>
    <p:extLst>
      <p:ext uri="{BB962C8B-B14F-4D97-AF65-F5344CB8AC3E}">
        <p14:creationId xmlns:p14="http://schemas.microsoft.com/office/powerpoint/2010/main" val="3479617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wmf"/><Relationship Id="rId10" Type="http://schemas.openxmlformats.org/officeDocument/2006/relationships/image" Target="../media/image24.png"/><Relationship Id="rId11" Type="http://schemas.openxmlformats.org/officeDocument/2006/relationships/image" Target="../media/image25.wmf"/><Relationship Id="rId1" Type="http://schemas.openxmlformats.org/officeDocument/2006/relationships/slideLayout" Target="../slideLayouts/slideLayout6.xml"/><Relationship Id="rId2" Type="http://schemas.openxmlformats.org/officeDocument/2006/relationships/image" Target="../media/image16.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hyperlink" Target="http://greenerchoices.org/label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hyperlink" Target="http://www.ecolabelindex.com/ecolabel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hyperlink" Target="https://www.energystar.gov/"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epa.gov/smm-electronics" TargetMode="External"/><Relationship Id="rId4" Type="http://schemas.openxmlformats.org/officeDocument/2006/relationships/hyperlink" Target="https://www.epeat.net/" TargetMode="External"/><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hyperlink" Target="https://www.ftc.gov/enforcement/rules/rulemaking-regulatory-reform-proceedings/green-guid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hyperlink" Target="http://www.womensvoices.or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hyperlink" Target="https://aeromt.org/abundant/" TargetMode="Externa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hyperlink" Target="http://responsiblepurchasing.org/" TargetMode="External"/><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s://bcorporation.net/"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hyperlink" Target="http://www.stopwastingstuff.com" TargetMode="External"/><Relationship Id="rId4" Type="http://schemas.openxmlformats.org/officeDocument/2006/relationships/hyperlink" Target="mailto:Heather.Higinbotham@gmail.com" TargetMode="External"/><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sinsofgreenwashing.com/" TargetMode="Externa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10265" y="608012"/>
            <a:ext cx="7433735" cy="3210455"/>
          </a:xfrm>
        </p:spPr>
        <p:txBody>
          <a:bodyPr>
            <a:normAutofit/>
          </a:bodyPr>
          <a:lstStyle/>
          <a:p>
            <a:r>
              <a:rPr lang="en-US" dirty="0" smtClean="0"/>
              <a:t>(Un)Common Sense</a:t>
            </a:r>
            <a:br>
              <a:rPr lang="en-US" dirty="0" smtClean="0"/>
            </a:br>
            <a:r>
              <a:rPr lang="en-US" dirty="0" smtClean="0"/>
              <a:t>Small Business </a:t>
            </a:r>
            <a:r>
              <a:rPr lang="en-US" dirty="0" smtClean="0"/>
              <a:t>Sustainability:</a:t>
            </a:r>
            <a:br>
              <a:rPr lang="en-US" dirty="0" smtClean="0"/>
            </a:br>
            <a:r>
              <a:rPr lang="en-US" dirty="0" smtClean="0"/>
              <a:t>Deciphering Eco-labels</a:t>
            </a:r>
            <a:endParaRPr lang="en-US" dirty="0"/>
          </a:p>
        </p:txBody>
      </p:sp>
      <p:sp>
        <p:nvSpPr>
          <p:cNvPr id="3" name="Subtitle 2"/>
          <p:cNvSpPr>
            <a:spLocks noGrp="1"/>
          </p:cNvSpPr>
          <p:nvPr>
            <p:ph type="subTitle" idx="1"/>
          </p:nvPr>
        </p:nvSpPr>
        <p:spPr>
          <a:xfrm>
            <a:off x="1879600" y="4309534"/>
            <a:ext cx="7095067" cy="1752600"/>
          </a:xfrm>
        </p:spPr>
        <p:txBody>
          <a:bodyPr/>
          <a:lstStyle/>
          <a:p>
            <a:r>
              <a:rPr lang="en-US" dirty="0" smtClean="0"/>
              <a:t>Heather Higinbotham Davies</a:t>
            </a:r>
          </a:p>
          <a:p>
            <a:r>
              <a:rPr lang="en-US" dirty="0" smtClean="0"/>
              <a:t>UnCommon Sense: Business Leadership for a Sustainable Future</a:t>
            </a:r>
            <a:endParaRPr lang="en-US" dirty="0"/>
          </a:p>
        </p:txBody>
      </p:sp>
    </p:spTree>
    <p:extLst>
      <p:ext uri="{BB962C8B-B14F-4D97-AF65-F5344CB8AC3E}">
        <p14:creationId xmlns:p14="http://schemas.microsoft.com/office/powerpoint/2010/main" val="9115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Title 1"/>
          <p:cNvSpPr>
            <a:spLocks noGrp="1"/>
          </p:cNvSpPr>
          <p:nvPr>
            <p:ph type="ctrTitle" idx="4294967295"/>
          </p:nvPr>
        </p:nvSpPr>
        <p:spPr>
          <a:xfrm>
            <a:off x="296334" y="355599"/>
            <a:ext cx="2531533" cy="1017588"/>
          </a:xfrm>
        </p:spPr>
        <p:txBody>
          <a:bodyPr/>
          <a:lstStyle/>
          <a:p>
            <a:pPr algn="l"/>
            <a:r>
              <a:rPr lang="en-US" sz="4400" b="1" u="sng" dirty="0">
                <a:solidFill>
                  <a:schemeClr val="tx1"/>
                </a:solidFill>
                <a:latin typeface="+mn-lt"/>
              </a:rPr>
              <a:t>No Proof</a:t>
            </a:r>
          </a:p>
        </p:txBody>
      </p:sp>
      <p:pic>
        <p:nvPicPr>
          <p:cNvPr id="621571" name="Picture 5" descr="noproof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2533" y="953294"/>
            <a:ext cx="2849563"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572" name="Text Box 6"/>
          <p:cNvSpPr txBox="1">
            <a:spLocks noChangeArrowheads="1"/>
          </p:cNvSpPr>
          <p:nvPr/>
        </p:nvSpPr>
        <p:spPr bwMode="auto">
          <a:xfrm>
            <a:off x="447145" y="2089483"/>
            <a:ext cx="391583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u="none" dirty="0">
                <a:latin typeface="+mn-lt"/>
              </a:rPr>
              <a:t>Environmental claims that are not substantiated by easily </a:t>
            </a:r>
            <a:r>
              <a:rPr lang="en-US" sz="2000" u="none" dirty="0" smtClean="0">
                <a:latin typeface="+mn-lt"/>
              </a:rPr>
              <a:t>accessible </a:t>
            </a:r>
            <a:r>
              <a:rPr lang="en-US" sz="2000" u="none" dirty="0">
                <a:latin typeface="+mn-lt"/>
              </a:rPr>
              <a:t>supporting information or by a reliable third-party certification.</a:t>
            </a:r>
          </a:p>
        </p:txBody>
      </p:sp>
      <p:sp>
        <p:nvSpPr>
          <p:cNvPr id="621573" name="Text Box 7"/>
          <p:cNvSpPr txBox="1">
            <a:spLocks noChangeArrowheads="1"/>
          </p:cNvSpPr>
          <p:nvPr/>
        </p:nvSpPr>
        <p:spPr bwMode="auto">
          <a:xfrm>
            <a:off x="447145" y="4293128"/>
            <a:ext cx="8588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i="1" u="none" dirty="0">
                <a:latin typeface="+mn-lt"/>
              </a:rPr>
              <a:t>How to Avoid?</a:t>
            </a:r>
          </a:p>
          <a:p>
            <a:pPr eaLnBrk="1" hangingPunct="1">
              <a:buFontTx/>
              <a:buChar char="•"/>
            </a:pPr>
            <a:r>
              <a:rPr lang="en-US" sz="1800" u="none" dirty="0">
                <a:latin typeface="+mn-lt"/>
              </a:rPr>
              <a:t>Understand and confirm scientific case behind environmental claim.</a:t>
            </a:r>
          </a:p>
          <a:p>
            <a:pPr eaLnBrk="1" hangingPunct="1">
              <a:buFontTx/>
              <a:buChar char="•"/>
            </a:pPr>
            <a:r>
              <a:rPr lang="en-US" sz="1800" u="none" dirty="0">
                <a:latin typeface="+mn-lt"/>
              </a:rPr>
              <a:t>Make evidence readily available, or rely on third-party certifications </a:t>
            </a:r>
          </a:p>
          <a:p>
            <a:pPr eaLnBrk="1" hangingPunct="1"/>
            <a:r>
              <a:rPr lang="en-US" sz="1800" u="none" dirty="0">
                <a:latin typeface="+mn-lt"/>
              </a:rPr>
              <a:t>whose standards are publically available. </a:t>
            </a:r>
          </a:p>
        </p:txBody>
      </p:sp>
    </p:spTree>
    <p:extLst>
      <p:ext uri="{BB962C8B-B14F-4D97-AF65-F5344CB8AC3E}">
        <p14:creationId xmlns:p14="http://schemas.microsoft.com/office/powerpoint/2010/main" val="1203401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Title 1"/>
          <p:cNvSpPr>
            <a:spLocks noGrp="1"/>
          </p:cNvSpPr>
          <p:nvPr>
            <p:ph type="ctrTitle" idx="4294967295"/>
          </p:nvPr>
        </p:nvSpPr>
        <p:spPr>
          <a:xfrm>
            <a:off x="1126066" y="506412"/>
            <a:ext cx="7575550" cy="1017588"/>
          </a:xfrm>
        </p:spPr>
        <p:txBody>
          <a:bodyPr/>
          <a:lstStyle/>
          <a:p>
            <a:pPr algn="l"/>
            <a:r>
              <a:rPr lang="en-US" sz="4400" b="1" u="sng" dirty="0">
                <a:solidFill>
                  <a:schemeClr val="tx1"/>
                </a:solidFill>
                <a:latin typeface="+mn-lt"/>
              </a:rPr>
              <a:t>Hidden Trade Off</a:t>
            </a:r>
          </a:p>
        </p:txBody>
      </p:sp>
      <p:pic>
        <p:nvPicPr>
          <p:cNvPr id="623619" name="Picture 4" descr="vagueness_sm"/>
          <p:cNvPicPr>
            <a:picLocks noChangeAspect="1" noChangeArrowheads="1"/>
          </p:cNvPicPr>
          <p:nvPr>
            <p:ph type="subTitle" idx="4294967295"/>
          </p:nvPr>
        </p:nvPicPr>
        <p:blipFill>
          <a:blip r:embed="rId3">
            <a:extLst>
              <a:ext uri="{28A0092B-C50C-407E-A947-70E740481C1C}">
                <a14:useLocalDpi xmlns:a14="http://schemas.microsoft.com/office/drawing/2010/main" val="0"/>
              </a:ext>
            </a:extLst>
          </a:blip>
          <a:srcRect/>
          <a:stretch>
            <a:fillRect/>
          </a:stretch>
        </p:blipFill>
        <p:spPr>
          <a:xfrm>
            <a:off x="635000" y="3238486"/>
            <a:ext cx="2925500" cy="2634735"/>
          </a:xfrm>
        </p:spPr>
      </p:pic>
      <p:sp>
        <p:nvSpPr>
          <p:cNvPr id="623620" name="Text Box 5"/>
          <p:cNvSpPr txBox="1">
            <a:spLocks noChangeArrowheads="1"/>
          </p:cNvSpPr>
          <p:nvPr/>
        </p:nvSpPr>
        <p:spPr bwMode="auto">
          <a:xfrm>
            <a:off x="635000" y="1693333"/>
            <a:ext cx="7940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u="none">
                <a:latin typeface="+mn-lt"/>
              </a:rPr>
              <a:t>Suggesting a product is </a:t>
            </a:r>
            <a:r>
              <a:rPr lang="en-US" sz="2000" u="none">
                <a:solidFill>
                  <a:srgbClr val="006600"/>
                </a:solidFill>
                <a:latin typeface="+mn-lt"/>
              </a:rPr>
              <a:t>green</a:t>
            </a:r>
            <a:r>
              <a:rPr lang="en-US" sz="2000" u="none">
                <a:latin typeface="+mn-lt"/>
              </a:rPr>
              <a:t> based upon an unreasonably narrow set of attributes without attention given to other important environmental issues </a:t>
            </a:r>
          </a:p>
        </p:txBody>
      </p:sp>
      <p:sp>
        <p:nvSpPr>
          <p:cNvPr id="623621" name="Text Box 6"/>
          <p:cNvSpPr txBox="1">
            <a:spLocks noChangeArrowheads="1"/>
          </p:cNvSpPr>
          <p:nvPr/>
        </p:nvSpPr>
        <p:spPr bwMode="auto">
          <a:xfrm>
            <a:off x="4561416" y="2641601"/>
            <a:ext cx="41402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defTabSz="45720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lvl="4" eaLnBrk="1" hangingPunct="1"/>
            <a:endParaRPr lang="en-US" sz="1800" i="1" u="none" dirty="0">
              <a:latin typeface="+mn-lt"/>
            </a:endParaRPr>
          </a:p>
          <a:p>
            <a:pPr eaLnBrk="1" hangingPunct="1"/>
            <a:r>
              <a:rPr lang="en-US" sz="1800" i="1" u="none" dirty="0">
                <a:latin typeface="+mn-lt"/>
              </a:rPr>
              <a:t>How to Avoid?</a:t>
            </a:r>
          </a:p>
          <a:p>
            <a:pPr eaLnBrk="1" hangingPunct="1">
              <a:buFontTx/>
              <a:buChar char="•"/>
            </a:pPr>
            <a:r>
              <a:rPr lang="en-US" sz="1800" u="none" dirty="0">
                <a:latin typeface="+mn-lt"/>
              </a:rPr>
              <a:t>Understand environmental impacts of product lifecycle.</a:t>
            </a:r>
          </a:p>
          <a:p>
            <a:pPr eaLnBrk="1" hangingPunct="1">
              <a:buFontTx/>
              <a:buChar char="•"/>
            </a:pPr>
            <a:r>
              <a:rPr lang="en-US" sz="1800" u="none" dirty="0">
                <a:latin typeface="+mn-lt"/>
              </a:rPr>
              <a:t>Emphasize specific environmental issues and don</a:t>
            </a:r>
            <a:r>
              <a:rPr lang="ja-JP" altLang="en-US" sz="1800" u="none" dirty="0">
                <a:latin typeface="+mn-lt"/>
              </a:rPr>
              <a:t>’</a:t>
            </a:r>
            <a:r>
              <a:rPr lang="en-US" sz="1800" u="none" dirty="0">
                <a:latin typeface="+mn-lt"/>
              </a:rPr>
              <a:t>t distract from others.</a:t>
            </a:r>
          </a:p>
          <a:p>
            <a:pPr eaLnBrk="1" hangingPunct="1">
              <a:buFontTx/>
              <a:buChar char="•"/>
            </a:pPr>
            <a:r>
              <a:rPr lang="en-US" sz="1800" u="none" dirty="0">
                <a:latin typeface="+mn-lt"/>
              </a:rPr>
              <a:t>When making claims about a single environmental impact or benefit, understand</a:t>
            </a:r>
          </a:p>
          <a:p>
            <a:pPr eaLnBrk="1" hangingPunct="1"/>
            <a:r>
              <a:rPr lang="en-US" sz="1800" u="none" dirty="0">
                <a:latin typeface="+mn-lt"/>
              </a:rPr>
              <a:t> how the product/service performs in relation to other impacts.</a:t>
            </a:r>
          </a:p>
          <a:p>
            <a:pPr eaLnBrk="1" hangingPunct="1">
              <a:buFontTx/>
              <a:buChar char="•"/>
            </a:pPr>
            <a:r>
              <a:rPr lang="en-US" sz="1800" u="none" dirty="0">
                <a:latin typeface="+mn-lt"/>
              </a:rPr>
              <a:t>Seek continual environmental improvement of footprint.</a:t>
            </a:r>
          </a:p>
        </p:txBody>
      </p:sp>
    </p:spTree>
    <p:extLst>
      <p:ext uri="{BB962C8B-B14F-4D97-AF65-F5344CB8AC3E}">
        <p14:creationId xmlns:p14="http://schemas.microsoft.com/office/powerpoint/2010/main" val="2254439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Title 1"/>
          <p:cNvSpPr>
            <a:spLocks noGrp="1"/>
          </p:cNvSpPr>
          <p:nvPr>
            <p:ph type="ctrTitle" idx="4294967295"/>
          </p:nvPr>
        </p:nvSpPr>
        <p:spPr>
          <a:xfrm>
            <a:off x="1600200" y="508000"/>
            <a:ext cx="6897688" cy="1017588"/>
          </a:xfrm>
        </p:spPr>
        <p:txBody>
          <a:bodyPr/>
          <a:lstStyle/>
          <a:p>
            <a:pPr algn="l"/>
            <a:r>
              <a:rPr lang="en-US" sz="4400" b="1" u="sng" dirty="0">
                <a:solidFill>
                  <a:schemeClr val="tx1"/>
                </a:solidFill>
                <a:latin typeface="+mn-lt"/>
              </a:rPr>
              <a:t>Vagueness</a:t>
            </a:r>
          </a:p>
        </p:txBody>
      </p:sp>
      <p:pic>
        <p:nvPicPr>
          <p:cNvPr id="625667" name="Picture 4" descr="tradeoff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0266" y="2878665"/>
            <a:ext cx="2918304" cy="292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8" name="Text Box 5"/>
          <p:cNvSpPr txBox="1">
            <a:spLocks noChangeArrowheads="1"/>
          </p:cNvSpPr>
          <p:nvPr/>
        </p:nvSpPr>
        <p:spPr bwMode="auto">
          <a:xfrm>
            <a:off x="1025526" y="1752600"/>
            <a:ext cx="601874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u="none" dirty="0">
                <a:latin typeface="+mn-lt"/>
              </a:rPr>
              <a:t>Environmental claims that are poorly defined or broad </a:t>
            </a:r>
          </a:p>
          <a:p>
            <a:pPr eaLnBrk="1" hangingPunct="1"/>
            <a:r>
              <a:rPr lang="en-US" sz="2000" u="none" dirty="0">
                <a:latin typeface="+mn-lt"/>
              </a:rPr>
              <a:t>so that the real meaning is misunderstood. </a:t>
            </a:r>
          </a:p>
        </p:txBody>
      </p:sp>
      <p:sp>
        <p:nvSpPr>
          <p:cNvPr id="625669" name="Rectangle 7"/>
          <p:cNvSpPr>
            <a:spLocks noChangeArrowheads="1"/>
          </p:cNvSpPr>
          <p:nvPr/>
        </p:nvSpPr>
        <p:spPr bwMode="auto">
          <a:xfrm>
            <a:off x="889001" y="3207139"/>
            <a:ext cx="35814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sz="1800" i="1" u="none" dirty="0"/>
              <a:t>How to Avoid?</a:t>
            </a:r>
          </a:p>
          <a:p>
            <a:pPr eaLnBrk="1" hangingPunct="1">
              <a:buFontTx/>
              <a:buChar char="•"/>
            </a:pPr>
            <a:r>
              <a:rPr lang="en-US" sz="1800" u="none" dirty="0"/>
              <a:t>Use language that resonates with consumers while maintaining honesty.</a:t>
            </a:r>
          </a:p>
          <a:p>
            <a:pPr eaLnBrk="1" hangingPunct="1">
              <a:buFontTx/>
              <a:buChar char="•"/>
            </a:pPr>
            <a:r>
              <a:rPr lang="en-US" sz="1800" u="none" dirty="0"/>
              <a:t>Provide detailed explanations and meaning of vague names and terms.</a:t>
            </a:r>
          </a:p>
        </p:txBody>
      </p:sp>
    </p:spTree>
    <p:extLst>
      <p:ext uri="{BB962C8B-B14F-4D97-AF65-F5344CB8AC3E}">
        <p14:creationId xmlns:p14="http://schemas.microsoft.com/office/powerpoint/2010/main" val="2042638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Title 1"/>
          <p:cNvSpPr>
            <a:spLocks noGrp="1"/>
          </p:cNvSpPr>
          <p:nvPr>
            <p:ph type="ctrTitle" idx="4294967295"/>
          </p:nvPr>
        </p:nvSpPr>
        <p:spPr>
          <a:xfrm>
            <a:off x="936096" y="387878"/>
            <a:ext cx="7615237" cy="1017588"/>
          </a:xfrm>
        </p:spPr>
        <p:txBody>
          <a:bodyPr/>
          <a:lstStyle/>
          <a:p>
            <a:pPr algn="l"/>
            <a:r>
              <a:rPr lang="en-US" sz="4400" b="1" u="sng" dirty="0">
                <a:solidFill>
                  <a:schemeClr val="tx1"/>
                </a:solidFill>
                <a:latin typeface="+mn-lt"/>
              </a:rPr>
              <a:t>False Labels</a:t>
            </a:r>
          </a:p>
        </p:txBody>
      </p:sp>
      <p:pic>
        <p:nvPicPr>
          <p:cNvPr id="627715" name="Picture 4" descr="worship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7734" y="3025241"/>
            <a:ext cx="3070226" cy="3085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7716" name="Text Box 5"/>
          <p:cNvSpPr txBox="1">
            <a:spLocks noChangeArrowheads="1"/>
          </p:cNvSpPr>
          <p:nvPr/>
        </p:nvSpPr>
        <p:spPr bwMode="auto">
          <a:xfrm>
            <a:off x="595312" y="1440391"/>
            <a:ext cx="8548688"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u="none" dirty="0">
                <a:latin typeface="+mn-lt"/>
              </a:rPr>
              <a:t>A product that, through either words or images, gives the </a:t>
            </a:r>
          </a:p>
          <a:p>
            <a:pPr eaLnBrk="1" hangingPunct="1">
              <a:spcBef>
                <a:spcPct val="50000"/>
              </a:spcBef>
            </a:pPr>
            <a:r>
              <a:rPr lang="en-US" sz="2000" u="none" dirty="0">
                <a:latin typeface="+mn-lt"/>
              </a:rPr>
              <a:t>impression of third-party endorsement when one </a:t>
            </a:r>
            <a:r>
              <a:rPr lang="en-US" sz="2000" u="none" dirty="0" smtClean="0">
                <a:latin typeface="+mn-lt"/>
              </a:rPr>
              <a:t>doesn</a:t>
            </a:r>
            <a:r>
              <a:rPr lang="en-US" sz="2000" dirty="0" smtClean="0">
                <a:latin typeface="+mn-lt"/>
              </a:rPr>
              <a:t>’</a:t>
            </a:r>
            <a:r>
              <a:rPr lang="en-US" sz="2000" u="none" dirty="0" smtClean="0">
                <a:latin typeface="+mn-lt"/>
              </a:rPr>
              <a:t>t exist. </a:t>
            </a:r>
            <a:endParaRPr lang="en-US" sz="2000" u="none" dirty="0">
              <a:latin typeface="+mn-lt"/>
            </a:endParaRPr>
          </a:p>
        </p:txBody>
      </p:sp>
      <p:sp>
        <p:nvSpPr>
          <p:cNvPr id="627717" name="Text Box 6"/>
          <p:cNvSpPr txBox="1">
            <a:spLocks noChangeArrowheads="1"/>
          </p:cNvSpPr>
          <p:nvPr/>
        </p:nvSpPr>
        <p:spPr bwMode="auto">
          <a:xfrm>
            <a:off x="595313" y="3223683"/>
            <a:ext cx="3570288"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i="1" u="none" dirty="0">
                <a:latin typeface="+mn-lt"/>
              </a:rPr>
              <a:t>How to Avoid?</a:t>
            </a:r>
            <a:r>
              <a:rPr lang="en-US" sz="1800" u="none" dirty="0">
                <a:latin typeface="+mn-lt"/>
              </a:rPr>
              <a:t>  </a:t>
            </a:r>
          </a:p>
          <a:p>
            <a:pPr eaLnBrk="1" hangingPunct="1">
              <a:spcBef>
                <a:spcPct val="50000"/>
              </a:spcBef>
              <a:buFontTx/>
              <a:buChar char="•"/>
            </a:pPr>
            <a:r>
              <a:rPr lang="en-US" sz="1800" u="none" dirty="0">
                <a:latin typeface="+mn-lt"/>
              </a:rPr>
              <a:t>Communicate only valid third-party endorsements for environmental claims.</a:t>
            </a:r>
          </a:p>
          <a:p>
            <a:pPr eaLnBrk="1" hangingPunct="1">
              <a:buFontTx/>
              <a:buChar char="•"/>
            </a:pPr>
            <a:r>
              <a:rPr lang="en-US" sz="1800" u="none" dirty="0">
                <a:latin typeface="+mn-lt"/>
              </a:rPr>
              <a:t>Favor accredited eco-labels those that address product lifecycle.</a:t>
            </a:r>
          </a:p>
        </p:txBody>
      </p:sp>
    </p:spTree>
    <p:extLst>
      <p:ext uri="{BB962C8B-B14F-4D97-AF65-F5344CB8AC3E}">
        <p14:creationId xmlns:p14="http://schemas.microsoft.com/office/powerpoint/2010/main" val="1171118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9-20 at 1.10.53 PM.png"/>
          <p:cNvPicPr>
            <a:picLocks noGrp="1" noChangeAspect="1"/>
          </p:cNvPicPr>
          <p:nvPr>
            <p:ph idx="1"/>
          </p:nvPr>
        </p:nvPicPr>
        <p:blipFill>
          <a:blip r:embed="rId2">
            <a:extLst>
              <a:ext uri="{28A0092B-C50C-407E-A947-70E740481C1C}">
                <a14:useLocalDpi xmlns:a14="http://schemas.microsoft.com/office/drawing/2010/main" val="0"/>
              </a:ext>
            </a:extLst>
          </a:blip>
          <a:srcRect t="11882" b="11882"/>
          <a:stretch>
            <a:fillRect/>
          </a:stretch>
        </p:blipFill>
        <p:spPr>
          <a:xfrm>
            <a:off x="-11282" y="981094"/>
            <a:ext cx="9155282" cy="5035052"/>
          </a:xfrm>
        </p:spPr>
      </p:pic>
    </p:spTree>
    <p:extLst>
      <p:ext uri="{BB962C8B-B14F-4D97-AF65-F5344CB8AC3E}">
        <p14:creationId xmlns:p14="http://schemas.microsoft.com/office/powerpoint/2010/main" val="2097795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6.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952500"/>
            <a:ext cx="8763000" cy="4953000"/>
          </a:xfrm>
          <a:prstGeom prst="rect">
            <a:avLst/>
          </a:prstGeom>
        </p:spPr>
      </p:pic>
    </p:spTree>
    <p:extLst>
      <p:ext uri="{BB962C8B-B14F-4D97-AF65-F5344CB8AC3E}">
        <p14:creationId xmlns:p14="http://schemas.microsoft.com/office/powerpoint/2010/main" val="288657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Eco-labels</a:t>
            </a:r>
            <a:endParaRPr lang="en-US" dirty="0"/>
          </a:p>
        </p:txBody>
      </p:sp>
      <p:sp>
        <p:nvSpPr>
          <p:cNvPr id="3" name="Content Placeholder 2"/>
          <p:cNvSpPr>
            <a:spLocks noGrp="1"/>
          </p:cNvSpPr>
          <p:nvPr>
            <p:ph idx="1"/>
          </p:nvPr>
        </p:nvSpPr>
        <p:spPr/>
        <p:txBody>
          <a:bodyPr/>
          <a:lstStyle/>
          <a:p>
            <a:r>
              <a:rPr lang="en-US" dirty="0" smtClean="0"/>
              <a:t>Validity of the standard</a:t>
            </a:r>
          </a:p>
          <a:p>
            <a:pPr lvl="1"/>
            <a:r>
              <a:rPr lang="en-US" dirty="0" smtClean="0"/>
              <a:t>Clear, consistent meaning, specific, verifiable</a:t>
            </a:r>
          </a:p>
          <a:p>
            <a:r>
              <a:rPr lang="en-US" dirty="0" smtClean="0"/>
              <a:t>Standard setting process</a:t>
            </a:r>
          </a:p>
          <a:p>
            <a:pPr lvl="1"/>
            <a:r>
              <a:rPr lang="en-US" dirty="0" smtClean="0"/>
              <a:t>No conflict of interest, lifecycle considerations, broad stakeholder participation, transparent development process, comments publicly available</a:t>
            </a:r>
          </a:p>
          <a:p>
            <a:r>
              <a:rPr lang="en-US" dirty="0" smtClean="0"/>
              <a:t>Verification of the process</a:t>
            </a:r>
            <a:endParaRPr lang="en-US" dirty="0"/>
          </a:p>
        </p:txBody>
      </p:sp>
    </p:spTree>
    <p:extLst>
      <p:ext uri="{BB962C8B-B14F-4D97-AF65-F5344CB8AC3E}">
        <p14:creationId xmlns:p14="http://schemas.microsoft.com/office/powerpoint/2010/main" val="17366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Seek credible labels!</a:t>
            </a:r>
            <a:endParaRPr lang="en-US" dirty="0"/>
          </a:p>
        </p:txBody>
      </p:sp>
      <p:pic>
        <p:nvPicPr>
          <p:cNvPr id="3"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3132667"/>
            <a:ext cx="375920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9425" y="4428067"/>
            <a:ext cx="17049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05375" y="4607454"/>
            <a:ext cx="14446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80201" y="1281643"/>
            <a:ext cx="144462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USDA Organic Se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936067" y="2951692"/>
            <a:ext cx="122396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footer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57033" y="4428067"/>
            <a:ext cx="1090613"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compostable_bpi_logo_final_0906__2_"/>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4400" y="1417638"/>
            <a:ext cx="24828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47646" y="1417638"/>
            <a:ext cx="128428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94425" y="2980267"/>
            <a:ext cx="23399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990600" y="4351867"/>
            <a:ext cx="1538288"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473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6-01 at 3.39.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7700"/>
            <a:ext cx="9144000" cy="3013039"/>
          </a:xfrm>
          <a:prstGeom prst="rect">
            <a:avLst/>
          </a:prstGeom>
        </p:spPr>
      </p:pic>
    </p:spTree>
    <p:extLst>
      <p:ext uri="{BB962C8B-B14F-4D97-AF65-F5344CB8AC3E}">
        <p14:creationId xmlns:p14="http://schemas.microsoft.com/office/powerpoint/2010/main" val="3557113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26 at 4.32.30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89000"/>
            <a:ext cx="9144000" cy="5069134"/>
          </a:xfrm>
          <a:prstGeom prst="rect">
            <a:avLst/>
          </a:prstGeom>
        </p:spPr>
      </p:pic>
      <p:sp>
        <p:nvSpPr>
          <p:cNvPr id="14" name="TextBox 13"/>
          <p:cNvSpPr txBox="1"/>
          <p:nvPr/>
        </p:nvSpPr>
        <p:spPr>
          <a:xfrm>
            <a:off x="2912534" y="6131467"/>
            <a:ext cx="3339376" cy="369332"/>
          </a:xfrm>
          <a:prstGeom prst="rect">
            <a:avLst/>
          </a:prstGeom>
          <a:noFill/>
        </p:spPr>
        <p:txBody>
          <a:bodyPr wrap="none" rtlCol="0">
            <a:spAutoFit/>
          </a:bodyPr>
          <a:lstStyle/>
          <a:p>
            <a:r>
              <a:rPr lang="en-US" dirty="0">
                <a:hlinkClick r:id="rId3"/>
              </a:rPr>
              <a:t>http://greenerchoices.org/labels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3899923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Claims</a:t>
            </a:r>
            <a:endParaRPr lang="en-US" dirty="0"/>
          </a:p>
        </p:txBody>
      </p:sp>
      <p:sp>
        <p:nvSpPr>
          <p:cNvPr id="3" name="Content Placeholder 2"/>
          <p:cNvSpPr>
            <a:spLocks noGrp="1"/>
          </p:cNvSpPr>
          <p:nvPr>
            <p:ph idx="1"/>
          </p:nvPr>
        </p:nvSpPr>
        <p:spPr>
          <a:xfrm>
            <a:off x="304800" y="2074334"/>
            <a:ext cx="4588933" cy="3920067"/>
          </a:xfrm>
        </p:spPr>
        <p:txBody>
          <a:bodyPr/>
          <a:lstStyle/>
          <a:p>
            <a:pPr algn="ctr"/>
            <a:r>
              <a:rPr lang="en-US" dirty="0" smtClean="0"/>
              <a:t>To meet consumer needs, marketers have significantly increased </a:t>
            </a:r>
            <a:r>
              <a:rPr lang="en-US" i="1" dirty="0" smtClean="0"/>
              <a:t>green </a:t>
            </a:r>
            <a:r>
              <a:rPr lang="en-US" dirty="0" smtClean="0"/>
              <a:t>advertising</a:t>
            </a:r>
          </a:p>
          <a:p>
            <a:pPr algn="ctr"/>
            <a:r>
              <a:rPr lang="en-US" dirty="0" smtClean="0"/>
              <a:t>Not all environmental claims are truthful or valid</a:t>
            </a:r>
            <a:endParaRPr lang="en-US" dirty="0"/>
          </a:p>
        </p:txBody>
      </p:sp>
      <p:pic>
        <p:nvPicPr>
          <p:cNvPr id="4" name="Picture 3" descr="Screen Shot 2019-06-01 at 3.31.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0" y="1515535"/>
            <a:ext cx="2482724" cy="4775200"/>
          </a:xfrm>
          <a:prstGeom prst="rect">
            <a:avLst/>
          </a:prstGeom>
        </p:spPr>
      </p:pic>
    </p:spTree>
    <p:extLst>
      <p:ext uri="{BB962C8B-B14F-4D97-AF65-F5344CB8AC3E}">
        <p14:creationId xmlns:p14="http://schemas.microsoft.com/office/powerpoint/2010/main" val="843884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6213" y="6131465"/>
            <a:ext cx="4185761" cy="369332"/>
          </a:xfrm>
          <a:prstGeom prst="rect">
            <a:avLst/>
          </a:prstGeom>
          <a:noFill/>
        </p:spPr>
        <p:txBody>
          <a:bodyPr wrap="none" rtlCol="0">
            <a:spAutoFit/>
          </a:bodyPr>
          <a:lstStyle/>
          <a:p>
            <a:r>
              <a:rPr lang="en-US" dirty="0">
                <a:hlinkClick r:id="rId2"/>
              </a:rPr>
              <a:t>http://www.ecolabelindex.com/ecolabels</a:t>
            </a:r>
            <a:r>
              <a:rPr lang="en-US" dirty="0" smtClean="0">
                <a:hlinkClick r:id="rId2"/>
              </a:rPr>
              <a:t>/</a:t>
            </a:r>
            <a:r>
              <a:rPr lang="en-US" dirty="0" smtClean="0"/>
              <a:t> </a:t>
            </a:r>
            <a:endParaRPr lang="en-US" dirty="0"/>
          </a:p>
        </p:txBody>
      </p:sp>
      <p:pic>
        <p:nvPicPr>
          <p:cNvPr id="3" name="Picture 2" descr="Screen Shot 2019-03-26 at 4.36.0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2691044"/>
            <a:ext cx="9144000" cy="3321890"/>
          </a:xfrm>
          <a:prstGeom prst="rect">
            <a:avLst/>
          </a:prstGeom>
        </p:spPr>
      </p:pic>
      <p:pic>
        <p:nvPicPr>
          <p:cNvPr id="4" name="Picture 3" descr="Screen Shot 2019-03-26 at 4.36.26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7494"/>
            <a:ext cx="9144000" cy="2107406"/>
          </a:xfrm>
          <a:prstGeom prst="rect">
            <a:avLst/>
          </a:prstGeom>
        </p:spPr>
      </p:pic>
    </p:spTree>
    <p:extLst>
      <p:ext uri="{BB962C8B-B14F-4D97-AF65-F5344CB8AC3E}">
        <p14:creationId xmlns:p14="http://schemas.microsoft.com/office/powerpoint/2010/main" val="152085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6-01 at 3.43.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100"/>
            <a:ext cx="9144000" cy="4996405"/>
          </a:xfrm>
          <a:prstGeom prst="rect">
            <a:avLst/>
          </a:prstGeom>
        </p:spPr>
      </p:pic>
      <p:sp>
        <p:nvSpPr>
          <p:cNvPr id="3" name="TextBox 2"/>
          <p:cNvSpPr txBox="1"/>
          <p:nvPr/>
        </p:nvSpPr>
        <p:spPr>
          <a:xfrm>
            <a:off x="3098800" y="6129867"/>
            <a:ext cx="2942595" cy="369332"/>
          </a:xfrm>
          <a:prstGeom prst="rect">
            <a:avLst/>
          </a:prstGeom>
          <a:noFill/>
        </p:spPr>
        <p:txBody>
          <a:bodyPr wrap="none" rtlCol="0">
            <a:spAutoFit/>
          </a:bodyPr>
          <a:lstStyle/>
          <a:p>
            <a:pPr algn="ctr"/>
            <a:r>
              <a:rPr lang="en-US" dirty="0">
                <a:hlinkClick r:id="rId3"/>
              </a:rPr>
              <a:t>https://www.energystar.gov</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678999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58267" y="6096000"/>
            <a:ext cx="4385734" cy="369332"/>
          </a:xfrm>
          <a:prstGeom prst="rect">
            <a:avLst/>
          </a:prstGeom>
          <a:noFill/>
        </p:spPr>
        <p:txBody>
          <a:bodyPr wrap="square" rtlCol="0">
            <a:spAutoFit/>
          </a:bodyPr>
          <a:lstStyle/>
          <a:p>
            <a:pPr algn="r"/>
            <a:r>
              <a:rPr lang="en-US" dirty="0">
                <a:hlinkClick r:id="rId3"/>
              </a:rPr>
              <a:t>https://www.epa.gov/smm-</a:t>
            </a:r>
            <a:r>
              <a:rPr lang="en-US" dirty="0" smtClean="0">
                <a:hlinkClick r:id="rId3"/>
              </a:rPr>
              <a:t>electronics</a:t>
            </a:r>
            <a:r>
              <a:rPr lang="en-US" dirty="0" smtClean="0"/>
              <a:t> </a:t>
            </a:r>
            <a:endParaRPr lang="en-US" dirty="0"/>
          </a:p>
        </p:txBody>
      </p:sp>
      <p:sp>
        <p:nvSpPr>
          <p:cNvPr id="3" name="TextBox 2"/>
          <p:cNvSpPr txBox="1"/>
          <p:nvPr/>
        </p:nvSpPr>
        <p:spPr>
          <a:xfrm>
            <a:off x="1" y="6096000"/>
            <a:ext cx="4368799" cy="369332"/>
          </a:xfrm>
          <a:prstGeom prst="rect">
            <a:avLst/>
          </a:prstGeom>
          <a:noFill/>
        </p:spPr>
        <p:txBody>
          <a:bodyPr wrap="square" rtlCol="0">
            <a:spAutoFit/>
          </a:bodyPr>
          <a:lstStyle/>
          <a:p>
            <a:r>
              <a:rPr lang="en-US" dirty="0">
                <a:hlinkClick r:id="rId4"/>
              </a:rPr>
              <a:t>https://www.epeat.net</a:t>
            </a:r>
            <a:r>
              <a:rPr lang="en-US" dirty="0" smtClean="0">
                <a:hlinkClick r:id="rId4"/>
              </a:rPr>
              <a:t>/</a:t>
            </a:r>
            <a:r>
              <a:rPr lang="en-US" dirty="0" smtClean="0"/>
              <a:t> </a:t>
            </a:r>
            <a:endParaRPr lang="en-US" dirty="0"/>
          </a:p>
        </p:txBody>
      </p:sp>
      <p:pic>
        <p:nvPicPr>
          <p:cNvPr id="4" name="Picture 3" descr="Screen Shot 2019-03-26 at 2.45.21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541867"/>
            <a:ext cx="9144000" cy="4806768"/>
          </a:xfrm>
          <a:prstGeom prst="rect">
            <a:avLst/>
          </a:prstGeom>
        </p:spPr>
      </p:pic>
    </p:spTree>
    <p:extLst>
      <p:ext uri="{BB962C8B-B14F-4D97-AF65-F5344CB8AC3E}">
        <p14:creationId xmlns:p14="http://schemas.microsoft.com/office/powerpoint/2010/main" val="293580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3-26 at 9.40.17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67267"/>
            <a:ext cx="9144000" cy="5060648"/>
          </a:xfrm>
          <a:prstGeom prst="rect">
            <a:avLst/>
          </a:prstGeom>
        </p:spPr>
      </p:pic>
      <p:sp>
        <p:nvSpPr>
          <p:cNvPr id="3" name="TextBox 2"/>
          <p:cNvSpPr txBox="1"/>
          <p:nvPr/>
        </p:nvSpPr>
        <p:spPr>
          <a:xfrm>
            <a:off x="321733" y="6163733"/>
            <a:ext cx="8358678" cy="338554"/>
          </a:xfrm>
          <a:prstGeom prst="rect">
            <a:avLst/>
          </a:prstGeom>
          <a:noFill/>
        </p:spPr>
        <p:txBody>
          <a:bodyPr wrap="none" rtlCol="0">
            <a:spAutoFit/>
          </a:bodyPr>
          <a:lstStyle/>
          <a:p>
            <a:r>
              <a:rPr lang="en-US" sz="1600" dirty="0">
                <a:hlinkClick r:id="rId3"/>
              </a:rPr>
              <a:t>https://www.ftc.gov/enforcement/rules/rulemaking-regulatory-reform-proceedings/green-</a:t>
            </a:r>
            <a:r>
              <a:rPr lang="en-US" sz="1600" dirty="0" smtClean="0">
                <a:hlinkClick r:id="rId3"/>
              </a:rPr>
              <a:t>guides</a:t>
            </a:r>
            <a:r>
              <a:rPr lang="en-US" sz="1600" dirty="0" smtClean="0"/>
              <a:t> </a:t>
            </a:r>
            <a:endParaRPr lang="en-US" sz="1600" dirty="0"/>
          </a:p>
        </p:txBody>
      </p:sp>
    </p:spTree>
    <p:extLst>
      <p:ext uri="{BB962C8B-B14F-4D97-AF65-F5344CB8AC3E}">
        <p14:creationId xmlns:p14="http://schemas.microsoft.com/office/powerpoint/2010/main" val="2551213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9-06-01 at 2.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82732"/>
          </a:xfrm>
          <a:prstGeom prst="rect">
            <a:avLst/>
          </a:prstGeom>
        </p:spPr>
      </p:pic>
    </p:spTree>
    <p:extLst>
      <p:ext uri="{BB962C8B-B14F-4D97-AF65-F5344CB8AC3E}">
        <p14:creationId xmlns:p14="http://schemas.microsoft.com/office/powerpoint/2010/main" val="779222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4.51.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32416"/>
          </a:xfrm>
          <a:prstGeom prst="rect">
            <a:avLst/>
          </a:prstGeom>
        </p:spPr>
      </p:pic>
    </p:spTree>
    <p:extLst>
      <p:ext uri="{BB962C8B-B14F-4D97-AF65-F5344CB8AC3E}">
        <p14:creationId xmlns:p14="http://schemas.microsoft.com/office/powerpoint/2010/main" val="136636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8.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572" y="1115"/>
            <a:ext cx="5513970" cy="6832926"/>
          </a:xfrm>
          <a:prstGeom prst="rect">
            <a:avLst/>
          </a:prstGeom>
        </p:spPr>
      </p:pic>
    </p:spTree>
    <p:extLst>
      <p:ext uri="{BB962C8B-B14F-4D97-AF65-F5344CB8AC3E}">
        <p14:creationId xmlns:p14="http://schemas.microsoft.com/office/powerpoint/2010/main" val="2864109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08.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65200"/>
            <a:ext cx="9144000" cy="4910973"/>
          </a:xfrm>
          <a:prstGeom prst="rect">
            <a:avLst/>
          </a:prstGeom>
        </p:spPr>
      </p:pic>
      <p:sp>
        <p:nvSpPr>
          <p:cNvPr id="3" name="TextBox 2"/>
          <p:cNvSpPr txBox="1"/>
          <p:nvPr/>
        </p:nvSpPr>
        <p:spPr>
          <a:xfrm>
            <a:off x="1086085" y="5876173"/>
            <a:ext cx="6884108" cy="707886"/>
          </a:xfrm>
          <a:prstGeom prst="rect">
            <a:avLst/>
          </a:prstGeom>
          <a:noFill/>
        </p:spPr>
        <p:txBody>
          <a:bodyPr wrap="square" rtlCol="0">
            <a:spAutoFit/>
          </a:bodyPr>
          <a:lstStyle/>
          <a:p>
            <a:pPr algn="ctr"/>
            <a:r>
              <a:rPr lang="en-US" sz="4000" dirty="0" smtClean="0">
                <a:hlinkClick r:id="rId3"/>
              </a:rPr>
              <a:t>www.womensvoices.org</a:t>
            </a:r>
            <a:r>
              <a:rPr lang="en-US" sz="4000" dirty="0" smtClean="0"/>
              <a:t> </a:t>
            </a:r>
            <a:endParaRPr lang="en-US" sz="4000" dirty="0"/>
          </a:p>
        </p:txBody>
      </p:sp>
    </p:spTree>
    <p:extLst>
      <p:ext uri="{BB962C8B-B14F-4D97-AF65-F5344CB8AC3E}">
        <p14:creationId xmlns:p14="http://schemas.microsoft.com/office/powerpoint/2010/main" val="2985528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20.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27754"/>
          </a:xfrm>
          <a:prstGeom prst="rect">
            <a:avLst/>
          </a:prstGeom>
        </p:spPr>
      </p:pic>
    </p:spTree>
    <p:extLst>
      <p:ext uri="{BB962C8B-B14F-4D97-AF65-F5344CB8AC3E}">
        <p14:creationId xmlns:p14="http://schemas.microsoft.com/office/powerpoint/2010/main" val="4163334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0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0"/>
            <a:ext cx="8487060" cy="6858000"/>
          </a:xfrm>
          <a:prstGeom prst="rect">
            <a:avLst/>
          </a:prstGeom>
        </p:spPr>
      </p:pic>
    </p:spTree>
    <p:extLst>
      <p:ext uri="{BB962C8B-B14F-4D97-AF65-F5344CB8AC3E}">
        <p14:creationId xmlns:p14="http://schemas.microsoft.com/office/powerpoint/2010/main" val="13512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5400"/>
            <a:ext cx="8229600" cy="4525963"/>
          </a:xfrm>
        </p:spPr>
        <p:txBody>
          <a:bodyPr/>
          <a:lstStyle/>
          <a:p>
            <a:pPr>
              <a:buFontTx/>
              <a:buNone/>
            </a:pPr>
            <a:r>
              <a:rPr lang="en-US" b="1" dirty="0"/>
              <a:t>Warning: </a:t>
            </a:r>
            <a:r>
              <a:rPr lang="en-US" b="1" dirty="0" err="1"/>
              <a:t>Greenwash</a:t>
            </a:r>
            <a:r>
              <a:rPr lang="en-US" b="1" dirty="0"/>
              <a:t> (</a:t>
            </a:r>
            <a:r>
              <a:rPr lang="en-US" b="1" dirty="0" err="1"/>
              <a:t>grēn'wŏsh</a:t>
            </a:r>
            <a:r>
              <a:rPr lang="en-US" b="1" dirty="0"/>
              <a:t>', -</a:t>
            </a:r>
            <a:r>
              <a:rPr lang="en-US" b="1" dirty="0" err="1"/>
              <a:t>wôsh</a:t>
            </a:r>
            <a:r>
              <a:rPr lang="en-US" b="1" dirty="0"/>
              <a:t>')</a:t>
            </a:r>
            <a:r>
              <a:rPr lang="en-US" dirty="0"/>
              <a:t> </a:t>
            </a:r>
          </a:p>
          <a:p>
            <a:pPr>
              <a:buFontTx/>
              <a:buNone/>
            </a:pPr>
            <a:r>
              <a:rPr lang="en-US" dirty="0"/>
              <a:t>– verb: the act of misleading consumers regarding the Environmental practices of a company or the environmental benefits of a product or service</a:t>
            </a:r>
          </a:p>
          <a:p>
            <a:pPr marL="0" indent="0">
              <a:buNone/>
            </a:pPr>
            <a:endParaRPr lang="en-US" dirty="0"/>
          </a:p>
        </p:txBody>
      </p:sp>
      <p:pic>
        <p:nvPicPr>
          <p:cNvPr id="5" name="Picture 4" descr="Screen Shot 2019-06-01 at 3.33.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900" y="2772828"/>
            <a:ext cx="3619500" cy="3670300"/>
          </a:xfrm>
          <a:prstGeom prst="rect">
            <a:avLst/>
          </a:prstGeom>
        </p:spPr>
      </p:pic>
    </p:spTree>
    <p:extLst>
      <p:ext uri="{BB962C8B-B14F-4D97-AF65-F5344CB8AC3E}">
        <p14:creationId xmlns:p14="http://schemas.microsoft.com/office/powerpoint/2010/main" val="2349923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4.30.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49" y="0"/>
            <a:ext cx="3883704" cy="6858000"/>
          </a:xfrm>
          <a:prstGeom prst="rect">
            <a:avLst/>
          </a:prstGeom>
        </p:spPr>
      </p:pic>
      <p:pic>
        <p:nvPicPr>
          <p:cNvPr id="3" name="Picture 2" descr="Screen Shot 2016-09-20 at 4.29.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525" y="0"/>
            <a:ext cx="3912781" cy="6858000"/>
          </a:xfrm>
          <a:prstGeom prst="rect">
            <a:avLst/>
          </a:prstGeom>
        </p:spPr>
      </p:pic>
    </p:spTree>
    <p:extLst>
      <p:ext uri="{BB962C8B-B14F-4D97-AF65-F5344CB8AC3E}">
        <p14:creationId xmlns:p14="http://schemas.microsoft.com/office/powerpoint/2010/main" val="2148288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6-04 at 11.34.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2" y="-16376"/>
            <a:ext cx="8331200" cy="6494254"/>
          </a:xfrm>
          <a:prstGeom prst="rect">
            <a:avLst/>
          </a:prstGeom>
        </p:spPr>
      </p:pic>
    </p:spTree>
    <p:extLst>
      <p:ext uri="{BB962C8B-B14F-4D97-AF65-F5344CB8AC3E}">
        <p14:creationId xmlns:p14="http://schemas.microsoft.com/office/powerpoint/2010/main" val="614797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6-09-20 at 3.03.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455" y="2298699"/>
            <a:ext cx="8318545" cy="4441257"/>
          </a:xfrm>
          <a:prstGeom prst="rect">
            <a:avLst/>
          </a:prstGeom>
        </p:spPr>
      </p:pic>
      <p:pic>
        <p:nvPicPr>
          <p:cNvPr id="6" name="Picture 5" descr="Screen Shot 2016-09-20 at 3.04.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24" y="38100"/>
            <a:ext cx="3429000" cy="2260600"/>
          </a:xfrm>
          <a:prstGeom prst="rect">
            <a:avLst/>
          </a:prstGeom>
        </p:spPr>
      </p:pic>
    </p:spTree>
    <p:extLst>
      <p:ext uri="{BB962C8B-B14F-4D97-AF65-F5344CB8AC3E}">
        <p14:creationId xmlns:p14="http://schemas.microsoft.com/office/powerpoint/2010/main" val="1832512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6-01 at 3.5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553199" cy="2865210"/>
          </a:xfrm>
          <a:prstGeom prst="rect">
            <a:avLst/>
          </a:prstGeom>
        </p:spPr>
      </p:pic>
      <p:pic>
        <p:nvPicPr>
          <p:cNvPr id="4" name="Picture 3" descr="Screen Shot 2019-06-01 at 3.53.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2033"/>
            <a:ext cx="9144000" cy="3769066"/>
          </a:xfrm>
          <a:prstGeom prst="rect">
            <a:avLst/>
          </a:prstGeom>
        </p:spPr>
      </p:pic>
      <p:pic>
        <p:nvPicPr>
          <p:cNvPr id="6" name="Picture 5" descr="Screen Shot 2019-06-01 at 3.54.03 PM.png"/>
          <p:cNvPicPr>
            <a:picLocks noChangeAspect="1"/>
          </p:cNvPicPr>
          <p:nvPr/>
        </p:nvPicPr>
        <p:blipFill rotWithShape="1">
          <a:blip r:embed="rId5">
            <a:extLst>
              <a:ext uri="{28A0092B-C50C-407E-A947-70E740481C1C}">
                <a14:useLocalDpi xmlns:a14="http://schemas.microsoft.com/office/drawing/2010/main" val="0"/>
              </a:ext>
            </a:extLst>
          </a:blip>
          <a:srcRect l="17015" t="12409"/>
          <a:stretch/>
        </p:blipFill>
        <p:spPr>
          <a:xfrm>
            <a:off x="5832191" y="0"/>
            <a:ext cx="3311809" cy="2722033"/>
          </a:xfrm>
          <a:prstGeom prst="rect">
            <a:avLst/>
          </a:prstGeom>
        </p:spPr>
      </p:pic>
      <p:sp>
        <p:nvSpPr>
          <p:cNvPr id="9" name="TextBox 8"/>
          <p:cNvSpPr txBox="1"/>
          <p:nvPr/>
        </p:nvSpPr>
        <p:spPr>
          <a:xfrm>
            <a:off x="3132667" y="6070968"/>
            <a:ext cx="3045613" cy="369332"/>
          </a:xfrm>
          <a:prstGeom prst="rect">
            <a:avLst/>
          </a:prstGeom>
          <a:noFill/>
        </p:spPr>
        <p:txBody>
          <a:bodyPr wrap="none" rtlCol="0">
            <a:spAutoFit/>
          </a:bodyPr>
          <a:lstStyle/>
          <a:p>
            <a:r>
              <a:rPr lang="en-US" dirty="0" smtClean="0">
                <a:hlinkClick r:id="rId6"/>
              </a:rPr>
              <a:t>https://aeromt.org/abundant/</a:t>
            </a:r>
            <a:r>
              <a:rPr lang="en-US" dirty="0" smtClean="0"/>
              <a:t> </a:t>
            </a:r>
            <a:endParaRPr lang="en-US" dirty="0"/>
          </a:p>
        </p:txBody>
      </p:sp>
    </p:spTree>
    <p:extLst>
      <p:ext uri="{BB962C8B-B14F-4D97-AF65-F5344CB8AC3E}">
        <p14:creationId xmlns:p14="http://schemas.microsoft.com/office/powerpoint/2010/main" val="33850296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p:cNvSpPr>
          <p:nvPr>
            <p:ph type="body" idx="4294967295"/>
          </p:nvPr>
        </p:nvSpPr>
        <p:spPr>
          <a:xfrm>
            <a:off x="1710267" y="5939368"/>
            <a:ext cx="5841999" cy="584200"/>
          </a:xfrm>
        </p:spPr>
        <p:txBody>
          <a:bodyPr/>
          <a:lstStyle/>
          <a:p>
            <a:pPr algn="ctr">
              <a:buFont typeface="Arial" charset="0"/>
              <a:buNone/>
            </a:pPr>
            <a:r>
              <a:rPr lang="en-US" sz="2600" dirty="0" smtClean="0">
                <a:hlinkClick r:id="rId3" tooltip="http://responsiblepurchasing.org/"/>
              </a:rPr>
              <a:t>http</a:t>
            </a:r>
            <a:r>
              <a:rPr lang="en-US" sz="2600" dirty="0" smtClean="0">
                <a:hlinkClick r:id="rId3" tooltip="http://responsiblepurchasing.org/"/>
              </a:rPr>
              <a:t>://responsiblepurchasing.org/</a:t>
            </a:r>
            <a:r>
              <a:rPr lang="en-US" sz="2600" dirty="0" smtClean="0"/>
              <a:t> </a:t>
            </a:r>
          </a:p>
        </p:txBody>
      </p:sp>
      <p:pic>
        <p:nvPicPr>
          <p:cNvPr id="2" name="Picture 1" descr="Screen Shot 2019-06-01 at 3.4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458627"/>
          </a:xfrm>
          <a:prstGeom prst="rect">
            <a:avLst/>
          </a:prstGeom>
        </p:spPr>
      </p:pic>
      <p:pic>
        <p:nvPicPr>
          <p:cNvPr id="5" name="Picture 4" descr="Screen Shot 2019-06-01 at 3.49.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892300"/>
            <a:ext cx="9144000" cy="3062480"/>
          </a:xfrm>
          <a:prstGeom prst="rect">
            <a:avLst/>
          </a:prstGeom>
        </p:spPr>
      </p:pic>
    </p:spTree>
    <p:extLst>
      <p:ext uri="{BB962C8B-B14F-4D97-AF65-F5344CB8AC3E}">
        <p14:creationId xmlns:p14="http://schemas.microsoft.com/office/powerpoint/2010/main" val="10782513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3-26 at 4.47.23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0500" y="0"/>
            <a:ext cx="6159500" cy="4549247"/>
          </a:xfrm>
          <a:prstGeom prst="rect">
            <a:avLst/>
          </a:prstGeom>
        </p:spPr>
      </p:pic>
      <p:pic>
        <p:nvPicPr>
          <p:cNvPr id="2" name="Picture 1" descr="Screen Shot 2019-03-26 at 4.45.56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20800" y="4450266"/>
            <a:ext cx="6502400" cy="2048933"/>
          </a:xfrm>
          <a:prstGeom prst="rect">
            <a:avLst/>
          </a:prstGeom>
        </p:spPr>
      </p:pic>
      <p:sp>
        <p:nvSpPr>
          <p:cNvPr id="3" name="TextBox 2"/>
          <p:cNvSpPr txBox="1"/>
          <p:nvPr/>
        </p:nvSpPr>
        <p:spPr>
          <a:xfrm>
            <a:off x="6548418" y="6129867"/>
            <a:ext cx="2595582" cy="369332"/>
          </a:xfrm>
          <a:prstGeom prst="rect">
            <a:avLst/>
          </a:prstGeom>
          <a:noFill/>
        </p:spPr>
        <p:txBody>
          <a:bodyPr wrap="none" rtlCol="0">
            <a:spAutoFit/>
          </a:bodyPr>
          <a:lstStyle/>
          <a:p>
            <a:r>
              <a:rPr lang="en-US" dirty="0">
                <a:hlinkClick r:id="rId5"/>
              </a:rPr>
              <a:t>https://bcorporation.net</a:t>
            </a:r>
            <a:r>
              <a:rPr lang="en-US" dirty="0" smtClean="0">
                <a:hlinkClick r:id="rId5"/>
              </a:rPr>
              <a:t>/</a:t>
            </a:r>
            <a:r>
              <a:rPr lang="en-US" dirty="0" smtClean="0"/>
              <a:t> </a:t>
            </a:r>
            <a:endParaRPr lang="en-US" dirty="0"/>
          </a:p>
        </p:txBody>
      </p:sp>
    </p:spTree>
    <p:extLst>
      <p:ext uri="{BB962C8B-B14F-4D97-AF65-F5344CB8AC3E}">
        <p14:creationId xmlns:p14="http://schemas.microsoft.com/office/powerpoint/2010/main" val="3480144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DSC01174.JPG"/>
          <p:cNvPicPr/>
          <p:nvPr/>
        </p:nvPicPr>
        <p:blipFill rotWithShape="1">
          <a:blip r:embed="rId2" cstate="email">
            <a:extLst>
              <a:ext uri="{28A0092B-C50C-407E-A947-70E740481C1C}">
                <a14:useLocalDpi xmlns:a14="http://schemas.microsoft.com/office/drawing/2010/main"/>
              </a:ext>
            </a:extLst>
          </a:blip>
          <a:srcRect l="-299"/>
          <a:stretch/>
        </p:blipFill>
        <p:spPr bwMode="auto">
          <a:xfrm>
            <a:off x="-33866" y="0"/>
            <a:ext cx="9177866" cy="6485467"/>
          </a:xfrm>
          <a:prstGeom prst="rect">
            <a:avLst/>
          </a:prstGeom>
          <a:noFill/>
          <a:ln>
            <a:noFill/>
          </a:ln>
          <a:extLst>
            <a:ext uri="{53640926-AAD7-44d8-BBD7-CCE9431645EC}">
              <a14:shadowObscured xmlns:a14="http://schemas.microsoft.com/office/drawing/2010/main"/>
            </a:ext>
          </a:extLst>
        </p:spPr>
      </p:pic>
      <p:sp>
        <p:nvSpPr>
          <p:cNvPr id="5" name="TextBox 4"/>
          <p:cNvSpPr txBox="1"/>
          <p:nvPr/>
        </p:nvSpPr>
        <p:spPr>
          <a:xfrm>
            <a:off x="0" y="5654470"/>
            <a:ext cx="9144000" cy="830997"/>
          </a:xfrm>
          <a:prstGeom prst="rect">
            <a:avLst/>
          </a:prstGeom>
          <a:solidFill>
            <a:schemeClr val="bg1">
              <a:lumMod val="65000"/>
            </a:schemeClr>
          </a:solidFill>
        </p:spPr>
        <p:txBody>
          <a:bodyPr wrap="square" rtlCol="0">
            <a:spAutoFit/>
          </a:bodyPr>
          <a:lstStyle/>
          <a:p>
            <a:pPr algn="ctr"/>
            <a:r>
              <a:rPr lang="en-US" sz="2400" dirty="0" smtClean="0"/>
              <a:t>Heather Higinbotham Davies		</a:t>
            </a:r>
            <a:r>
              <a:rPr lang="en-US" sz="2400" dirty="0"/>
              <a:t>	</a:t>
            </a:r>
            <a:r>
              <a:rPr lang="en-US" sz="2400" dirty="0" smtClean="0"/>
              <a:t> 	     </a:t>
            </a:r>
            <a:r>
              <a:rPr lang="en-US" sz="2400" dirty="0" smtClean="0">
                <a:hlinkClick r:id="rId3"/>
              </a:rPr>
              <a:t>www.stopwastingstuff.com</a:t>
            </a:r>
            <a:endParaRPr lang="en-US" sz="2400" dirty="0" smtClean="0"/>
          </a:p>
          <a:p>
            <a:pPr algn="ctr"/>
            <a:r>
              <a:rPr lang="en-US" sz="2400" dirty="0" smtClean="0">
                <a:hlinkClick r:id="rId4"/>
              </a:rPr>
              <a:t>Heather.Higinbotham</a:t>
            </a:r>
            <a:r>
              <a:rPr lang="en-US" sz="2400" dirty="0">
                <a:hlinkClick r:id="rId4"/>
              </a:rPr>
              <a:t>@gmail.com</a:t>
            </a:r>
            <a:r>
              <a:rPr lang="en-US" sz="2400" dirty="0"/>
              <a:t>	</a:t>
            </a:r>
            <a:r>
              <a:rPr lang="en-US" sz="2400" dirty="0" smtClean="0"/>
              <a:t>					(406) 600-6617</a:t>
            </a:r>
            <a:endParaRPr lang="en-US" sz="2400" dirty="0"/>
          </a:p>
        </p:txBody>
      </p:sp>
      <p:sp>
        <p:nvSpPr>
          <p:cNvPr id="6" name="TextBox 5"/>
          <p:cNvSpPr txBox="1"/>
          <p:nvPr/>
        </p:nvSpPr>
        <p:spPr>
          <a:xfrm>
            <a:off x="287867" y="203200"/>
            <a:ext cx="3183467" cy="769441"/>
          </a:xfrm>
          <a:prstGeom prst="rect">
            <a:avLst/>
          </a:prstGeom>
          <a:noFill/>
        </p:spPr>
        <p:txBody>
          <a:bodyPr wrap="square" rtlCol="0">
            <a:spAutoFit/>
          </a:bodyPr>
          <a:lstStyle/>
          <a:p>
            <a:r>
              <a:rPr lang="en-US" sz="4400" dirty="0" smtClean="0"/>
              <a:t>Thank you!</a:t>
            </a:r>
            <a:endParaRPr lang="en-US" sz="4400" dirty="0"/>
          </a:p>
        </p:txBody>
      </p:sp>
    </p:spTree>
    <p:extLst>
      <p:ext uri="{BB962C8B-B14F-4D97-AF65-F5344CB8AC3E}">
        <p14:creationId xmlns:p14="http://schemas.microsoft.com/office/powerpoint/2010/main" val="237267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6-01 at 3.28.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0"/>
            <a:ext cx="5388429" cy="6858000"/>
          </a:xfrm>
          <a:prstGeom prst="rect">
            <a:avLst/>
          </a:prstGeom>
        </p:spPr>
      </p:pic>
    </p:spTree>
    <p:extLst>
      <p:ext uri="{BB962C8B-B14F-4D97-AF65-F5344CB8AC3E}">
        <p14:creationId xmlns:p14="http://schemas.microsoft.com/office/powerpoint/2010/main" val="666042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Greenwashing Risks</a:t>
            </a:r>
            <a:endParaRPr lang="en-US" dirty="0"/>
          </a:p>
        </p:txBody>
      </p:sp>
      <p:sp>
        <p:nvSpPr>
          <p:cNvPr id="3" name="Content Placeholder 2"/>
          <p:cNvSpPr>
            <a:spLocks noGrp="1"/>
          </p:cNvSpPr>
          <p:nvPr>
            <p:ph idx="1"/>
          </p:nvPr>
        </p:nvSpPr>
        <p:spPr/>
        <p:txBody>
          <a:bodyPr/>
          <a:lstStyle/>
          <a:p>
            <a:pPr marL="0" indent="0">
              <a:lnSpc>
                <a:spcPct val="90000"/>
              </a:lnSpc>
            </a:pPr>
            <a:r>
              <a:rPr lang="en-US" dirty="0"/>
              <a:t>Consumers with the best intentions will be mislead into purchases that do not deliver on their claim. </a:t>
            </a:r>
          </a:p>
          <a:p>
            <a:pPr marL="0" indent="0">
              <a:lnSpc>
                <a:spcPct val="90000"/>
              </a:lnSpc>
            </a:pPr>
            <a:r>
              <a:rPr lang="en-US" dirty="0"/>
              <a:t>Illegitimate claims will take away from those that are legitimate and slow innovation.</a:t>
            </a:r>
          </a:p>
          <a:p>
            <a:pPr marL="0" indent="0">
              <a:lnSpc>
                <a:spcPct val="90000"/>
              </a:lnSpc>
            </a:pPr>
            <a:r>
              <a:rPr lang="en-US" dirty="0"/>
              <a:t>Consumer cynicism and doubt about  environmental claims will increase.</a:t>
            </a:r>
          </a:p>
          <a:p>
            <a:pPr marL="0" indent="0">
              <a:lnSpc>
                <a:spcPct val="90000"/>
              </a:lnSpc>
            </a:pPr>
            <a:r>
              <a:rPr lang="en-US" dirty="0"/>
              <a:t>The sustainability movement and progress will lose momentum</a:t>
            </a:r>
            <a:r>
              <a:rPr lang="en-US" dirty="0" smtClean="0"/>
              <a:t>.</a:t>
            </a:r>
            <a:endParaRPr lang="en-US" dirty="0"/>
          </a:p>
        </p:txBody>
      </p:sp>
    </p:spTree>
    <p:extLst>
      <p:ext uri="{BB962C8B-B14F-4D97-AF65-F5344CB8AC3E}">
        <p14:creationId xmlns:p14="http://schemas.microsoft.com/office/powerpoint/2010/main" val="594904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6 at 4.43.38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1300" y="0"/>
            <a:ext cx="8658373" cy="6499199"/>
          </a:xfrm>
          <a:prstGeom prst="rect">
            <a:avLst/>
          </a:prstGeom>
        </p:spPr>
      </p:pic>
      <p:sp>
        <p:nvSpPr>
          <p:cNvPr id="2" name="TextBox 1"/>
          <p:cNvSpPr txBox="1"/>
          <p:nvPr/>
        </p:nvSpPr>
        <p:spPr>
          <a:xfrm>
            <a:off x="5920041" y="6129867"/>
            <a:ext cx="3223959" cy="369332"/>
          </a:xfrm>
          <a:prstGeom prst="rect">
            <a:avLst/>
          </a:prstGeom>
          <a:noFill/>
        </p:spPr>
        <p:txBody>
          <a:bodyPr wrap="none" rtlCol="0">
            <a:spAutoFit/>
          </a:bodyPr>
          <a:lstStyle/>
          <a:p>
            <a:r>
              <a:rPr lang="en-US" dirty="0">
                <a:hlinkClick r:id="rId4"/>
              </a:rPr>
              <a:t>http://sinsofgreenwashing.com</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4106418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97467" y="482600"/>
            <a:ext cx="3064933" cy="719667"/>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u="sng" dirty="0" smtClean="0">
                <a:latin typeface="+mn-lt"/>
              </a:rPr>
              <a:t>Irrelevance</a:t>
            </a:r>
            <a:endParaRPr lang="en-US" b="1" u="sng" dirty="0">
              <a:latin typeface="+mn-lt"/>
            </a:endParaRPr>
          </a:p>
        </p:txBody>
      </p:sp>
      <p:pic>
        <p:nvPicPr>
          <p:cNvPr id="7" name="Picture 5" descr="irrelevance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7" y="1652587"/>
            <a:ext cx="3945466" cy="394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757334" y="686068"/>
            <a:ext cx="279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2000" u="none" dirty="0">
                <a:latin typeface="+mn-lt"/>
              </a:rPr>
              <a:t>Environmental claims that may be truthful but is unimportant </a:t>
            </a:r>
            <a:r>
              <a:rPr lang="en-US" sz="2000" u="none" dirty="0" smtClean="0">
                <a:latin typeface="+mn-lt"/>
              </a:rPr>
              <a:t>or unhelpful</a:t>
            </a:r>
            <a:r>
              <a:rPr lang="en-US" sz="2000" u="none" dirty="0">
                <a:latin typeface="+mn-lt"/>
              </a:rPr>
              <a:t>. </a:t>
            </a:r>
          </a:p>
        </p:txBody>
      </p:sp>
      <p:sp>
        <p:nvSpPr>
          <p:cNvPr id="9" name="Text Box 7"/>
          <p:cNvSpPr txBox="1">
            <a:spLocks noChangeArrowheads="1"/>
          </p:cNvSpPr>
          <p:nvPr/>
        </p:nvSpPr>
        <p:spPr bwMode="auto">
          <a:xfrm>
            <a:off x="5469467" y="2971673"/>
            <a:ext cx="3403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i="1" u="none" dirty="0">
                <a:latin typeface="+mn-lt"/>
              </a:rPr>
              <a:t>How to Avoid?</a:t>
            </a:r>
          </a:p>
          <a:p>
            <a:pPr algn="r" eaLnBrk="1" hangingPunct="1">
              <a:buFontTx/>
              <a:buChar char="•"/>
            </a:pPr>
            <a:r>
              <a:rPr lang="en-US" sz="2000" u="none" dirty="0">
                <a:latin typeface="+mn-lt"/>
              </a:rPr>
              <a:t>Don</a:t>
            </a:r>
            <a:r>
              <a:rPr lang="ja-JP" altLang="en-US" sz="2000" u="none" dirty="0">
                <a:latin typeface="+mn-lt"/>
              </a:rPr>
              <a:t>’</a:t>
            </a:r>
            <a:r>
              <a:rPr lang="en-US" sz="2000" u="none" dirty="0">
                <a:latin typeface="+mn-lt"/>
              </a:rPr>
              <a:t>t claim unless </a:t>
            </a:r>
            <a:r>
              <a:rPr lang="en-US" sz="2000" u="none" dirty="0" smtClean="0">
                <a:latin typeface="+mn-lt"/>
              </a:rPr>
              <a:t>it</a:t>
            </a:r>
            <a:r>
              <a:rPr lang="en-US" sz="2000" dirty="0" smtClean="0">
                <a:latin typeface="+mn-lt"/>
              </a:rPr>
              <a:t>’</a:t>
            </a:r>
            <a:r>
              <a:rPr lang="en-US" sz="2000" u="none" dirty="0" smtClean="0">
                <a:latin typeface="+mn-lt"/>
              </a:rPr>
              <a:t>s </a:t>
            </a:r>
            <a:r>
              <a:rPr lang="en-US" sz="2000" u="none" dirty="0">
                <a:latin typeface="+mn-lt"/>
              </a:rPr>
              <a:t>a legitimate point of competitive differentiation.</a:t>
            </a:r>
          </a:p>
          <a:p>
            <a:pPr algn="r" eaLnBrk="1" hangingPunct="1">
              <a:buFontTx/>
              <a:buChar char="•"/>
            </a:pPr>
            <a:r>
              <a:rPr lang="en-US" sz="2000" u="none" dirty="0">
                <a:latin typeface="+mn-lt"/>
              </a:rPr>
              <a:t>Don</a:t>
            </a:r>
            <a:r>
              <a:rPr lang="ja-JP" altLang="en-US" sz="2000" u="none" dirty="0">
                <a:latin typeface="+mn-lt"/>
              </a:rPr>
              <a:t>’</a:t>
            </a:r>
            <a:r>
              <a:rPr lang="en-US" sz="2000" u="none" dirty="0">
                <a:latin typeface="+mn-lt"/>
              </a:rPr>
              <a:t>t claim environmental benefits shared by all/most of the </a:t>
            </a:r>
          </a:p>
          <a:p>
            <a:pPr algn="r" eaLnBrk="1" hangingPunct="1"/>
            <a:r>
              <a:rPr lang="en-US" sz="2000" u="none" dirty="0">
                <a:latin typeface="+mn-lt"/>
              </a:rPr>
              <a:t> competition.</a:t>
            </a:r>
          </a:p>
        </p:txBody>
      </p:sp>
    </p:spTree>
    <p:extLst>
      <p:ext uri="{BB962C8B-B14F-4D97-AF65-F5344CB8AC3E}">
        <p14:creationId xmlns:p14="http://schemas.microsoft.com/office/powerpoint/2010/main" val="1030122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717269" y="863335"/>
            <a:ext cx="2417233" cy="10175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b="1" u="sng" smtClean="0">
                <a:latin typeface="+mn-lt"/>
              </a:rPr>
              <a:t>Fibbing</a:t>
            </a:r>
            <a:r>
              <a:rPr lang="en-US" i="1" smtClean="0">
                <a:latin typeface="+mn-lt"/>
              </a:rPr>
              <a:t> </a:t>
            </a:r>
            <a:endParaRPr lang="en-US" i="1" dirty="0">
              <a:latin typeface="+mn-lt"/>
            </a:endParaRPr>
          </a:p>
        </p:txBody>
      </p:sp>
      <p:pic>
        <p:nvPicPr>
          <p:cNvPr id="3" name="Picture 5" descr="fibbing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053" y="2692135"/>
            <a:ext cx="2020888"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2717269" y="1880923"/>
            <a:ext cx="390313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u="none" dirty="0">
                <a:latin typeface="+mn-lt"/>
              </a:rPr>
              <a:t>Environmental claims that are false.</a:t>
            </a:r>
          </a:p>
        </p:txBody>
      </p:sp>
      <p:sp>
        <p:nvSpPr>
          <p:cNvPr id="5" name="Text Box 9"/>
          <p:cNvSpPr txBox="1">
            <a:spLocks noChangeArrowheads="1"/>
          </p:cNvSpPr>
          <p:nvPr/>
        </p:nvSpPr>
        <p:spPr bwMode="auto">
          <a:xfrm>
            <a:off x="2717270" y="4935801"/>
            <a:ext cx="3287184"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i="1" u="none" dirty="0">
                <a:latin typeface="+mn-lt"/>
              </a:rPr>
              <a:t>How to Avoid?</a:t>
            </a:r>
            <a:r>
              <a:rPr lang="en-US" sz="2000" u="none" dirty="0">
                <a:latin typeface="+mn-lt"/>
              </a:rPr>
              <a:t>  Tell the truth.</a:t>
            </a:r>
          </a:p>
        </p:txBody>
      </p:sp>
    </p:spTree>
    <p:extLst>
      <p:ext uri="{BB962C8B-B14F-4D97-AF65-F5344CB8AC3E}">
        <p14:creationId xmlns:p14="http://schemas.microsoft.com/office/powerpoint/2010/main" val="2902213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Title 1"/>
          <p:cNvSpPr>
            <a:spLocks noGrp="1"/>
          </p:cNvSpPr>
          <p:nvPr>
            <p:ph type="ctrTitle" idx="4294967295"/>
          </p:nvPr>
        </p:nvSpPr>
        <p:spPr>
          <a:xfrm>
            <a:off x="457200" y="423333"/>
            <a:ext cx="7037388" cy="1017588"/>
          </a:xfrm>
        </p:spPr>
        <p:txBody>
          <a:bodyPr/>
          <a:lstStyle/>
          <a:p>
            <a:pPr algn="l"/>
            <a:r>
              <a:rPr lang="en-US" sz="4400" b="1" u="sng" dirty="0">
                <a:solidFill>
                  <a:schemeClr val="tx1"/>
                </a:solidFill>
                <a:latin typeface="+mn-lt"/>
              </a:rPr>
              <a:t>Lesser of Two Evils</a:t>
            </a:r>
          </a:p>
        </p:txBody>
      </p:sp>
      <p:pic>
        <p:nvPicPr>
          <p:cNvPr id="619523" name="Picture 5" descr="lesser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8867" y="2935287"/>
            <a:ext cx="2005013"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524" name="Text Box 6"/>
          <p:cNvSpPr txBox="1">
            <a:spLocks noChangeArrowheads="1"/>
          </p:cNvSpPr>
          <p:nvPr/>
        </p:nvSpPr>
        <p:spPr bwMode="auto">
          <a:xfrm>
            <a:off x="120650" y="1508125"/>
            <a:ext cx="9023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u="none" dirty="0">
                <a:latin typeface="+mn-lt"/>
              </a:rPr>
              <a:t>Environmental claims that may be true within the product category, but </a:t>
            </a:r>
          </a:p>
          <a:p>
            <a:pPr eaLnBrk="1" hangingPunct="1"/>
            <a:r>
              <a:rPr lang="en-US" sz="2000" u="none" dirty="0">
                <a:latin typeface="+mn-lt"/>
              </a:rPr>
              <a:t>risk distracting the consumer from greater environmental impacts. </a:t>
            </a:r>
          </a:p>
        </p:txBody>
      </p:sp>
      <p:sp>
        <p:nvSpPr>
          <p:cNvPr id="619525" name="Text Box 7"/>
          <p:cNvSpPr txBox="1">
            <a:spLocks noChangeArrowheads="1"/>
          </p:cNvSpPr>
          <p:nvPr/>
        </p:nvSpPr>
        <p:spPr bwMode="auto">
          <a:xfrm>
            <a:off x="457201" y="2935287"/>
            <a:ext cx="50292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defTabSz="45720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lvl="4" eaLnBrk="1" hangingPunct="1"/>
            <a:endParaRPr lang="en-US" sz="2000" u="none" dirty="0">
              <a:latin typeface="+mn-lt"/>
            </a:endParaRPr>
          </a:p>
          <a:p>
            <a:pPr eaLnBrk="1" hangingPunct="1"/>
            <a:r>
              <a:rPr lang="en-US" sz="2000" i="1" u="none" dirty="0">
                <a:latin typeface="+mn-lt"/>
              </a:rPr>
              <a:t>How to Avoid?</a:t>
            </a:r>
          </a:p>
          <a:p>
            <a:pPr eaLnBrk="1" hangingPunct="1">
              <a:buFontTx/>
              <a:buChar char="•"/>
            </a:pPr>
            <a:r>
              <a:rPr lang="en-US" sz="2000" u="none" dirty="0">
                <a:latin typeface="+mn-lt"/>
              </a:rPr>
              <a:t>Help consumers find the right product based upon needs and wants.</a:t>
            </a:r>
          </a:p>
          <a:p>
            <a:pPr eaLnBrk="1" hangingPunct="1">
              <a:buFontTx/>
              <a:buChar char="•"/>
            </a:pPr>
            <a:r>
              <a:rPr lang="en-US" sz="2000" u="none" dirty="0">
                <a:latin typeface="+mn-lt"/>
              </a:rPr>
              <a:t>Don</a:t>
            </a:r>
            <a:r>
              <a:rPr lang="ja-JP" altLang="en-US" sz="2000" u="none" dirty="0">
                <a:latin typeface="+mn-lt"/>
              </a:rPr>
              <a:t>’</a:t>
            </a:r>
            <a:r>
              <a:rPr lang="en-US" sz="2000" u="none" dirty="0">
                <a:latin typeface="+mn-lt"/>
              </a:rPr>
              <a:t>t make consumers feel </a:t>
            </a:r>
            <a:r>
              <a:rPr lang="en-US" sz="2000" u="none" dirty="0">
                <a:solidFill>
                  <a:srgbClr val="006600"/>
                </a:solidFill>
                <a:latin typeface="+mn-lt"/>
              </a:rPr>
              <a:t>green</a:t>
            </a:r>
            <a:r>
              <a:rPr lang="en-US" sz="2000" u="none" dirty="0">
                <a:latin typeface="+mn-lt"/>
              </a:rPr>
              <a:t> about choices that are harmful </a:t>
            </a:r>
          </a:p>
          <a:p>
            <a:pPr eaLnBrk="1" hangingPunct="1"/>
            <a:r>
              <a:rPr lang="en-US" sz="2000" u="none" dirty="0">
                <a:latin typeface="+mn-lt"/>
              </a:rPr>
              <a:t>or unnecessary.</a:t>
            </a:r>
          </a:p>
        </p:txBody>
      </p:sp>
    </p:spTree>
    <p:extLst>
      <p:ext uri="{BB962C8B-B14F-4D97-AF65-F5344CB8AC3E}">
        <p14:creationId xmlns:p14="http://schemas.microsoft.com/office/powerpoint/2010/main" val="1300249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MSUEXTtemple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MSUEXTtemplete</Template>
  <TotalTime>15940</TotalTime>
  <Words>918</Words>
  <Application>Microsoft Macintosh PowerPoint</Application>
  <PresentationFormat>On-screen Show (4:3)</PresentationFormat>
  <Paragraphs>113</Paragraphs>
  <Slides>36</Slides>
  <Notes>13</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MSUEXTtemplete</vt:lpstr>
      <vt:lpstr>(Un)Common Sense Small Business Sustainability: Deciphering Eco-labels</vt:lpstr>
      <vt:lpstr>Environmental Claims</vt:lpstr>
      <vt:lpstr>PowerPoint Presentation</vt:lpstr>
      <vt:lpstr>PowerPoint Presentation</vt:lpstr>
      <vt:lpstr>Greenwashing Risks</vt:lpstr>
      <vt:lpstr>PowerPoint Presentation</vt:lpstr>
      <vt:lpstr>PowerPoint Presentation</vt:lpstr>
      <vt:lpstr>PowerPoint Presentation</vt:lpstr>
      <vt:lpstr>Lesser of Two Evils</vt:lpstr>
      <vt:lpstr>No Proof</vt:lpstr>
      <vt:lpstr>Hidden Trade Off</vt:lpstr>
      <vt:lpstr>Vagueness</vt:lpstr>
      <vt:lpstr>False Labels</vt:lpstr>
      <vt:lpstr>PowerPoint Presentation</vt:lpstr>
      <vt:lpstr>PowerPoint Presentation</vt:lpstr>
      <vt:lpstr>Eco-labels</vt:lpstr>
      <vt:lpstr>Seek credible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Grossenbacher, Jennifer</dc:creator>
  <cp:lastModifiedBy>Heather Higinbotham</cp:lastModifiedBy>
  <cp:revision>88</cp:revision>
  <dcterms:created xsi:type="dcterms:W3CDTF">2019-03-12T20:17:16Z</dcterms:created>
  <dcterms:modified xsi:type="dcterms:W3CDTF">2019-06-04T17:36:54Z</dcterms:modified>
</cp:coreProperties>
</file>