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60" r:id="rId3"/>
    <p:sldId id="355" r:id="rId4"/>
    <p:sldId id="261" r:id="rId5"/>
    <p:sldId id="357" r:id="rId6"/>
    <p:sldId id="350" r:id="rId7"/>
    <p:sldId id="351" r:id="rId8"/>
    <p:sldId id="262" r:id="rId9"/>
    <p:sldId id="354" r:id="rId10"/>
    <p:sldId id="352" r:id="rId11"/>
    <p:sldId id="353" r:id="rId12"/>
    <p:sldId id="349" r:id="rId13"/>
    <p:sldId id="356" r:id="rId14"/>
    <p:sldId id="263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3226" autoAdjust="0"/>
  </p:normalViewPr>
  <p:slideViewPr>
    <p:cSldViewPr snapToGrid="0" snapToObjects="1">
      <p:cViewPr>
        <p:scale>
          <a:sx n="75" d="100"/>
          <a:sy n="75" d="100"/>
        </p:scale>
        <p:origin x="-1968" y="-5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FDA738-0D41-2142-9FA1-0C0338D9A41E}" type="datetimeFigureOut">
              <a:rPr lang="en-US" smtClean="0"/>
              <a:t>6/2/19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1D1B2D-5BA2-624F-9A9C-0A27E3B54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815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Eligible rural areas: under 50,000 population. Ag producers can be rural or non-rural.</a:t>
            </a:r>
          </a:p>
          <a:p>
            <a:r>
              <a:rPr lang="en-US" dirty="0" smtClean="0"/>
              <a:t>Total combined financing</a:t>
            </a:r>
            <a:r>
              <a:rPr lang="en-US" baseline="0" dirty="0" smtClean="0"/>
              <a:t> 85% of project costs max. </a:t>
            </a:r>
            <a:endParaRPr lang="en-US" dirty="0" smtClean="0"/>
          </a:p>
          <a:p>
            <a:r>
              <a:rPr lang="en-US" dirty="0" smtClean="0"/>
              <a:t>Loans: $5,000-$25M, up to 85% loan guarantee. Max terms</a:t>
            </a:r>
            <a:r>
              <a:rPr lang="en-US" baseline="0" dirty="0" smtClean="0"/>
              <a:t> range from 7 years (capital) to 15 (equipment) to 30 years (real estate)</a:t>
            </a:r>
          </a:p>
          <a:p>
            <a:r>
              <a:rPr lang="en-US" baseline="0" dirty="0" smtClean="0"/>
              <a:t>Grants: Renewable energy systems: $2,500-$500,000. EE: $1,500-$250,000.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D1B2D-5BA2-624F-9A9C-0A27E3B541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38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Check your local utility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D1B2D-5BA2-624F-9A9C-0A27E3B541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704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Check with</a:t>
            </a:r>
            <a:r>
              <a:rPr lang="en-US" baseline="0" dirty="0" smtClean="0"/>
              <a:t> your local government to see what programs they offer! Incentives, rebates, resources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D1B2D-5BA2-624F-9A9C-0A27E3B5414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30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D2DD-BE1D-F04B-894E-EAB8AAC72F38}" type="datetimeFigureOut">
              <a:rPr lang="en-US" smtClean="0"/>
              <a:t>6/2/19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2B4C-9A73-724C-939B-347626CA9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35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D2DD-BE1D-F04B-894E-EAB8AAC72F38}" type="datetimeFigureOut">
              <a:rPr lang="en-US" smtClean="0"/>
              <a:t>6/2/19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2B4C-9A73-724C-939B-347626CA9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417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D2DD-BE1D-F04B-894E-EAB8AAC72F38}" type="datetimeFigureOut">
              <a:rPr lang="en-US" smtClean="0"/>
              <a:t>6/2/19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2B4C-9A73-724C-939B-347626CA9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352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D2DD-BE1D-F04B-894E-EAB8AAC72F38}" type="datetimeFigureOut">
              <a:rPr lang="en-US" smtClean="0"/>
              <a:t>6/2/19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2B4C-9A73-724C-939B-347626CA9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297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D2DD-BE1D-F04B-894E-EAB8AAC72F38}" type="datetimeFigureOut">
              <a:rPr lang="en-US" smtClean="0"/>
              <a:t>6/2/19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2B4C-9A73-724C-939B-347626CA9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936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D2DD-BE1D-F04B-894E-EAB8AAC72F38}" type="datetimeFigureOut">
              <a:rPr lang="en-US" smtClean="0"/>
              <a:t>6/2/19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2B4C-9A73-724C-939B-347626CA9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87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D2DD-BE1D-F04B-894E-EAB8AAC72F38}" type="datetimeFigureOut">
              <a:rPr lang="en-US" smtClean="0"/>
              <a:t>6/2/19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2B4C-9A73-724C-939B-347626CA9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42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D2DD-BE1D-F04B-894E-EAB8AAC72F38}" type="datetimeFigureOut">
              <a:rPr lang="en-US" smtClean="0"/>
              <a:t>6/2/19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2B4C-9A73-724C-939B-347626CA9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168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D2DD-BE1D-F04B-894E-EAB8AAC72F38}" type="datetimeFigureOut">
              <a:rPr lang="en-US" smtClean="0"/>
              <a:t>6/2/19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2B4C-9A73-724C-939B-347626CA9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303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D2DD-BE1D-F04B-894E-EAB8AAC72F38}" type="datetimeFigureOut">
              <a:rPr lang="en-US" smtClean="0"/>
              <a:t>6/2/19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2B4C-9A73-724C-939B-347626CA9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25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D2DD-BE1D-F04B-894E-EAB8AAC72F38}" type="datetimeFigureOut">
              <a:rPr lang="en-US" smtClean="0"/>
              <a:t>6/2/19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2B4C-9A73-724C-939B-347626CA9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721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378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AD2DD-BE1D-F04B-894E-EAB8AAC72F38}" type="datetimeFigureOut">
              <a:rPr lang="en-US" smtClean="0"/>
              <a:t>6/2/19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7378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17378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72B4C-9A73-724C-939B-347626CA9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17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hyperlink" Target="https://www.flatheadelectric.com/commercial/business-energy-savings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hyperlink" Target="https://missoulaelectric.com/energy-efficiency/commercial-energy-efficiency-programs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zeman.net/government/sustainability/bozeman-energy-project" TargetMode="External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ntana.edu/mmec/services/index.html" TargetMode="External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opwastingstuff.com" TargetMode="External"/><Relationship Id="rId4" Type="http://schemas.openxmlformats.org/officeDocument/2006/relationships/hyperlink" Target="mailto:Heather.Higinbotham@gmail.com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eq.mt.gov/Energy/renewableenergy/altenergyloan" TargetMode="Externa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hyperlink" Target="http://deq.mt.gov/Energy/montanasenergy/taxincentrenew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d.usda.gov/programs-services/rural-energy-america-program-renewable-energy-systems-energy-efficiency/mt" TargetMode="Externa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energy.gov/eere/buildings/tax-incentives-energy-efficiency-upgrades-commercial-buildings" TargetMode="Externa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hyperlink" Target="http://www.dsireusa.or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hyperlink" Target="http://www.northwesternenergy.com/save-energy-money/business-services/business-services-montana/rebates-incentives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hyperlink" Target="https://www.montana-dakota.com/energy-efficiency/savings-for-your-business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0265" y="608012"/>
            <a:ext cx="7433735" cy="3210455"/>
          </a:xfrm>
        </p:spPr>
        <p:txBody>
          <a:bodyPr>
            <a:normAutofit/>
          </a:bodyPr>
          <a:lstStyle/>
          <a:p>
            <a:r>
              <a:rPr lang="en-US" dirty="0" smtClean="0"/>
              <a:t>(Un)Common Sense</a:t>
            </a:r>
            <a:br>
              <a:rPr lang="en-US" dirty="0" smtClean="0"/>
            </a:br>
            <a:r>
              <a:rPr lang="en-US" dirty="0" smtClean="0"/>
              <a:t>Small Business Sustainability:</a:t>
            </a:r>
            <a:br>
              <a:rPr lang="en-US" dirty="0" smtClean="0"/>
            </a:br>
            <a:r>
              <a:rPr lang="en-US" dirty="0" smtClean="0"/>
              <a:t>Funding and Resources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9600" y="4309534"/>
            <a:ext cx="7095067" cy="1752600"/>
          </a:xfrm>
        </p:spPr>
        <p:txBody>
          <a:bodyPr/>
          <a:lstStyle/>
          <a:p>
            <a:r>
              <a:rPr lang="en-US" dirty="0" smtClean="0"/>
              <a:t>Heather Higinbotham Davies</a:t>
            </a:r>
          </a:p>
          <a:p>
            <a:r>
              <a:rPr lang="en-US" dirty="0" smtClean="0"/>
              <a:t>UnCommon Sense: Business Leadership for a Sustainable Future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5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9-06-01 at 3.16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21" y="1421100"/>
            <a:ext cx="9152221" cy="4264268"/>
          </a:xfrm>
          <a:prstGeom prst="rect">
            <a:avLst/>
          </a:prstGeom>
        </p:spPr>
      </p:pic>
      <p:pic>
        <p:nvPicPr>
          <p:cNvPr id="5" name="Picture 4" descr="Screen Shot 2019-06-01 at 3.17.0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67" y="182032"/>
            <a:ext cx="5380606" cy="12390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32933" y="6077466"/>
            <a:ext cx="7019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hlinkClick r:id="rId4"/>
              </a:rPr>
              <a:t>https://www.flatheadelectric.com/commercial/business-energy-savings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236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9-06-01 at 3.19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33958"/>
          </a:xfrm>
          <a:prstGeom prst="rect">
            <a:avLst/>
          </a:prstGeom>
        </p:spPr>
      </p:pic>
      <p:pic>
        <p:nvPicPr>
          <p:cNvPr id="5" name="Picture 4" descr="Screen Shot 2019-06-01 at 3.19.1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800" y="0"/>
            <a:ext cx="3759200" cy="952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8667" y="6049292"/>
            <a:ext cx="849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hlinkClick r:id="rId4"/>
              </a:rPr>
              <a:t>https://missoulaelectric.com/energy-efficiency/commercial-energy-efficiency-programs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368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1201" y="6063734"/>
            <a:ext cx="7667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https://www.bozeman.net/government/sustainability/bozeman-energy-</a:t>
            </a:r>
            <a:r>
              <a:rPr lang="en-US" dirty="0" smtClean="0">
                <a:hlinkClick r:id="rId3"/>
              </a:rPr>
              <a:t>project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 descr="BEP_Logo_Fin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94940" y="1779028"/>
            <a:ext cx="4265353" cy="3206124"/>
          </a:xfrm>
          <a:prstGeom prst="rect">
            <a:avLst/>
          </a:prstGeom>
        </p:spPr>
      </p:pic>
      <p:pic>
        <p:nvPicPr>
          <p:cNvPr id="4" name="Picture 3" descr="E+_NWE_center_line_colo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50629" y="5130976"/>
            <a:ext cx="4109664" cy="76847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14050" y="1913792"/>
            <a:ext cx="3780890" cy="3985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Lower energy bills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Potential utility rebates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One-time cash incentive for City of Bozeman businesses up to $2,500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Public recognition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Access to education and resources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 smtClean="0">
                <a:solidFill>
                  <a:srgbClr val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Staff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support</a:t>
            </a:r>
          </a:p>
        </p:txBody>
      </p:sp>
      <p:pic>
        <p:nvPicPr>
          <p:cNvPr id="6" name="Picture 5" descr="Screen Shot 2019-03-27 at 4.49.47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681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06-02 at 9.12.1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1300" cy="5753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30400" y="6079067"/>
            <a:ext cx="5228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http://www.montana.edu/mmec/services/</a:t>
            </a:r>
            <a:r>
              <a:rPr lang="en-US" dirty="0" smtClean="0">
                <a:hlinkClick r:id="rId3"/>
              </a:rPr>
              <a:t>index.html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 descr="Screen Shot 2019-06-02 at 9.12.19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00" y="0"/>
            <a:ext cx="29083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877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 descr="DSC01174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99"/>
          <a:stretch/>
        </p:blipFill>
        <p:spPr bwMode="auto">
          <a:xfrm>
            <a:off x="-33866" y="0"/>
            <a:ext cx="9177866" cy="64854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5654470"/>
            <a:ext cx="9144000" cy="83099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Heather Higinbotham Davies		</a:t>
            </a:r>
            <a:r>
              <a:rPr lang="en-US" sz="2400" dirty="0"/>
              <a:t>	</a:t>
            </a:r>
            <a:r>
              <a:rPr lang="en-US" sz="2400" dirty="0" smtClean="0"/>
              <a:t> 	     </a:t>
            </a:r>
            <a:r>
              <a:rPr lang="en-US" sz="2400" dirty="0" smtClean="0">
                <a:hlinkClick r:id="rId3"/>
              </a:rPr>
              <a:t>www.stopwastingstuff.com</a:t>
            </a:r>
            <a:endParaRPr lang="en-US" sz="2400" dirty="0" smtClean="0"/>
          </a:p>
          <a:p>
            <a:pPr algn="ctr"/>
            <a:r>
              <a:rPr lang="en-US" sz="2400" dirty="0" smtClean="0">
                <a:hlinkClick r:id="rId4"/>
              </a:rPr>
              <a:t>Heather.Higinbotham</a:t>
            </a:r>
            <a:r>
              <a:rPr lang="en-US" sz="2400" dirty="0">
                <a:hlinkClick r:id="rId4"/>
              </a:rPr>
              <a:t>@gmail.com</a:t>
            </a:r>
            <a:r>
              <a:rPr lang="en-US" sz="2400" dirty="0"/>
              <a:t>	</a:t>
            </a:r>
            <a:r>
              <a:rPr lang="en-US" sz="2400" dirty="0" smtClean="0"/>
              <a:t>					(406) 600-6617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87867" y="203200"/>
            <a:ext cx="31834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Thank you!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372673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7571"/>
            <a:ext cx="6303091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MT DEQ Alternative Energy </a:t>
            </a:r>
            <a:br>
              <a:rPr lang="en-US" dirty="0" smtClean="0"/>
            </a:br>
            <a:r>
              <a:rPr lang="en-US" dirty="0" smtClean="0"/>
              <a:t>Revolving Loan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8534"/>
            <a:ext cx="8229600" cy="288713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Low-interest 3.25% loans for alternative energy systems and energy conservation measures</a:t>
            </a:r>
          </a:p>
          <a:p>
            <a:r>
              <a:rPr lang="en-US" dirty="0" smtClean="0"/>
              <a:t>Maximum loan amount: $40,000</a:t>
            </a:r>
          </a:p>
          <a:p>
            <a:r>
              <a:rPr lang="en-US" dirty="0" smtClean="0"/>
              <a:t>Maximum loan term: 10 years</a:t>
            </a:r>
          </a:p>
          <a:p>
            <a:r>
              <a:rPr lang="en-US" dirty="0" smtClean="0"/>
              <a:t>$0 down*, no pre-payment penalty</a:t>
            </a:r>
          </a:p>
        </p:txBody>
      </p:sp>
      <p:pic>
        <p:nvPicPr>
          <p:cNvPr id="4" name="Picture 3" descr="Screen Shot 2019-03-23 at 5.26.31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16400"/>
            <a:ext cx="5308600" cy="2273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25067" y="4461934"/>
            <a:ext cx="31326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dirty="0"/>
              <a:t>*Closing costs include origination fee of $250 or 2% of loan amount, whichever is greater, and other fees of approximately $</a:t>
            </a:r>
            <a:r>
              <a:rPr lang="en-US" dirty="0" smtClean="0"/>
              <a:t>200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08600" y="6214429"/>
            <a:ext cx="383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hlinkClick r:id="rId3"/>
              </a:rPr>
              <a:t>http://deq.mt.gov/Energy/renewableenergy/</a:t>
            </a:r>
            <a:r>
              <a:rPr lang="en-US" sz="1100" dirty="0" smtClean="0">
                <a:hlinkClick r:id="rId3"/>
              </a:rPr>
              <a:t>altenergyloan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pic>
        <p:nvPicPr>
          <p:cNvPr id="7" name="Picture 6" descr="Screen Shot 2019-06-01 at 4.01.1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091" y="0"/>
            <a:ext cx="2840909" cy="138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446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9-06-01 at 4.01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091" y="0"/>
            <a:ext cx="2840909" cy="138853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37571"/>
            <a:ext cx="6303091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Renewable Energy Tax Incentives</a:t>
            </a:r>
            <a:endParaRPr lang="en-US" dirty="0"/>
          </a:p>
        </p:txBody>
      </p:sp>
      <p:pic>
        <p:nvPicPr>
          <p:cNvPr id="8" name="Picture 7" descr="Screen Shot 2019-06-01 at 4.04.0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0503"/>
            <a:ext cx="9144000" cy="445147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6057339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u="sng" dirty="0">
                <a:hlinkClick r:id="rId4"/>
              </a:rPr>
              <a:t>http://deq.mt.gov/Energy/montanasenergy/taxincentrenew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867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1868"/>
            <a:ext cx="8229600" cy="4314296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 smtClean="0"/>
              <a:t>REAP (Rural Energy for America)</a:t>
            </a:r>
          </a:p>
          <a:p>
            <a:pPr marL="0" indent="0" algn="ctr">
              <a:buNone/>
            </a:pPr>
            <a:endParaRPr lang="en-US" sz="3600" dirty="0" smtClean="0"/>
          </a:p>
          <a:p>
            <a:r>
              <a:rPr lang="en-US" dirty="0" smtClean="0"/>
              <a:t>Provides guaranteed loans (up to 75% of project costs) and grant funding (up to 25% of project costs) to agricultural producers and rural small businesses for renewable energy systems and energy efficiency improvements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126163"/>
            <a:ext cx="9144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hlinkClick r:id="rId3"/>
              </a:rPr>
              <a:t>https://www.rd.usda.gov/programs-services/rural-energy-america-program-renewable-energy-systems-energy-efficiency/</a:t>
            </a:r>
            <a:r>
              <a:rPr lang="en-US" sz="1300" dirty="0" smtClean="0">
                <a:hlinkClick r:id="rId3"/>
              </a:rPr>
              <a:t>mt</a:t>
            </a:r>
            <a:r>
              <a:rPr lang="en-US" sz="1300" dirty="0" smtClean="0"/>
              <a:t> </a:t>
            </a:r>
            <a:endParaRPr lang="en-US" sz="1300" dirty="0"/>
          </a:p>
        </p:txBody>
      </p:sp>
      <p:pic>
        <p:nvPicPr>
          <p:cNvPr id="5" name="Picture 4" descr="Screen Shot 2019-03-23 at 5.37.02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676" y="133211"/>
            <a:ext cx="7093324" cy="146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348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126163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hlinkClick r:id="rId2"/>
              </a:rPr>
              <a:t>https://www.energy.gov/eere/buildings/tax-incentives-energy-efficiency-upgrades-commercial-buildings</a:t>
            </a:r>
            <a:endParaRPr lang="en-US" sz="1600" dirty="0"/>
          </a:p>
        </p:txBody>
      </p:sp>
      <p:pic>
        <p:nvPicPr>
          <p:cNvPr id="6" name="Picture 5" descr="Screen Shot 2019-06-04 at 9.08.2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57962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930400"/>
            <a:ext cx="8229600" cy="4195763"/>
          </a:xfrm>
        </p:spPr>
        <p:txBody>
          <a:bodyPr/>
          <a:lstStyle/>
          <a:p>
            <a:r>
              <a:rPr lang="en-US" dirty="0" smtClean="0"/>
              <a:t>Business tax deductions for improving energy efficiency of commercial buildings</a:t>
            </a:r>
          </a:p>
          <a:p>
            <a:pPr lvl="1"/>
            <a:r>
              <a:rPr lang="en-US" dirty="0" smtClean="0"/>
              <a:t>Building envelope</a:t>
            </a:r>
          </a:p>
          <a:p>
            <a:pPr lvl="1"/>
            <a:r>
              <a:rPr lang="en-US" dirty="0" smtClean="0"/>
              <a:t>HVAC systems</a:t>
            </a:r>
          </a:p>
          <a:p>
            <a:pPr lvl="1"/>
            <a:r>
              <a:rPr lang="en-US" dirty="0" smtClean="0"/>
              <a:t>Lighting</a:t>
            </a:r>
          </a:p>
          <a:p>
            <a:pPr lvl="1"/>
            <a:r>
              <a:rPr lang="en-US" dirty="0" smtClean="0"/>
              <a:t>Renewable energy systems</a:t>
            </a:r>
          </a:p>
          <a:p>
            <a:pPr lvl="1"/>
            <a:r>
              <a:rPr lang="en-US" dirty="0" smtClean="0"/>
              <a:t>Smart meters</a:t>
            </a:r>
          </a:p>
          <a:p>
            <a:pPr lvl="1"/>
            <a:r>
              <a:rPr lang="en-US" dirty="0" smtClean="0"/>
              <a:t>Smart electric grid equipment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519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9-06-01 at 3.12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0564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4056418"/>
            <a:ext cx="914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/>
              <a:buChar char="•"/>
            </a:pPr>
            <a:r>
              <a:rPr lang="en-US" sz="3000" dirty="0" smtClean="0"/>
              <a:t>Searchable database of federal and state incentives</a:t>
            </a:r>
          </a:p>
          <a:p>
            <a:pPr marL="457200" indent="-457200" algn="ctr">
              <a:buFont typeface="Arial"/>
              <a:buChar char="•"/>
            </a:pPr>
            <a:r>
              <a:rPr lang="en-US" sz="3000" dirty="0" smtClean="0"/>
              <a:t>Resources for policymakers, developers, businesses</a:t>
            </a:r>
          </a:p>
          <a:p>
            <a:pPr marL="457200" indent="-457200" algn="ctr">
              <a:buFont typeface="Arial"/>
              <a:buChar char="•"/>
            </a:pPr>
            <a:r>
              <a:rPr lang="en-US" sz="3000" dirty="0" smtClean="0"/>
              <a:t>Data, tools, research, maps, presentations</a:t>
            </a:r>
          </a:p>
          <a:p>
            <a:pPr marL="457200" indent="-457200" algn="ctr">
              <a:buFont typeface="Arial"/>
              <a:buChar char="•"/>
            </a:pPr>
            <a:r>
              <a:rPr lang="en-US" sz="3000" dirty="0" smtClean="0"/>
              <a:t>Information and resources on renewable technologies </a:t>
            </a:r>
          </a:p>
          <a:p>
            <a:pPr algn="ctr"/>
            <a:endParaRPr lang="en-US" sz="3000" dirty="0"/>
          </a:p>
        </p:txBody>
      </p:sp>
      <p:sp>
        <p:nvSpPr>
          <p:cNvPr id="10" name="TextBox 9"/>
          <p:cNvSpPr txBox="1"/>
          <p:nvPr/>
        </p:nvSpPr>
        <p:spPr>
          <a:xfrm>
            <a:off x="3488267" y="6079067"/>
            <a:ext cx="1889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www.dsireusa.org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654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9-06-01 at 3.10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633"/>
            <a:ext cx="9144000" cy="5569757"/>
          </a:xfrm>
          <a:prstGeom prst="rect">
            <a:avLst/>
          </a:prstGeom>
        </p:spPr>
      </p:pic>
      <p:pic>
        <p:nvPicPr>
          <p:cNvPr id="2" name="Picture 1" descr="Screen Shot 2019-06-01 at 3.10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634"/>
            <a:ext cx="9144000" cy="57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096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Shot 2019-03-23 at 5.40.24 PM.pn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1493834"/>
          </a:xfrm>
        </p:spPr>
      </p:pic>
      <p:sp>
        <p:nvSpPr>
          <p:cNvPr id="4" name="TextBox 3"/>
          <p:cNvSpPr txBox="1"/>
          <p:nvPr/>
        </p:nvSpPr>
        <p:spPr>
          <a:xfrm>
            <a:off x="1" y="6126163"/>
            <a:ext cx="91440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hlinkClick r:id="rId4"/>
              </a:rPr>
              <a:t>http://www.northwesternenergy.com/save-energy-money/business-services/business-services-montana/rebates-</a:t>
            </a:r>
            <a:r>
              <a:rPr lang="en-US" sz="1350" dirty="0" smtClean="0">
                <a:hlinkClick r:id="rId4"/>
              </a:rPr>
              <a:t>incentives</a:t>
            </a:r>
            <a:r>
              <a:rPr lang="en-US" sz="1350" dirty="0" smtClean="0"/>
              <a:t> </a:t>
            </a:r>
            <a:endParaRPr lang="en-US" sz="1350" dirty="0"/>
          </a:p>
        </p:txBody>
      </p:sp>
      <p:sp>
        <p:nvSpPr>
          <p:cNvPr id="8" name="TextBox 7"/>
          <p:cNvSpPr txBox="1"/>
          <p:nvPr/>
        </p:nvSpPr>
        <p:spPr>
          <a:xfrm>
            <a:off x="4690533" y="2782379"/>
            <a:ext cx="42333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2800" dirty="0" smtClean="0"/>
              <a:t>Free energy appraisal</a:t>
            </a:r>
          </a:p>
          <a:p>
            <a:pPr marL="571500" indent="-571500">
              <a:buFont typeface="Arial"/>
              <a:buChar char="•"/>
            </a:pPr>
            <a:r>
              <a:rPr lang="en-US" sz="2800" dirty="0" smtClean="0"/>
              <a:t>Electric and natural gas rebates</a:t>
            </a:r>
          </a:p>
          <a:p>
            <a:pPr marL="571500" indent="-571500">
              <a:buFont typeface="Arial"/>
              <a:buChar char="•"/>
            </a:pPr>
            <a:r>
              <a:rPr lang="en-US" sz="2800" dirty="0" smtClean="0"/>
              <a:t>New or existing facilities</a:t>
            </a:r>
          </a:p>
          <a:p>
            <a:pPr marL="571500" indent="-571500">
              <a:buFont typeface="Arial"/>
              <a:buChar char="•"/>
            </a:pPr>
            <a:r>
              <a:rPr lang="en-US" sz="2800" dirty="0" smtClean="0"/>
              <a:t>E+ Green Power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" y="1493834"/>
            <a:ext cx="848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Prescriptive and Custom </a:t>
            </a:r>
            <a:r>
              <a:rPr lang="en-US" sz="3600" dirty="0" smtClean="0"/>
              <a:t>Rebates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304800" y="2478832"/>
            <a:ext cx="423333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2600" dirty="0" smtClean="0"/>
              <a:t>Lighting</a:t>
            </a:r>
          </a:p>
          <a:p>
            <a:pPr marL="571500" indent="-571500">
              <a:buFont typeface="Arial"/>
              <a:buChar char="•"/>
            </a:pPr>
            <a:r>
              <a:rPr lang="en-US" sz="2600" dirty="0" smtClean="0"/>
              <a:t>Air Conditioning</a:t>
            </a:r>
          </a:p>
          <a:p>
            <a:pPr marL="571500" indent="-571500">
              <a:buFont typeface="Arial"/>
              <a:buChar char="•"/>
            </a:pPr>
            <a:r>
              <a:rPr lang="en-US" sz="2600" dirty="0" smtClean="0"/>
              <a:t>Refrigeration</a:t>
            </a:r>
          </a:p>
          <a:p>
            <a:pPr marL="571500" indent="-571500">
              <a:buFont typeface="Arial"/>
              <a:buChar char="•"/>
            </a:pPr>
            <a:r>
              <a:rPr lang="en-US" sz="2600" dirty="0" smtClean="0"/>
              <a:t>Electronics &amp; Appliances</a:t>
            </a:r>
          </a:p>
          <a:p>
            <a:pPr marL="571500" indent="-571500">
              <a:buFont typeface="Arial"/>
              <a:buChar char="•"/>
            </a:pPr>
            <a:r>
              <a:rPr lang="en-US" sz="2600" dirty="0" smtClean="0"/>
              <a:t>Water Heating</a:t>
            </a:r>
          </a:p>
          <a:p>
            <a:pPr marL="571500" indent="-571500">
              <a:buFont typeface="Arial"/>
              <a:buChar char="•"/>
            </a:pPr>
            <a:r>
              <a:rPr lang="en-US" sz="2600" dirty="0" smtClean="0"/>
              <a:t>Variable Frequency Drives</a:t>
            </a:r>
          </a:p>
          <a:p>
            <a:pPr marL="571500" indent="-571500">
              <a:buFont typeface="Arial"/>
              <a:buChar char="•"/>
            </a:pPr>
            <a:r>
              <a:rPr lang="en-US" sz="2600" dirty="0" smtClean="0"/>
              <a:t>Motor Rewinds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666683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9-06-01 at 3.21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524898"/>
          </a:xfrm>
          <a:prstGeom prst="rect">
            <a:avLst/>
          </a:prstGeom>
        </p:spPr>
      </p:pic>
      <p:pic>
        <p:nvPicPr>
          <p:cNvPr id="4" name="Picture 3" descr="Screen Shot 2019-06-01 at 3.21.1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4"/>
            <a:ext cx="3708400" cy="1016000"/>
          </a:xfrm>
          <a:prstGeom prst="rect">
            <a:avLst/>
          </a:prstGeom>
        </p:spPr>
      </p:pic>
      <p:pic>
        <p:nvPicPr>
          <p:cNvPr id="6" name="Picture 5" descr="Screen Shot 2019-06-01 at 3.21.4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4898"/>
            <a:ext cx="9144000" cy="21271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8800" y="6026666"/>
            <a:ext cx="775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hlinkClick r:id="rId5"/>
              </a:rPr>
              <a:t>https://www.montana-dakota.com/energy-efficiency/savings-for-your-business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665617"/>
      </p:ext>
    </p:extLst>
  </p:cSld>
  <p:clrMapOvr>
    <a:masterClrMapping/>
  </p:clrMapOvr>
</p:sld>
</file>

<file path=ppt/theme/theme1.xml><?xml version="1.0" encoding="utf-8"?>
<a:theme xmlns:a="http://schemas.openxmlformats.org/drawingml/2006/main" name="MSUEXTtemple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MSUEXTtemplete</Template>
  <TotalTime>15895</TotalTime>
  <Words>542</Words>
  <Application>Microsoft Macintosh PowerPoint</Application>
  <PresentationFormat>On-screen Show (4:3)</PresentationFormat>
  <Paragraphs>65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MSUEXTtemplete</vt:lpstr>
      <vt:lpstr>(Un)Common Sense Small Business Sustainability: Funding and Resources</vt:lpstr>
      <vt:lpstr>MT DEQ Alternative Energy  Revolving Loan Program</vt:lpstr>
      <vt:lpstr>Renewable Energy Tax Incentives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Grossenbacher, Jennifer</dc:creator>
  <cp:lastModifiedBy>Heather Higinbotham</cp:lastModifiedBy>
  <cp:revision>82</cp:revision>
  <dcterms:created xsi:type="dcterms:W3CDTF">2019-03-12T20:17:16Z</dcterms:created>
  <dcterms:modified xsi:type="dcterms:W3CDTF">2019-06-04T18:07:13Z</dcterms:modified>
</cp:coreProperties>
</file>