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0"/>
  </p:notesMasterIdLst>
  <p:sldIdLst>
    <p:sldId id="256" r:id="rId2"/>
    <p:sldId id="274" r:id="rId3"/>
    <p:sldId id="271" r:id="rId4"/>
    <p:sldId id="266" r:id="rId5"/>
    <p:sldId id="265" r:id="rId6"/>
    <p:sldId id="258" r:id="rId7"/>
    <p:sldId id="270" r:id="rId8"/>
    <p:sldId id="276" r:id="rId9"/>
    <p:sldId id="259" r:id="rId10"/>
    <p:sldId id="275" r:id="rId11"/>
    <p:sldId id="267" r:id="rId12"/>
    <p:sldId id="261" r:id="rId13"/>
    <p:sldId id="262" r:id="rId14"/>
    <p:sldId id="268" r:id="rId15"/>
    <p:sldId id="263" r:id="rId16"/>
    <p:sldId id="264" r:id="rId17"/>
    <p:sldId id="272" r:id="rId18"/>
    <p:sldId id="273" r:id="rId19"/>
  </p:sldIdLst>
  <p:sldSz cx="14630400" cy="8229600"/>
  <p:notesSz cx="8229600" cy="14630400"/>
  <p:embeddedFontLst>
    <p:embeddedFont>
      <p:font typeface="Aptos Narrow" panose="020B0004020202020204" pitchFamily="34" charset="0"/>
      <p:regular r:id="rId21"/>
      <p:bold r:id="rId22"/>
      <p:italic r:id="rId23"/>
      <p:boldItalic r:id="rId24"/>
    </p:embeddedFont>
    <p:embeddedFont>
      <p:font typeface="BODONI 72 BOOK" panose="020B0604020202020204" charset="0"/>
      <p:regular r:id="rId25"/>
      <p:italic r:id="rId26"/>
    </p:embeddedFont>
    <p:embeddedFont>
      <p:font typeface="BODONI 72 BOOK" panose="020B0604020202020204" charset="0"/>
      <p:regular r:id="rId25"/>
      <p:italic r:id="rId26"/>
    </p:embeddedFont>
    <p:embeddedFont>
      <p:font typeface="Bricolage Grotesque Semi Bold" panose="020B0604020202020204" charset="0"/>
      <p:regular r:id="rId27"/>
      <p:bold r:id="rId28"/>
    </p:embeddedFont>
    <p:embeddedFont>
      <p:font typeface="Inter" panose="020B0604020202020204" charset="0"/>
      <p:regular r:id="rId29"/>
    </p:embeddedFont>
  </p:embeddedFontLst>
  <p:defaultTextStyle>
    <a:defPPr>
      <a:defRPr lang="en-G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7"/>
    <p:restoredTop sz="94610"/>
  </p:normalViewPr>
  <p:slideViewPr>
    <p:cSldViewPr snapToGrid="0" snapToObjects="1">
      <p:cViewPr varScale="1">
        <p:scale>
          <a:sx n="78" d="100"/>
          <a:sy n="78" d="100"/>
        </p:scale>
        <p:origin x="126"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34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FD549-301C-804C-76DF-9E6BAA949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09358B-2720-1F8A-6B47-3EC44EE41C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82D5E-777D-B5E8-67ED-2F66B7D5F1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E950AA-EAF5-3889-DFB9-FF2373D9FE9C}"/>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641399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9041E-EB37-8F98-39DD-465BBC0442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A509CE-27CE-E10B-C63E-DD94ACC357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4ABA9-67C1-2C1F-4FA0-EF7B005D9A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7FDBCE-ED04-C1AA-CF51-A36BD024DBA9}"/>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2027627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88730-34C0-2A2E-062E-CB9AD111C4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B7DD3C-AAA1-A908-01AD-1FB1EB19C4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F078CF-1FB0-97A6-0896-A5D88FE9AF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3DFDC0-8761-33CB-B548-9B61B796BBBA}"/>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4212287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3AFCB-DFA1-90CB-F498-8F760A61C3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DCABE-4A38-5551-35E8-60A6C2DA03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8B789-9763-0BAC-0541-C1E70EC58A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E412FD-EEAC-C692-0E4E-5541418BBC2D}"/>
              </a:ext>
            </a:extLst>
          </p:cNvPr>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31025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E887B-7C91-31BF-B6EB-73FCC7E599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7CB59-A802-DA18-A07A-84E5CBF35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15AECE-E72F-3A7F-0E3E-F45571557D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940BEA-0F92-E4D2-001E-68E035A0CE86}"/>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210106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1C698-9C36-2F9A-4DC9-257EBC846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4DFA2-C0F8-E014-EAED-123067250D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5E5E6-9AC9-CE17-18AD-52782014B6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97B1F8-A7A6-954F-CC39-460CDD8CB8FC}"/>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4227322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7868B-69B2-A519-89F7-5CD88F777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D9FC1-4709-3268-AC23-99CE8B3852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60701-4085-DCC4-D305-1ECB65D8AE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9A03C0-7134-3CAA-BCD6-DE57A4D0A4E3}"/>
              </a:ext>
            </a:extLst>
          </p:cNvPr>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799025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CD24F-CEB0-1FA1-2A80-D6F0D7552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EC491F-2461-831D-B378-CD8B7F4A3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66DB93-804D-30E1-EA92-6EE5DFB9A7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E6E6B6-2E63-C570-09DE-E22713665A41}"/>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855473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784A9-44FA-87A5-E4A2-9B5C88FE4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C5BD7C-4516-B4BE-322D-19A705289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60141F-4DC9-0448-BF70-DBD6D53BD0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DAFF63-10E3-D0D0-19BA-4264F312BE98}"/>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31229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C3BA4-8E45-19EE-1E9C-AB06F5DC4C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D591CE-0C25-5436-A23B-86A5BB3014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CE977-EE65-2D89-0612-449CE6938C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7E402A-28D4-D8AC-A5D6-7185C5A01C39}"/>
              </a:ext>
            </a:extLst>
          </p:cNvPr>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62028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6177484" y="3315035"/>
            <a:ext cx="8336249" cy="2126337"/>
          </a:xfrm>
          <a:prstGeom prst="rect">
            <a:avLst/>
          </a:prstGeom>
          <a:noFill/>
          <a:ln/>
        </p:spPr>
        <p:txBody>
          <a:bodyPr wrap="square" lIns="0" tIns="0" rIns="0" bIns="0" rtlCol="0" anchor="t"/>
          <a:lstStyle/>
          <a:p>
            <a:pPr marL="0" indent="0" algn="l">
              <a:lnSpc>
                <a:spcPts val="5550"/>
              </a:lnSpc>
              <a:buNone/>
            </a:pPr>
            <a:r>
              <a:rPr lang="en-US" sz="6000" b="1" dirty="0">
                <a:solidFill>
                  <a:srgbClr val="2C2926"/>
                </a:solidFill>
                <a:latin typeface="BODONI 72 BOOK" pitchFamily="2" charset="0"/>
                <a:ea typeface="Bricolage Grotesque Semi Bold" pitchFamily="34" charset="-122"/>
                <a:cs typeface="Times New Roman" panose="02020603050405020304" pitchFamily="18" charset="0"/>
              </a:rPr>
              <a:t>406 Brewing and Taproom</a:t>
            </a:r>
            <a:endParaRPr lang="en-US" sz="6000" b="1" dirty="0">
              <a:latin typeface="BODONI 72 BOOK" pitchFamily="2" charset="0"/>
              <a:cs typeface="Times New Roman" panose="02020603050405020304" pitchFamily="18" charset="0"/>
            </a:endParaRPr>
          </a:p>
        </p:txBody>
      </p:sp>
      <p:sp>
        <p:nvSpPr>
          <p:cNvPr id="4" name="Text 1"/>
          <p:cNvSpPr/>
          <p:nvPr/>
        </p:nvSpPr>
        <p:spPr>
          <a:xfrm>
            <a:off x="6294152" y="4163786"/>
            <a:ext cx="7556421" cy="1663366"/>
          </a:xfrm>
          <a:prstGeom prst="rect">
            <a:avLst/>
          </a:prstGeom>
          <a:noFill/>
          <a:ln/>
        </p:spPr>
        <p:txBody>
          <a:bodyPr wrap="square" lIns="0" tIns="0" rIns="0" bIns="0" rtlCol="0" anchor="t"/>
          <a:lstStyle/>
          <a:p>
            <a:r>
              <a:rPr lang="en-GB" sz="2400" dirty="0">
                <a:latin typeface="Optima" panose="02000503060000020004" pitchFamily="2" charset="0"/>
              </a:rPr>
              <a:t>Employer: Matt Muth</a:t>
            </a:r>
          </a:p>
          <a:p>
            <a:r>
              <a:rPr lang="en-GB" sz="2400" dirty="0">
                <a:latin typeface="Optima" panose="02000503060000020004" pitchFamily="2" charset="0"/>
              </a:rPr>
              <a:t>Intern: Esi M. Aidoo</a:t>
            </a:r>
          </a:p>
          <a:p>
            <a:r>
              <a:rPr lang="en-GB" sz="2400" dirty="0">
                <a:latin typeface="Optima" panose="02000503060000020004" pitchFamily="2" charset="0"/>
              </a:rPr>
              <a:t>MMEC advisor: Alistair Stewart</a:t>
            </a:r>
          </a:p>
          <a:p>
            <a:r>
              <a:rPr lang="en-GB" sz="2400" dirty="0">
                <a:latin typeface="Optima" panose="02000503060000020004" pitchFamily="2" charset="0"/>
              </a:rPr>
              <a:t>Program Directors: Jenny Grossenbacher &amp; Barbara Watson</a:t>
            </a:r>
          </a:p>
        </p:txBody>
      </p:sp>
      <p:pic>
        <p:nvPicPr>
          <p:cNvPr id="6" name="Picture 5">
            <a:extLst>
              <a:ext uri="{FF2B5EF4-FFF2-40B4-BE49-F238E27FC236}">
                <a16:creationId xmlns:a16="http://schemas.microsoft.com/office/drawing/2014/main" id="{E23A8E40-E4EE-5831-7ED7-8AC3356D8753}"/>
              </a:ext>
            </a:extLst>
          </p:cNvPr>
          <p:cNvPicPr>
            <a:picLocks noChangeAspect="1"/>
          </p:cNvPicPr>
          <p:nvPr/>
        </p:nvPicPr>
        <p:blipFill>
          <a:blip r:embed="rId3"/>
          <a:stretch>
            <a:fillRect/>
          </a:stretch>
        </p:blipFill>
        <p:spPr>
          <a:xfrm>
            <a:off x="0" y="-1"/>
            <a:ext cx="5993623" cy="6041571"/>
          </a:xfrm>
          <a:prstGeom prst="rect">
            <a:avLst/>
          </a:prstGeom>
        </p:spPr>
      </p:pic>
      <p:pic>
        <p:nvPicPr>
          <p:cNvPr id="7" name="Picture 6">
            <a:extLst>
              <a:ext uri="{FF2B5EF4-FFF2-40B4-BE49-F238E27FC236}">
                <a16:creationId xmlns:a16="http://schemas.microsoft.com/office/drawing/2014/main" id="{73213C15-7614-EC14-2D65-579DD837BD61}"/>
              </a:ext>
            </a:extLst>
          </p:cNvPr>
          <p:cNvPicPr/>
          <p:nvPr/>
        </p:nvPicPr>
        <p:blipFill>
          <a:blip r:embed="rId4"/>
          <a:stretch>
            <a:fillRect/>
          </a:stretch>
        </p:blipFill>
        <p:spPr>
          <a:xfrm>
            <a:off x="-1" y="6041570"/>
            <a:ext cx="5993623" cy="2188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3AE38-0214-7631-A3BC-7E728ACA62F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FD8B4CD0-1A0E-FE44-29D8-05D539A835FA}"/>
              </a:ext>
            </a:extLst>
          </p:cNvPr>
          <p:cNvSpPr/>
          <p:nvPr/>
        </p:nvSpPr>
        <p:spPr>
          <a:xfrm>
            <a:off x="3138804" y="365733"/>
            <a:ext cx="6273334" cy="2286476"/>
          </a:xfrm>
          <a:prstGeom prst="rect">
            <a:avLst/>
          </a:prstGeom>
          <a:noFill/>
          <a:ln/>
        </p:spPr>
        <p:txBody>
          <a:bodyPr wrap="none" lIns="0" tIns="0" rIns="0" bIns="0" rtlCol="0" anchor="t"/>
          <a:lstStyle/>
          <a:p>
            <a:r>
              <a:rPr lang="en-GH" sz="6000" b="1" dirty="0">
                <a:latin typeface="Bodoni 72 Book" pitchFamily="2" charset="0"/>
              </a:rPr>
              <a:t>M</a:t>
            </a:r>
            <a:r>
              <a:rPr lang="en-GB" sz="6000" b="1" dirty="0">
                <a:latin typeface="Bodoni 72 Book" pitchFamily="2" charset="0"/>
              </a:rPr>
              <a:t>a</a:t>
            </a:r>
            <a:r>
              <a:rPr lang="en-GH" sz="6000" b="1" dirty="0">
                <a:latin typeface="Bodoni 72 Book" pitchFamily="2" charset="0"/>
              </a:rPr>
              <a:t>nual Keg Cleaning Set-up</a:t>
            </a:r>
            <a:endParaRPr lang="en-US" sz="6000" b="1" dirty="0">
              <a:latin typeface="Bodoni 72 Book" pitchFamily="2" charset="0"/>
            </a:endParaRPr>
          </a:p>
        </p:txBody>
      </p:sp>
      <p:sp>
        <p:nvSpPr>
          <p:cNvPr id="9" name="Text 6">
            <a:extLst>
              <a:ext uri="{FF2B5EF4-FFF2-40B4-BE49-F238E27FC236}">
                <a16:creationId xmlns:a16="http://schemas.microsoft.com/office/drawing/2014/main" id="{3D998B8C-376F-46EB-E789-BF641F9767A9}"/>
              </a:ext>
            </a:extLst>
          </p:cNvPr>
          <p:cNvSpPr/>
          <p:nvPr/>
        </p:nvSpPr>
        <p:spPr>
          <a:xfrm>
            <a:off x="9696212" y="3692366"/>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8">
            <a:extLst>
              <a:ext uri="{FF2B5EF4-FFF2-40B4-BE49-F238E27FC236}">
                <a16:creationId xmlns:a16="http://schemas.microsoft.com/office/drawing/2014/main" id="{7CD3A976-8B6D-45DE-B5A2-7972D9C86181}"/>
              </a:ext>
            </a:extLst>
          </p:cNvPr>
          <p:cNvSpPr/>
          <p:nvPr/>
        </p:nvSpPr>
        <p:spPr>
          <a:xfrm>
            <a:off x="9696212" y="4826318"/>
            <a:ext cx="3921085" cy="725805"/>
          </a:xfrm>
          <a:prstGeom prst="rect">
            <a:avLst/>
          </a:prstGeom>
          <a:noFill/>
          <a:ln/>
        </p:spPr>
        <p:txBody>
          <a:bodyPr wrap="square" lIns="0" tIns="0" rIns="0" bIns="0" rtlCol="0" anchor="t"/>
          <a:lstStyle/>
          <a:p>
            <a:pPr marL="0" indent="0" algn="l">
              <a:lnSpc>
                <a:spcPts val="2850"/>
              </a:lnSpc>
              <a:buNone/>
            </a:pPr>
            <a:endParaRPr lang="en-US" sz="1750" dirty="0"/>
          </a:p>
        </p:txBody>
      </p:sp>
      <p:sp>
        <p:nvSpPr>
          <p:cNvPr id="6" name="Text 3">
            <a:extLst>
              <a:ext uri="{FF2B5EF4-FFF2-40B4-BE49-F238E27FC236}">
                <a16:creationId xmlns:a16="http://schemas.microsoft.com/office/drawing/2014/main" id="{81B724AF-9A7D-E72A-41AB-6707BBBE74AF}"/>
              </a:ext>
            </a:extLst>
          </p:cNvPr>
          <p:cNvSpPr/>
          <p:nvPr/>
        </p:nvSpPr>
        <p:spPr>
          <a:xfrm>
            <a:off x="10140042" y="1815822"/>
            <a:ext cx="4082143" cy="5336092"/>
          </a:xfrm>
          <a:prstGeom prst="rect">
            <a:avLst/>
          </a:prstGeom>
          <a:noFill/>
          <a:ln/>
        </p:spPr>
        <p:txBody>
          <a:bodyPr wrap="square" lIns="0" tIns="0" rIns="0" bIns="0" rtlCol="0" anchor="t"/>
          <a:lstStyle/>
          <a:p>
            <a:pPr marL="0" indent="0" algn="l">
              <a:lnSpc>
                <a:spcPts val="2550"/>
              </a:lnSpc>
              <a:buNone/>
            </a:pPr>
            <a:endParaRPr lang="en-US" sz="2000" dirty="0">
              <a:latin typeface="Optima" panose="02000503060000020004" pitchFamily="2" charset="0"/>
            </a:endParaRPr>
          </a:p>
        </p:txBody>
      </p:sp>
      <p:graphicFrame>
        <p:nvGraphicFramePr>
          <p:cNvPr id="8" name="Table 7">
            <a:extLst>
              <a:ext uri="{FF2B5EF4-FFF2-40B4-BE49-F238E27FC236}">
                <a16:creationId xmlns:a16="http://schemas.microsoft.com/office/drawing/2014/main" id="{6817B33C-F85E-CA3E-04A9-369BF9C89CBE}"/>
              </a:ext>
            </a:extLst>
          </p:cNvPr>
          <p:cNvGraphicFramePr>
            <a:graphicFrameLocks noGrp="1"/>
          </p:cNvGraphicFramePr>
          <p:nvPr>
            <p:extLst>
              <p:ext uri="{D42A27DB-BD31-4B8C-83A1-F6EECF244321}">
                <p14:modId xmlns:p14="http://schemas.microsoft.com/office/powerpoint/2010/main" val="52934954"/>
              </p:ext>
            </p:extLst>
          </p:nvPr>
        </p:nvGraphicFramePr>
        <p:xfrm>
          <a:off x="8899073" y="2056637"/>
          <a:ext cx="5600698" cy="4573526"/>
        </p:xfrm>
        <a:graphic>
          <a:graphicData uri="http://schemas.openxmlformats.org/drawingml/2006/table">
            <a:tbl>
              <a:tblPr firstRow="1" firstCol="1" bandRow="1">
                <a:tableStyleId>{5C22544A-7EE6-4342-B048-85BDC9FD1C3A}</a:tableStyleId>
              </a:tblPr>
              <a:tblGrid>
                <a:gridCol w="1466964">
                  <a:extLst>
                    <a:ext uri="{9D8B030D-6E8A-4147-A177-3AD203B41FA5}">
                      <a16:colId xmlns:a16="http://schemas.microsoft.com/office/drawing/2014/main" val="113848709"/>
                    </a:ext>
                  </a:extLst>
                </a:gridCol>
                <a:gridCol w="1408262">
                  <a:extLst>
                    <a:ext uri="{9D8B030D-6E8A-4147-A177-3AD203B41FA5}">
                      <a16:colId xmlns:a16="http://schemas.microsoft.com/office/drawing/2014/main" val="3245141898"/>
                    </a:ext>
                  </a:extLst>
                </a:gridCol>
                <a:gridCol w="1487329">
                  <a:extLst>
                    <a:ext uri="{9D8B030D-6E8A-4147-A177-3AD203B41FA5}">
                      <a16:colId xmlns:a16="http://schemas.microsoft.com/office/drawing/2014/main" val="3585681722"/>
                    </a:ext>
                  </a:extLst>
                </a:gridCol>
                <a:gridCol w="1238143">
                  <a:extLst>
                    <a:ext uri="{9D8B030D-6E8A-4147-A177-3AD203B41FA5}">
                      <a16:colId xmlns:a16="http://schemas.microsoft.com/office/drawing/2014/main" val="2376160404"/>
                    </a:ext>
                  </a:extLst>
                </a:gridCol>
              </a:tblGrid>
              <a:tr h="1156119">
                <a:tc>
                  <a:txBody>
                    <a:bodyPr/>
                    <a:lstStyle/>
                    <a:p>
                      <a:pPr algn="ctr">
                        <a:lnSpc>
                          <a:spcPct val="115000"/>
                        </a:lnSpc>
                        <a:spcAft>
                          <a:spcPts val="800"/>
                        </a:spcAft>
                        <a:buNone/>
                      </a:pPr>
                      <a:r>
                        <a:rPr lang="en-US" sz="2000" kern="100" dirty="0">
                          <a:effectLst/>
                          <a:latin typeface="Optima" panose="02000503060000020004" pitchFamily="2" charset="0"/>
                        </a:rPr>
                        <a:t>Resource</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Manual Keg Washer </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Automated Keg Washer</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Savings</a:t>
                      </a:r>
                    </a:p>
                    <a:p>
                      <a:pPr algn="ctr">
                        <a:lnSpc>
                          <a:spcPct val="115000"/>
                        </a:lnSpc>
                        <a:spcAft>
                          <a:spcPts val="800"/>
                        </a:spcAft>
                        <a:buNone/>
                      </a:pPr>
                      <a:r>
                        <a:rPr lang="en-US" sz="2000" kern="100" dirty="0">
                          <a:effectLst/>
                          <a:latin typeface="Optima" panose="02000503060000020004" pitchFamily="2" charset="0"/>
                        </a:rPr>
                        <a:t>(%)</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11352"/>
                  </a:ext>
                </a:extLst>
              </a:tr>
              <a:tr h="865414">
                <a:tc>
                  <a:txBody>
                    <a:bodyPr/>
                    <a:lstStyle/>
                    <a:p>
                      <a:pPr algn="ctr">
                        <a:lnSpc>
                          <a:spcPct val="115000"/>
                        </a:lnSpc>
                        <a:spcAft>
                          <a:spcPts val="800"/>
                        </a:spcAft>
                        <a:buNone/>
                      </a:pPr>
                      <a:r>
                        <a:rPr lang="en-US" sz="2000" kern="100">
                          <a:effectLst/>
                          <a:latin typeface="Optima" panose="02000503060000020004" pitchFamily="2" charset="0"/>
                        </a:rPr>
                        <a:t>Water(gal)</a:t>
                      </a:r>
                      <a:endParaRPr lang="en-GH" sz="20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420</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120</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71</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60873210"/>
                  </a:ext>
                </a:extLst>
              </a:tr>
              <a:tr h="867246">
                <a:tc>
                  <a:txBody>
                    <a:bodyPr/>
                    <a:lstStyle/>
                    <a:p>
                      <a:pPr algn="ctr">
                        <a:lnSpc>
                          <a:spcPct val="115000"/>
                        </a:lnSpc>
                        <a:spcAft>
                          <a:spcPts val="800"/>
                        </a:spcAft>
                        <a:buNone/>
                      </a:pPr>
                      <a:r>
                        <a:rPr lang="en-US" sz="2000" kern="100">
                          <a:effectLst/>
                          <a:latin typeface="Optima" panose="02000503060000020004" pitchFamily="2" charset="0"/>
                        </a:rPr>
                        <a:t>CO₂</a:t>
                      </a:r>
                      <a:r>
                        <a:rPr lang="en-GH" sz="2000" kern="100">
                          <a:effectLst/>
                          <a:latin typeface="Optima" panose="02000503060000020004" pitchFamily="2" charset="0"/>
                        </a:rPr>
                        <a:t> (lbs)</a:t>
                      </a:r>
                      <a:endParaRPr lang="en-GH" sz="20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a:effectLst/>
                          <a:latin typeface="Optima" panose="02000503060000020004" pitchFamily="2" charset="0"/>
                        </a:rPr>
                        <a:t>18.5</a:t>
                      </a:r>
                      <a:endParaRPr lang="en-GH" sz="20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4.5</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60</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9082887"/>
                  </a:ext>
                </a:extLst>
              </a:tr>
              <a:tr h="879912">
                <a:tc>
                  <a:txBody>
                    <a:bodyPr/>
                    <a:lstStyle/>
                    <a:p>
                      <a:pPr algn="ctr">
                        <a:lnSpc>
                          <a:spcPct val="115000"/>
                        </a:lnSpc>
                        <a:spcAft>
                          <a:spcPts val="800"/>
                        </a:spcAft>
                        <a:buNone/>
                      </a:pPr>
                      <a:r>
                        <a:rPr lang="en-US" sz="2000" kern="100">
                          <a:effectLst/>
                          <a:latin typeface="Optima" panose="02000503060000020004" pitchFamily="2" charset="0"/>
                        </a:rPr>
                        <a:t>Time (hrs)</a:t>
                      </a:r>
                      <a:endParaRPr lang="en-GH" sz="20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a:effectLst/>
                          <a:latin typeface="Optima" panose="02000503060000020004" pitchFamily="2" charset="0"/>
                        </a:rPr>
                        <a:t>6.5</a:t>
                      </a:r>
                      <a:endParaRPr lang="en-GH" sz="20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0.75</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88</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670228"/>
                  </a:ext>
                </a:extLst>
              </a:tr>
              <a:tr h="804835">
                <a:tc>
                  <a:txBody>
                    <a:bodyPr/>
                    <a:lstStyle/>
                    <a:p>
                      <a:pPr algn="ctr">
                        <a:lnSpc>
                          <a:spcPct val="115000"/>
                        </a:lnSpc>
                        <a:spcAft>
                          <a:spcPts val="800"/>
                        </a:spcAft>
                        <a:buNone/>
                      </a:pPr>
                      <a:r>
                        <a:rPr lang="en-US" sz="2000" kern="100">
                          <a:effectLst/>
                          <a:latin typeface="Optima" panose="02000503060000020004" pitchFamily="2" charset="0"/>
                        </a:rPr>
                        <a:t>Energy (kWh)</a:t>
                      </a:r>
                      <a:endParaRPr lang="en-GH" sz="20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8</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a:effectLst/>
                          <a:latin typeface="Optima" panose="02000503060000020004" pitchFamily="2" charset="0"/>
                        </a:rPr>
                        <a:t>1</a:t>
                      </a:r>
                      <a:endParaRPr lang="en-GH" sz="20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2000" kern="100" dirty="0">
                          <a:effectLst/>
                          <a:latin typeface="Optima" panose="02000503060000020004" pitchFamily="2" charset="0"/>
                        </a:rPr>
                        <a:t>76</a:t>
                      </a:r>
                      <a:endParaRPr lang="en-GH" sz="20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47766947"/>
                  </a:ext>
                </a:extLst>
              </a:tr>
            </a:tbl>
          </a:graphicData>
        </a:graphic>
      </p:graphicFrame>
      <p:pic>
        <p:nvPicPr>
          <p:cNvPr id="13" name="Picture 12">
            <a:extLst>
              <a:ext uri="{FF2B5EF4-FFF2-40B4-BE49-F238E27FC236}">
                <a16:creationId xmlns:a16="http://schemas.microsoft.com/office/drawing/2014/main" id="{DE9ED50A-76E2-B67A-3BD4-0E1621B880D1}"/>
              </a:ext>
            </a:extLst>
          </p:cNvPr>
          <p:cNvPicPr>
            <a:picLocks noChangeAspect="1"/>
          </p:cNvPicPr>
          <p:nvPr/>
        </p:nvPicPr>
        <p:blipFill>
          <a:blip r:embed="rId3"/>
          <a:srcRect l="5561" r="18021"/>
          <a:stretch>
            <a:fillRect/>
          </a:stretch>
        </p:blipFill>
        <p:spPr>
          <a:xfrm>
            <a:off x="220359" y="1815822"/>
            <a:ext cx="8505058" cy="5138346"/>
          </a:xfrm>
          <a:prstGeom prst="rect">
            <a:avLst/>
          </a:prstGeom>
        </p:spPr>
      </p:pic>
    </p:spTree>
    <p:extLst>
      <p:ext uri="{BB962C8B-B14F-4D97-AF65-F5344CB8AC3E}">
        <p14:creationId xmlns:p14="http://schemas.microsoft.com/office/powerpoint/2010/main" val="517139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D6E47-3DA2-5870-FF46-FAF2E4107D8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291683CE-0671-7D30-96B2-53CC54AB454D}"/>
              </a:ext>
            </a:extLst>
          </p:cNvPr>
          <p:cNvSpPr/>
          <p:nvPr/>
        </p:nvSpPr>
        <p:spPr>
          <a:xfrm>
            <a:off x="786168" y="398229"/>
            <a:ext cx="13042821" cy="722981"/>
          </a:xfrm>
          <a:prstGeom prst="rect">
            <a:avLst/>
          </a:prstGeom>
          <a:noFill/>
          <a:ln/>
        </p:spPr>
        <p:txBody>
          <a:bodyPr wrap="square" lIns="0" tIns="0" rIns="0" bIns="0" rtlCol="0" anchor="t"/>
          <a:lstStyle/>
          <a:p>
            <a:pPr algn="ctr">
              <a:lnSpc>
                <a:spcPts val="5550"/>
              </a:lnSpc>
            </a:pPr>
            <a:r>
              <a:rPr lang="en-US" sz="6000" b="1" dirty="0">
                <a:solidFill>
                  <a:srgbClr val="2C2926"/>
                </a:solidFill>
                <a:latin typeface="BODONI 72 BOOK" pitchFamily="2" charset="0"/>
                <a:ea typeface="Bricolage Grotesque Semi Bold" pitchFamily="34" charset="-122"/>
                <a:cs typeface="Bricolage Grotesque Semi Bold" pitchFamily="34" charset="-120"/>
              </a:rPr>
              <a:t>Sustainable Brewery Figures</a:t>
            </a:r>
          </a:p>
        </p:txBody>
      </p:sp>
      <p:sp>
        <p:nvSpPr>
          <p:cNvPr id="18" name="Shape 16">
            <a:extLst>
              <a:ext uri="{FF2B5EF4-FFF2-40B4-BE49-F238E27FC236}">
                <a16:creationId xmlns:a16="http://schemas.microsoft.com/office/drawing/2014/main" id="{82B50E1D-5C2E-B9CE-84B2-E3C8707FE86E}"/>
              </a:ext>
            </a:extLst>
          </p:cNvPr>
          <p:cNvSpPr/>
          <p:nvPr/>
        </p:nvSpPr>
        <p:spPr>
          <a:xfrm>
            <a:off x="801410" y="5375553"/>
            <a:ext cx="13027581" cy="1013222"/>
          </a:xfrm>
          <a:prstGeom prst="rect">
            <a:avLst/>
          </a:prstGeom>
          <a:solidFill>
            <a:srgbClr val="FFFFFF">
              <a:alpha val="4000"/>
            </a:srgbClr>
          </a:solidFill>
          <a:ln/>
        </p:spPr>
        <p:txBody>
          <a:bodyPr/>
          <a:lstStyle/>
          <a:p>
            <a:endParaRPr lang="en-US"/>
          </a:p>
        </p:txBody>
      </p:sp>
      <p:graphicFrame>
        <p:nvGraphicFramePr>
          <p:cNvPr id="4" name="Table 3">
            <a:extLst>
              <a:ext uri="{FF2B5EF4-FFF2-40B4-BE49-F238E27FC236}">
                <a16:creationId xmlns:a16="http://schemas.microsoft.com/office/drawing/2014/main" id="{859EA0C1-AB41-08C2-FB39-96D011CF6FD3}"/>
              </a:ext>
            </a:extLst>
          </p:cNvPr>
          <p:cNvGraphicFramePr>
            <a:graphicFrameLocks noGrp="1"/>
          </p:cNvGraphicFramePr>
          <p:nvPr>
            <p:extLst>
              <p:ext uri="{D42A27DB-BD31-4B8C-83A1-F6EECF244321}">
                <p14:modId xmlns:p14="http://schemas.microsoft.com/office/powerpoint/2010/main" val="3634335334"/>
              </p:ext>
            </p:extLst>
          </p:nvPr>
        </p:nvGraphicFramePr>
        <p:xfrm>
          <a:off x="1225952" y="3126352"/>
          <a:ext cx="11691253" cy="4498402"/>
        </p:xfrm>
        <a:graphic>
          <a:graphicData uri="http://schemas.openxmlformats.org/drawingml/2006/table">
            <a:tbl>
              <a:tblPr firstRow="1" firstCol="1" bandRow="1">
                <a:tableStyleId>{5C22544A-7EE6-4342-B048-85BDC9FD1C3A}</a:tableStyleId>
              </a:tblPr>
              <a:tblGrid>
                <a:gridCol w="1154099">
                  <a:extLst>
                    <a:ext uri="{9D8B030D-6E8A-4147-A177-3AD203B41FA5}">
                      <a16:colId xmlns:a16="http://schemas.microsoft.com/office/drawing/2014/main" val="1636714274"/>
                    </a:ext>
                  </a:extLst>
                </a:gridCol>
                <a:gridCol w="1154099">
                  <a:extLst>
                    <a:ext uri="{9D8B030D-6E8A-4147-A177-3AD203B41FA5}">
                      <a16:colId xmlns:a16="http://schemas.microsoft.com/office/drawing/2014/main" val="265817778"/>
                    </a:ext>
                  </a:extLst>
                </a:gridCol>
                <a:gridCol w="1365928">
                  <a:extLst>
                    <a:ext uri="{9D8B030D-6E8A-4147-A177-3AD203B41FA5}">
                      <a16:colId xmlns:a16="http://schemas.microsoft.com/office/drawing/2014/main" val="2956245155"/>
                    </a:ext>
                  </a:extLst>
                </a:gridCol>
                <a:gridCol w="1365928">
                  <a:extLst>
                    <a:ext uri="{9D8B030D-6E8A-4147-A177-3AD203B41FA5}">
                      <a16:colId xmlns:a16="http://schemas.microsoft.com/office/drawing/2014/main" val="1880326916"/>
                    </a:ext>
                  </a:extLst>
                </a:gridCol>
                <a:gridCol w="1296014">
                  <a:extLst>
                    <a:ext uri="{9D8B030D-6E8A-4147-A177-3AD203B41FA5}">
                      <a16:colId xmlns:a16="http://schemas.microsoft.com/office/drawing/2014/main" val="1543323957"/>
                    </a:ext>
                  </a:extLst>
                </a:gridCol>
                <a:gridCol w="1099837">
                  <a:extLst>
                    <a:ext uri="{9D8B030D-6E8A-4147-A177-3AD203B41FA5}">
                      <a16:colId xmlns:a16="http://schemas.microsoft.com/office/drawing/2014/main" val="1607349948"/>
                    </a:ext>
                  </a:extLst>
                </a:gridCol>
                <a:gridCol w="1099837">
                  <a:extLst>
                    <a:ext uri="{9D8B030D-6E8A-4147-A177-3AD203B41FA5}">
                      <a16:colId xmlns:a16="http://schemas.microsoft.com/office/drawing/2014/main" val="667742298"/>
                    </a:ext>
                  </a:extLst>
                </a:gridCol>
                <a:gridCol w="1099837">
                  <a:extLst>
                    <a:ext uri="{9D8B030D-6E8A-4147-A177-3AD203B41FA5}">
                      <a16:colId xmlns:a16="http://schemas.microsoft.com/office/drawing/2014/main" val="1220650044"/>
                    </a:ext>
                  </a:extLst>
                </a:gridCol>
                <a:gridCol w="1027837">
                  <a:extLst>
                    <a:ext uri="{9D8B030D-6E8A-4147-A177-3AD203B41FA5}">
                      <a16:colId xmlns:a16="http://schemas.microsoft.com/office/drawing/2014/main" val="763444646"/>
                    </a:ext>
                  </a:extLst>
                </a:gridCol>
                <a:gridCol w="1027837">
                  <a:extLst>
                    <a:ext uri="{9D8B030D-6E8A-4147-A177-3AD203B41FA5}">
                      <a16:colId xmlns:a16="http://schemas.microsoft.com/office/drawing/2014/main" val="3913925975"/>
                    </a:ext>
                  </a:extLst>
                </a:gridCol>
              </a:tblGrid>
              <a:tr h="1108542">
                <a:tc rowSpan="4">
                  <a:txBody>
                    <a:bodyPr/>
                    <a:lstStyle/>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 Water Usage (gal)</a:t>
                      </a:r>
                      <a:endParaRPr lang="en-GH" sz="18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200" kern="100" dirty="0">
                          <a:effectLst/>
                          <a:latin typeface="Optima" panose="02000503060000020004" pitchFamily="2" charset="0"/>
                        </a:rPr>
                        <a:t> </a:t>
                      </a:r>
                      <a:endParaRPr lang="en-GH" sz="12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600" kern="100" dirty="0">
                          <a:effectLst/>
                          <a:latin typeface="Optima" panose="02000503060000020004" pitchFamily="2" charset="0"/>
                        </a:rPr>
                        <a:t>Brewing</a:t>
                      </a:r>
                      <a:endParaRPr lang="en-GH" sz="1600" kern="100" dirty="0">
                        <a:effectLst/>
                        <a:latin typeface="Optima" panose="02000503060000020004" pitchFamily="2" charset="0"/>
                      </a:endParaRPr>
                    </a:p>
                    <a:p>
                      <a:pPr>
                        <a:lnSpc>
                          <a:spcPct val="115000"/>
                        </a:lnSpc>
                        <a:spcAft>
                          <a:spcPts val="800"/>
                        </a:spcAft>
                        <a:buNone/>
                      </a:pPr>
                      <a:r>
                        <a:rPr lang="en-US" sz="1600" kern="100" dirty="0">
                          <a:effectLst/>
                          <a:latin typeface="Optima" panose="02000503060000020004" pitchFamily="2" charset="0"/>
                        </a:rPr>
                        <a:t>       (gal)</a:t>
                      </a:r>
                      <a:endParaRPr lang="en-GH" sz="16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600" kern="100" dirty="0">
                          <a:effectLst/>
                          <a:latin typeface="Optima" panose="02000503060000020004" pitchFamily="2" charset="0"/>
                        </a:rPr>
                        <a:t>Brewhouse Cleaning</a:t>
                      </a:r>
                      <a:endParaRPr lang="en-GH" sz="1600" kern="100" dirty="0">
                        <a:effectLst/>
                        <a:latin typeface="Optima" panose="02000503060000020004" pitchFamily="2" charset="0"/>
                      </a:endParaRPr>
                    </a:p>
                    <a:p>
                      <a:pPr algn="ctr">
                        <a:lnSpc>
                          <a:spcPct val="115000"/>
                        </a:lnSpc>
                        <a:spcAft>
                          <a:spcPts val="800"/>
                        </a:spcAft>
                        <a:buNone/>
                      </a:pPr>
                      <a:r>
                        <a:rPr lang="en-US" sz="1600" kern="100" dirty="0">
                          <a:effectLst/>
                          <a:latin typeface="Optima" panose="02000503060000020004" pitchFamily="2" charset="0"/>
                        </a:rPr>
                        <a:t>(gal)</a:t>
                      </a:r>
                      <a:endParaRPr lang="en-GH" sz="16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600" kern="100" dirty="0">
                          <a:effectLst/>
                          <a:latin typeface="Optima" panose="02000503060000020004" pitchFamily="2" charset="0"/>
                        </a:rPr>
                        <a:t>Fermenter Cleaning</a:t>
                      </a:r>
                      <a:endParaRPr lang="en-GH" sz="1600" kern="100" dirty="0">
                        <a:effectLst/>
                        <a:latin typeface="Optima" panose="02000503060000020004" pitchFamily="2" charset="0"/>
                      </a:endParaRPr>
                    </a:p>
                    <a:p>
                      <a:pPr algn="ctr">
                        <a:lnSpc>
                          <a:spcPct val="115000"/>
                        </a:lnSpc>
                        <a:spcAft>
                          <a:spcPts val="800"/>
                        </a:spcAft>
                        <a:buNone/>
                      </a:pPr>
                      <a:r>
                        <a:rPr lang="en-US" sz="1600" kern="100" dirty="0">
                          <a:effectLst/>
                          <a:latin typeface="Optima" panose="02000503060000020004" pitchFamily="2" charset="0"/>
                        </a:rPr>
                        <a:t>(gal)</a:t>
                      </a:r>
                      <a:endParaRPr lang="en-GH" sz="16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600" kern="100" dirty="0">
                          <a:effectLst/>
                          <a:latin typeface="Optima" panose="02000503060000020004" pitchFamily="2" charset="0"/>
                        </a:rPr>
                        <a:t>Brite Tank Cleaning</a:t>
                      </a:r>
                      <a:endParaRPr lang="en-GH" sz="1600" kern="100" dirty="0">
                        <a:effectLst/>
                        <a:latin typeface="Optima" panose="02000503060000020004" pitchFamily="2" charset="0"/>
                      </a:endParaRPr>
                    </a:p>
                    <a:p>
                      <a:pPr algn="ctr">
                        <a:lnSpc>
                          <a:spcPct val="115000"/>
                        </a:lnSpc>
                        <a:spcAft>
                          <a:spcPts val="800"/>
                        </a:spcAft>
                        <a:buNone/>
                      </a:pPr>
                      <a:r>
                        <a:rPr lang="en-US" sz="1600" kern="100" dirty="0">
                          <a:effectLst/>
                          <a:latin typeface="Optima" panose="02000503060000020004" pitchFamily="2" charset="0"/>
                        </a:rPr>
                        <a:t>(gal)</a:t>
                      </a:r>
                      <a:endParaRPr lang="en-GH" sz="16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600" kern="100" dirty="0">
                          <a:effectLst/>
                          <a:latin typeface="Optima" panose="02000503060000020004" pitchFamily="2" charset="0"/>
                        </a:rPr>
                        <a:t>Keg Cleaning</a:t>
                      </a:r>
                      <a:endParaRPr lang="en-GH" sz="1600" kern="100" dirty="0">
                        <a:effectLst/>
                        <a:latin typeface="Optima" panose="02000503060000020004" pitchFamily="2" charset="0"/>
                      </a:endParaRPr>
                    </a:p>
                    <a:p>
                      <a:pPr algn="ctr">
                        <a:lnSpc>
                          <a:spcPct val="115000"/>
                        </a:lnSpc>
                        <a:spcAft>
                          <a:spcPts val="800"/>
                        </a:spcAft>
                        <a:buNone/>
                      </a:pPr>
                      <a:r>
                        <a:rPr lang="en-US" sz="1600" kern="100" dirty="0">
                          <a:effectLst/>
                          <a:latin typeface="Optima" panose="02000503060000020004" pitchFamily="2" charset="0"/>
                        </a:rPr>
                        <a:t>(gal)</a:t>
                      </a:r>
                      <a:endParaRPr lang="en-GH" sz="16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600" kern="100" dirty="0">
                          <a:effectLst/>
                          <a:latin typeface="Optima" panose="02000503060000020004" pitchFamily="2" charset="0"/>
                        </a:rPr>
                        <a:t>Floor Cleaning</a:t>
                      </a:r>
                      <a:endParaRPr lang="en-GH" sz="1600" kern="100" dirty="0">
                        <a:effectLst/>
                        <a:latin typeface="Optima" panose="02000503060000020004" pitchFamily="2" charset="0"/>
                      </a:endParaRPr>
                    </a:p>
                    <a:p>
                      <a:pPr algn="ctr">
                        <a:lnSpc>
                          <a:spcPct val="115000"/>
                        </a:lnSpc>
                        <a:spcAft>
                          <a:spcPts val="800"/>
                        </a:spcAft>
                        <a:buNone/>
                      </a:pPr>
                      <a:r>
                        <a:rPr lang="en-US" sz="1600" kern="100" dirty="0">
                          <a:effectLst/>
                          <a:latin typeface="Optima" panose="02000503060000020004" pitchFamily="2" charset="0"/>
                        </a:rPr>
                        <a:t>(gal)</a:t>
                      </a:r>
                      <a:endParaRPr lang="en-GH" sz="16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600" kern="100" dirty="0">
                          <a:effectLst/>
                          <a:latin typeface="Optima" panose="02000503060000020004" pitchFamily="2" charset="0"/>
                        </a:rPr>
                        <a:t>Total Water Use (gal)</a:t>
                      </a:r>
                      <a:endParaRPr lang="en-GH" sz="16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600" kern="100" dirty="0">
                          <a:effectLst/>
                          <a:latin typeface="Optima" panose="02000503060000020004" pitchFamily="2" charset="0"/>
                        </a:rPr>
                        <a:t>Water: Beer</a:t>
                      </a:r>
                      <a:endParaRPr lang="en-GH" sz="1600" kern="100" dirty="0">
                        <a:effectLst/>
                        <a:latin typeface="Optima" panose="02000503060000020004" pitchFamily="2" charset="0"/>
                      </a:endParaRPr>
                    </a:p>
                    <a:p>
                      <a:pPr algn="ctr">
                        <a:lnSpc>
                          <a:spcPct val="115000"/>
                        </a:lnSpc>
                        <a:spcAft>
                          <a:spcPts val="800"/>
                        </a:spcAft>
                        <a:buNone/>
                      </a:pPr>
                      <a:r>
                        <a:rPr lang="en-US" sz="1600" kern="100" dirty="0">
                          <a:effectLst/>
                          <a:latin typeface="Optima" panose="02000503060000020004" pitchFamily="2" charset="0"/>
                        </a:rPr>
                        <a:t>(</a:t>
                      </a:r>
                      <a:r>
                        <a:rPr lang="en-US" sz="1600" kern="100" dirty="0" err="1">
                          <a:effectLst/>
                          <a:latin typeface="Optima" panose="02000503060000020004" pitchFamily="2" charset="0"/>
                        </a:rPr>
                        <a:t>gal:gal</a:t>
                      </a:r>
                      <a:r>
                        <a:rPr lang="en-US" sz="1600" kern="100" dirty="0">
                          <a:effectLst/>
                          <a:latin typeface="Optima" panose="02000503060000020004" pitchFamily="2" charset="0"/>
                        </a:rPr>
                        <a:t>)</a:t>
                      </a:r>
                      <a:endParaRPr lang="en-GH" sz="1600" kern="100" dirty="0">
                        <a:effectLst/>
                        <a:latin typeface="Optima" panose="02000503060000020004" pitchFamily="2" charset="0"/>
                      </a:endParaRPr>
                    </a:p>
                    <a:p>
                      <a:pPr algn="ctr">
                        <a:lnSpc>
                          <a:spcPct val="115000"/>
                        </a:lnSpc>
                        <a:spcAft>
                          <a:spcPts val="800"/>
                        </a:spcAft>
                        <a:buNone/>
                      </a:pPr>
                      <a:r>
                        <a:rPr lang="en-US" sz="1600" kern="100" dirty="0">
                          <a:effectLst/>
                          <a:latin typeface="Optima" panose="02000503060000020004" pitchFamily="2" charset="0"/>
                        </a:rPr>
                        <a:t> </a:t>
                      </a:r>
                      <a:endParaRPr lang="en-GH" sz="16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5307321"/>
                  </a:ext>
                </a:extLst>
              </a:tr>
              <a:tr h="659827">
                <a:tc vMerge="1">
                  <a:txBody>
                    <a:bodyPr/>
                    <a:lstStyle/>
                    <a:p>
                      <a:endParaRPr lang="en-GH"/>
                    </a:p>
                  </a:txBody>
                  <a:tcPr/>
                </a:tc>
                <a:tc>
                  <a:txBody>
                    <a:bodyPr/>
                    <a:lstStyle/>
                    <a:p>
                      <a:pPr algn="ctr">
                        <a:lnSpc>
                          <a:spcPct val="115000"/>
                        </a:lnSpc>
                        <a:spcAft>
                          <a:spcPts val="800"/>
                        </a:spcAft>
                        <a:buNone/>
                      </a:pPr>
                      <a:endParaRPr lang="en-US"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Current</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1058.5</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125</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120</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118</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238</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rowSpan="3">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20</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400" kern="100">
                          <a:effectLst/>
                          <a:latin typeface="Optima" panose="02000503060000020004" pitchFamily="2" charset="0"/>
                        </a:rPr>
                        <a:t> </a:t>
                      </a:r>
                      <a:endParaRPr lang="en-GH" sz="1400" kern="100">
                        <a:effectLst/>
                        <a:latin typeface="Optima" panose="02000503060000020004" pitchFamily="2" charset="0"/>
                      </a:endParaRPr>
                    </a:p>
                    <a:p>
                      <a:pPr algn="ctr">
                        <a:lnSpc>
                          <a:spcPct val="115000"/>
                        </a:lnSpc>
                        <a:spcAft>
                          <a:spcPts val="800"/>
                        </a:spcAft>
                        <a:buNone/>
                      </a:pPr>
                      <a:r>
                        <a:rPr lang="en-US" sz="1400" kern="100">
                          <a:effectLst/>
                          <a:latin typeface="Optima" panose="02000503060000020004" pitchFamily="2" charset="0"/>
                        </a:rPr>
                        <a:t>1679.5</a:t>
                      </a:r>
                      <a:endParaRPr lang="en-GH" sz="1400" kern="1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400" kern="100">
                          <a:effectLst/>
                          <a:latin typeface="Optima" panose="02000503060000020004" pitchFamily="2" charset="0"/>
                        </a:rPr>
                        <a:t> </a:t>
                      </a:r>
                      <a:endParaRPr lang="en-GH" sz="1400" kern="100">
                        <a:effectLst/>
                        <a:latin typeface="Optima" panose="02000503060000020004" pitchFamily="2" charset="0"/>
                      </a:endParaRPr>
                    </a:p>
                    <a:p>
                      <a:pPr algn="ctr">
                        <a:lnSpc>
                          <a:spcPct val="115000"/>
                        </a:lnSpc>
                        <a:spcAft>
                          <a:spcPts val="800"/>
                        </a:spcAft>
                        <a:buNone/>
                      </a:pPr>
                      <a:r>
                        <a:rPr lang="en-US" sz="1400" kern="100">
                          <a:effectLst/>
                          <a:latin typeface="Optima" panose="02000503060000020004" pitchFamily="2" charset="0"/>
                        </a:rPr>
                        <a:t>6.26</a:t>
                      </a:r>
                      <a:endParaRPr lang="en-GH" sz="1400" kern="1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6192671"/>
                  </a:ext>
                </a:extLst>
              </a:tr>
              <a:tr h="1258759">
                <a:tc vMerge="1">
                  <a:txBody>
                    <a:bodyPr/>
                    <a:lstStyle/>
                    <a:p>
                      <a:endParaRPr lang="en-GH"/>
                    </a:p>
                  </a:txBody>
                  <a:tcPr/>
                </a:tc>
                <a:tc>
                  <a:txBody>
                    <a:bodyPr/>
                    <a:lstStyle/>
                    <a:p>
                      <a:pPr algn="ctr">
                        <a:lnSpc>
                          <a:spcPct val="115000"/>
                        </a:lnSpc>
                        <a:spcAft>
                          <a:spcPts val="800"/>
                        </a:spcAft>
                        <a:buNone/>
                      </a:pPr>
                      <a:endParaRPr lang="en-US"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Wort Cooling Water recovery</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nSpc>
                          <a:spcPct val="115000"/>
                        </a:lnSpc>
                        <a:spcAft>
                          <a:spcPts val="800"/>
                        </a:spcAft>
                        <a:buNone/>
                      </a:pPr>
                      <a:r>
                        <a:rPr lang="en-US" sz="1400" kern="100" dirty="0">
                          <a:effectLst/>
                          <a:latin typeface="Optima" panose="02000503060000020004" pitchFamily="2" charset="0"/>
                        </a:rPr>
                        <a:t>         480.5</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H"/>
                    </a:p>
                  </a:txBody>
                  <a:tcPr/>
                </a:tc>
                <a:tc vMerge="1">
                  <a:txBody>
                    <a:bodyPr/>
                    <a:lstStyle/>
                    <a:p>
                      <a:endParaRPr lang="en-GH"/>
                    </a:p>
                  </a:txBody>
                  <a:tcPr/>
                </a:tc>
                <a:tc vMerge="1">
                  <a:txBody>
                    <a:bodyPr/>
                    <a:lstStyle/>
                    <a:p>
                      <a:endParaRPr lang="en-GH"/>
                    </a:p>
                  </a:txBody>
                  <a:tcPr/>
                </a:tc>
                <a:tc>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nSpc>
                          <a:spcPct val="115000"/>
                        </a:lnSpc>
                        <a:spcAft>
                          <a:spcPts val="800"/>
                        </a:spcAft>
                        <a:buNone/>
                      </a:pPr>
                      <a:r>
                        <a:rPr lang="en-US" sz="1400" kern="100" dirty="0">
                          <a:effectLst/>
                          <a:latin typeface="Optima" panose="02000503060000020004" pitchFamily="2" charset="0"/>
                        </a:rPr>
                        <a:t>         238</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H"/>
                    </a:p>
                  </a:txBody>
                  <a:tcPr/>
                </a:tc>
                <a:tc>
                  <a:txBody>
                    <a:bodyPr/>
                    <a:lstStyle/>
                    <a:p>
                      <a:pPr algn="ctr">
                        <a:lnSpc>
                          <a:spcPct val="115000"/>
                        </a:lnSpc>
                        <a:spcAft>
                          <a:spcPts val="800"/>
                        </a:spcAft>
                        <a:buNone/>
                      </a:pPr>
                      <a:r>
                        <a:rPr lang="en-US" sz="1400" kern="100">
                          <a:effectLst/>
                          <a:latin typeface="Optima" panose="02000503060000020004" pitchFamily="2" charset="0"/>
                        </a:rPr>
                        <a:t> </a:t>
                      </a:r>
                      <a:endParaRPr lang="en-GH" sz="1400" kern="100">
                        <a:effectLst/>
                        <a:latin typeface="Optima" panose="02000503060000020004" pitchFamily="2" charset="0"/>
                      </a:endParaRPr>
                    </a:p>
                    <a:p>
                      <a:pPr algn="ctr">
                        <a:lnSpc>
                          <a:spcPct val="115000"/>
                        </a:lnSpc>
                        <a:spcAft>
                          <a:spcPts val="800"/>
                        </a:spcAft>
                        <a:buNone/>
                      </a:pPr>
                      <a:r>
                        <a:rPr lang="en-US" sz="1400" kern="100">
                          <a:effectLst/>
                          <a:latin typeface="Optima" panose="02000503060000020004" pitchFamily="2" charset="0"/>
                        </a:rPr>
                        <a:t>1101.5</a:t>
                      </a:r>
                      <a:endParaRPr lang="en-GH" sz="1400" kern="1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400" kern="100">
                          <a:effectLst/>
                          <a:latin typeface="Optima" panose="02000503060000020004" pitchFamily="2" charset="0"/>
                        </a:rPr>
                        <a:t> </a:t>
                      </a:r>
                      <a:endParaRPr lang="en-GH" sz="1400" kern="100">
                        <a:effectLst/>
                        <a:latin typeface="Optima" panose="02000503060000020004" pitchFamily="2" charset="0"/>
                      </a:endParaRPr>
                    </a:p>
                    <a:p>
                      <a:pPr algn="ctr">
                        <a:lnSpc>
                          <a:spcPct val="115000"/>
                        </a:lnSpc>
                        <a:spcAft>
                          <a:spcPts val="800"/>
                        </a:spcAft>
                        <a:buNone/>
                      </a:pPr>
                      <a:r>
                        <a:rPr lang="en-US" sz="1400" kern="100">
                          <a:effectLst/>
                          <a:latin typeface="Optima" panose="02000503060000020004" pitchFamily="2" charset="0"/>
                        </a:rPr>
                        <a:t>4.11</a:t>
                      </a:r>
                      <a:endParaRPr lang="en-GH" sz="1400" kern="1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2199372"/>
                  </a:ext>
                </a:extLst>
              </a:tr>
              <a:tr h="1172768">
                <a:tc vMerge="1">
                  <a:txBody>
                    <a:bodyPr/>
                    <a:lstStyle/>
                    <a:p>
                      <a:endParaRPr lang="en-GH"/>
                    </a:p>
                  </a:txBody>
                  <a:tcPr/>
                </a:tc>
                <a:tc>
                  <a:txBody>
                    <a:bodyPr/>
                    <a:lstStyle/>
                    <a:p>
                      <a:pPr algn="ctr">
                        <a:lnSpc>
                          <a:spcPct val="115000"/>
                        </a:lnSpc>
                        <a:spcAft>
                          <a:spcPts val="800"/>
                        </a:spcAft>
                        <a:buNone/>
                      </a:pPr>
                      <a:r>
                        <a:rPr lang="en-US" sz="1400" kern="100">
                          <a:effectLst/>
                          <a:latin typeface="Optima" panose="02000503060000020004" pitchFamily="2" charset="0"/>
                        </a:rPr>
                        <a:t>Wort Cooling Water Recovery + Keg Washer</a:t>
                      </a:r>
                      <a:endParaRPr lang="en-GH" sz="1400" kern="10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480.5</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H"/>
                    </a:p>
                  </a:txBody>
                  <a:tcPr/>
                </a:tc>
                <a:tc vMerge="1">
                  <a:txBody>
                    <a:bodyPr/>
                    <a:lstStyle/>
                    <a:p>
                      <a:endParaRPr lang="en-GH"/>
                    </a:p>
                  </a:txBody>
                  <a:tcPr/>
                </a:tc>
                <a:tc vMerge="1">
                  <a:txBody>
                    <a:bodyPr/>
                    <a:lstStyle/>
                    <a:p>
                      <a:endParaRPr lang="en-GH"/>
                    </a:p>
                  </a:txBody>
                  <a:tcPr/>
                </a:tc>
                <a:tc>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68</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GH"/>
                    </a:p>
                  </a:txBody>
                  <a:tcPr/>
                </a:tc>
                <a:tc>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931.5</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400" kern="100" dirty="0">
                          <a:effectLst/>
                          <a:latin typeface="Optima" panose="02000503060000020004" pitchFamily="2" charset="0"/>
                        </a:rPr>
                        <a:t> </a:t>
                      </a:r>
                      <a:endParaRPr lang="en-GH" sz="1400" kern="100" dirty="0">
                        <a:effectLst/>
                        <a:latin typeface="Optima" panose="02000503060000020004" pitchFamily="2" charset="0"/>
                      </a:endParaRPr>
                    </a:p>
                    <a:p>
                      <a:pPr algn="ctr">
                        <a:lnSpc>
                          <a:spcPct val="115000"/>
                        </a:lnSpc>
                        <a:spcAft>
                          <a:spcPts val="800"/>
                        </a:spcAft>
                        <a:buNone/>
                      </a:pPr>
                      <a:r>
                        <a:rPr lang="en-US" sz="1400" kern="100" dirty="0">
                          <a:effectLst/>
                          <a:latin typeface="Optima" panose="02000503060000020004" pitchFamily="2" charset="0"/>
                        </a:rPr>
                        <a:t> 3.47</a:t>
                      </a:r>
                      <a:endParaRPr lang="en-GH" sz="1400" kern="100" dirty="0">
                        <a:effectLst/>
                        <a:latin typeface="Optima" panose="02000503060000020004" pitchFamily="2"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1169730"/>
                  </a:ext>
                </a:extLst>
              </a:tr>
            </a:tbl>
          </a:graphicData>
        </a:graphic>
      </p:graphicFrame>
      <p:sp>
        <p:nvSpPr>
          <p:cNvPr id="10" name="Text 8">
            <a:extLst>
              <a:ext uri="{FF2B5EF4-FFF2-40B4-BE49-F238E27FC236}">
                <a16:creationId xmlns:a16="http://schemas.microsoft.com/office/drawing/2014/main" id="{5F6D2FA8-31F9-622B-6138-B38B1213CDD4}"/>
              </a:ext>
            </a:extLst>
          </p:cNvPr>
          <p:cNvSpPr/>
          <p:nvPr/>
        </p:nvSpPr>
        <p:spPr>
          <a:xfrm>
            <a:off x="1225952" y="1386518"/>
            <a:ext cx="8175380" cy="432704"/>
          </a:xfrm>
          <a:prstGeom prst="rect">
            <a:avLst/>
          </a:prstGeom>
          <a:noFill/>
          <a:ln/>
        </p:spPr>
        <p:txBody>
          <a:bodyPr wrap="square" lIns="0" tIns="0" rIns="0" bIns="0" rtlCol="0" anchor="t"/>
          <a:lstStyle/>
          <a:p>
            <a:r>
              <a:rPr lang="en-GB" sz="2800" dirty="0">
                <a:latin typeface="Optima" panose="02000503060000020004" pitchFamily="2" charset="0"/>
              </a:rPr>
              <a:t>Water Usage Analysis</a:t>
            </a:r>
          </a:p>
          <a:p>
            <a:endParaRPr lang="en-GB" sz="2800" dirty="0">
              <a:latin typeface="Optima" panose="02000503060000020004" pitchFamily="2" charset="0"/>
            </a:endParaRPr>
          </a:p>
          <a:p>
            <a:endParaRPr lang="en-GB" sz="2800" dirty="0">
              <a:latin typeface="Optima" panose="02000503060000020004" pitchFamily="2" charset="0"/>
            </a:endParaRPr>
          </a:p>
        </p:txBody>
      </p:sp>
      <p:sp>
        <p:nvSpPr>
          <p:cNvPr id="17" name="Text 8">
            <a:extLst>
              <a:ext uri="{FF2B5EF4-FFF2-40B4-BE49-F238E27FC236}">
                <a16:creationId xmlns:a16="http://schemas.microsoft.com/office/drawing/2014/main" id="{A79236FE-6489-B5D5-DA69-B9ADE9BE534D}"/>
              </a:ext>
            </a:extLst>
          </p:cNvPr>
          <p:cNvSpPr/>
          <p:nvPr/>
        </p:nvSpPr>
        <p:spPr>
          <a:xfrm>
            <a:off x="1062667" y="1934746"/>
            <a:ext cx="11918547" cy="1013221"/>
          </a:xfrm>
          <a:prstGeom prst="rect">
            <a:avLst/>
          </a:prstGeom>
          <a:noFill/>
          <a:ln/>
        </p:spPr>
        <p:txBody>
          <a:bodyPr wrap="square" lIns="0" tIns="0" rIns="0" bIns="0" rtlCol="0" anchor="t"/>
          <a:lstStyle/>
          <a:p>
            <a:pPr marL="342900" indent="-342900">
              <a:lnSpc>
                <a:spcPct val="150000"/>
              </a:lnSpc>
              <a:buFont typeface="Wingdings" pitchFamily="2" charset="2"/>
              <a:buChar char="Ø"/>
            </a:pPr>
            <a:r>
              <a:rPr lang="en-GB" sz="2400" dirty="0">
                <a:latin typeface="Optima" panose="02000503060000020004" pitchFamily="2" charset="0"/>
              </a:rPr>
              <a:t>Industry benchmark water-to-beer ratio is </a:t>
            </a:r>
            <a:r>
              <a:rPr lang="en-GB" sz="2400" b="1" dirty="0">
                <a:latin typeface="Optima" panose="02000503060000020004" pitchFamily="2" charset="0"/>
              </a:rPr>
              <a:t>3–7 gallons of water per 1 gallon of bee</a:t>
            </a:r>
            <a:r>
              <a:rPr lang="en-GB" sz="2400" dirty="0">
                <a:latin typeface="Optima" panose="02000503060000020004" pitchFamily="2" charset="0"/>
              </a:rPr>
              <a:t>.</a:t>
            </a:r>
          </a:p>
          <a:p>
            <a:pPr marL="342900" indent="-342900">
              <a:lnSpc>
                <a:spcPct val="150000"/>
              </a:lnSpc>
              <a:buFont typeface="Wingdings" pitchFamily="2" charset="2"/>
              <a:buChar char="Ø"/>
            </a:pPr>
            <a:r>
              <a:rPr lang="en-GB" sz="2400" dirty="0">
                <a:latin typeface="Optima" panose="02000503060000020004" pitchFamily="2" charset="0"/>
              </a:rPr>
              <a:t>Ratio from a </a:t>
            </a:r>
            <a:r>
              <a:rPr lang="en-GB" sz="2400" b="1" dirty="0">
                <a:latin typeface="Optima" panose="02000503060000020004" pitchFamily="2" charset="0"/>
              </a:rPr>
              <a:t>10 </a:t>
            </a:r>
            <a:r>
              <a:rPr lang="en-GB" sz="2400" b="1" dirty="0" err="1">
                <a:latin typeface="Optima" panose="02000503060000020004" pitchFamily="2" charset="0"/>
              </a:rPr>
              <a:t>bbl</a:t>
            </a:r>
            <a:r>
              <a:rPr lang="en-GB" sz="2400" b="1" dirty="0">
                <a:latin typeface="Optima" panose="02000503060000020004" pitchFamily="2" charset="0"/>
              </a:rPr>
              <a:t> brew</a:t>
            </a:r>
            <a:endParaRPr lang="en-GB" sz="2400" dirty="0">
              <a:latin typeface="Optima" panose="02000503060000020004" pitchFamily="2" charset="0"/>
            </a:endParaRPr>
          </a:p>
          <a:p>
            <a:endParaRPr lang="en-GB" sz="2800" dirty="0">
              <a:latin typeface="Optima" panose="02000503060000020004" pitchFamily="2" charset="0"/>
            </a:endParaRPr>
          </a:p>
        </p:txBody>
      </p:sp>
    </p:spTree>
    <p:extLst>
      <p:ext uri="{BB962C8B-B14F-4D97-AF65-F5344CB8AC3E}">
        <p14:creationId xmlns:p14="http://schemas.microsoft.com/office/powerpoint/2010/main" val="1688593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2915960" y="701793"/>
            <a:ext cx="7887295" cy="708779"/>
          </a:xfrm>
          <a:prstGeom prst="rect">
            <a:avLst/>
          </a:prstGeom>
          <a:noFill/>
          <a:ln/>
        </p:spPr>
        <p:txBody>
          <a:bodyPr wrap="none" lIns="0" tIns="0" rIns="0" bIns="0" rtlCol="0" anchor="t"/>
          <a:lstStyle/>
          <a:p>
            <a:pPr marL="0" indent="0" algn="ctr">
              <a:lnSpc>
                <a:spcPts val="5550"/>
              </a:lnSpc>
              <a:buNone/>
            </a:pPr>
            <a:r>
              <a:rPr lang="en-US" sz="6000" b="1" dirty="0">
                <a:solidFill>
                  <a:srgbClr val="2C2926"/>
                </a:solidFill>
                <a:latin typeface="BODONI 72 BOOK" pitchFamily="2" charset="0"/>
                <a:ea typeface="Bricolage Grotesque Semi Bold" pitchFamily="34" charset="-122"/>
                <a:cs typeface="Bricolage Grotesque Semi Bold" pitchFamily="34" charset="-120"/>
              </a:rPr>
              <a:t>Chemical Usage Assessment</a:t>
            </a:r>
            <a:endParaRPr lang="en-US" sz="6000" b="1" dirty="0">
              <a:latin typeface="BODONI 72 BOOK" pitchFamily="2" charset="0"/>
            </a:endParaRPr>
          </a:p>
        </p:txBody>
      </p:sp>
      <p:sp>
        <p:nvSpPr>
          <p:cNvPr id="3" name="Text 1"/>
          <p:cNvSpPr/>
          <p:nvPr/>
        </p:nvSpPr>
        <p:spPr>
          <a:xfrm>
            <a:off x="1038719" y="2013807"/>
            <a:ext cx="4244340" cy="354330"/>
          </a:xfrm>
          <a:prstGeom prst="rect">
            <a:avLst/>
          </a:prstGeom>
          <a:noFill/>
          <a:ln/>
        </p:spPr>
        <p:txBody>
          <a:bodyPr wrap="none" lIns="0" tIns="0" rIns="0" bIns="0" rtlCol="0" anchor="t"/>
          <a:lstStyle/>
          <a:p>
            <a:pPr marL="0" indent="0" algn="l">
              <a:lnSpc>
                <a:spcPts val="2750"/>
              </a:lnSpc>
              <a:buNone/>
            </a:pPr>
            <a:r>
              <a:rPr lang="en-US" sz="2200" b="1" dirty="0">
                <a:solidFill>
                  <a:srgbClr val="2C2926"/>
                </a:solidFill>
                <a:latin typeface="Optima" panose="02000503060000020004" pitchFamily="2" charset="0"/>
                <a:ea typeface="Bricolage Grotesque Semi Bold" pitchFamily="34" charset="-122"/>
                <a:cs typeface="Bricolage Grotesque Semi Bold" pitchFamily="34" charset="-120"/>
              </a:rPr>
              <a:t>Ecolab Avoid II Alkaline Cleaner</a:t>
            </a:r>
            <a:endParaRPr lang="en-US" sz="2200" b="1" dirty="0">
              <a:latin typeface="Optima" panose="02000503060000020004" pitchFamily="2" charset="0"/>
            </a:endParaRPr>
          </a:p>
        </p:txBody>
      </p:sp>
      <p:sp>
        <p:nvSpPr>
          <p:cNvPr id="4" name="Text 2"/>
          <p:cNvSpPr/>
          <p:nvPr/>
        </p:nvSpPr>
        <p:spPr>
          <a:xfrm>
            <a:off x="986254" y="2487475"/>
            <a:ext cx="7604284" cy="362903"/>
          </a:xfrm>
          <a:prstGeom prst="rect">
            <a:avLst/>
          </a:prstGeom>
          <a:noFill/>
          <a:ln/>
        </p:spPr>
        <p:txBody>
          <a:bodyPr wrap="none" lIns="0" tIns="0" rIns="0" bIns="0" rtlCol="0" anchor="t"/>
          <a:lstStyle/>
          <a:p>
            <a:pPr marL="0" indent="0" algn="l">
              <a:lnSpc>
                <a:spcPts val="2850"/>
              </a:lnSpc>
              <a:buNone/>
            </a:pPr>
            <a:r>
              <a:rPr lang="en-US" sz="1750" b="1" dirty="0">
                <a:solidFill>
                  <a:srgbClr val="2C2926"/>
                </a:solidFill>
                <a:latin typeface="Optima" panose="02000503060000020004" pitchFamily="2" charset="0"/>
                <a:ea typeface="Inter" pitchFamily="34" charset="-122"/>
                <a:cs typeface="Inter" pitchFamily="34" charset="-120"/>
              </a:rPr>
              <a:t>Recommended:</a:t>
            </a:r>
            <a:r>
              <a:rPr lang="en-US" sz="1750" dirty="0">
                <a:solidFill>
                  <a:srgbClr val="2C2926"/>
                </a:solidFill>
                <a:latin typeface="Optima" panose="02000503060000020004" pitchFamily="2" charset="0"/>
                <a:ea typeface="Inter" pitchFamily="34" charset="-122"/>
                <a:cs typeface="Inter" pitchFamily="34" charset="-120"/>
              </a:rPr>
              <a:t> 1.3-5.1 oz per gallon for brewery applications</a:t>
            </a:r>
            <a:endParaRPr lang="en-US" sz="1750" dirty="0">
              <a:latin typeface="Optima" panose="02000503060000020004" pitchFamily="2" charset="0"/>
            </a:endParaRPr>
          </a:p>
        </p:txBody>
      </p:sp>
      <p:sp>
        <p:nvSpPr>
          <p:cNvPr id="5" name="Text 3"/>
          <p:cNvSpPr/>
          <p:nvPr/>
        </p:nvSpPr>
        <p:spPr>
          <a:xfrm>
            <a:off x="950222" y="2955496"/>
            <a:ext cx="7604284" cy="362903"/>
          </a:xfrm>
          <a:prstGeom prst="rect">
            <a:avLst/>
          </a:prstGeom>
          <a:noFill/>
          <a:ln/>
        </p:spPr>
        <p:txBody>
          <a:bodyPr wrap="none" lIns="0" tIns="0" rIns="0" bIns="0" rtlCol="0" anchor="t"/>
          <a:lstStyle/>
          <a:p>
            <a:pPr marL="0" indent="0" algn="l">
              <a:lnSpc>
                <a:spcPts val="2850"/>
              </a:lnSpc>
              <a:buNone/>
            </a:pPr>
            <a:r>
              <a:rPr lang="en-US" sz="1750" b="1" dirty="0">
                <a:solidFill>
                  <a:srgbClr val="2C2926"/>
                </a:solidFill>
                <a:latin typeface="Optima" panose="02000503060000020004" pitchFamily="2" charset="0"/>
                <a:ea typeface="Inter" pitchFamily="34" charset="-122"/>
                <a:cs typeface="Inter" pitchFamily="34" charset="-120"/>
              </a:rPr>
              <a:t>406 Current Practice:</a:t>
            </a:r>
            <a:r>
              <a:rPr lang="en-US" sz="1750" dirty="0">
                <a:solidFill>
                  <a:srgbClr val="2C2926"/>
                </a:solidFill>
                <a:latin typeface="Optima" panose="02000503060000020004" pitchFamily="2" charset="0"/>
                <a:ea typeface="Inter" pitchFamily="34" charset="-122"/>
                <a:cs typeface="Inter" pitchFamily="34" charset="-120"/>
              </a:rPr>
              <a:t> 1.5-2.5 oz per gallon</a:t>
            </a:r>
            <a:endParaRPr lang="en-US" sz="1750" dirty="0">
              <a:latin typeface="Optima" panose="02000503060000020004" pitchFamily="2" charset="0"/>
            </a:endParaRPr>
          </a:p>
        </p:txBody>
      </p:sp>
      <p:sp>
        <p:nvSpPr>
          <p:cNvPr id="6" name="Text 4"/>
          <p:cNvSpPr/>
          <p:nvPr/>
        </p:nvSpPr>
        <p:spPr>
          <a:xfrm>
            <a:off x="950222" y="3408878"/>
            <a:ext cx="7604284" cy="725805"/>
          </a:xfrm>
          <a:prstGeom prst="rect">
            <a:avLst/>
          </a:prstGeom>
          <a:noFill/>
          <a:ln/>
        </p:spPr>
        <p:txBody>
          <a:bodyPr wrap="square" lIns="0" tIns="0" rIns="0" bIns="0" rtlCol="0" anchor="t"/>
          <a:lstStyle/>
          <a:p>
            <a:pPr marL="0" indent="0" algn="l">
              <a:lnSpc>
                <a:spcPts val="2850"/>
              </a:lnSpc>
              <a:buNone/>
            </a:pPr>
            <a:r>
              <a:rPr lang="en-US" sz="1750" dirty="0">
                <a:solidFill>
                  <a:srgbClr val="2C2926"/>
                </a:solidFill>
                <a:latin typeface="Optima" panose="02000503060000020004" pitchFamily="2" charset="0"/>
                <a:ea typeface="Inter" pitchFamily="34" charset="-122"/>
                <a:cs typeface="Inter" pitchFamily="34" charset="-120"/>
              </a:rPr>
              <a:t>Usage within optimal range, demonstrating efficient chemical management practices.</a:t>
            </a:r>
            <a:endParaRPr lang="en-US" sz="1750" dirty="0">
              <a:latin typeface="Optima" panose="02000503060000020004" pitchFamily="2" charset="0"/>
            </a:endParaRPr>
          </a:p>
        </p:txBody>
      </p:sp>
      <p:sp>
        <p:nvSpPr>
          <p:cNvPr id="7" name="Shape 5"/>
          <p:cNvSpPr/>
          <p:nvPr/>
        </p:nvSpPr>
        <p:spPr>
          <a:xfrm>
            <a:off x="8590538" y="1653206"/>
            <a:ext cx="4885015" cy="2460665"/>
          </a:xfrm>
          <a:prstGeom prst="roundRect">
            <a:avLst>
              <a:gd name="adj" fmla="val 3872"/>
            </a:avLst>
          </a:prstGeom>
          <a:solidFill>
            <a:srgbClr val="FCF2B5"/>
          </a:solidFill>
          <a:ln/>
        </p:spPr>
        <p:txBody>
          <a:bodyPr/>
          <a:lstStyle/>
          <a:p>
            <a:endParaRPr lang="en-GH" dirty="0"/>
          </a:p>
        </p:txBody>
      </p:sp>
      <p:pic>
        <p:nvPicPr>
          <p:cNvPr id="8" name="Image 0" descr="preencoded.png"/>
          <p:cNvPicPr>
            <a:picLocks noChangeAspect="1"/>
          </p:cNvPicPr>
          <p:nvPr/>
        </p:nvPicPr>
        <p:blipFill>
          <a:blip r:embed="rId3"/>
          <a:stretch>
            <a:fillRect/>
          </a:stretch>
        </p:blipFill>
        <p:spPr>
          <a:xfrm>
            <a:off x="9122967" y="2032886"/>
            <a:ext cx="547629" cy="438149"/>
          </a:xfrm>
          <a:prstGeom prst="rect">
            <a:avLst/>
          </a:prstGeom>
        </p:spPr>
      </p:pic>
      <p:sp>
        <p:nvSpPr>
          <p:cNvPr id="9" name="Text 6"/>
          <p:cNvSpPr/>
          <p:nvPr/>
        </p:nvSpPr>
        <p:spPr>
          <a:xfrm>
            <a:off x="9822756" y="2013807"/>
            <a:ext cx="3921085" cy="362903"/>
          </a:xfrm>
          <a:prstGeom prst="rect">
            <a:avLst/>
          </a:prstGeom>
          <a:noFill/>
          <a:ln/>
        </p:spPr>
        <p:txBody>
          <a:bodyPr wrap="none" lIns="0" tIns="0" rIns="0" bIns="0" rtlCol="0" anchor="t"/>
          <a:lstStyle/>
          <a:p>
            <a:pPr marL="0" indent="0" algn="l">
              <a:lnSpc>
                <a:spcPts val="2850"/>
              </a:lnSpc>
              <a:buNone/>
            </a:pPr>
            <a:r>
              <a:rPr lang="en-US" sz="1750" b="1" dirty="0">
                <a:solidFill>
                  <a:srgbClr val="000000"/>
                </a:solidFill>
                <a:latin typeface="Inter" pitchFamily="34" charset="0"/>
                <a:ea typeface="Inter" pitchFamily="34" charset="-122"/>
                <a:cs typeface="Inter" pitchFamily="34" charset="-120"/>
              </a:rPr>
              <a:t>Assessment Gaps</a:t>
            </a:r>
            <a:endParaRPr lang="en-US" sz="1750" dirty="0"/>
          </a:p>
        </p:txBody>
      </p:sp>
      <p:sp>
        <p:nvSpPr>
          <p:cNvPr id="10" name="Text 7"/>
          <p:cNvSpPr/>
          <p:nvPr/>
        </p:nvSpPr>
        <p:spPr>
          <a:xfrm>
            <a:off x="9406455" y="2567225"/>
            <a:ext cx="3921085" cy="362903"/>
          </a:xfrm>
          <a:prstGeom prst="rect">
            <a:avLst/>
          </a:prstGeom>
          <a:noFill/>
          <a:ln/>
        </p:spPr>
        <p:txBody>
          <a:bodyPr wrap="non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CO₂ usage not quantified</a:t>
            </a:r>
            <a:endParaRPr lang="en-US" sz="1750" dirty="0"/>
          </a:p>
        </p:txBody>
      </p:sp>
      <p:sp>
        <p:nvSpPr>
          <p:cNvPr id="11" name="Text 8"/>
          <p:cNvSpPr/>
          <p:nvPr/>
        </p:nvSpPr>
        <p:spPr>
          <a:xfrm>
            <a:off x="9406455" y="3120643"/>
            <a:ext cx="3921085"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Inter" pitchFamily="34" charset="0"/>
                <a:ea typeface="Inter" pitchFamily="34" charset="-122"/>
                <a:cs typeface="Inter" pitchFamily="34" charset="-120"/>
              </a:rPr>
              <a:t>Energy consumption requires accurate metering</a:t>
            </a:r>
            <a:endParaRPr lang="en-US" sz="1750" dirty="0"/>
          </a:p>
        </p:txBody>
      </p:sp>
      <p:pic>
        <p:nvPicPr>
          <p:cNvPr id="13" name="Picture 12">
            <a:extLst>
              <a:ext uri="{FF2B5EF4-FFF2-40B4-BE49-F238E27FC236}">
                <a16:creationId xmlns:a16="http://schemas.microsoft.com/office/drawing/2014/main" id="{C6CA77F6-AEB2-E211-14D6-F99F26D67A73}"/>
              </a:ext>
            </a:extLst>
          </p:cNvPr>
          <p:cNvPicPr>
            <a:picLocks noChangeAspect="1"/>
          </p:cNvPicPr>
          <p:nvPr/>
        </p:nvPicPr>
        <p:blipFill>
          <a:blip r:embed="rId4"/>
          <a:srcRect l="14738" t="-1" r="15792" b="103"/>
          <a:stretch>
            <a:fillRect/>
          </a:stretch>
        </p:blipFill>
        <p:spPr>
          <a:xfrm>
            <a:off x="1450499" y="4274025"/>
            <a:ext cx="3420780" cy="3603222"/>
          </a:xfrm>
          <a:prstGeom prst="rect">
            <a:avLst/>
          </a:prstGeom>
        </p:spPr>
      </p:pic>
      <p:pic>
        <p:nvPicPr>
          <p:cNvPr id="15" name="Picture 14">
            <a:extLst>
              <a:ext uri="{FF2B5EF4-FFF2-40B4-BE49-F238E27FC236}">
                <a16:creationId xmlns:a16="http://schemas.microsoft.com/office/drawing/2014/main" id="{D8089165-FB7E-058E-4625-1F3A79420BFF}"/>
              </a:ext>
            </a:extLst>
          </p:cNvPr>
          <p:cNvPicPr>
            <a:picLocks noChangeAspect="1"/>
          </p:cNvPicPr>
          <p:nvPr/>
        </p:nvPicPr>
        <p:blipFill>
          <a:blip r:embed="rId5"/>
          <a:srcRect t="-3" b="16885"/>
          <a:stretch>
            <a:fillRect/>
          </a:stretch>
        </p:blipFill>
        <p:spPr>
          <a:xfrm>
            <a:off x="7772088" y="4274025"/>
            <a:ext cx="3249386" cy="3600952"/>
          </a:xfrm>
          <a:prstGeom prst="rect">
            <a:avLst/>
          </a:prstGeom>
        </p:spPr>
      </p:pic>
      <p:pic>
        <p:nvPicPr>
          <p:cNvPr id="17" name="Picture 16">
            <a:extLst>
              <a:ext uri="{FF2B5EF4-FFF2-40B4-BE49-F238E27FC236}">
                <a16:creationId xmlns:a16="http://schemas.microsoft.com/office/drawing/2014/main" id="{FEF350A6-8809-72FB-1731-A45A938778CB}"/>
              </a:ext>
            </a:extLst>
          </p:cNvPr>
          <p:cNvPicPr>
            <a:picLocks noChangeAspect="1"/>
          </p:cNvPicPr>
          <p:nvPr/>
        </p:nvPicPr>
        <p:blipFill>
          <a:blip r:embed="rId6"/>
          <a:srcRect l="-3" r="14848" b="9013"/>
          <a:stretch>
            <a:fillRect/>
          </a:stretch>
        </p:blipFill>
        <p:spPr>
          <a:xfrm>
            <a:off x="5077793" y="4274025"/>
            <a:ext cx="2529185" cy="360322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2082284" y="297413"/>
            <a:ext cx="10465832" cy="708779"/>
          </a:xfrm>
          <a:prstGeom prst="rect">
            <a:avLst/>
          </a:prstGeom>
          <a:noFill/>
          <a:ln/>
        </p:spPr>
        <p:txBody>
          <a:bodyPr wrap="none" lIns="0" tIns="0" rIns="0" bIns="0" rtlCol="0" anchor="t"/>
          <a:lstStyle/>
          <a:p>
            <a:pPr marL="0" indent="0" algn="ctr">
              <a:lnSpc>
                <a:spcPts val="5550"/>
              </a:lnSpc>
              <a:buNone/>
            </a:pPr>
            <a:r>
              <a:rPr lang="en-US" sz="5400" b="1" dirty="0">
                <a:solidFill>
                  <a:srgbClr val="2C2926"/>
                </a:solidFill>
                <a:latin typeface="BODONI 72 BOOK" pitchFamily="2" charset="0"/>
                <a:ea typeface="Bricolage Grotesque Semi Bold" pitchFamily="34" charset="-122"/>
                <a:cs typeface="Bricolage Grotesque Semi Bold" pitchFamily="34" charset="-120"/>
              </a:rPr>
              <a:t>P2 Implementation Recommendations</a:t>
            </a:r>
            <a:endParaRPr lang="en-US" sz="5400" b="1" dirty="0">
              <a:latin typeface="BODONI 72 BOOK" pitchFamily="2" charset="0"/>
            </a:endParaRPr>
          </a:p>
        </p:txBody>
      </p:sp>
      <p:sp>
        <p:nvSpPr>
          <p:cNvPr id="4" name="Text 1"/>
          <p:cNvSpPr/>
          <p:nvPr/>
        </p:nvSpPr>
        <p:spPr>
          <a:xfrm>
            <a:off x="1568861" y="6450612"/>
            <a:ext cx="4804123" cy="456355"/>
          </a:xfrm>
          <a:prstGeom prst="rect">
            <a:avLst/>
          </a:prstGeom>
          <a:noFill/>
          <a:ln/>
        </p:spPr>
        <p:txBody>
          <a:bodyPr wrap="square" lIns="0" tIns="0" rIns="0" bIns="0" rtlCol="0" anchor="t"/>
          <a:lstStyle/>
          <a:p>
            <a:pPr marL="0" indent="0" algn="l">
              <a:lnSpc>
                <a:spcPts val="2750"/>
              </a:lnSpc>
              <a:buNone/>
            </a:pPr>
            <a:r>
              <a:rPr lang="en-US" sz="2400" b="1" dirty="0">
                <a:solidFill>
                  <a:srgbClr val="2C2926"/>
                </a:solidFill>
                <a:latin typeface="Optima" panose="02000503060000020004" pitchFamily="2" charset="0"/>
                <a:ea typeface="Bricolage Grotesque Semi Bold" pitchFamily="34" charset="-122"/>
                <a:cs typeface="Bricolage Grotesque Semi Bold" pitchFamily="34" charset="-120"/>
              </a:rPr>
              <a:t>Wort Chilling Water Recovery</a:t>
            </a:r>
            <a:endParaRPr lang="en-US" sz="2400" b="1" dirty="0">
              <a:latin typeface="Optima" panose="02000503060000020004" pitchFamily="2" charset="0"/>
            </a:endParaRPr>
          </a:p>
        </p:txBody>
      </p:sp>
      <p:sp>
        <p:nvSpPr>
          <p:cNvPr id="5" name="Text 2"/>
          <p:cNvSpPr/>
          <p:nvPr/>
        </p:nvSpPr>
        <p:spPr>
          <a:xfrm>
            <a:off x="720897" y="6906967"/>
            <a:ext cx="6688553" cy="924368"/>
          </a:xfrm>
          <a:prstGeom prst="rect">
            <a:avLst/>
          </a:prstGeom>
          <a:noFill/>
          <a:ln/>
        </p:spPr>
        <p:txBody>
          <a:bodyPr wrap="square" lIns="0" tIns="0" rIns="0" bIns="0" rtlCol="0" anchor="t"/>
          <a:lstStyle/>
          <a:p>
            <a:pPr>
              <a:lnSpc>
                <a:spcPts val="2850"/>
              </a:lnSpc>
            </a:pPr>
            <a:r>
              <a:rPr lang="en-US" sz="2000" dirty="0">
                <a:solidFill>
                  <a:srgbClr val="2C2926"/>
                </a:solidFill>
                <a:latin typeface="Optima" panose="02000503060000020004" pitchFamily="2" charset="0"/>
                <a:ea typeface="Inter" pitchFamily="34" charset="-122"/>
                <a:cs typeface="Inter" pitchFamily="34" charset="-120"/>
              </a:rPr>
              <a:t>Recover 25,608gal water at 160</a:t>
            </a:r>
            <a:r>
              <a:rPr lang="en-GB" dirty="0">
                <a:latin typeface="Optima" panose="02000503060000020004" pitchFamily="2" charset="0"/>
              </a:rPr>
              <a:t>°F </a:t>
            </a:r>
            <a:r>
              <a:rPr lang="en-US" sz="2000" dirty="0">
                <a:solidFill>
                  <a:srgbClr val="2C2926"/>
                </a:solidFill>
                <a:latin typeface="Optima" panose="02000503060000020004" pitchFamily="2" charset="0"/>
                <a:ea typeface="Inter" pitchFamily="34" charset="-122"/>
                <a:cs typeface="Inter" pitchFamily="34" charset="-120"/>
              </a:rPr>
              <a:t>saves 22.4million BTU of natural gas which generates approximately 2,616lbs of </a:t>
            </a:r>
            <a:r>
              <a:rPr lang="en-GB" dirty="0">
                <a:latin typeface="Optima" panose="02000503060000020004" pitchFamily="2" charset="0"/>
              </a:rPr>
              <a:t>CO₂ emissions annually. ROI in 2yrs</a:t>
            </a:r>
            <a:endParaRPr lang="en-US" sz="2000" dirty="0">
              <a:latin typeface="Optima" panose="02000503060000020004" pitchFamily="2" charset="0"/>
            </a:endParaRPr>
          </a:p>
        </p:txBody>
      </p:sp>
      <p:sp>
        <p:nvSpPr>
          <p:cNvPr id="7" name="Text 3"/>
          <p:cNvSpPr/>
          <p:nvPr/>
        </p:nvSpPr>
        <p:spPr>
          <a:xfrm>
            <a:off x="9728097" y="6333539"/>
            <a:ext cx="2845594" cy="456355"/>
          </a:xfrm>
          <a:prstGeom prst="rect">
            <a:avLst/>
          </a:prstGeom>
          <a:noFill/>
          <a:ln/>
        </p:spPr>
        <p:txBody>
          <a:bodyPr wrap="square" lIns="0" tIns="0" rIns="0" bIns="0" rtlCol="0" anchor="t"/>
          <a:lstStyle/>
          <a:p>
            <a:pPr marL="0" indent="0" algn="l">
              <a:lnSpc>
                <a:spcPts val="2750"/>
              </a:lnSpc>
              <a:buNone/>
            </a:pPr>
            <a:r>
              <a:rPr lang="en-US" sz="2400" b="1" dirty="0">
                <a:solidFill>
                  <a:srgbClr val="2C2926"/>
                </a:solidFill>
                <a:latin typeface="Optima" panose="02000503060000020004" pitchFamily="2" charset="0"/>
                <a:ea typeface="Bricolage Grotesque Semi Bold" pitchFamily="34" charset="-122"/>
                <a:cs typeface="Bricolage Grotesque Semi Bold" pitchFamily="34" charset="-120"/>
              </a:rPr>
              <a:t>Keg Washer</a:t>
            </a:r>
            <a:endParaRPr lang="en-US" sz="2400" b="1" dirty="0">
              <a:latin typeface="Optima" panose="02000503060000020004" pitchFamily="2" charset="0"/>
            </a:endParaRPr>
          </a:p>
        </p:txBody>
      </p:sp>
      <p:sp>
        <p:nvSpPr>
          <p:cNvPr id="8" name="Text 4"/>
          <p:cNvSpPr/>
          <p:nvPr/>
        </p:nvSpPr>
        <p:spPr>
          <a:xfrm>
            <a:off x="8376005" y="6707998"/>
            <a:ext cx="5533498" cy="835973"/>
          </a:xfrm>
          <a:prstGeom prst="rect">
            <a:avLst/>
          </a:prstGeom>
          <a:noFill/>
          <a:ln/>
        </p:spPr>
        <p:txBody>
          <a:bodyPr wrap="square" lIns="0" tIns="0" rIns="0" bIns="0" rtlCol="0" anchor="t"/>
          <a:lstStyle/>
          <a:p>
            <a:pPr marL="0" indent="0" algn="l">
              <a:lnSpc>
                <a:spcPts val="2850"/>
              </a:lnSpc>
              <a:buNone/>
            </a:pPr>
            <a:r>
              <a:rPr lang="en-US" sz="2000" dirty="0">
                <a:solidFill>
                  <a:srgbClr val="2C2926"/>
                </a:solidFill>
                <a:latin typeface="Optima" panose="02000503060000020004" pitchFamily="2" charset="0"/>
                <a:ea typeface="Inter" pitchFamily="34" charset="-122"/>
                <a:cs typeface="Inter" pitchFamily="34" charset="-120"/>
              </a:rPr>
              <a:t>Save 66 labor hours ($1,188), reduce 3,624gal water and 437 lbs CO₂ annually. ROI in 8yrs</a:t>
            </a:r>
            <a:endParaRPr lang="en-US" sz="2000" dirty="0">
              <a:latin typeface="Optima" panose="02000503060000020004" pitchFamily="2" charset="0"/>
            </a:endParaRPr>
          </a:p>
        </p:txBody>
      </p:sp>
      <p:pic>
        <p:nvPicPr>
          <p:cNvPr id="18" name="Picture 17">
            <a:extLst>
              <a:ext uri="{FF2B5EF4-FFF2-40B4-BE49-F238E27FC236}">
                <a16:creationId xmlns:a16="http://schemas.microsoft.com/office/drawing/2014/main" id="{D6285092-F17C-33DF-3B57-F4E4E6B82CFB}"/>
              </a:ext>
            </a:extLst>
          </p:cNvPr>
          <p:cNvPicPr>
            <a:picLocks noChangeAspect="1"/>
          </p:cNvPicPr>
          <p:nvPr/>
        </p:nvPicPr>
        <p:blipFill>
          <a:blip r:embed="rId3"/>
          <a:srcRect l="8686" t="14495" r="4847" b="16612"/>
          <a:stretch>
            <a:fillRect/>
          </a:stretch>
        </p:blipFill>
        <p:spPr>
          <a:xfrm>
            <a:off x="7573737" y="1256046"/>
            <a:ext cx="5945591" cy="4572930"/>
          </a:xfrm>
          <a:prstGeom prst="rect">
            <a:avLst/>
          </a:prstGeom>
        </p:spPr>
      </p:pic>
      <p:pic>
        <p:nvPicPr>
          <p:cNvPr id="20" name="Picture 19">
            <a:extLst>
              <a:ext uri="{FF2B5EF4-FFF2-40B4-BE49-F238E27FC236}">
                <a16:creationId xmlns:a16="http://schemas.microsoft.com/office/drawing/2014/main" id="{AD8300C4-F522-50F3-D339-BDE22E05BFA3}"/>
              </a:ext>
            </a:extLst>
          </p:cNvPr>
          <p:cNvPicPr>
            <a:picLocks noChangeAspect="1"/>
          </p:cNvPicPr>
          <p:nvPr/>
        </p:nvPicPr>
        <p:blipFill>
          <a:blip r:embed="rId4"/>
          <a:srcRect l="73" t="15745" r="-73" b="9891"/>
          <a:stretch>
            <a:fillRect/>
          </a:stretch>
        </p:blipFill>
        <p:spPr>
          <a:xfrm>
            <a:off x="2167021" y="1256046"/>
            <a:ext cx="3796304" cy="50189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59B1C-3BAF-6D2D-EDF0-6D5C0181F24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0EBBD224-76B5-8342-E57D-0FB219E01CA9}"/>
              </a:ext>
            </a:extLst>
          </p:cNvPr>
          <p:cNvSpPr/>
          <p:nvPr/>
        </p:nvSpPr>
        <p:spPr>
          <a:xfrm>
            <a:off x="2082284" y="388931"/>
            <a:ext cx="10465832" cy="708779"/>
          </a:xfrm>
          <a:prstGeom prst="rect">
            <a:avLst/>
          </a:prstGeom>
          <a:noFill/>
          <a:ln/>
        </p:spPr>
        <p:txBody>
          <a:bodyPr wrap="none" lIns="0" tIns="0" rIns="0" bIns="0" rtlCol="0" anchor="t"/>
          <a:lstStyle/>
          <a:p>
            <a:pPr marL="0" indent="0" algn="ctr">
              <a:lnSpc>
                <a:spcPts val="5550"/>
              </a:lnSpc>
              <a:buNone/>
            </a:pPr>
            <a:r>
              <a:rPr lang="en-US" sz="5400" b="1" dirty="0">
                <a:solidFill>
                  <a:srgbClr val="2C2926"/>
                </a:solidFill>
                <a:latin typeface="BODONI 72 BOOK" pitchFamily="2" charset="0"/>
                <a:ea typeface="Bricolage Grotesque Semi Bold" pitchFamily="34" charset="-122"/>
                <a:cs typeface="Bricolage Grotesque Semi Bold" pitchFamily="34" charset="-120"/>
              </a:rPr>
              <a:t>P2 Implementation Recommendations</a:t>
            </a:r>
            <a:endParaRPr lang="en-US" sz="5400" b="1" dirty="0">
              <a:latin typeface="BODONI 72 BOOK" pitchFamily="2" charset="0"/>
            </a:endParaRPr>
          </a:p>
        </p:txBody>
      </p:sp>
      <p:sp>
        <p:nvSpPr>
          <p:cNvPr id="10" name="Text 5">
            <a:extLst>
              <a:ext uri="{FF2B5EF4-FFF2-40B4-BE49-F238E27FC236}">
                <a16:creationId xmlns:a16="http://schemas.microsoft.com/office/drawing/2014/main" id="{90B87B5A-51BF-D6AF-12CB-9830653C367F}"/>
              </a:ext>
            </a:extLst>
          </p:cNvPr>
          <p:cNvSpPr/>
          <p:nvPr/>
        </p:nvSpPr>
        <p:spPr>
          <a:xfrm>
            <a:off x="3938341" y="1760125"/>
            <a:ext cx="2149766" cy="456940"/>
          </a:xfrm>
          <a:prstGeom prst="rect">
            <a:avLst/>
          </a:prstGeom>
          <a:noFill/>
          <a:ln/>
        </p:spPr>
        <p:txBody>
          <a:bodyPr wrap="square" lIns="0" tIns="0" rIns="0" bIns="0" rtlCol="0" anchor="t"/>
          <a:lstStyle/>
          <a:p>
            <a:pPr marL="0" indent="0" algn="l">
              <a:lnSpc>
                <a:spcPts val="2750"/>
              </a:lnSpc>
              <a:buNone/>
            </a:pPr>
            <a:r>
              <a:rPr lang="en-US" sz="2800" b="1" dirty="0">
                <a:solidFill>
                  <a:srgbClr val="2C2926"/>
                </a:solidFill>
                <a:latin typeface="Optima" panose="02000503060000020004" pitchFamily="2" charset="0"/>
                <a:ea typeface="Bricolage Grotesque Semi Bold" pitchFamily="34" charset="-122"/>
                <a:cs typeface="Bricolage Grotesque Semi Bold" pitchFamily="34" charset="-120"/>
              </a:rPr>
              <a:t>Spent Yeast Composting</a:t>
            </a:r>
            <a:endParaRPr lang="en-US" sz="2800" b="1" dirty="0">
              <a:latin typeface="Optima" panose="02000503060000020004" pitchFamily="2" charset="0"/>
            </a:endParaRPr>
          </a:p>
        </p:txBody>
      </p:sp>
      <p:sp>
        <p:nvSpPr>
          <p:cNvPr id="11" name="Text 6">
            <a:extLst>
              <a:ext uri="{FF2B5EF4-FFF2-40B4-BE49-F238E27FC236}">
                <a16:creationId xmlns:a16="http://schemas.microsoft.com/office/drawing/2014/main" id="{82C052BF-A7CF-85AC-6AB8-AE36AA612620}"/>
              </a:ext>
            </a:extLst>
          </p:cNvPr>
          <p:cNvSpPr/>
          <p:nvPr/>
        </p:nvSpPr>
        <p:spPr>
          <a:xfrm>
            <a:off x="3946428" y="2610913"/>
            <a:ext cx="2845594" cy="1814513"/>
          </a:xfrm>
          <a:prstGeom prst="rect">
            <a:avLst/>
          </a:prstGeom>
          <a:noFill/>
          <a:ln/>
        </p:spPr>
        <p:txBody>
          <a:bodyPr wrap="square" lIns="0" tIns="0" rIns="0" bIns="0" rtlCol="0" anchor="t"/>
          <a:lstStyle/>
          <a:p>
            <a:pPr marL="0" indent="0" algn="l">
              <a:lnSpc>
                <a:spcPts val="2850"/>
              </a:lnSpc>
              <a:buNone/>
            </a:pPr>
            <a:r>
              <a:rPr lang="en-US" sz="2000" dirty="0">
                <a:solidFill>
                  <a:srgbClr val="2C2926"/>
                </a:solidFill>
                <a:latin typeface="Optima" panose="02000503060000020004" pitchFamily="2" charset="0"/>
                <a:ea typeface="Inter" pitchFamily="34" charset="-122"/>
                <a:cs typeface="Inter" pitchFamily="34" charset="-120"/>
              </a:rPr>
              <a:t>Partner with YES Compost, divert 30-35 lbs/batch from wastewater, reduce BOD/COD impact.</a:t>
            </a:r>
            <a:endParaRPr lang="en-US" sz="2000" dirty="0">
              <a:latin typeface="Optima" panose="02000503060000020004" pitchFamily="2" charset="0"/>
            </a:endParaRPr>
          </a:p>
        </p:txBody>
      </p:sp>
      <p:sp>
        <p:nvSpPr>
          <p:cNvPr id="13" name="Text 7">
            <a:extLst>
              <a:ext uri="{FF2B5EF4-FFF2-40B4-BE49-F238E27FC236}">
                <a16:creationId xmlns:a16="http://schemas.microsoft.com/office/drawing/2014/main" id="{A6F6CDBB-AAD5-69D6-3B6A-711935E15A48}"/>
              </a:ext>
            </a:extLst>
          </p:cNvPr>
          <p:cNvSpPr/>
          <p:nvPr/>
        </p:nvSpPr>
        <p:spPr>
          <a:xfrm>
            <a:off x="11784806" y="4819275"/>
            <a:ext cx="2845594" cy="708660"/>
          </a:xfrm>
          <a:prstGeom prst="rect">
            <a:avLst/>
          </a:prstGeom>
          <a:noFill/>
          <a:ln/>
        </p:spPr>
        <p:txBody>
          <a:bodyPr wrap="square" lIns="0" tIns="0" rIns="0" bIns="0" rtlCol="0" anchor="t"/>
          <a:lstStyle/>
          <a:p>
            <a:pPr marL="0" indent="0" algn="l">
              <a:lnSpc>
                <a:spcPts val="2750"/>
              </a:lnSpc>
              <a:buNone/>
            </a:pPr>
            <a:r>
              <a:rPr lang="en-US" sz="2800" b="1" dirty="0">
                <a:solidFill>
                  <a:srgbClr val="2C2926"/>
                </a:solidFill>
                <a:latin typeface="Optima" panose="02000503060000020004" pitchFamily="2" charset="0"/>
                <a:ea typeface="Bricolage Grotesque Semi Bold" pitchFamily="34" charset="-122"/>
                <a:cs typeface="Bricolage Grotesque Semi Bold" pitchFamily="34" charset="-120"/>
              </a:rPr>
              <a:t>Utility Tracking System</a:t>
            </a:r>
            <a:endParaRPr lang="en-US" sz="2800" b="1" dirty="0">
              <a:latin typeface="Optima" panose="02000503060000020004" pitchFamily="2" charset="0"/>
            </a:endParaRPr>
          </a:p>
        </p:txBody>
      </p:sp>
      <p:sp>
        <p:nvSpPr>
          <p:cNvPr id="14" name="Text 8">
            <a:extLst>
              <a:ext uri="{FF2B5EF4-FFF2-40B4-BE49-F238E27FC236}">
                <a16:creationId xmlns:a16="http://schemas.microsoft.com/office/drawing/2014/main" id="{60642BA2-345C-934D-0EAA-8D2538B2ABA0}"/>
              </a:ext>
            </a:extLst>
          </p:cNvPr>
          <p:cNvSpPr/>
          <p:nvPr/>
        </p:nvSpPr>
        <p:spPr>
          <a:xfrm>
            <a:off x="11784806" y="5656272"/>
            <a:ext cx="2845594" cy="1814513"/>
          </a:xfrm>
          <a:prstGeom prst="rect">
            <a:avLst/>
          </a:prstGeom>
          <a:noFill/>
          <a:ln/>
        </p:spPr>
        <p:txBody>
          <a:bodyPr wrap="square" lIns="0" tIns="0" rIns="0" bIns="0" rtlCol="0" anchor="t"/>
          <a:lstStyle/>
          <a:p>
            <a:pPr marL="0" indent="0" algn="l">
              <a:lnSpc>
                <a:spcPts val="2850"/>
              </a:lnSpc>
              <a:buNone/>
            </a:pPr>
            <a:r>
              <a:rPr lang="en-US" sz="2000" dirty="0">
                <a:solidFill>
                  <a:srgbClr val="2C2926"/>
                </a:solidFill>
                <a:latin typeface="Optima" panose="02000503060000020004" pitchFamily="2" charset="0"/>
                <a:ea typeface="Inter" pitchFamily="34" charset="-122"/>
                <a:cs typeface="Inter" pitchFamily="34" charset="-120"/>
              </a:rPr>
              <a:t>Install flow meters, implement structured logging for accurate resource monitoring and ROI analysis.</a:t>
            </a:r>
            <a:endParaRPr lang="en-US" sz="2000" dirty="0">
              <a:latin typeface="Optima" panose="02000503060000020004" pitchFamily="2" charset="0"/>
            </a:endParaRPr>
          </a:p>
        </p:txBody>
      </p:sp>
      <p:pic>
        <p:nvPicPr>
          <p:cNvPr id="16" name="Picture 15">
            <a:extLst>
              <a:ext uri="{FF2B5EF4-FFF2-40B4-BE49-F238E27FC236}">
                <a16:creationId xmlns:a16="http://schemas.microsoft.com/office/drawing/2014/main" id="{30D5FBC8-825E-C4E8-4133-88847F728381}"/>
              </a:ext>
            </a:extLst>
          </p:cNvPr>
          <p:cNvPicPr>
            <a:picLocks noChangeAspect="1"/>
          </p:cNvPicPr>
          <p:nvPr/>
        </p:nvPicPr>
        <p:blipFill>
          <a:blip r:embed="rId3"/>
          <a:stretch>
            <a:fillRect/>
          </a:stretch>
        </p:blipFill>
        <p:spPr>
          <a:xfrm>
            <a:off x="1093005" y="4819275"/>
            <a:ext cx="4452137" cy="2603293"/>
          </a:xfrm>
          <a:prstGeom prst="rect">
            <a:avLst/>
          </a:prstGeom>
        </p:spPr>
      </p:pic>
      <p:pic>
        <p:nvPicPr>
          <p:cNvPr id="9" name="Picture 8">
            <a:extLst>
              <a:ext uri="{FF2B5EF4-FFF2-40B4-BE49-F238E27FC236}">
                <a16:creationId xmlns:a16="http://schemas.microsoft.com/office/drawing/2014/main" id="{35CECCC2-DDE0-620E-D6D6-3C0CCC31FE28}"/>
              </a:ext>
            </a:extLst>
          </p:cNvPr>
          <p:cNvPicPr>
            <a:picLocks noChangeAspect="1"/>
          </p:cNvPicPr>
          <p:nvPr/>
        </p:nvPicPr>
        <p:blipFill>
          <a:blip r:embed="rId4"/>
          <a:stretch>
            <a:fillRect/>
          </a:stretch>
        </p:blipFill>
        <p:spPr>
          <a:xfrm>
            <a:off x="897232" y="1760125"/>
            <a:ext cx="2703287" cy="2703287"/>
          </a:xfrm>
          <a:prstGeom prst="rect">
            <a:avLst/>
          </a:prstGeom>
        </p:spPr>
      </p:pic>
      <p:pic>
        <p:nvPicPr>
          <p:cNvPr id="17" name="Picture 16">
            <a:extLst>
              <a:ext uri="{FF2B5EF4-FFF2-40B4-BE49-F238E27FC236}">
                <a16:creationId xmlns:a16="http://schemas.microsoft.com/office/drawing/2014/main" id="{30F25D74-5110-BD2C-A334-EDE28B88A57F}"/>
              </a:ext>
            </a:extLst>
          </p:cNvPr>
          <p:cNvPicPr>
            <a:picLocks noChangeAspect="1"/>
          </p:cNvPicPr>
          <p:nvPr/>
        </p:nvPicPr>
        <p:blipFill>
          <a:blip r:embed="rId5"/>
          <a:srcRect t="-2" b="38321"/>
          <a:stretch>
            <a:fillRect/>
          </a:stretch>
        </p:blipFill>
        <p:spPr>
          <a:xfrm>
            <a:off x="7459579" y="2879480"/>
            <a:ext cx="4184337" cy="4588249"/>
          </a:xfrm>
          <a:prstGeom prst="rect">
            <a:avLst/>
          </a:prstGeom>
        </p:spPr>
      </p:pic>
    </p:spTree>
    <p:extLst>
      <p:ext uri="{BB962C8B-B14F-4D97-AF65-F5344CB8AC3E}">
        <p14:creationId xmlns:p14="http://schemas.microsoft.com/office/powerpoint/2010/main" val="3299730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2589932" y="570154"/>
            <a:ext cx="10014585" cy="708779"/>
          </a:xfrm>
          <a:prstGeom prst="rect">
            <a:avLst/>
          </a:prstGeom>
          <a:noFill/>
          <a:ln/>
        </p:spPr>
        <p:txBody>
          <a:bodyPr wrap="none" lIns="0" tIns="0" rIns="0" bIns="0" rtlCol="0" anchor="t"/>
          <a:lstStyle/>
          <a:p>
            <a:pPr marL="0" indent="0" algn="ctr">
              <a:lnSpc>
                <a:spcPts val="5550"/>
              </a:lnSpc>
              <a:buNone/>
            </a:pPr>
            <a:r>
              <a:rPr lang="en-US" sz="6000" b="1" dirty="0">
                <a:solidFill>
                  <a:srgbClr val="2C2926"/>
                </a:solidFill>
                <a:latin typeface="BODONI 72 BOOK" pitchFamily="2" charset="0"/>
                <a:ea typeface="Bricolage Grotesque Semi Bold" pitchFamily="34" charset="-122"/>
                <a:cs typeface="Bricolage Grotesque Semi Bold" pitchFamily="34" charset="-120"/>
              </a:rPr>
              <a:t>P2 Outcomes</a:t>
            </a:r>
            <a:endParaRPr lang="en-US" sz="6000" b="1" dirty="0">
              <a:latin typeface="BODONI 72 BOOK" pitchFamily="2" charset="0"/>
            </a:endParaRPr>
          </a:p>
        </p:txBody>
      </p:sp>
      <p:graphicFrame>
        <p:nvGraphicFramePr>
          <p:cNvPr id="50" name="Table 49">
            <a:extLst>
              <a:ext uri="{FF2B5EF4-FFF2-40B4-BE49-F238E27FC236}">
                <a16:creationId xmlns:a16="http://schemas.microsoft.com/office/drawing/2014/main" id="{0EE0053F-B776-9E1B-0A07-9F88537D3FAD}"/>
              </a:ext>
            </a:extLst>
          </p:cNvPr>
          <p:cNvGraphicFramePr>
            <a:graphicFrameLocks noGrp="1"/>
          </p:cNvGraphicFramePr>
          <p:nvPr>
            <p:extLst>
              <p:ext uri="{D42A27DB-BD31-4B8C-83A1-F6EECF244321}">
                <p14:modId xmlns:p14="http://schemas.microsoft.com/office/powerpoint/2010/main" val="3019931286"/>
              </p:ext>
            </p:extLst>
          </p:nvPr>
        </p:nvGraphicFramePr>
        <p:xfrm>
          <a:off x="1420586" y="1446663"/>
          <a:ext cx="12136568" cy="6373212"/>
        </p:xfrm>
        <a:graphic>
          <a:graphicData uri="http://schemas.openxmlformats.org/drawingml/2006/table">
            <a:tbl>
              <a:tblPr firstRow="1" firstCol="1" bandRow="1">
                <a:tableStyleId>{5C22544A-7EE6-4342-B048-85BDC9FD1C3A}</a:tableStyleId>
              </a:tblPr>
              <a:tblGrid>
                <a:gridCol w="1681843">
                  <a:extLst>
                    <a:ext uri="{9D8B030D-6E8A-4147-A177-3AD203B41FA5}">
                      <a16:colId xmlns:a16="http://schemas.microsoft.com/office/drawing/2014/main" val="1136238441"/>
                    </a:ext>
                  </a:extLst>
                </a:gridCol>
                <a:gridCol w="1267790">
                  <a:extLst>
                    <a:ext uri="{9D8B030D-6E8A-4147-A177-3AD203B41FA5}">
                      <a16:colId xmlns:a16="http://schemas.microsoft.com/office/drawing/2014/main" val="826149239"/>
                    </a:ext>
                  </a:extLst>
                </a:gridCol>
                <a:gridCol w="1231264">
                  <a:extLst>
                    <a:ext uri="{9D8B030D-6E8A-4147-A177-3AD203B41FA5}">
                      <a16:colId xmlns:a16="http://schemas.microsoft.com/office/drawing/2014/main" val="3721641345"/>
                    </a:ext>
                  </a:extLst>
                </a:gridCol>
                <a:gridCol w="958936">
                  <a:extLst>
                    <a:ext uri="{9D8B030D-6E8A-4147-A177-3AD203B41FA5}">
                      <a16:colId xmlns:a16="http://schemas.microsoft.com/office/drawing/2014/main" val="1298671770"/>
                    </a:ext>
                  </a:extLst>
                </a:gridCol>
                <a:gridCol w="1100895">
                  <a:extLst>
                    <a:ext uri="{9D8B030D-6E8A-4147-A177-3AD203B41FA5}">
                      <a16:colId xmlns:a16="http://schemas.microsoft.com/office/drawing/2014/main" val="2094143062"/>
                    </a:ext>
                  </a:extLst>
                </a:gridCol>
                <a:gridCol w="1100895">
                  <a:extLst>
                    <a:ext uri="{9D8B030D-6E8A-4147-A177-3AD203B41FA5}">
                      <a16:colId xmlns:a16="http://schemas.microsoft.com/office/drawing/2014/main" val="2343015422"/>
                    </a:ext>
                  </a:extLst>
                </a:gridCol>
                <a:gridCol w="1100895">
                  <a:extLst>
                    <a:ext uri="{9D8B030D-6E8A-4147-A177-3AD203B41FA5}">
                      <a16:colId xmlns:a16="http://schemas.microsoft.com/office/drawing/2014/main" val="1506323644"/>
                    </a:ext>
                  </a:extLst>
                </a:gridCol>
                <a:gridCol w="1232229">
                  <a:extLst>
                    <a:ext uri="{9D8B030D-6E8A-4147-A177-3AD203B41FA5}">
                      <a16:colId xmlns:a16="http://schemas.microsoft.com/office/drawing/2014/main" val="1114898434"/>
                    </a:ext>
                  </a:extLst>
                </a:gridCol>
                <a:gridCol w="1232229">
                  <a:extLst>
                    <a:ext uri="{9D8B030D-6E8A-4147-A177-3AD203B41FA5}">
                      <a16:colId xmlns:a16="http://schemas.microsoft.com/office/drawing/2014/main" val="780058688"/>
                    </a:ext>
                  </a:extLst>
                </a:gridCol>
                <a:gridCol w="1229592">
                  <a:extLst>
                    <a:ext uri="{9D8B030D-6E8A-4147-A177-3AD203B41FA5}">
                      <a16:colId xmlns:a16="http://schemas.microsoft.com/office/drawing/2014/main" val="1505081023"/>
                    </a:ext>
                  </a:extLst>
                </a:gridCol>
              </a:tblGrid>
              <a:tr h="546481">
                <a:tc rowSpan="3">
                  <a:txBody>
                    <a:bodyPr/>
                    <a:lstStyle/>
                    <a:p>
                      <a:pPr algn="ctr">
                        <a:lnSpc>
                          <a:spcPct val="115000"/>
                        </a:lnSpc>
                        <a:spcAft>
                          <a:spcPts val="800"/>
                        </a:spcAft>
                        <a:buNone/>
                      </a:pPr>
                      <a:r>
                        <a:rPr lang="en-US" sz="1800" kern="100" dirty="0">
                          <a:effectLst/>
                          <a:latin typeface="Optima" panose="02000503060000020004" pitchFamily="2" charset="0"/>
                        </a:rPr>
                        <a:t>Recommended</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P2 Actions</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gridSpan="7">
                  <a:txBody>
                    <a:bodyPr/>
                    <a:lstStyle/>
                    <a:p>
                      <a:pPr algn="ctr">
                        <a:lnSpc>
                          <a:spcPct val="115000"/>
                        </a:lnSpc>
                        <a:spcAft>
                          <a:spcPts val="800"/>
                        </a:spcAft>
                        <a:buNone/>
                      </a:pPr>
                      <a:r>
                        <a:rPr lang="en-US" sz="1800" kern="100" dirty="0">
                          <a:effectLst/>
                          <a:latin typeface="Optima" panose="02000503060000020004" pitchFamily="2" charset="0"/>
                        </a:rPr>
                        <a:t>If Implemented:</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GH"/>
                    </a:p>
                  </a:txBody>
                  <a:tcPr/>
                </a:tc>
                <a:tc hMerge="1">
                  <a:txBody>
                    <a:bodyPr/>
                    <a:lstStyle/>
                    <a:p>
                      <a:endParaRPr lang="en-GH"/>
                    </a:p>
                  </a:txBody>
                  <a:tcPr/>
                </a:tc>
                <a:tc hMerge="1">
                  <a:txBody>
                    <a:bodyPr/>
                    <a:lstStyle/>
                    <a:p>
                      <a:endParaRPr lang="en-GH"/>
                    </a:p>
                  </a:txBody>
                  <a:tcPr/>
                </a:tc>
                <a:tc hMerge="1">
                  <a:txBody>
                    <a:bodyPr/>
                    <a:lstStyle/>
                    <a:p>
                      <a:endParaRPr lang="en-GH"/>
                    </a:p>
                  </a:txBody>
                  <a:tcPr/>
                </a:tc>
                <a:tc hMerge="1">
                  <a:txBody>
                    <a:bodyPr/>
                    <a:lstStyle/>
                    <a:p>
                      <a:endParaRPr lang="en-GH"/>
                    </a:p>
                  </a:txBody>
                  <a:tcPr/>
                </a:tc>
                <a:tc hMerge="1">
                  <a:txBody>
                    <a:bodyPr/>
                    <a:lstStyle/>
                    <a:p>
                      <a:endParaRPr lang="en-GH"/>
                    </a:p>
                  </a:txBody>
                  <a:tcPr/>
                </a:tc>
                <a:tc rowSpan="2" gridSpan="2">
                  <a:txBody>
                    <a:bodyPr/>
                    <a:lstStyle/>
                    <a:p>
                      <a:pPr algn="ctr">
                        <a:lnSpc>
                          <a:spcPct val="115000"/>
                        </a:lnSpc>
                        <a:spcAft>
                          <a:spcPts val="800"/>
                        </a:spcAft>
                        <a:buNone/>
                      </a:pPr>
                      <a:r>
                        <a:rPr lang="en-US" sz="1800" kern="100">
                          <a:effectLst/>
                          <a:latin typeface="Optima" panose="02000503060000020004" pitchFamily="2" charset="0"/>
                        </a:rPr>
                        <a:t>If Not Implemented</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rowSpan="2" hMerge="1">
                  <a:txBody>
                    <a:bodyPr/>
                    <a:lstStyle/>
                    <a:p>
                      <a:endParaRPr lang="en-GH"/>
                    </a:p>
                  </a:txBody>
                  <a:tcPr/>
                </a:tc>
                <a:extLst>
                  <a:ext uri="{0D108BD9-81ED-4DB2-BD59-A6C34878D82A}">
                    <a16:rowId xmlns:a16="http://schemas.microsoft.com/office/drawing/2014/main" val="1263998428"/>
                  </a:ext>
                </a:extLst>
              </a:tr>
              <a:tr h="687611">
                <a:tc vMerge="1">
                  <a:txBody>
                    <a:bodyPr/>
                    <a:lstStyle/>
                    <a:p>
                      <a:endParaRPr lang="en-GH"/>
                    </a:p>
                  </a:txBody>
                  <a:tcPr/>
                </a:tc>
                <a:tc gridSpan="2">
                  <a:txBody>
                    <a:bodyPr/>
                    <a:lstStyle/>
                    <a:p>
                      <a:pPr algn="ctr">
                        <a:lnSpc>
                          <a:spcPct val="115000"/>
                        </a:lnSpc>
                        <a:spcAft>
                          <a:spcPts val="800"/>
                        </a:spcAft>
                        <a:buNone/>
                      </a:pPr>
                      <a:r>
                        <a:rPr lang="en-US" sz="1800" kern="100" dirty="0">
                          <a:effectLst/>
                          <a:latin typeface="Optima" panose="02000503060000020004" pitchFamily="2" charset="0"/>
                        </a:rPr>
                        <a:t>$</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GH"/>
                    </a:p>
                  </a:txBody>
                  <a:tcPr/>
                </a:tc>
                <a:tc gridSpan="5">
                  <a:txBody>
                    <a:bodyPr/>
                    <a:lstStyle/>
                    <a:p>
                      <a:pPr algn="ctr">
                        <a:lnSpc>
                          <a:spcPct val="115000"/>
                        </a:lnSpc>
                        <a:spcAft>
                          <a:spcPts val="800"/>
                        </a:spcAft>
                        <a:buNone/>
                      </a:pPr>
                      <a:r>
                        <a:rPr lang="en-US" sz="1800" kern="100" dirty="0">
                          <a:effectLst/>
                          <a:latin typeface="Optima" panose="02000503060000020004" pitchFamily="2" charset="0"/>
                        </a:rPr>
                        <a:t>Annual Reductions</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hMerge="1">
                  <a:txBody>
                    <a:bodyPr/>
                    <a:lstStyle/>
                    <a:p>
                      <a:endParaRPr lang="en-GH"/>
                    </a:p>
                  </a:txBody>
                  <a:tcPr/>
                </a:tc>
                <a:tc hMerge="1">
                  <a:txBody>
                    <a:bodyPr/>
                    <a:lstStyle/>
                    <a:p>
                      <a:endParaRPr lang="en-GH"/>
                    </a:p>
                  </a:txBody>
                  <a:tcPr/>
                </a:tc>
                <a:tc hMerge="1">
                  <a:txBody>
                    <a:bodyPr/>
                    <a:lstStyle/>
                    <a:p>
                      <a:endParaRPr lang="en-GH"/>
                    </a:p>
                  </a:txBody>
                  <a:tcPr/>
                </a:tc>
                <a:tc hMerge="1">
                  <a:txBody>
                    <a:bodyPr/>
                    <a:lstStyle/>
                    <a:p>
                      <a:endParaRPr lang="en-GH"/>
                    </a:p>
                  </a:txBody>
                  <a:tcPr/>
                </a:tc>
                <a:tc gridSpan="2" vMerge="1">
                  <a:txBody>
                    <a:bodyPr/>
                    <a:lstStyle/>
                    <a:p>
                      <a:endParaRPr lang="en-GH"/>
                    </a:p>
                  </a:txBody>
                  <a:tcPr/>
                </a:tc>
                <a:tc hMerge="1" vMerge="1">
                  <a:txBody>
                    <a:bodyPr/>
                    <a:lstStyle/>
                    <a:p>
                      <a:endParaRPr lang="en-GH"/>
                    </a:p>
                  </a:txBody>
                  <a:tcPr/>
                </a:tc>
                <a:extLst>
                  <a:ext uri="{0D108BD9-81ED-4DB2-BD59-A6C34878D82A}">
                    <a16:rowId xmlns:a16="http://schemas.microsoft.com/office/drawing/2014/main" val="2132457129"/>
                  </a:ext>
                </a:extLst>
              </a:tr>
              <a:tr h="1259571">
                <a:tc vMerge="1">
                  <a:txBody>
                    <a:bodyPr/>
                    <a:lstStyle/>
                    <a:p>
                      <a:endParaRPr lang="en-GH"/>
                    </a:p>
                  </a:txBody>
                  <a:tcPr/>
                </a:tc>
                <a:tc>
                  <a:txBody>
                    <a:bodyPr/>
                    <a:lstStyle/>
                    <a:p>
                      <a:pPr algn="ctr">
                        <a:lnSpc>
                          <a:spcPct val="115000"/>
                        </a:lnSpc>
                        <a:spcAft>
                          <a:spcPts val="800"/>
                        </a:spcAft>
                        <a:buNone/>
                      </a:pPr>
                      <a:r>
                        <a:rPr lang="en-US" sz="1800" kern="100" dirty="0">
                          <a:effectLst/>
                          <a:latin typeface="Optima" panose="02000503060000020004" pitchFamily="2" charset="0"/>
                        </a:rPr>
                        <a:t>One-time cost to implement ($)</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Annual savings from P2 actions</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Water Use</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(gal)</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GB" sz="1800" b="0" i="0" u="none" strike="noStrike" kern="1200" dirty="0">
                          <a:solidFill>
                            <a:schemeClr val="dk1"/>
                          </a:solidFill>
                          <a:effectLst/>
                          <a:latin typeface="Optima" panose="02000503060000020004" pitchFamily="2" charset="0"/>
                          <a:ea typeface="+mn-ea"/>
                          <a:cs typeface="+mn-cs"/>
                        </a:rPr>
                        <a:t>MTCO</a:t>
                      </a:r>
                      <a:r>
                        <a:rPr lang="en-GB" sz="1800" b="0" i="0" u="none" strike="noStrike" kern="1200" baseline="-25000" dirty="0">
                          <a:solidFill>
                            <a:schemeClr val="dk1"/>
                          </a:solidFill>
                          <a:effectLst/>
                          <a:latin typeface="Optima" panose="02000503060000020004" pitchFamily="2" charset="0"/>
                          <a:ea typeface="+mn-ea"/>
                          <a:cs typeface="+mn-cs"/>
                        </a:rPr>
                        <a:t>2</a:t>
                      </a:r>
                      <a:r>
                        <a:rPr lang="en-GB" sz="1800" b="0" i="0" u="none" strike="noStrike" kern="1200" dirty="0">
                          <a:solidFill>
                            <a:schemeClr val="dk1"/>
                          </a:solidFill>
                          <a:effectLst/>
                          <a:latin typeface="Optima" panose="02000503060000020004" pitchFamily="2" charset="0"/>
                          <a:ea typeface="+mn-ea"/>
                          <a:cs typeface="+mn-cs"/>
                        </a:rPr>
                        <a:t>e emissions (tons)</a:t>
                      </a:r>
                      <a:endParaRPr lang="en-GH" sz="1800" b="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buNone/>
                      </a:pPr>
                      <a:r>
                        <a:rPr lang="en-GH" sz="1800" kern="100" dirty="0">
                          <a:effectLst/>
                          <a:latin typeface="Optima" panose="02000503060000020004" pitchFamily="2" charset="0"/>
                        </a:rPr>
                        <a:t> </a:t>
                      </a:r>
                    </a:p>
                    <a:p>
                      <a:pPr>
                        <a:buNone/>
                      </a:pPr>
                      <a:r>
                        <a:rPr lang="en-GH" sz="1800" kern="100" dirty="0">
                          <a:effectLst/>
                          <a:latin typeface="Optima" panose="02000503060000020004" pitchFamily="2" charset="0"/>
                        </a:rPr>
                        <a:t>Solid</a:t>
                      </a:r>
                    </a:p>
                    <a:p>
                      <a:pPr>
                        <a:buNone/>
                      </a:pPr>
                      <a:r>
                        <a:rPr lang="en-GH" sz="1800" kern="100" dirty="0">
                          <a:effectLst/>
                          <a:latin typeface="Optima" panose="02000503060000020004" pitchFamily="2" charset="0"/>
                        </a:rPr>
                        <a:t>Pollution (lbs)</a:t>
                      </a:r>
                    </a:p>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buNone/>
                      </a:pPr>
                      <a:r>
                        <a:rPr lang="en-GH" sz="1800" kern="100" dirty="0">
                          <a:effectLst/>
                          <a:latin typeface="Optima" panose="02000503060000020004" pitchFamily="2" charset="0"/>
                        </a:rPr>
                        <a:t> </a:t>
                      </a:r>
                    </a:p>
                    <a:p>
                      <a:pPr>
                        <a:buNone/>
                      </a:pPr>
                      <a:r>
                        <a:rPr lang="en-GH" sz="1800" kern="100" dirty="0">
                          <a:effectLst/>
                          <a:latin typeface="Optima" panose="02000503060000020004" pitchFamily="2" charset="0"/>
                        </a:rPr>
                        <a:t>Solid Organic</a:t>
                      </a:r>
                    </a:p>
                    <a:p>
                      <a:pPr>
                        <a:buNone/>
                      </a:pPr>
                      <a:r>
                        <a:rPr lang="en-GH" sz="1800" kern="100" dirty="0">
                          <a:effectLst/>
                          <a:latin typeface="Optima" panose="02000503060000020004" pitchFamily="2" charset="0"/>
                        </a:rPr>
                        <a:t>Waste Pollution</a:t>
                      </a:r>
                    </a:p>
                    <a:p>
                      <a:pPr>
                        <a:buNone/>
                      </a:pPr>
                      <a:r>
                        <a:rPr lang="en-GH" sz="1800" kern="100" dirty="0">
                          <a:effectLst/>
                          <a:latin typeface="Optima" panose="02000503060000020004" pitchFamily="2" charset="0"/>
                        </a:rPr>
                        <a:t>(lbs)</a:t>
                      </a:r>
                    </a:p>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Time (</a:t>
                      </a:r>
                      <a:r>
                        <a:rPr lang="en-US" sz="1800" kern="100" dirty="0" err="1">
                          <a:effectLst/>
                          <a:latin typeface="Optima" panose="02000503060000020004" pitchFamily="2" charset="0"/>
                        </a:rPr>
                        <a:t>hrs</a:t>
                      </a:r>
                      <a:r>
                        <a:rPr lang="en-US" sz="1800" kern="100" dirty="0">
                          <a:effectLst/>
                          <a:latin typeface="Optima" panose="02000503060000020004" pitchFamily="2" charset="0"/>
                        </a:rPr>
                        <a:t>)</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a:effectLst/>
                          <a:latin typeface="Optima" panose="02000503060000020004" pitchFamily="2" charset="0"/>
                        </a:rPr>
                        <a:t>Barrier to Implement</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Plans to implement within 5 years? (Y/N)</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80017425"/>
                  </a:ext>
                </a:extLst>
              </a:tr>
              <a:tr h="611930">
                <a:tc>
                  <a:txBody>
                    <a:bodyPr/>
                    <a:lstStyle/>
                    <a:p>
                      <a:pPr algn="ctr">
                        <a:lnSpc>
                          <a:spcPct val="115000"/>
                        </a:lnSpc>
                        <a:spcAft>
                          <a:spcPts val="800"/>
                        </a:spcAft>
                        <a:buNone/>
                      </a:pPr>
                      <a:r>
                        <a:rPr lang="en-US" sz="1800" kern="100">
                          <a:effectLst/>
                          <a:latin typeface="Optima" panose="02000503060000020004" pitchFamily="2" charset="0"/>
                        </a:rPr>
                        <a:t>Wort Cooling Water Recovery</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500</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246.94</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25,608</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ea typeface="Aptos" panose="020B0004020202020204" pitchFamily="34" charset="0"/>
                          <a:cs typeface="Times New Roman" panose="02020603050405020304" pitchFamily="18" charset="0"/>
                        </a:rPr>
                        <a:t>1.56</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txBody>
                  <a:tcPr marL="68580" marR="68580" marT="0" marB="0"/>
                </a:tc>
                <a:tc>
                  <a:txBody>
                    <a:bodyPr/>
                    <a:lstStyle/>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ea typeface="Aptos" panose="020B0004020202020204" pitchFamily="34" charset="0"/>
                          <a:cs typeface="Times New Roman" panose="02020603050405020304" pitchFamily="18" charset="0"/>
                        </a:rPr>
                        <a:t>45</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dirty="0">
                          <a:effectLst/>
                          <a:latin typeface="Optima" panose="02000503060000020004" pitchFamily="2" charset="0"/>
                        </a:rPr>
                        <a:t>Service Delay</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Y</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2853981"/>
                  </a:ext>
                </a:extLst>
              </a:tr>
              <a:tr h="985136">
                <a:tc>
                  <a:txBody>
                    <a:bodyPr/>
                    <a:lstStyle/>
                    <a:p>
                      <a:pPr algn="ctr">
                        <a:lnSpc>
                          <a:spcPct val="115000"/>
                        </a:lnSpc>
                        <a:spcAft>
                          <a:spcPts val="800"/>
                        </a:spcAft>
                        <a:buNone/>
                      </a:pPr>
                      <a:r>
                        <a:rPr lang="en-US" sz="1800" kern="100">
                          <a:effectLst/>
                          <a:latin typeface="Optima" panose="02000503060000020004" pitchFamily="2" charset="0"/>
                        </a:rPr>
                        <a:t>Keg Washer</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12,000</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1362.85</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3,624</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GH" sz="1800" b="0" i="0" u="none" strike="noStrike" kern="1200" dirty="0">
                          <a:solidFill>
                            <a:schemeClr val="dk1"/>
                          </a:solidFill>
                          <a:effectLst/>
                          <a:latin typeface="Optima" panose="02000503060000020004" pitchFamily="2" charset="0"/>
                          <a:ea typeface="+mn-ea"/>
                          <a:cs typeface="+mn-cs"/>
                        </a:rPr>
                        <a:t>0.198</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 </a:t>
                      </a:r>
                      <a:endParaRPr lang="en-GH" sz="1800" kern="100">
                        <a:effectLst/>
                        <a:latin typeface="Optima" panose="02000503060000020004" pitchFamily="2" charset="0"/>
                      </a:endParaRPr>
                    </a:p>
                    <a:p>
                      <a:pPr algn="ctr">
                        <a:lnSpc>
                          <a:spcPct val="115000"/>
                        </a:lnSpc>
                        <a:spcAft>
                          <a:spcPts val="800"/>
                        </a:spcAft>
                        <a:buNone/>
                      </a:pPr>
                      <a:r>
                        <a:rPr lang="en-US" sz="1800" kern="100">
                          <a:effectLst/>
                          <a:latin typeface="Optima" panose="02000503060000020004" pitchFamily="2" charset="0"/>
                        </a:rPr>
                        <a:t>-</a:t>
                      </a:r>
                      <a:endParaRPr lang="en-GH" sz="1800" kern="100">
                        <a:effectLst/>
                        <a:latin typeface="Optima" panose="02000503060000020004" pitchFamily="2" charset="0"/>
                      </a:endParaRPr>
                    </a:p>
                    <a:p>
                      <a:pPr>
                        <a:lnSpc>
                          <a:spcPct val="115000"/>
                        </a:lnSpc>
                        <a:spcAft>
                          <a:spcPts val="800"/>
                        </a:spcAft>
                        <a:buNone/>
                      </a:pPr>
                      <a:r>
                        <a:rPr lang="en-US" sz="1800" kern="100">
                          <a:effectLst/>
                          <a:latin typeface="Optima" panose="02000503060000020004" pitchFamily="2" charset="0"/>
                        </a:rPr>
                        <a:t> </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a:effectLst/>
                          <a:latin typeface="Optima" panose="02000503060000020004" pitchFamily="2" charset="0"/>
                        </a:rPr>
                        <a:t> </a:t>
                      </a:r>
                      <a:endParaRPr lang="en-GH" sz="1800" kern="100">
                        <a:effectLst/>
                        <a:latin typeface="Optima" panose="02000503060000020004" pitchFamily="2" charset="0"/>
                      </a:endParaRPr>
                    </a:p>
                    <a:p>
                      <a:pPr algn="ctr">
                        <a:lnSpc>
                          <a:spcPct val="115000"/>
                        </a:lnSpc>
                        <a:spcAft>
                          <a:spcPts val="800"/>
                        </a:spcAft>
                        <a:buNone/>
                      </a:pPr>
                      <a:r>
                        <a:rPr lang="en-US" sz="1800" kern="100">
                          <a:effectLst/>
                          <a:latin typeface="Optima" panose="02000503060000020004" pitchFamily="2" charset="0"/>
                        </a:rPr>
                        <a:t>-</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66</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dirty="0">
                          <a:effectLst/>
                          <a:latin typeface="Optima" panose="02000503060000020004" pitchFamily="2" charset="0"/>
                        </a:rPr>
                        <a:t>Funds</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Y</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7122818"/>
                  </a:ext>
                </a:extLst>
              </a:tr>
              <a:tr h="629101">
                <a:tc>
                  <a:txBody>
                    <a:bodyPr/>
                    <a:lstStyle/>
                    <a:p>
                      <a:pPr algn="ctr">
                        <a:lnSpc>
                          <a:spcPct val="115000"/>
                        </a:lnSpc>
                        <a:spcAft>
                          <a:spcPts val="800"/>
                        </a:spcAft>
                        <a:buNone/>
                      </a:pPr>
                      <a:r>
                        <a:rPr lang="en-US" sz="1800" kern="100">
                          <a:effectLst/>
                          <a:latin typeface="Optima" panose="02000503060000020004" pitchFamily="2" charset="0"/>
                        </a:rPr>
                        <a:t>Composting Spent Yeast</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50/</a:t>
                      </a:r>
                      <a:r>
                        <a:rPr lang="en-US" sz="1800" kern="100" dirty="0" err="1">
                          <a:effectLst/>
                          <a:latin typeface="Optima" panose="02000503060000020004" pitchFamily="2" charset="0"/>
                        </a:rPr>
                        <a:t>mon</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a:effectLst/>
                          <a:latin typeface="Optima" panose="02000503060000020004" pitchFamily="2" charset="0"/>
                        </a:rPr>
                        <a:t> </a:t>
                      </a:r>
                      <a:endParaRPr lang="en-GH" sz="1800" kern="100">
                        <a:effectLst/>
                        <a:latin typeface="Optima" panose="02000503060000020004" pitchFamily="2" charset="0"/>
                      </a:endParaRPr>
                    </a:p>
                    <a:p>
                      <a:pPr algn="ctr">
                        <a:lnSpc>
                          <a:spcPct val="115000"/>
                        </a:lnSpc>
                        <a:spcAft>
                          <a:spcPts val="800"/>
                        </a:spcAft>
                        <a:buNone/>
                      </a:pPr>
                      <a:r>
                        <a:rPr lang="en-US" sz="1800" kern="100">
                          <a:effectLst/>
                          <a:latin typeface="Optima" panose="02000503060000020004" pitchFamily="2" charset="0"/>
                        </a:rPr>
                        <a:t>-</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ndParaRPr>
                    </a:p>
                    <a:p>
                      <a:pPr algn="ctr">
                        <a:lnSpc>
                          <a:spcPct val="115000"/>
                        </a:lnSpc>
                        <a:spcAft>
                          <a:spcPts val="800"/>
                        </a:spcAft>
                        <a:buNone/>
                      </a:pPr>
                      <a:r>
                        <a:rPr lang="en-US" sz="1800" kern="100" dirty="0">
                          <a:effectLst/>
                          <a:latin typeface="Optima" panose="02000503060000020004" pitchFamily="2" charset="0"/>
                        </a:rPr>
                        <a:t>1680</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a:effectLst/>
                          <a:latin typeface="Optima" panose="02000503060000020004" pitchFamily="2" charset="0"/>
                        </a:rPr>
                        <a:t> </a:t>
                      </a:r>
                      <a:endParaRPr lang="en-GH" sz="1800" kern="100">
                        <a:effectLst/>
                        <a:latin typeface="Optima" panose="02000503060000020004" pitchFamily="2" charset="0"/>
                      </a:endParaRPr>
                    </a:p>
                    <a:p>
                      <a:pPr algn="ctr">
                        <a:lnSpc>
                          <a:spcPct val="115000"/>
                        </a:lnSpc>
                        <a:spcAft>
                          <a:spcPts val="800"/>
                        </a:spcAft>
                        <a:buNone/>
                      </a:pPr>
                      <a:r>
                        <a:rPr lang="en-US" sz="1800" kern="100">
                          <a:effectLst/>
                          <a:latin typeface="Optima" panose="02000503060000020004" pitchFamily="2" charset="0"/>
                        </a:rPr>
                        <a:t>-</a:t>
                      </a:r>
                      <a:endParaRPr lang="en-GH" sz="1800" kern="10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15000"/>
                        </a:lnSpc>
                        <a:spcAft>
                          <a:spcPts val="800"/>
                        </a:spcAft>
                        <a:buNone/>
                      </a:pPr>
                      <a:r>
                        <a:rPr lang="en-US" sz="1800" kern="100" dirty="0">
                          <a:effectLst/>
                          <a:latin typeface="Optima" panose="02000503060000020004" pitchFamily="2" charset="0"/>
                        </a:rPr>
                        <a:t>- </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buNone/>
                      </a:pPr>
                      <a:r>
                        <a:rPr lang="en-US" sz="1800" kern="100" dirty="0">
                          <a:effectLst/>
                          <a:latin typeface="Optima" panose="02000503060000020004" pitchFamily="2" charset="0"/>
                        </a:rPr>
                        <a:t>Y</a:t>
                      </a:r>
                      <a:endParaRPr lang="en-GH" sz="1800" kern="100" dirty="0">
                        <a:effectLst/>
                        <a:latin typeface="Optima" panose="02000503060000020004" pitchFamily="2" charset="0"/>
                        <a:ea typeface="Aptos" panose="020B00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24965456"/>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453986" y="675841"/>
            <a:ext cx="14064119" cy="1019838"/>
          </a:xfrm>
          <a:prstGeom prst="rect">
            <a:avLst/>
          </a:prstGeom>
          <a:noFill/>
          <a:ln/>
        </p:spPr>
        <p:txBody>
          <a:bodyPr wrap="square" lIns="0" tIns="0" rIns="0" bIns="0" rtlCol="0" anchor="t"/>
          <a:lstStyle/>
          <a:p>
            <a:pPr marL="0" indent="0" algn="l">
              <a:lnSpc>
                <a:spcPts val="5550"/>
              </a:lnSpc>
              <a:buNone/>
            </a:pPr>
            <a:r>
              <a:rPr lang="en-US" sz="5800" b="1" dirty="0">
                <a:solidFill>
                  <a:srgbClr val="2C2926"/>
                </a:solidFill>
                <a:latin typeface="BODONI 72 BOOK" pitchFamily="2" charset="0"/>
                <a:ea typeface="Bricolage Grotesque Semi Bold" pitchFamily="34" charset="-122"/>
                <a:cs typeface="Bricolage Grotesque Semi Bold" pitchFamily="34" charset="-120"/>
              </a:rPr>
              <a:t>Program Insights and Future Recommendations</a:t>
            </a:r>
            <a:endParaRPr lang="en-US" sz="5800" b="1" dirty="0">
              <a:latin typeface="BODONI 72 BOOK" pitchFamily="2" charset="0"/>
            </a:endParaRPr>
          </a:p>
        </p:txBody>
      </p:sp>
      <p:sp>
        <p:nvSpPr>
          <p:cNvPr id="3" name="Shape 1"/>
          <p:cNvSpPr/>
          <p:nvPr/>
        </p:nvSpPr>
        <p:spPr>
          <a:xfrm>
            <a:off x="453986" y="1977407"/>
            <a:ext cx="4196358" cy="4663304"/>
          </a:xfrm>
          <a:prstGeom prst="roundRect">
            <a:avLst>
              <a:gd name="adj" fmla="val 2578"/>
            </a:avLst>
          </a:prstGeom>
          <a:solidFill>
            <a:srgbClr val="FFFFFF">
              <a:alpha val="95000"/>
            </a:srgbClr>
          </a:solidFill>
          <a:ln w="30480">
            <a:solidFill>
              <a:srgbClr val="F8ECD3"/>
            </a:solidFill>
            <a:prstDash val="solid"/>
          </a:ln>
        </p:spPr>
        <p:txBody>
          <a:bodyPr/>
          <a:lstStyle/>
          <a:p>
            <a:endParaRPr lang="en-US"/>
          </a:p>
        </p:txBody>
      </p:sp>
      <p:sp>
        <p:nvSpPr>
          <p:cNvPr id="4" name="Text 2"/>
          <p:cNvSpPr/>
          <p:nvPr/>
        </p:nvSpPr>
        <p:spPr>
          <a:xfrm>
            <a:off x="711280" y="2284656"/>
            <a:ext cx="3681770" cy="708660"/>
          </a:xfrm>
          <a:prstGeom prst="rect">
            <a:avLst/>
          </a:prstGeom>
          <a:noFill/>
          <a:ln/>
        </p:spPr>
        <p:txBody>
          <a:bodyPr wrap="square" lIns="0" tIns="0" rIns="0" bIns="0" rtlCol="0" anchor="t"/>
          <a:lstStyle/>
          <a:p>
            <a:pPr marL="0" indent="0" algn="l">
              <a:lnSpc>
                <a:spcPts val="2750"/>
              </a:lnSpc>
              <a:buNone/>
            </a:pPr>
            <a:r>
              <a:rPr lang="en-US" sz="2800" b="1" dirty="0">
                <a:solidFill>
                  <a:srgbClr val="2C2926"/>
                </a:solidFill>
                <a:latin typeface="Optima" panose="02000503060000020004" pitchFamily="2" charset="0"/>
                <a:ea typeface="Bricolage Grotesque Semi Bold" pitchFamily="34" charset="-122"/>
                <a:cs typeface="Bricolage Grotesque Semi Bold" pitchFamily="34" charset="-120"/>
              </a:rPr>
              <a:t>Personal Learning Outcomes</a:t>
            </a:r>
            <a:endParaRPr lang="en-US" sz="2800" b="1" dirty="0">
              <a:latin typeface="Optima" panose="02000503060000020004" pitchFamily="2" charset="0"/>
            </a:endParaRPr>
          </a:p>
        </p:txBody>
      </p:sp>
      <p:sp>
        <p:nvSpPr>
          <p:cNvPr id="5" name="Text 3"/>
          <p:cNvSpPr/>
          <p:nvPr/>
        </p:nvSpPr>
        <p:spPr>
          <a:xfrm>
            <a:off x="711280" y="3366629"/>
            <a:ext cx="3681770" cy="725805"/>
          </a:xfrm>
          <a:prstGeom prst="rect">
            <a:avLst/>
          </a:prstGeom>
          <a:noFill/>
          <a:ln/>
        </p:spPr>
        <p:txBody>
          <a:bodyPr wrap="square" lIns="0" tIns="0" rIns="0" bIns="0" rtlCol="0" anchor="t"/>
          <a:lstStyle/>
          <a:p>
            <a:pPr marL="342900" indent="-342900">
              <a:buFont typeface="Wingdings" pitchFamily="2" charset="2"/>
              <a:buChar char="Ø"/>
            </a:pPr>
            <a:r>
              <a:rPr lang="en-GB" sz="2000" dirty="0">
                <a:latin typeface="Optima" panose="02000503060000020004" pitchFamily="2" charset="0"/>
              </a:rPr>
              <a:t>Gained understanding of the brewing process</a:t>
            </a:r>
          </a:p>
        </p:txBody>
      </p:sp>
      <p:sp>
        <p:nvSpPr>
          <p:cNvPr id="6" name="Text 4"/>
          <p:cNvSpPr/>
          <p:nvPr/>
        </p:nvSpPr>
        <p:spPr>
          <a:xfrm>
            <a:off x="711280" y="4277864"/>
            <a:ext cx="3681770" cy="725805"/>
          </a:xfrm>
          <a:prstGeom prst="rect">
            <a:avLst/>
          </a:prstGeom>
          <a:noFill/>
          <a:ln/>
        </p:spPr>
        <p:txBody>
          <a:bodyPr wrap="square" lIns="0" tIns="0" rIns="0" bIns="0" rtlCol="0" anchor="t"/>
          <a:lstStyle/>
          <a:p>
            <a:pPr marL="342900" indent="-342900" algn="l">
              <a:lnSpc>
                <a:spcPts val="2850"/>
              </a:lnSpc>
              <a:buSzPct val="100000"/>
              <a:buFont typeface="Wingdings" pitchFamily="2" charset="2"/>
              <a:buChar char="Ø"/>
            </a:pPr>
            <a:r>
              <a:rPr lang="en-US" sz="2000" dirty="0">
                <a:solidFill>
                  <a:srgbClr val="2C2926"/>
                </a:solidFill>
                <a:latin typeface="Optima" panose="02000503060000020004" pitchFamily="2" charset="0"/>
                <a:ea typeface="Inter" pitchFamily="34" charset="-122"/>
                <a:cs typeface="Inter" pitchFamily="34" charset="-120"/>
              </a:rPr>
              <a:t>Improved documentation and observation skills</a:t>
            </a:r>
            <a:endParaRPr lang="en-US" sz="2000" dirty="0">
              <a:latin typeface="Optima" panose="02000503060000020004" pitchFamily="2" charset="0"/>
            </a:endParaRPr>
          </a:p>
        </p:txBody>
      </p:sp>
      <p:sp>
        <p:nvSpPr>
          <p:cNvPr id="7" name="Text 5"/>
          <p:cNvSpPr/>
          <p:nvPr/>
        </p:nvSpPr>
        <p:spPr>
          <a:xfrm>
            <a:off x="711280" y="5291256"/>
            <a:ext cx="3681770" cy="725805"/>
          </a:xfrm>
          <a:prstGeom prst="rect">
            <a:avLst/>
          </a:prstGeom>
          <a:noFill/>
          <a:ln/>
        </p:spPr>
        <p:txBody>
          <a:bodyPr wrap="square" lIns="0" tIns="0" rIns="0" bIns="0" rtlCol="0" anchor="t"/>
          <a:lstStyle/>
          <a:p>
            <a:pPr marL="342900" indent="-342900">
              <a:buFont typeface="Wingdings" pitchFamily="2" charset="2"/>
              <a:buChar char="Ø"/>
            </a:pPr>
            <a:r>
              <a:rPr lang="en-GB" sz="2000" dirty="0">
                <a:latin typeface="Optima" panose="02000503060000020004" pitchFamily="2" charset="0"/>
              </a:rPr>
              <a:t>Tracking waste matters even when cost savings are small</a:t>
            </a:r>
          </a:p>
        </p:txBody>
      </p:sp>
      <p:sp>
        <p:nvSpPr>
          <p:cNvPr id="8" name="Shape 6"/>
          <p:cNvSpPr/>
          <p:nvPr/>
        </p:nvSpPr>
        <p:spPr>
          <a:xfrm>
            <a:off x="5134451" y="1973053"/>
            <a:ext cx="4196358" cy="4663304"/>
          </a:xfrm>
          <a:prstGeom prst="roundRect">
            <a:avLst>
              <a:gd name="adj" fmla="val 2578"/>
            </a:avLst>
          </a:prstGeom>
          <a:solidFill>
            <a:srgbClr val="FFFFFF">
              <a:alpha val="95000"/>
            </a:srgbClr>
          </a:solidFill>
          <a:ln w="30480">
            <a:solidFill>
              <a:srgbClr val="F8ECD3"/>
            </a:solidFill>
            <a:prstDash val="solid"/>
          </a:ln>
        </p:spPr>
        <p:txBody>
          <a:bodyPr/>
          <a:lstStyle/>
          <a:p>
            <a:endParaRPr lang="en-US"/>
          </a:p>
        </p:txBody>
      </p:sp>
      <p:sp>
        <p:nvSpPr>
          <p:cNvPr id="9" name="Text 7"/>
          <p:cNvSpPr/>
          <p:nvPr/>
        </p:nvSpPr>
        <p:spPr>
          <a:xfrm>
            <a:off x="5474256" y="2284656"/>
            <a:ext cx="3681770" cy="708660"/>
          </a:xfrm>
          <a:prstGeom prst="rect">
            <a:avLst/>
          </a:prstGeom>
          <a:noFill/>
          <a:ln/>
        </p:spPr>
        <p:txBody>
          <a:bodyPr wrap="square" lIns="0" tIns="0" rIns="0" bIns="0" rtlCol="0" anchor="t"/>
          <a:lstStyle/>
          <a:p>
            <a:pPr marL="0" indent="0" algn="l">
              <a:lnSpc>
                <a:spcPts val="2750"/>
              </a:lnSpc>
              <a:buNone/>
            </a:pPr>
            <a:r>
              <a:rPr lang="en-US" sz="2800" b="1" dirty="0">
                <a:solidFill>
                  <a:srgbClr val="2C2926"/>
                </a:solidFill>
                <a:latin typeface="Optima" panose="02000503060000020004" pitchFamily="2" charset="0"/>
                <a:ea typeface="Bricolage Grotesque Semi Bold" pitchFamily="34" charset="-122"/>
                <a:cs typeface="Bricolage Grotesque Semi Bold" pitchFamily="34" charset="-120"/>
              </a:rPr>
              <a:t>Future Intern Recommendations</a:t>
            </a:r>
            <a:endParaRPr lang="en-US" sz="2800" b="1" dirty="0">
              <a:latin typeface="Optima" panose="02000503060000020004" pitchFamily="2" charset="0"/>
            </a:endParaRPr>
          </a:p>
        </p:txBody>
      </p:sp>
      <p:sp>
        <p:nvSpPr>
          <p:cNvPr id="10" name="Text 8"/>
          <p:cNvSpPr/>
          <p:nvPr/>
        </p:nvSpPr>
        <p:spPr>
          <a:xfrm>
            <a:off x="5304354" y="3196624"/>
            <a:ext cx="3681770" cy="725805"/>
          </a:xfrm>
          <a:prstGeom prst="rect">
            <a:avLst/>
          </a:prstGeom>
          <a:noFill/>
          <a:ln/>
        </p:spPr>
        <p:txBody>
          <a:bodyPr wrap="square" lIns="0" tIns="0" rIns="0" bIns="0" rtlCol="0" anchor="t"/>
          <a:lstStyle/>
          <a:p>
            <a:pPr marL="342900" indent="-342900" algn="l">
              <a:lnSpc>
                <a:spcPts val="2850"/>
              </a:lnSpc>
              <a:buSzPct val="100000"/>
              <a:buFont typeface="Wingdings" pitchFamily="2" charset="2"/>
              <a:buChar char="Ø"/>
            </a:pPr>
            <a:r>
              <a:rPr lang="en-US" sz="2000" dirty="0">
                <a:solidFill>
                  <a:srgbClr val="2C2926"/>
                </a:solidFill>
                <a:latin typeface="Optima" panose="02000503060000020004" pitchFamily="2" charset="0"/>
                <a:ea typeface="Inter" pitchFamily="34" charset="-122"/>
                <a:cs typeface="Inter" pitchFamily="34" charset="-120"/>
              </a:rPr>
              <a:t>Early material review before site visits</a:t>
            </a:r>
            <a:endParaRPr lang="en-US" sz="2000" dirty="0">
              <a:latin typeface="Optima" panose="02000503060000020004" pitchFamily="2" charset="0"/>
            </a:endParaRPr>
          </a:p>
        </p:txBody>
      </p:sp>
      <p:sp>
        <p:nvSpPr>
          <p:cNvPr id="11" name="Text 9"/>
          <p:cNvSpPr/>
          <p:nvPr/>
        </p:nvSpPr>
        <p:spPr>
          <a:xfrm>
            <a:off x="5304354" y="4092212"/>
            <a:ext cx="3681770" cy="477694"/>
          </a:xfrm>
          <a:prstGeom prst="rect">
            <a:avLst/>
          </a:prstGeom>
          <a:noFill/>
          <a:ln/>
        </p:spPr>
        <p:txBody>
          <a:bodyPr wrap="square" lIns="0" tIns="0" rIns="0" bIns="0" rtlCol="0" anchor="t"/>
          <a:lstStyle/>
          <a:p>
            <a:pPr marL="342900" indent="-342900" algn="l">
              <a:lnSpc>
                <a:spcPts val="2850"/>
              </a:lnSpc>
              <a:buSzPct val="100000"/>
              <a:buFont typeface="Wingdings" pitchFamily="2" charset="2"/>
              <a:buChar char="Ø"/>
            </a:pPr>
            <a:r>
              <a:rPr lang="en-US" sz="2000" dirty="0">
                <a:solidFill>
                  <a:srgbClr val="2C2926"/>
                </a:solidFill>
                <a:latin typeface="Optima" panose="02000503060000020004" pitchFamily="2" charset="0"/>
                <a:ea typeface="Inter" pitchFamily="34" charset="-122"/>
                <a:cs typeface="Inter" pitchFamily="34" charset="-120"/>
              </a:rPr>
              <a:t>Ask all your questions, there is no such thing as a ”bad” question!</a:t>
            </a:r>
          </a:p>
          <a:p>
            <a:pPr marL="342900" indent="-342900" algn="l">
              <a:lnSpc>
                <a:spcPts val="2850"/>
              </a:lnSpc>
              <a:buSzPct val="100000"/>
              <a:buFont typeface="Wingdings" pitchFamily="2" charset="2"/>
              <a:buChar char="Ø"/>
            </a:pPr>
            <a:endParaRPr lang="en-US" sz="2000" dirty="0">
              <a:latin typeface="Optima" panose="02000503060000020004" pitchFamily="2" charset="0"/>
            </a:endParaRPr>
          </a:p>
        </p:txBody>
      </p:sp>
      <p:sp>
        <p:nvSpPr>
          <p:cNvPr id="12" name="Text 10"/>
          <p:cNvSpPr/>
          <p:nvPr/>
        </p:nvSpPr>
        <p:spPr>
          <a:xfrm>
            <a:off x="5304354" y="5291256"/>
            <a:ext cx="3681770" cy="725805"/>
          </a:xfrm>
          <a:prstGeom prst="rect">
            <a:avLst/>
          </a:prstGeom>
          <a:noFill/>
          <a:ln/>
        </p:spPr>
        <p:txBody>
          <a:bodyPr wrap="square" lIns="0" tIns="0" rIns="0" bIns="0" rtlCol="0" anchor="t"/>
          <a:lstStyle/>
          <a:p>
            <a:pPr marL="342900" indent="-342900" algn="l">
              <a:lnSpc>
                <a:spcPts val="2850"/>
              </a:lnSpc>
              <a:buSzPct val="100000"/>
              <a:buFont typeface="Wingdings" pitchFamily="2" charset="2"/>
              <a:buChar char="Ø"/>
            </a:pPr>
            <a:r>
              <a:rPr lang="en-US" sz="2000" dirty="0">
                <a:solidFill>
                  <a:srgbClr val="2C2926"/>
                </a:solidFill>
                <a:latin typeface="Optima" panose="02000503060000020004" pitchFamily="2" charset="0"/>
                <a:ea typeface="Inter" pitchFamily="34" charset="-122"/>
                <a:cs typeface="Inter" pitchFamily="34" charset="-120"/>
              </a:rPr>
              <a:t>Ask for help - business owners, advisors, other interns, MTP2 directors</a:t>
            </a:r>
            <a:endParaRPr lang="en-US" sz="2000" dirty="0">
              <a:latin typeface="Optima" panose="02000503060000020004" pitchFamily="2" charset="0"/>
            </a:endParaRPr>
          </a:p>
        </p:txBody>
      </p:sp>
      <p:sp>
        <p:nvSpPr>
          <p:cNvPr id="13" name="Shape 11"/>
          <p:cNvSpPr/>
          <p:nvPr/>
        </p:nvSpPr>
        <p:spPr>
          <a:xfrm>
            <a:off x="9588103" y="1922723"/>
            <a:ext cx="4196358" cy="4713634"/>
          </a:xfrm>
          <a:prstGeom prst="roundRect">
            <a:avLst>
              <a:gd name="adj" fmla="val 2578"/>
            </a:avLst>
          </a:prstGeom>
          <a:solidFill>
            <a:srgbClr val="FFFFFF">
              <a:alpha val="95000"/>
            </a:srgbClr>
          </a:solidFill>
          <a:ln w="30480">
            <a:solidFill>
              <a:srgbClr val="F8ECD3"/>
            </a:solidFill>
            <a:prstDash val="solid"/>
          </a:ln>
        </p:spPr>
        <p:txBody>
          <a:bodyPr/>
          <a:lstStyle/>
          <a:p>
            <a:endParaRPr lang="en-US"/>
          </a:p>
        </p:txBody>
      </p:sp>
      <p:sp>
        <p:nvSpPr>
          <p:cNvPr id="14" name="Text 12"/>
          <p:cNvSpPr/>
          <p:nvPr/>
        </p:nvSpPr>
        <p:spPr>
          <a:xfrm>
            <a:off x="9897427" y="2238614"/>
            <a:ext cx="3681770" cy="708660"/>
          </a:xfrm>
          <a:prstGeom prst="rect">
            <a:avLst/>
          </a:prstGeom>
          <a:noFill/>
          <a:ln/>
        </p:spPr>
        <p:txBody>
          <a:bodyPr wrap="square" lIns="0" tIns="0" rIns="0" bIns="0" rtlCol="0" anchor="t"/>
          <a:lstStyle/>
          <a:p>
            <a:pPr marL="0" indent="0" algn="l">
              <a:lnSpc>
                <a:spcPts val="2750"/>
              </a:lnSpc>
              <a:buNone/>
            </a:pPr>
            <a:r>
              <a:rPr lang="en-US" sz="2800" b="1" dirty="0">
                <a:solidFill>
                  <a:srgbClr val="2C2926"/>
                </a:solidFill>
                <a:latin typeface="Optima" panose="02000503060000020004" pitchFamily="2" charset="0"/>
                <a:ea typeface="Bricolage Grotesque Semi Bold" pitchFamily="34" charset="-122"/>
                <a:cs typeface="Bricolage Grotesque Semi Bold" pitchFamily="34" charset="-120"/>
              </a:rPr>
              <a:t>Program Enhancement Opportunities</a:t>
            </a:r>
            <a:endParaRPr lang="en-US" sz="2800" b="1" dirty="0">
              <a:latin typeface="Optima" panose="02000503060000020004" pitchFamily="2" charset="0"/>
            </a:endParaRPr>
          </a:p>
        </p:txBody>
      </p:sp>
      <p:sp>
        <p:nvSpPr>
          <p:cNvPr id="15" name="Text 13"/>
          <p:cNvSpPr/>
          <p:nvPr/>
        </p:nvSpPr>
        <p:spPr>
          <a:xfrm>
            <a:off x="9814916" y="3302734"/>
            <a:ext cx="3681770" cy="725805"/>
          </a:xfrm>
          <a:prstGeom prst="rect">
            <a:avLst/>
          </a:prstGeom>
          <a:noFill/>
          <a:ln/>
        </p:spPr>
        <p:txBody>
          <a:bodyPr wrap="square" lIns="0" tIns="0" rIns="0" bIns="0" rtlCol="0" anchor="t"/>
          <a:lstStyle/>
          <a:p>
            <a:pPr marL="342900" indent="-342900" algn="l">
              <a:lnSpc>
                <a:spcPts val="2850"/>
              </a:lnSpc>
              <a:buSzPct val="100000"/>
              <a:buFont typeface="Wingdings" pitchFamily="2" charset="2"/>
              <a:buChar char="Ø"/>
            </a:pPr>
            <a:r>
              <a:rPr lang="en-US" sz="2000" dirty="0">
                <a:solidFill>
                  <a:srgbClr val="2C2926"/>
                </a:solidFill>
                <a:latin typeface="Optima" panose="02000503060000020004" pitchFamily="2" charset="0"/>
                <a:ea typeface="Inter" pitchFamily="34" charset="-122"/>
                <a:cs typeface="Inter" pitchFamily="34" charset="-120"/>
              </a:rPr>
              <a:t>Early business assignment for pre-internship research</a:t>
            </a:r>
            <a:endParaRPr lang="en-US" sz="2000" dirty="0">
              <a:latin typeface="Optima" panose="02000503060000020004" pitchFamily="2" charset="0"/>
            </a:endParaRPr>
          </a:p>
        </p:txBody>
      </p:sp>
      <p:sp>
        <p:nvSpPr>
          <p:cNvPr id="16" name="Text 14"/>
          <p:cNvSpPr/>
          <p:nvPr/>
        </p:nvSpPr>
        <p:spPr>
          <a:xfrm>
            <a:off x="9897427" y="5109805"/>
            <a:ext cx="3681770" cy="1088708"/>
          </a:xfrm>
          <a:prstGeom prst="rect">
            <a:avLst/>
          </a:prstGeom>
          <a:noFill/>
          <a:ln/>
        </p:spPr>
        <p:txBody>
          <a:bodyPr wrap="square" lIns="0" tIns="0" rIns="0" bIns="0" rtlCol="0" anchor="t"/>
          <a:lstStyle/>
          <a:p>
            <a:pPr algn="l">
              <a:lnSpc>
                <a:spcPts val="2850"/>
              </a:lnSpc>
              <a:buSzPct val="100000"/>
            </a:pP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020764" y="617934"/>
            <a:ext cx="2546985" cy="318254"/>
          </a:xfrm>
          <a:prstGeom prst="rect">
            <a:avLst/>
          </a:prstGeom>
          <a:noFill/>
          <a:ln/>
        </p:spPr>
        <p:txBody>
          <a:bodyPr wrap="none" lIns="0" tIns="0" rIns="0" bIns="0" rtlCol="0" anchor="t"/>
          <a:lstStyle/>
          <a:p>
            <a:pPr marL="0" indent="0" algn="l">
              <a:lnSpc>
                <a:spcPts val="2500"/>
              </a:lnSpc>
              <a:buNone/>
            </a:pPr>
            <a:r>
              <a:rPr lang="en-US" sz="6000" b="1" dirty="0">
                <a:latin typeface="Bodoni 72 Book" pitchFamily="2" charset="0"/>
                <a:ea typeface="Gelasio Semi Bold" pitchFamily="34" charset="-122"/>
                <a:cs typeface="Gelasio Semi Bold" pitchFamily="34" charset="-120"/>
              </a:rPr>
              <a:t>Acknowledgement</a:t>
            </a:r>
            <a:endParaRPr lang="en-US" sz="6000" b="1" dirty="0">
              <a:latin typeface="Bodoni 72 Book" pitchFamily="2" charset="0"/>
            </a:endParaRPr>
          </a:p>
        </p:txBody>
      </p:sp>
      <p:sp>
        <p:nvSpPr>
          <p:cNvPr id="6" name="Text 2"/>
          <p:cNvSpPr/>
          <p:nvPr/>
        </p:nvSpPr>
        <p:spPr>
          <a:xfrm>
            <a:off x="9980041" y="1353383"/>
            <a:ext cx="2884527" cy="318254"/>
          </a:xfrm>
          <a:prstGeom prst="rect">
            <a:avLst/>
          </a:prstGeom>
          <a:noFill/>
          <a:ln/>
        </p:spPr>
        <p:txBody>
          <a:bodyPr wrap="none" lIns="0" tIns="0" rIns="0" bIns="0" rtlCol="0" anchor="t"/>
          <a:lstStyle/>
          <a:p>
            <a:pPr marL="0" indent="0" algn="l">
              <a:lnSpc>
                <a:spcPts val="2500"/>
              </a:lnSpc>
              <a:buNone/>
            </a:pPr>
            <a:r>
              <a:rPr lang="en-US" sz="2800" b="1" dirty="0">
                <a:latin typeface="Optima" panose="02000503060000020004" pitchFamily="2" charset="0"/>
                <a:ea typeface="Gelasio Semi Bold" pitchFamily="34" charset="-122"/>
                <a:cs typeface="Gelasio Semi Bold" pitchFamily="34" charset="-120"/>
              </a:rPr>
              <a:t>Land</a:t>
            </a:r>
            <a:endParaRPr lang="en-US" sz="2800" b="1" dirty="0">
              <a:latin typeface="Optima" panose="02000503060000020004" pitchFamily="2" charset="0"/>
            </a:endParaRPr>
          </a:p>
        </p:txBody>
      </p:sp>
      <p:sp>
        <p:nvSpPr>
          <p:cNvPr id="7" name="Text 3"/>
          <p:cNvSpPr/>
          <p:nvPr/>
        </p:nvSpPr>
        <p:spPr>
          <a:xfrm>
            <a:off x="7297460" y="1815822"/>
            <a:ext cx="6540579" cy="1303496"/>
          </a:xfrm>
          <a:prstGeom prst="rect">
            <a:avLst/>
          </a:prstGeom>
          <a:noFill/>
          <a:ln/>
        </p:spPr>
        <p:txBody>
          <a:bodyPr wrap="square" lIns="0" tIns="0" rIns="0" bIns="0" rtlCol="0" anchor="t"/>
          <a:lstStyle/>
          <a:p>
            <a:pPr marL="0" indent="0" algn="l">
              <a:lnSpc>
                <a:spcPts val="2550"/>
              </a:lnSpc>
              <a:buNone/>
            </a:pPr>
            <a:r>
              <a:rPr lang="en-US" sz="2000" dirty="0">
                <a:latin typeface="Optima" panose="02000503060000020004" pitchFamily="2" charset="0"/>
                <a:ea typeface="Gelasio" pitchFamily="34" charset="-122"/>
                <a:cs typeface="Gelasio" pitchFamily="34" charset="-120"/>
              </a:rPr>
              <a:t>Manhattan, Montana, rests on traditional lands of Indigenous nations, including the Apsáalooke (Crow), Salish, Kootenai, and Pend d'Oreille. We honor their enduring presence and stewardship, approaching our work with respect for the land and its original custodians.</a:t>
            </a:r>
            <a:endParaRPr lang="en-US" sz="2000" dirty="0">
              <a:latin typeface="Optima" panose="02000503060000020004" pitchFamily="2" charset="0"/>
            </a:endParaRPr>
          </a:p>
        </p:txBody>
      </p:sp>
      <p:sp>
        <p:nvSpPr>
          <p:cNvPr id="10" name="Text 5"/>
          <p:cNvSpPr/>
          <p:nvPr/>
        </p:nvSpPr>
        <p:spPr>
          <a:xfrm>
            <a:off x="8195532" y="3844310"/>
            <a:ext cx="3569018" cy="318254"/>
          </a:xfrm>
          <a:prstGeom prst="rect">
            <a:avLst/>
          </a:prstGeom>
          <a:noFill/>
          <a:ln/>
        </p:spPr>
        <p:txBody>
          <a:bodyPr wrap="none" lIns="0" tIns="0" rIns="0" bIns="0" rtlCol="0" anchor="t"/>
          <a:lstStyle/>
          <a:p>
            <a:pPr marL="0" indent="0" algn="l">
              <a:lnSpc>
                <a:spcPts val="2500"/>
              </a:lnSpc>
              <a:buNone/>
            </a:pPr>
            <a:r>
              <a:rPr lang="en-US" sz="2800" b="1" dirty="0">
                <a:latin typeface="Optima" panose="02000503060000020004" pitchFamily="2" charset="0"/>
                <a:ea typeface="Gelasio Semi Bold" pitchFamily="34" charset="-122"/>
                <a:cs typeface="Gelasio Semi Bold" pitchFamily="34" charset="-120"/>
              </a:rPr>
              <a:t>Funding &amp; Program Support</a:t>
            </a:r>
            <a:endParaRPr lang="en-US" sz="2800" b="1" dirty="0">
              <a:latin typeface="Optima" panose="02000503060000020004" pitchFamily="2" charset="0"/>
            </a:endParaRPr>
          </a:p>
        </p:txBody>
      </p:sp>
      <p:sp>
        <p:nvSpPr>
          <p:cNvPr id="11" name="Text 6"/>
          <p:cNvSpPr/>
          <p:nvPr/>
        </p:nvSpPr>
        <p:spPr>
          <a:xfrm>
            <a:off x="7315200" y="4310779"/>
            <a:ext cx="6540579" cy="1303496"/>
          </a:xfrm>
          <a:prstGeom prst="rect">
            <a:avLst/>
          </a:prstGeom>
          <a:noFill/>
          <a:ln/>
        </p:spPr>
        <p:txBody>
          <a:bodyPr wrap="square" lIns="0" tIns="0" rIns="0" bIns="0" rtlCol="0" anchor="t"/>
          <a:lstStyle/>
          <a:p>
            <a:pPr marL="0" indent="0" algn="l">
              <a:lnSpc>
                <a:spcPts val="2550"/>
              </a:lnSpc>
              <a:buNone/>
            </a:pPr>
            <a:r>
              <a:rPr lang="en-US" sz="2000" dirty="0">
                <a:latin typeface="Optima" panose="02000503060000020004" pitchFamily="2" charset="0"/>
                <a:ea typeface="Gelasio" pitchFamily="34" charset="-122"/>
                <a:cs typeface="Gelasio" pitchFamily="34" charset="-120"/>
              </a:rPr>
              <a:t>This internship was supported by the U.S. Environmental Protection Agency (EPA). Special thanks to the Montana Pollution Prevention Program (MTP2) directors and my advisor, Alistair Stewart, for their invaluable guidance.</a:t>
            </a:r>
            <a:endParaRPr lang="en-US" sz="2000" dirty="0">
              <a:latin typeface="Optima" panose="02000503060000020004" pitchFamily="2" charset="0"/>
            </a:endParaRPr>
          </a:p>
        </p:txBody>
      </p:sp>
      <p:sp>
        <p:nvSpPr>
          <p:cNvPr id="14" name="Text 8"/>
          <p:cNvSpPr/>
          <p:nvPr/>
        </p:nvSpPr>
        <p:spPr>
          <a:xfrm>
            <a:off x="9217565" y="6032165"/>
            <a:ext cx="2546985" cy="318254"/>
          </a:xfrm>
          <a:prstGeom prst="rect">
            <a:avLst/>
          </a:prstGeom>
          <a:noFill/>
          <a:ln/>
        </p:spPr>
        <p:txBody>
          <a:bodyPr wrap="none" lIns="0" tIns="0" rIns="0" bIns="0" rtlCol="0" anchor="t"/>
          <a:lstStyle/>
          <a:p>
            <a:pPr marL="0" indent="0" algn="l">
              <a:lnSpc>
                <a:spcPts val="2500"/>
              </a:lnSpc>
              <a:buNone/>
            </a:pPr>
            <a:r>
              <a:rPr lang="en-US" sz="2800" b="1" dirty="0">
                <a:latin typeface="Optima" panose="02000503060000020004" pitchFamily="2" charset="0"/>
                <a:ea typeface="Gelasio Semi Bold" pitchFamily="34" charset="-122"/>
                <a:cs typeface="Gelasio Semi Bold" pitchFamily="34" charset="-120"/>
              </a:rPr>
              <a:t>Business Partner</a:t>
            </a:r>
            <a:endParaRPr lang="en-US" sz="2800" b="1" dirty="0">
              <a:latin typeface="Optima" panose="02000503060000020004" pitchFamily="2" charset="0"/>
            </a:endParaRPr>
          </a:p>
        </p:txBody>
      </p:sp>
      <p:sp>
        <p:nvSpPr>
          <p:cNvPr id="15" name="Text 9"/>
          <p:cNvSpPr/>
          <p:nvPr/>
        </p:nvSpPr>
        <p:spPr>
          <a:xfrm>
            <a:off x="7315200" y="6424018"/>
            <a:ext cx="6540579" cy="977622"/>
          </a:xfrm>
          <a:prstGeom prst="rect">
            <a:avLst/>
          </a:prstGeom>
          <a:noFill/>
          <a:ln/>
        </p:spPr>
        <p:txBody>
          <a:bodyPr wrap="square" lIns="0" tIns="0" rIns="0" bIns="0" rtlCol="0" anchor="t"/>
          <a:lstStyle/>
          <a:p>
            <a:pPr marL="0" indent="0" algn="l">
              <a:lnSpc>
                <a:spcPts val="2550"/>
              </a:lnSpc>
              <a:buNone/>
            </a:pPr>
            <a:r>
              <a:rPr lang="en-US" sz="2000" dirty="0">
                <a:latin typeface="Optima" panose="02000503060000020004" pitchFamily="2" charset="0"/>
                <a:ea typeface="Gelasio" pitchFamily="34" charset="-122"/>
                <a:cs typeface="Gelasio" pitchFamily="34" charset="-120"/>
              </a:rPr>
              <a:t>Immense gratitude to 406 Brewing Company and brewer Matt Muth for this unique on-site learning opportunity, allowing direct contribution to their sustainability initiatives.</a:t>
            </a:r>
            <a:endParaRPr lang="en-US" sz="2000" dirty="0">
              <a:latin typeface="Optima" panose="02000503060000020004" pitchFamily="2" charset="0"/>
            </a:endParaRPr>
          </a:p>
        </p:txBody>
      </p:sp>
      <p:pic>
        <p:nvPicPr>
          <p:cNvPr id="16" name="Picture 15">
            <a:extLst>
              <a:ext uri="{FF2B5EF4-FFF2-40B4-BE49-F238E27FC236}">
                <a16:creationId xmlns:a16="http://schemas.microsoft.com/office/drawing/2014/main" id="{03E1F78B-CCAB-131C-9F81-963F3B66A3D0}"/>
              </a:ext>
            </a:extLst>
          </p:cNvPr>
          <p:cNvPicPr>
            <a:picLocks noChangeAspect="1"/>
          </p:cNvPicPr>
          <p:nvPr/>
        </p:nvPicPr>
        <p:blipFill>
          <a:blip r:embed="rId3"/>
          <a:stretch>
            <a:fillRect/>
          </a:stretch>
        </p:blipFill>
        <p:spPr>
          <a:xfrm>
            <a:off x="0" y="0"/>
            <a:ext cx="5943600" cy="3343275"/>
          </a:xfrm>
          <a:prstGeom prst="rect">
            <a:avLst/>
          </a:prstGeom>
        </p:spPr>
      </p:pic>
      <p:pic>
        <p:nvPicPr>
          <p:cNvPr id="17" name="Picture 16">
            <a:extLst>
              <a:ext uri="{FF2B5EF4-FFF2-40B4-BE49-F238E27FC236}">
                <a16:creationId xmlns:a16="http://schemas.microsoft.com/office/drawing/2014/main" id="{59CBB997-433F-1A11-8052-6385DEDEAC85}"/>
              </a:ext>
            </a:extLst>
          </p:cNvPr>
          <p:cNvPicPr>
            <a:picLocks noChangeAspect="1"/>
          </p:cNvPicPr>
          <p:nvPr/>
        </p:nvPicPr>
        <p:blipFill>
          <a:blip r:embed="rId4"/>
          <a:stretch>
            <a:fillRect/>
          </a:stretch>
        </p:blipFill>
        <p:spPr>
          <a:xfrm>
            <a:off x="437686" y="3575532"/>
            <a:ext cx="5068227" cy="1166846"/>
          </a:xfrm>
          <a:prstGeom prst="rect">
            <a:avLst/>
          </a:prstGeom>
        </p:spPr>
      </p:pic>
      <p:pic>
        <p:nvPicPr>
          <p:cNvPr id="18" name="Picture 17">
            <a:extLst>
              <a:ext uri="{FF2B5EF4-FFF2-40B4-BE49-F238E27FC236}">
                <a16:creationId xmlns:a16="http://schemas.microsoft.com/office/drawing/2014/main" id="{13DC8E51-E270-C2B7-8843-BB9C96F54B76}"/>
              </a:ext>
            </a:extLst>
          </p:cNvPr>
          <p:cNvPicPr>
            <a:picLocks noChangeAspect="1"/>
          </p:cNvPicPr>
          <p:nvPr/>
        </p:nvPicPr>
        <p:blipFill>
          <a:blip r:embed="rId5"/>
          <a:stretch>
            <a:fillRect/>
          </a:stretch>
        </p:blipFill>
        <p:spPr>
          <a:xfrm>
            <a:off x="131959" y="4686600"/>
            <a:ext cx="5373954" cy="1345565"/>
          </a:xfrm>
          <a:prstGeom prst="rect">
            <a:avLst/>
          </a:prstGeom>
        </p:spPr>
      </p:pic>
      <p:pic>
        <p:nvPicPr>
          <p:cNvPr id="19" name="Picture 18">
            <a:extLst>
              <a:ext uri="{FF2B5EF4-FFF2-40B4-BE49-F238E27FC236}">
                <a16:creationId xmlns:a16="http://schemas.microsoft.com/office/drawing/2014/main" id="{143ABE7D-9338-E000-35F5-E9C23ECC07C0}"/>
              </a:ext>
            </a:extLst>
          </p:cNvPr>
          <p:cNvPicPr/>
          <p:nvPr/>
        </p:nvPicPr>
        <p:blipFill>
          <a:blip r:embed="rId6"/>
          <a:stretch>
            <a:fillRect/>
          </a:stretch>
        </p:blipFill>
        <p:spPr>
          <a:xfrm>
            <a:off x="47650" y="6501646"/>
            <a:ext cx="5844687" cy="16509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8ADB9-BAC1-CFFE-5E2C-BCC58BB8D3A3}"/>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F3F8382-EE10-87EF-C501-9C71A9B173F3}"/>
              </a:ext>
            </a:extLst>
          </p:cNvPr>
          <p:cNvSpPr/>
          <p:nvPr/>
        </p:nvSpPr>
        <p:spPr>
          <a:xfrm>
            <a:off x="5383420" y="475911"/>
            <a:ext cx="6273334" cy="2286476"/>
          </a:xfrm>
          <a:prstGeom prst="rect">
            <a:avLst/>
          </a:prstGeom>
          <a:noFill/>
          <a:ln/>
        </p:spPr>
        <p:txBody>
          <a:bodyPr wrap="none" lIns="0" tIns="0" rIns="0" bIns="0" rtlCol="0" anchor="t"/>
          <a:lstStyle/>
          <a:p>
            <a:r>
              <a:rPr lang="en-GH" sz="8000" dirty="0">
                <a:latin typeface="Bodoni 72 Book" pitchFamily="2" charset="0"/>
              </a:rPr>
              <a:t>Questions?</a:t>
            </a:r>
            <a:endParaRPr lang="en-US" sz="8000" dirty="0">
              <a:latin typeface="Bodoni 72 Book" pitchFamily="2" charset="0"/>
            </a:endParaRPr>
          </a:p>
        </p:txBody>
      </p:sp>
      <p:sp>
        <p:nvSpPr>
          <p:cNvPr id="9" name="Text 6">
            <a:extLst>
              <a:ext uri="{FF2B5EF4-FFF2-40B4-BE49-F238E27FC236}">
                <a16:creationId xmlns:a16="http://schemas.microsoft.com/office/drawing/2014/main" id="{860D0B0D-7F15-D5BA-FCA6-F6E3BF1279D0}"/>
              </a:ext>
            </a:extLst>
          </p:cNvPr>
          <p:cNvSpPr/>
          <p:nvPr/>
        </p:nvSpPr>
        <p:spPr>
          <a:xfrm>
            <a:off x="9696212" y="3692366"/>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7">
            <a:extLst>
              <a:ext uri="{FF2B5EF4-FFF2-40B4-BE49-F238E27FC236}">
                <a16:creationId xmlns:a16="http://schemas.microsoft.com/office/drawing/2014/main" id="{753CCE39-F2D3-347C-69EC-4757AE60779E}"/>
              </a:ext>
            </a:extLst>
          </p:cNvPr>
          <p:cNvSpPr/>
          <p:nvPr/>
        </p:nvSpPr>
        <p:spPr>
          <a:xfrm>
            <a:off x="9696212" y="4259342"/>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8">
            <a:extLst>
              <a:ext uri="{FF2B5EF4-FFF2-40B4-BE49-F238E27FC236}">
                <a16:creationId xmlns:a16="http://schemas.microsoft.com/office/drawing/2014/main" id="{7F0D63BC-493E-3C8A-0E63-1BCC9A35EFDA}"/>
              </a:ext>
            </a:extLst>
          </p:cNvPr>
          <p:cNvSpPr/>
          <p:nvPr/>
        </p:nvSpPr>
        <p:spPr>
          <a:xfrm>
            <a:off x="9696212" y="4826318"/>
            <a:ext cx="3921085" cy="725805"/>
          </a:xfrm>
          <a:prstGeom prst="rect">
            <a:avLst/>
          </a:prstGeom>
          <a:noFill/>
          <a:ln/>
        </p:spPr>
        <p:txBody>
          <a:bodyPr wrap="square" lIns="0" tIns="0" rIns="0" bIns="0" rtlCol="0" anchor="t"/>
          <a:lstStyle/>
          <a:p>
            <a:pPr marL="0" indent="0" algn="l">
              <a:lnSpc>
                <a:spcPts val="2850"/>
              </a:lnSpc>
              <a:buNone/>
            </a:pPr>
            <a:endParaRPr lang="en-US" sz="1750" dirty="0"/>
          </a:p>
        </p:txBody>
      </p:sp>
      <p:pic>
        <p:nvPicPr>
          <p:cNvPr id="4" name="Picture 3">
            <a:extLst>
              <a:ext uri="{FF2B5EF4-FFF2-40B4-BE49-F238E27FC236}">
                <a16:creationId xmlns:a16="http://schemas.microsoft.com/office/drawing/2014/main" id="{F682C4C6-609F-9BE9-2524-4D99F6FEEFE8}"/>
              </a:ext>
            </a:extLst>
          </p:cNvPr>
          <p:cNvPicPr>
            <a:picLocks noChangeAspect="1"/>
          </p:cNvPicPr>
          <p:nvPr/>
        </p:nvPicPr>
        <p:blipFill>
          <a:blip r:embed="rId3"/>
          <a:stretch>
            <a:fillRect/>
          </a:stretch>
        </p:blipFill>
        <p:spPr>
          <a:xfrm>
            <a:off x="2870868" y="2179866"/>
            <a:ext cx="9195945" cy="5172719"/>
          </a:xfrm>
          <a:prstGeom prst="rect">
            <a:avLst/>
          </a:prstGeom>
        </p:spPr>
      </p:pic>
    </p:spTree>
    <p:extLst>
      <p:ext uri="{BB962C8B-B14F-4D97-AF65-F5344CB8AC3E}">
        <p14:creationId xmlns:p14="http://schemas.microsoft.com/office/powerpoint/2010/main" val="299440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C9CA2-1E51-253C-D6A3-B9A7AD5F5F2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5730C61C-FF5F-09A9-A9B1-CC5934FE2B98}"/>
              </a:ext>
            </a:extLst>
          </p:cNvPr>
          <p:cNvSpPr/>
          <p:nvPr/>
        </p:nvSpPr>
        <p:spPr>
          <a:xfrm>
            <a:off x="4477746" y="16329"/>
            <a:ext cx="6273334" cy="2286476"/>
          </a:xfrm>
          <a:prstGeom prst="rect">
            <a:avLst/>
          </a:prstGeom>
          <a:noFill/>
          <a:ln/>
        </p:spPr>
        <p:txBody>
          <a:bodyPr wrap="none" lIns="0" tIns="0" rIns="0" bIns="0" rtlCol="0" anchor="t"/>
          <a:lstStyle/>
          <a:p>
            <a:r>
              <a:rPr lang="en-GH" sz="8000" b="1" dirty="0">
                <a:latin typeface="Bodoni 72 Book" pitchFamily="2" charset="0"/>
              </a:rPr>
              <a:t>Introduction</a:t>
            </a:r>
            <a:endParaRPr lang="en-US" sz="8000" b="1" dirty="0">
              <a:latin typeface="Bodoni 72 Book" pitchFamily="2" charset="0"/>
            </a:endParaRPr>
          </a:p>
        </p:txBody>
      </p:sp>
      <p:sp>
        <p:nvSpPr>
          <p:cNvPr id="9" name="Text 6">
            <a:extLst>
              <a:ext uri="{FF2B5EF4-FFF2-40B4-BE49-F238E27FC236}">
                <a16:creationId xmlns:a16="http://schemas.microsoft.com/office/drawing/2014/main" id="{A6B29F8F-6893-827A-C88D-964A1F040E99}"/>
              </a:ext>
            </a:extLst>
          </p:cNvPr>
          <p:cNvSpPr/>
          <p:nvPr/>
        </p:nvSpPr>
        <p:spPr>
          <a:xfrm>
            <a:off x="9696212" y="3692366"/>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7">
            <a:extLst>
              <a:ext uri="{FF2B5EF4-FFF2-40B4-BE49-F238E27FC236}">
                <a16:creationId xmlns:a16="http://schemas.microsoft.com/office/drawing/2014/main" id="{66F81E02-573A-1F19-0465-0A3C9613AC50}"/>
              </a:ext>
            </a:extLst>
          </p:cNvPr>
          <p:cNvSpPr/>
          <p:nvPr/>
        </p:nvSpPr>
        <p:spPr>
          <a:xfrm>
            <a:off x="9696212" y="4259342"/>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8">
            <a:extLst>
              <a:ext uri="{FF2B5EF4-FFF2-40B4-BE49-F238E27FC236}">
                <a16:creationId xmlns:a16="http://schemas.microsoft.com/office/drawing/2014/main" id="{234B5E53-9370-314E-84DC-F297BFE2B131}"/>
              </a:ext>
            </a:extLst>
          </p:cNvPr>
          <p:cNvSpPr/>
          <p:nvPr/>
        </p:nvSpPr>
        <p:spPr>
          <a:xfrm>
            <a:off x="9696212" y="4826318"/>
            <a:ext cx="3921085" cy="725805"/>
          </a:xfrm>
          <a:prstGeom prst="rect">
            <a:avLst/>
          </a:prstGeom>
          <a:noFill/>
          <a:ln/>
        </p:spPr>
        <p:txBody>
          <a:bodyPr wrap="square" lIns="0" tIns="0" rIns="0" bIns="0" rtlCol="0" anchor="t"/>
          <a:lstStyle/>
          <a:p>
            <a:pPr marL="0" indent="0" algn="l">
              <a:lnSpc>
                <a:spcPts val="2850"/>
              </a:lnSpc>
              <a:buNone/>
            </a:pPr>
            <a:endParaRPr lang="en-US" sz="1750" dirty="0"/>
          </a:p>
        </p:txBody>
      </p:sp>
      <p:pic>
        <p:nvPicPr>
          <p:cNvPr id="4" name="Picture 3">
            <a:extLst>
              <a:ext uri="{FF2B5EF4-FFF2-40B4-BE49-F238E27FC236}">
                <a16:creationId xmlns:a16="http://schemas.microsoft.com/office/drawing/2014/main" id="{45677B5C-FF7E-6CA6-2E73-2DA0945B71D4}"/>
              </a:ext>
            </a:extLst>
          </p:cNvPr>
          <p:cNvPicPr>
            <a:picLocks noChangeAspect="1"/>
          </p:cNvPicPr>
          <p:nvPr/>
        </p:nvPicPr>
        <p:blipFill>
          <a:blip r:embed="rId3"/>
          <a:srcRect l="10218" t="13988" r="15123" b="5957"/>
          <a:stretch>
            <a:fillRect/>
          </a:stretch>
        </p:blipFill>
        <p:spPr>
          <a:xfrm>
            <a:off x="516600" y="1385140"/>
            <a:ext cx="4608000" cy="6588000"/>
          </a:xfrm>
          <a:prstGeom prst="rect">
            <a:avLst/>
          </a:prstGeom>
        </p:spPr>
      </p:pic>
      <p:sp>
        <p:nvSpPr>
          <p:cNvPr id="6" name="TextBox 5">
            <a:extLst>
              <a:ext uri="{FF2B5EF4-FFF2-40B4-BE49-F238E27FC236}">
                <a16:creationId xmlns:a16="http://schemas.microsoft.com/office/drawing/2014/main" id="{2C8ADAD1-3E6C-B49E-57B8-00C57056F44B}"/>
              </a:ext>
            </a:extLst>
          </p:cNvPr>
          <p:cNvSpPr txBox="1"/>
          <p:nvPr/>
        </p:nvSpPr>
        <p:spPr>
          <a:xfrm>
            <a:off x="5848202" y="1523434"/>
            <a:ext cx="7315200" cy="5262979"/>
          </a:xfrm>
          <a:prstGeom prst="rect">
            <a:avLst/>
          </a:prstGeom>
          <a:noFill/>
        </p:spPr>
        <p:txBody>
          <a:bodyPr wrap="square">
            <a:spAutoFit/>
          </a:bodyPr>
          <a:lstStyle/>
          <a:p>
            <a:r>
              <a:rPr lang="en-GB" sz="2400" dirty="0">
                <a:latin typeface="Optima" panose="02000503060000020004" pitchFamily="2" charset="0"/>
              </a:rPr>
              <a:t>MPH graduate in Community Health Education and Promotion with a focus on environmental determinants of health</a:t>
            </a:r>
          </a:p>
          <a:p>
            <a:br>
              <a:rPr lang="en-GB" sz="2400" dirty="0">
                <a:latin typeface="Optima" panose="02000503060000020004" pitchFamily="2" charset="0"/>
              </a:rPr>
            </a:br>
            <a:r>
              <a:rPr lang="en-GB" sz="2400" dirty="0">
                <a:latin typeface="Optima" panose="02000503060000020004" pitchFamily="2" charset="0"/>
              </a:rPr>
              <a:t>Interest in P2 internship program</a:t>
            </a:r>
          </a:p>
          <a:p>
            <a:endParaRPr lang="en-GB" sz="2400" dirty="0">
              <a:latin typeface="Optima" panose="02000503060000020004" pitchFamily="2" charset="0"/>
            </a:endParaRPr>
          </a:p>
          <a:p>
            <a:pPr marL="342900" indent="-342900">
              <a:buFont typeface="Wingdings" pitchFamily="2" charset="2"/>
              <a:buChar char="Ø"/>
            </a:pPr>
            <a:r>
              <a:rPr lang="en-GB" sz="2400" dirty="0">
                <a:latin typeface="Optima" panose="02000503060000020004" pitchFamily="2" charset="0"/>
              </a:rPr>
              <a:t>Pollution is a major upstream driver of poor health outcomes and community vulnerability</a:t>
            </a:r>
          </a:p>
          <a:p>
            <a:pPr marL="342900" indent="-342900">
              <a:buFont typeface="Wingdings" pitchFamily="2" charset="2"/>
              <a:buChar char="Ø"/>
            </a:pPr>
            <a:r>
              <a:rPr lang="en-GB" sz="2400" dirty="0">
                <a:latin typeface="Optima" panose="02000503060000020004" pitchFamily="2" charset="0"/>
              </a:rPr>
              <a:t>Promoting healthier environments through sustainable practices</a:t>
            </a:r>
          </a:p>
          <a:p>
            <a:pPr marL="342900" indent="-342900">
              <a:buFont typeface="Wingdings" pitchFamily="2" charset="2"/>
              <a:buChar char="Ø"/>
            </a:pPr>
            <a:r>
              <a:rPr lang="en-GB" sz="2400" dirty="0">
                <a:latin typeface="Optima" panose="02000503060000020004" pitchFamily="2" charset="0"/>
              </a:rPr>
              <a:t>Waste reduction supports stronger, more resilient communities</a:t>
            </a:r>
          </a:p>
          <a:p>
            <a:pPr marL="342900" indent="-342900">
              <a:buFont typeface="Wingdings" pitchFamily="2" charset="2"/>
              <a:buChar char="Ø"/>
            </a:pPr>
            <a:endParaRPr lang="en-GB" sz="2400" dirty="0">
              <a:latin typeface="Optima" panose="02000503060000020004" pitchFamily="2" charset="0"/>
            </a:endParaRPr>
          </a:p>
          <a:p>
            <a:r>
              <a:rPr lang="en-GB" sz="2400" dirty="0">
                <a:latin typeface="Optima" panose="02000503060000020004" pitchFamily="2" charset="0"/>
              </a:rPr>
              <a:t>Committed to protecting health through prevention</a:t>
            </a:r>
            <a:endParaRPr lang="en-GH" sz="2400" dirty="0">
              <a:latin typeface="Optima" panose="02000503060000020004" pitchFamily="2" charset="0"/>
            </a:endParaRPr>
          </a:p>
        </p:txBody>
      </p:sp>
    </p:spTree>
    <p:extLst>
      <p:ext uri="{BB962C8B-B14F-4D97-AF65-F5344CB8AC3E}">
        <p14:creationId xmlns:p14="http://schemas.microsoft.com/office/powerpoint/2010/main" val="422912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D75E5-B1F3-5267-8511-56BD9732007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6D1CDD9D-9C00-382F-949F-7B892E0015FA}"/>
              </a:ext>
            </a:extLst>
          </p:cNvPr>
          <p:cNvSpPr/>
          <p:nvPr/>
        </p:nvSpPr>
        <p:spPr>
          <a:xfrm>
            <a:off x="6062630" y="313619"/>
            <a:ext cx="6273334" cy="839784"/>
          </a:xfrm>
          <a:prstGeom prst="rect">
            <a:avLst/>
          </a:prstGeom>
          <a:noFill/>
          <a:ln/>
        </p:spPr>
        <p:txBody>
          <a:bodyPr wrap="none" lIns="0" tIns="0" rIns="0" bIns="0" rtlCol="0" anchor="t"/>
          <a:lstStyle/>
          <a:p>
            <a:r>
              <a:rPr lang="en-GH" sz="6000" b="1" dirty="0">
                <a:latin typeface="Bodoni 72 Book" pitchFamily="2" charset="0"/>
              </a:rPr>
              <a:t>Outline</a:t>
            </a:r>
            <a:endParaRPr lang="en-US" sz="6000" b="1" dirty="0">
              <a:latin typeface="Bodoni 72 Book" pitchFamily="2" charset="0"/>
            </a:endParaRPr>
          </a:p>
        </p:txBody>
      </p:sp>
      <p:sp>
        <p:nvSpPr>
          <p:cNvPr id="9" name="Text 6">
            <a:extLst>
              <a:ext uri="{FF2B5EF4-FFF2-40B4-BE49-F238E27FC236}">
                <a16:creationId xmlns:a16="http://schemas.microsoft.com/office/drawing/2014/main" id="{98FFC72B-B4BA-F66E-C437-598AE1D97CA5}"/>
              </a:ext>
            </a:extLst>
          </p:cNvPr>
          <p:cNvSpPr/>
          <p:nvPr/>
        </p:nvSpPr>
        <p:spPr>
          <a:xfrm>
            <a:off x="9696212" y="3692366"/>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7">
            <a:extLst>
              <a:ext uri="{FF2B5EF4-FFF2-40B4-BE49-F238E27FC236}">
                <a16:creationId xmlns:a16="http://schemas.microsoft.com/office/drawing/2014/main" id="{615BB501-4476-5994-2FF2-33444237B691}"/>
              </a:ext>
            </a:extLst>
          </p:cNvPr>
          <p:cNvSpPr/>
          <p:nvPr/>
        </p:nvSpPr>
        <p:spPr>
          <a:xfrm>
            <a:off x="9696212" y="4259342"/>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8">
            <a:extLst>
              <a:ext uri="{FF2B5EF4-FFF2-40B4-BE49-F238E27FC236}">
                <a16:creationId xmlns:a16="http://schemas.microsoft.com/office/drawing/2014/main" id="{6964A486-190B-8805-708C-9D62448D9202}"/>
              </a:ext>
            </a:extLst>
          </p:cNvPr>
          <p:cNvSpPr/>
          <p:nvPr/>
        </p:nvSpPr>
        <p:spPr>
          <a:xfrm>
            <a:off x="9696212" y="4826318"/>
            <a:ext cx="3921085" cy="725805"/>
          </a:xfrm>
          <a:prstGeom prst="rect">
            <a:avLst/>
          </a:prstGeom>
          <a:noFill/>
          <a:ln/>
        </p:spPr>
        <p:txBody>
          <a:bodyPr wrap="square" lIns="0" tIns="0" rIns="0" bIns="0" rtlCol="0" anchor="t"/>
          <a:lstStyle/>
          <a:p>
            <a:pPr marL="0" indent="0" algn="l">
              <a:lnSpc>
                <a:spcPts val="2850"/>
              </a:lnSpc>
              <a:buNone/>
            </a:pPr>
            <a:endParaRPr lang="en-US" sz="1750" dirty="0"/>
          </a:p>
        </p:txBody>
      </p:sp>
      <p:pic>
        <p:nvPicPr>
          <p:cNvPr id="4" name="Image 1" descr="preencoded.png">
            <a:extLst>
              <a:ext uri="{FF2B5EF4-FFF2-40B4-BE49-F238E27FC236}">
                <a16:creationId xmlns:a16="http://schemas.microsoft.com/office/drawing/2014/main" id="{902E1DF3-6517-1F1C-58CD-BCA883B9902E}"/>
              </a:ext>
            </a:extLst>
          </p:cNvPr>
          <p:cNvPicPr>
            <a:picLocks noChangeAspect="1"/>
          </p:cNvPicPr>
          <p:nvPr/>
        </p:nvPicPr>
        <p:blipFill>
          <a:blip r:embed="rId3"/>
          <a:stretch>
            <a:fillRect/>
          </a:stretch>
        </p:blipFill>
        <p:spPr>
          <a:xfrm>
            <a:off x="1347570" y="1832292"/>
            <a:ext cx="875599" cy="1691372"/>
          </a:xfrm>
          <a:prstGeom prst="rect">
            <a:avLst/>
          </a:prstGeom>
        </p:spPr>
      </p:pic>
      <p:sp>
        <p:nvSpPr>
          <p:cNvPr id="5" name="Text 1">
            <a:extLst>
              <a:ext uri="{FF2B5EF4-FFF2-40B4-BE49-F238E27FC236}">
                <a16:creationId xmlns:a16="http://schemas.microsoft.com/office/drawing/2014/main" id="{92151287-67CC-9563-F515-F454EF6AFAA4}"/>
              </a:ext>
            </a:extLst>
          </p:cNvPr>
          <p:cNvSpPr/>
          <p:nvPr/>
        </p:nvSpPr>
        <p:spPr>
          <a:xfrm>
            <a:off x="2341977" y="1835200"/>
            <a:ext cx="2574012" cy="230386"/>
          </a:xfrm>
          <a:prstGeom prst="rect">
            <a:avLst/>
          </a:prstGeom>
          <a:noFill/>
          <a:ln/>
        </p:spPr>
        <p:txBody>
          <a:bodyPr wrap="none" lIns="0" tIns="0" rIns="0" bIns="0" rtlCol="0" anchor="t"/>
          <a:lstStyle/>
          <a:p>
            <a:pPr marL="0" indent="0" algn="l">
              <a:lnSpc>
                <a:spcPts val="1800"/>
              </a:lnSpc>
              <a:buNone/>
            </a:pPr>
            <a:r>
              <a:rPr lang="en-US" sz="2400" dirty="0">
                <a:latin typeface="Optima" panose="02000503060000020004" pitchFamily="2" charset="0"/>
                <a:ea typeface="Gelasio Semi Bold" pitchFamily="34" charset="-122"/>
                <a:cs typeface="Gelasio Semi Bold" pitchFamily="34" charset="-120"/>
              </a:rPr>
              <a:t> 406 Brewing</a:t>
            </a:r>
            <a:endParaRPr lang="en-US" sz="2400" dirty="0">
              <a:latin typeface="Optima" panose="02000503060000020004" pitchFamily="2" charset="0"/>
            </a:endParaRPr>
          </a:p>
        </p:txBody>
      </p:sp>
      <p:sp>
        <p:nvSpPr>
          <p:cNvPr id="6" name="Text 2">
            <a:extLst>
              <a:ext uri="{FF2B5EF4-FFF2-40B4-BE49-F238E27FC236}">
                <a16:creationId xmlns:a16="http://schemas.microsoft.com/office/drawing/2014/main" id="{A1EF5872-3A92-6ACA-6A8A-EBBD1EC55C06}"/>
              </a:ext>
            </a:extLst>
          </p:cNvPr>
          <p:cNvSpPr/>
          <p:nvPr/>
        </p:nvSpPr>
        <p:spPr>
          <a:xfrm>
            <a:off x="2681397" y="2258974"/>
            <a:ext cx="6671905" cy="235744"/>
          </a:xfrm>
          <a:prstGeom prst="rect">
            <a:avLst/>
          </a:prstGeom>
          <a:noFill/>
          <a:ln/>
        </p:spPr>
        <p:txBody>
          <a:bodyPr wrap="none" lIns="0" tIns="0" rIns="0" bIns="0" rtlCol="0" anchor="t"/>
          <a:lstStyle/>
          <a:p>
            <a:pPr marL="342900" indent="-342900" algn="l">
              <a:lnSpc>
                <a:spcPts val="1850"/>
              </a:lnSpc>
              <a:buSzPct val="100000"/>
              <a:buChar char="•"/>
            </a:pPr>
            <a:r>
              <a:rPr lang="en-US" sz="2400" dirty="0">
                <a:latin typeface="Optima" panose="02000503060000020004" pitchFamily="2" charset="0"/>
                <a:ea typeface="Gelasio" pitchFamily="34" charset="-122"/>
                <a:cs typeface="Gelasio" pitchFamily="34" charset="-120"/>
              </a:rPr>
              <a:t>406 Brewing and Taproom</a:t>
            </a:r>
            <a:endParaRPr lang="en-US" sz="2400" dirty="0">
              <a:latin typeface="Optima" panose="02000503060000020004" pitchFamily="2" charset="0"/>
            </a:endParaRPr>
          </a:p>
        </p:txBody>
      </p:sp>
      <p:sp>
        <p:nvSpPr>
          <p:cNvPr id="7" name="Text 3">
            <a:extLst>
              <a:ext uri="{FF2B5EF4-FFF2-40B4-BE49-F238E27FC236}">
                <a16:creationId xmlns:a16="http://schemas.microsoft.com/office/drawing/2014/main" id="{7ECDAA23-0D06-4A7A-161E-13D3D7732CEB}"/>
              </a:ext>
            </a:extLst>
          </p:cNvPr>
          <p:cNvSpPr/>
          <p:nvPr/>
        </p:nvSpPr>
        <p:spPr>
          <a:xfrm>
            <a:off x="2681398" y="2651108"/>
            <a:ext cx="6671905" cy="235744"/>
          </a:xfrm>
          <a:prstGeom prst="rect">
            <a:avLst/>
          </a:prstGeom>
          <a:noFill/>
          <a:ln/>
        </p:spPr>
        <p:txBody>
          <a:bodyPr wrap="none" lIns="0" tIns="0" rIns="0" bIns="0" rtlCol="0" anchor="t"/>
          <a:lstStyle/>
          <a:p>
            <a:pPr marL="342900" indent="-342900" algn="l">
              <a:lnSpc>
                <a:spcPts val="1850"/>
              </a:lnSpc>
              <a:buSzPct val="100000"/>
              <a:buChar char="•"/>
            </a:pPr>
            <a:r>
              <a:rPr lang="en-US" sz="2400" dirty="0">
                <a:latin typeface="Optima" panose="02000503060000020004" pitchFamily="2" charset="0"/>
                <a:ea typeface="Gelasio" pitchFamily="34" charset="-122"/>
                <a:cs typeface="Gelasio" pitchFamily="34" charset="-120"/>
              </a:rPr>
              <a:t>Practices Supporting Sustainability</a:t>
            </a:r>
            <a:endParaRPr lang="en-US" sz="2400" dirty="0">
              <a:latin typeface="Optima" panose="02000503060000020004" pitchFamily="2" charset="0"/>
            </a:endParaRPr>
          </a:p>
        </p:txBody>
      </p:sp>
      <p:sp>
        <p:nvSpPr>
          <p:cNvPr id="8" name="Text 4">
            <a:extLst>
              <a:ext uri="{FF2B5EF4-FFF2-40B4-BE49-F238E27FC236}">
                <a16:creationId xmlns:a16="http://schemas.microsoft.com/office/drawing/2014/main" id="{AD8D052B-4E2F-5758-EA7D-A4052409A991}"/>
              </a:ext>
            </a:extLst>
          </p:cNvPr>
          <p:cNvSpPr/>
          <p:nvPr/>
        </p:nvSpPr>
        <p:spPr>
          <a:xfrm>
            <a:off x="2681399" y="3063091"/>
            <a:ext cx="6671905" cy="235744"/>
          </a:xfrm>
          <a:prstGeom prst="rect">
            <a:avLst/>
          </a:prstGeom>
          <a:noFill/>
          <a:ln/>
        </p:spPr>
        <p:txBody>
          <a:bodyPr wrap="none" lIns="0" tIns="0" rIns="0" bIns="0" rtlCol="0" anchor="t"/>
          <a:lstStyle/>
          <a:p>
            <a:pPr marL="342900" indent="-342900" algn="l">
              <a:lnSpc>
                <a:spcPts val="1850"/>
              </a:lnSpc>
              <a:buSzPct val="100000"/>
              <a:buChar char="•"/>
            </a:pPr>
            <a:r>
              <a:rPr lang="en-US" sz="2400" dirty="0">
                <a:latin typeface="Optima" panose="02000503060000020004" pitchFamily="2" charset="0"/>
                <a:ea typeface="Gelasio" pitchFamily="34" charset="-122"/>
                <a:cs typeface="Gelasio" pitchFamily="34" charset="-120"/>
              </a:rPr>
              <a:t>P2 Interest and Challenges</a:t>
            </a:r>
            <a:endParaRPr lang="en-US" sz="2400" dirty="0">
              <a:latin typeface="Optima" panose="02000503060000020004" pitchFamily="2" charset="0"/>
            </a:endParaRPr>
          </a:p>
        </p:txBody>
      </p:sp>
      <p:pic>
        <p:nvPicPr>
          <p:cNvPr id="12" name="Image 2" descr="preencoded.png">
            <a:extLst>
              <a:ext uri="{FF2B5EF4-FFF2-40B4-BE49-F238E27FC236}">
                <a16:creationId xmlns:a16="http://schemas.microsoft.com/office/drawing/2014/main" id="{A06D8066-1DB1-DA9D-E362-9D8D5AC1EEFB}"/>
              </a:ext>
            </a:extLst>
          </p:cNvPr>
          <p:cNvPicPr>
            <a:picLocks noChangeAspect="1"/>
          </p:cNvPicPr>
          <p:nvPr/>
        </p:nvPicPr>
        <p:blipFill>
          <a:blip r:embed="rId4"/>
          <a:stretch>
            <a:fillRect/>
          </a:stretch>
        </p:blipFill>
        <p:spPr>
          <a:xfrm>
            <a:off x="1382106" y="3631848"/>
            <a:ext cx="806527" cy="967806"/>
          </a:xfrm>
          <a:prstGeom prst="rect">
            <a:avLst/>
          </a:prstGeom>
        </p:spPr>
      </p:pic>
      <p:sp>
        <p:nvSpPr>
          <p:cNvPr id="13" name="Text 5">
            <a:extLst>
              <a:ext uri="{FF2B5EF4-FFF2-40B4-BE49-F238E27FC236}">
                <a16:creationId xmlns:a16="http://schemas.microsoft.com/office/drawing/2014/main" id="{60E0A3F0-CCED-0FEA-3B5A-4026A57B447E}"/>
              </a:ext>
            </a:extLst>
          </p:cNvPr>
          <p:cNvSpPr/>
          <p:nvPr/>
        </p:nvSpPr>
        <p:spPr>
          <a:xfrm>
            <a:off x="2341977" y="4023598"/>
            <a:ext cx="6671905" cy="235744"/>
          </a:xfrm>
          <a:prstGeom prst="rect">
            <a:avLst/>
          </a:prstGeom>
          <a:noFill/>
          <a:ln/>
        </p:spPr>
        <p:txBody>
          <a:bodyPr wrap="none" lIns="0" tIns="0" rIns="0" bIns="0" rtlCol="0" anchor="t"/>
          <a:lstStyle/>
          <a:p>
            <a:pPr marL="0" indent="0" algn="l">
              <a:lnSpc>
                <a:spcPts val="1850"/>
              </a:lnSpc>
              <a:buNone/>
            </a:pPr>
            <a:r>
              <a:rPr lang="en-US" sz="2400" dirty="0">
                <a:latin typeface="Optima" panose="02000503060000020004" pitchFamily="2" charset="0"/>
                <a:ea typeface="Gelasio" pitchFamily="34" charset="-122"/>
                <a:cs typeface="Gelasio" pitchFamily="34" charset="-120"/>
              </a:rPr>
              <a:t>Value Stream Mapping, Profit Velocity Model &amp; P2 Focus Areas</a:t>
            </a:r>
            <a:endParaRPr lang="en-US" sz="2400" dirty="0">
              <a:latin typeface="Optima" panose="02000503060000020004" pitchFamily="2" charset="0"/>
            </a:endParaRPr>
          </a:p>
        </p:txBody>
      </p:sp>
      <p:pic>
        <p:nvPicPr>
          <p:cNvPr id="14" name="Image 3" descr="preencoded.png">
            <a:extLst>
              <a:ext uri="{FF2B5EF4-FFF2-40B4-BE49-F238E27FC236}">
                <a16:creationId xmlns:a16="http://schemas.microsoft.com/office/drawing/2014/main" id="{708C6A69-194C-0573-769E-3AF60724E037}"/>
              </a:ext>
            </a:extLst>
          </p:cNvPr>
          <p:cNvPicPr>
            <a:picLocks noChangeAspect="1"/>
          </p:cNvPicPr>
          <p:nvPr/>
        </p:nvPicPr>
        <p:blipFill>
          <a:blip r:embed="rId5"/>
          <a:stretch>
            <a:fillRect/>
          </a:stretch>
        </p:blipFill>
        <p:spPr>
          <a:xfrm>
            <a:off x="1382106" y="4668850"/>
            <a:ext cx="806526" cy="967805"/>
          </a:xfrm>
          <a:prstGeom prst="rect">
            <a:avLst/>
          </a:prstGeom>
        </p:spPr>
      </p:pic>
      <p:sp>
        <p:nvSpPr>
          <p:cNvPr id="15" name="Text 6">
            <a:extLst>
              <a:ext uri="{FF2B5EF4-FFF2-40B4-BE49-F238E27FC236}">
                <a16:creationId xmlns:a16="http://schemas.microsoft.com/office/drawing/2014/main" id="{9281163C-8969-D11D-2E3D-9240573AB265}"/>
              </a:ext>
            </a:extLst>
          </p:cNvPr>
          <p:cNvSpPr/>
          <p:nvPr/>
        </p:nvSpPr>
        <p:spPr>
          <a:xfrm>
            <a:off x="2341978" y="4996182"/>
            <a:ext cx="6671905" cy="235744"/>
          </a:xfrm>
          <a:prstGeom prst="rect">
            <a:avLst/>
          </a:prstGeom>
          <a:noFill/>
          <a:ln/>
        </p:spPr>
        <p:txBody>
          <a:bodyPr wrap="none" lIns="0" tIns="0" rIns="0" bIns="0" rtlCol="0" anchor="t"/>
          <a:lstStyle/>
          <a:p>
            <a:pPr marL="0" indent="0" algn="l">
              <a:lnSpc>
                <a:spcPts val="1850"/>
              </a:lnSpc>
              <a:buNone/>
            </a:pPr>
            <a:r>
              <a:rPr lang="en-US" sz="2400" dirty="0">
                <a:latin typeface="Optima" panose="02000503060000020004" pitchFamily="2" charset="0"/>
                <a:ea typeface="Gelasio" pitchFamily="34" charset="-122"/>
                <a:cs typeface="Gelasio" pitchFamily="34" charset="-120"/>
              </a:rPr>
              <a:t>Sustainable Brewery Figures &amp; P2 Implementations Recommended</a:t>
            </a:r>
            <a:endParaRPr lang="en-US" sz="2400" dirty="0">
              <a:latin typeface="Optima" panose="02000503060000020004" pitchFamily="2" charset="0"/>
            </a:endParaRPr>
          </a:p>
        </p:txBody>
      </p:sp>
      <p:pic>
        <p:nvPicPr>
          <p:cNvPr id="16" name="Image 4" descr="preencoded.png">
            <a:extLst>
              <a:ext uri="{FF2B5EF4-FFF2-40B4-BE49-F238E27FC236}">
                <a16:creationId xmlns:a16="http://schemas.microsoft.com/office/drawing/2014/main" id="{2FE4A40E-0C83-9331-E514-031D2EAE6518}"/>
              </a:ext>
            </a:extLst>
          </p:cNvPr>
          <p:cNvPicPr>
            <a:picLocks noChangeAspect="1"/>
          </p:cNvPicPr>
          <p:nvPr/>
        </p:nvPicPr>
        <p:blipFill>
          <a:blip r:embed="rId6"/>
          <a:stretch>
            <a:fillRect/>
          </a:stretch>
        </p:blipFill>
        <p:spPr>
          <a:xfrm>
            <a:off x="1382108" y="5727198"/>
            <a:ext cx="806526" cy="967805"/>
          </a:xfrm>
          <a:prstGeom prst="rect">
            <a:avLst/>
          </a:prstGeom>
        </p:spPr>
      </p:pic>
      <p:sp>
        <p:nvSpPr>
          <p:cNvPr id="17" name="Text 7">
            <a:extLst>
              <a:ext uri="{FF2B5EF4-FFF2-40B4-BE49-F238E27FC236}">
                <a16:creationId xmlns:a16="http://schemas.microsoft.com/office/drawing/2014/main" id="{6BAABE0E-D8FC-FD9F-1AEB-0080D9A04079}"/>
              </a:ext>
            </a:extLst>
          </p:cNvPr>
          <p:cNvSpPr/>
          <p:nvPr/>
        </p:nvSpPr>
        <p:spPr>
          <a:xfrm>
            <a:off x="2341978" y="6093228"/>
            <a:ext cx="6671905" cy="235744"/>
          </a:xfrm>
          <a:prstGeom prst="rect">
            <a:avLst/>
          </a:prstGeom>
          <a:noFill/>
          <a:ln/>
        </p:spPr>
        <p:txBody>
          <a:bodyPr wrap="none" lIns="0" tIns="0" rIns="0" bIns="0" rtlCol="0" anchor="t"/>
          <a:lstStyle/>
          <a:p>
            <a:pPr marL="0" indent="0" algn="l">
              <a:lnSpc>
                <a:spcPts val="1850"/>
              </a:lnSpc>
              <a:buNone/>
            </a:pPr>
            <a:r>
              <a:rPr lang="en-US" sz="2400" dirty="0">
                <a:latin typeface="Optima" panose="02000503060000020004" pitchFamily="2" charset="0"/>
                <a:ea typeface="Gelasio" pitchFamily="34" charset="-122"/>
                <a:cs typeface="Gelasio" pitchFamily="34" charset="-120"/>
              </a:rPr>
              <a:t>P2 Outcomes &amp; Program Insights: Expected results and lessons learned.</a:t>
            </a:r>
            <a:endParaRPr lang="en-US" sz="2400" dirty="0">
              <a:latin typeface="Optima" panose="02000503060000020004" pitchFamily="2" charset="0"/>
            </a:endParaRPr>
          </a:p>
        </p:txBody>
      </p:sp>
      <p:pic>
        <p:nvPicPr>
          <p:cNvPr id="18" name="Image 5" descr="preencoded.png">
            <a:extLst>
              <a:ext uri="{FF2B5EF4-FFF2-40B4-BE49-F238E27FC236}">
                <a16:creationId xmlns:a16="http://schemas.microsoft.com/office/drawing/2014/main" id="{B7076670-9533-E65D-9543-B9C57DA25661}"/>
              </a:ext>
            </a:extLst>
          </p:cNvPr>
          <p:cNvPicPr>
            <a:picLocks noChangeAspect="1"/>
          </p:cNvPicPr>
          <p:nvPr/>
        </p:nvPicPr>
        <p:blipFill>
          <a:blip r:embed="rId7"/>
          <a:stretch>
            <a:fillRect/>
          </a:stretch>
        </p:blipFill>
        <p:spPr>
          <a:xfrm>
            <a:off x="1386019" y="6783122"/>
            <a:ext cx="802615" cy="963112"/>
          </a:xfrm>
          <a:prstGeom prst="rect">
            <a:avLst/>
          </a:prstGeom>
        </p:spPr>
      </p:pic>
      <p:sp>
        <p:nvSpPr>
          <p:cNvPr id="19" name="Text 8">
            <a:extLst>
              <a:ext uri="{FF2B5EF4-FFF2-40B4-BE49-F238E27FC236}">
                <a16:creationId xmlns:a16="http://schemas.microsoft.com/office/drawing/2014/main" id="{460397CF-F8D0-5989-E6E1-BCB6D30AF50E}"/>
              </a:ext>
            </a:extLst>
          </p:cNvPr>
          <p:cNvSpPr/>
          <p:nvPr/>
        </p:nvSpPr>
        <p:spPr>
          <a:xfrm>
            <a:off x="2341978" y="7058061"/>
            <a:ext cx="6857319" cy="506186"/>
          </a:xfrm>
          <a:prstGeom prst="rect">
            <a:avLst/>
          </a:prstGeom>
          <a:noFill/>
          <a:ln/>
        </p:spPr>
        <p:txBody>
          <a:bodyPr wrap="none" lIns="0" tIns="0" rIns="0" bIns="0" rtlCol="0" anchor="t"/>
          <a:lstStyle/>
          <a:p>
            <a:pPr marL="0" indent="0" algn="l">
              <a:lnSpc>
                <a:spcPts val="1850"/>
              </a:lnSpc>
              <a:buNone/>
            </a:pPr>
            <a:r>
              <a:rPr lang="en-US" sz="2400" dirty="0">
                <a:latin typeface="Optima" panose="02000503060000020004" pitchFamily="2" charset="0"/>
                <a:ea typeface="Gelasio" pitchFamily="34" charset="-122"/>
                <a:cs typeface="Gelasio" pitchFamily="34" charset="-120"/>
              </a:rPr>
              <a:t>Future Recommendations and Acknowledgement</a:t>
            </a:r>
            <a:endParaRPr lang="en-US" sz="2400" dirty="0">
              <a:latin typeface="Optima" panose="02000503060000020004" pitchFamily="2" charset="0"/>
            </a:endParaRPr>
          </a:p>
        </p:txBody>
      </p:sp>
    </p:spTree>
    <p:extLst>
      <p:ext uri="{BB962C8B-B14F-4D97-AF65-F5344CB8AC3E}">
        <p14:creationId xmlns:p14="http://schemas.microsoft.com/office/powerpoint/2010/main" val="3146686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7FEF2-C99B-AFBB-87AB-8AEB025977C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50C17C5-925D-F2E6-7E24-B903A03D07B3}"/>
              </a:ext>
            </a:extLst>
          </p:cNvPr>
          <p:cNvSpPr/>
          <p:nvPr/>
        </p:nvSpPr>
        <p:spPr>
          <a:xfrm>
            <a:off x="491889" y="680705"/>
            <a:ext cx="7658100" cy="1180454"/>
          </a:xfrm>
          <a:prstGeom prst="rect">
            <a:avLst/>
          </a:prstGeom>
          <a:noFill/>
          <a:ln/>
        </p:spPr>
        <p:txBody>
          <a:bodyPr wrap="none" lIns="0" tIns="0" rIns="0" bIns="0" rtlCol="0" anchor="t"/>
          <a:lstStyle/>
          <a:p>
            <a:r>
              <a:rPr lang="en-GH" sz="5400" b="1" dirty="0">
                <a:latin typeface="Bodoni 72 Book" pitchFamily="2" charset="0"/>
              </a:rPr>
              <a:t>406 Brewing and Taproom</a:t>
            </a:r>
            <a:endParaRPr lang="en-US" sz="5400" b="1" dirty="0">
              <a:latin typeface="Bodoni 72 Book" pitchFamily="2" charset="0"/>
            </a:endParaRPr>
          </a:p>
        </p:txBody>
      </p:sp>
      <p:sp>
        <p:nvSpPr>
          <p:cNvPr id="9" name="Text 6">
            <a:extLst>
              <a:ext uri="{FF2B5EF4-FFF2-40B4-BE49-F238E27FC236}">
                <a16:creationId xmlns:a16="http://schemas.microsoft.com/office/drawing/2014/main" id="{C857E1C7-BB7C-162F-4EDC-AE7D4050C5A4}"/>
              </a:ext>
            </a:extLst>
          </p:cNvPr>
          <p:cNvSpPr/>
          <p:nvPr/>
        </p:nvSpPr>
        <p:spPr>
          <a:xfrm>
            <a:off x="9696212" y="3692366"/>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7">
            <a:extLst>
              <a:ext uri="{FF2B5EF4-FFF2-40B4-BE49-F238E27FC236}">
                <a16:creationId xmlns:a16="http://schemas.microsoft.com/office/drawing/2014/main" id="{1105317D-C1F3-A77E-5F80-398A51796DE8}"/>
              </a:ext>
            </a:extLst>
          </p:cNvPr>
          <p:cNvSpPr/>
          <p:nvPr/>
        </p:nvSpPr>
        <p:spPr>
          <a:xfrm>
            <a:off x="9696212" y="4259342"/>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8">
            <a:extLst>
              <a:ext uri="{FF2B5EF4-FFF2-40B4-BE49-F238E27FC236}">
                <a16:creationId xmlns:a16="http://schemas.microsoft.com/office/drawing/2014/main" id="{28B9CE35-C5FB-84FF-744F-7D5992BFE011}"/>
              </a:ext>
            </a:extLst>
          </p:cNvPr>
          <p:cNvSpPr/>
          <p:nvPr/>
        </p:nvSpPr>
        <p:spPr>
          <a:xfrm>
            <a:off x="9696212" y="4826318"/>
            <a:ext cx="3921085" cy="725805"/>
          </a:xfrm>
          <a:prstGeom prst="rect">
            <a:avLst/>
          </a:prstGeom>
          <a:noFill/>
          <a:ln/>
        </p:spPr>
        <p:txBody>
          <a:bodyPr wrap="square" lIns="0" tIns="0" rIns="0" bIns="0" rtlCol="0" anchor="t"/>
          <a:lstStyle/>
          <a:p>
            <a:pPr marL="0" indent="0" algn="l">
              <a:lnSpc>
                <a:spcPts val="2850"/>
              </a:lnSpc>
              <a:buNone/>
            </a:pPr>
            <a:endParaRPr lang="en-US" sz="1750" dirty="0"/>
          </a:p>
        </p:txBody>
      </p:sp>
      <p:pic>
        <p:nvPicPr>
          <p:cNvPr id="15" name="Picture 14">
            <a:extLst>
              <a:ext uri="{FF2B5EF4-FFF2-40B4-BE49-F238E27FC236}">
                <a16:creationId xmlns:a16="http://schemas.microsoft.com/office/drawing/2014/main" id="{93E2C5FC-3E10-4462-1EC2-A04A7CBC1A7F}"/>
              </a:ext>
            </a:extLst>
          </p:cNvPr>
          <p:cNvPicPr>
            <a:picLocks noChangeAspect="1"/>
          </p:cNvPicPr>
          <p:nvPr/>
        </p:nvPicPr>
        <p:blipFill>
          <a:blip r:embed="rId3"/>
          <a:stretch>
            <a:fillRect/>
          </a:stretch>
        </p:blipFill>
        <p:spPr>
          <a:xfrm>
            <a:off x="8047418" y="0"/>
            <a:ext cx="6582982" cy="8229600"/>
          </a:xfrm>
          <a:prstGeom prst="rect">
            <a:avLst/>
          </a:prstGeom>
        </p:spPr>
      </p:pic>
      <p:sp>
        <p:nvSpPr>
          <p:cNvPr id="16" name="Content Placeholder 2">
            <a:extLst>
              <a:ext uri="{FF2B5EF4-FFF2-40B4-BE49-F238E27FC236}">
                <a16:creationId xmlns:a16="http://schemas.microsoft.com/office/drawing/2014/main" id="{1CE0B478-17FE-CB9A-0C86-7F7983BA7C1E}"/>
              </a:ext>
            </a:extLst>
          </p:cNvPr>
          <p:cNvSpPr txBox="1">
            <a:spLocks/>
          </p:cNvSpPr>
          <p:nvPr/>
        </p:nvSpPr>
        <p:spPr>
          <a:xfrm>
            <a:off x="528800" y="2017103"/>
            <a:ext cx="7292586"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SzPct val="100000"/>
              <a:buFont typeface="Wingdings" pitchFamily="2" charset="2"/>
              <a:buChar char="Ø"/>
            </a:pPr>
            <a:r>
              <a:rPr lang="en-GB" sz="2400" dirty="0">
                <a:latin typeface="Optima" panose="02000503060000020004" pitchFamily="2" charset="0"/>
                <a:cs typeface="Times New Roman" panose="02020603050405020304" pitchFamily="18" charset="0"/>
              </a:rPr>
              <a:t>Small craft brewery located in Manhattan, Montana. </a:t>
            </a:r>
          </a:p>
          <a:p>
            <a:pPr>
              <a:buSzPct val="100000"/>
              <a:buFont typeface="Wingdings" pitchFamily="2" charset="2"/>
              <a:buChar char="Ø"/>
            </a:pPr>
            <a:r>
              <a:rPr lang="en-GB" sz="2400" dirty="0">
                <a:latin typeface="Optima" panose="02000503060000020004" pitchFamily="2" charset="0"/>
                <a:cs typeface="Times New Roman" panose="02020603050405020304" pitchFamily="18" charset="0"/>
              </a:rPr>
              <a:t>Known for its locally brewed beers and community-centred approach</a:t>
            </a:r>
          </a:p>
          <a:p>
            <a:pPr>
              <a:buSzPct val="100000"/>
              <a:buFont typeface="Wingdings" pitchFamily="2" charset="2"/>
              <a:buChar char="Ø"/>
            </a:pPr>
            <a:r>
              <a:rPr lang="en-GB" sz="2400" dirty="0">
                <a:latin typeface="Optima" panose="02000503060000020004" pitchFamily="2" charset="0"/>
                <a:cs typeface="Times New Roman" panose="02020603050405020304" pitchFamily="18" charset="0"/>
              </a:rPr>
              <a:t>Operates on a modest scale with a strong interest in sustainable practices and continuous improvement.</a:t>
            </a:r>
          </a:p>
        </p:txBody>
      </p:sp>
      <p:pic>
        <p:nvPicPr>
          <p:cNvPr id="19" name="Picture 18">
            <a:extLst>
              <a:ext uri="{FF2B5EF4-FFF2-40B4-BE49-F238E27FC236}">
                <a16:creationId xmlns:a16="http://schemas.microsoft.com/office/drawing/2014/main" id="{247280F1-3409-77E4-129C-F674E7FC3B9B}"/>
              </a:ext>
            </a:extLst>
          </p:cNvPr>
          <p:cNvPicPr>
            <a:picLocks noChangeAspect="1"/>
          </p:cNvPicPr>
          <p:nvPr/>
        </p:nvPicPr>
        <p:blipFill>
          <a:blip r:embed="rId4"/>
          <a:stretch>
            <a:fillRect/>
          </a:stretch>
        </p:blipFill>
        <p:spPr>
          <a:xfrm>
            <a:off x="528800" y="5228794"/>
            <a:ext cx="2753309" cy="2775335"/>
          </a:xfrm>
          <a:prstGeom prst="rect">
            <a:avLst/>
          </a:prstGeom>
        </p:spPr>
      </p:pic>
      <p:pic>
        <p:nvPicPr>
          <p:cNvPr id="21" name="Picture 20">
            <a:extLst>
              <a:ext uri="{FF2B5EF4-FFF2-40B4-BE49-F238E27FC236}">
                <a16:creationId xmlns:a16="http://schemas.microsoft.com/office/drawing/2014/main" id="{E627B0EE-24F3-3E72-2CD2-643EC825E3DB}"/>
              </a:ext>
            </a:extLst>
          </p:cNvPr>
          <p:cNvPicPr>
            <a:picLocks noChangeAspect="1"/>
          </p:cNvPicPr>
          <p:nvPr/>
        </p:nvPicPr>
        <p:blipFill>
          <a:blip r:embed="rId5"/>
          <a:srcRect l="2407" t="24024" r="-2407" b="30049"/>
          <a:stretch>
            <a:fillRect/>
          </a:stretch>
        </p:blipFill>
        <p:spPr>
          <a:xfrm>
            <a:off x="3776213" y="4890614"/>
            <a:ext cx="3777101" cy="3084247"/>
          </a:xfrm>
          <a:prstGeom prst="rect">
            <a:avLst/>
          </a:prstGeom>
        </p:spPr>
      </p:pic>
    </p:spTree>
    <p:extLst>
      <p:ext uri="{BB962C8B-B14F-4D97-AF65-F5344CB8AC3E}">
        <p14:creationId xmlns:p14="http://schemas.microsoft.com/office/powerpoint/2010/main" val="3268122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16E3D-C498-7B4C-82F3-687D24ADC4C7}"/>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3983D25-B6FE-6AF8-C9CF-F90BD380D530}"/>
              </a:ext>
            </a:extLst>
          </p:cNvPr>
          <p:cNvSpPr/>
          <p:nvPr/>
        </p:nvSpPr>
        <p:spPr>
          <a:xfrm>
            <a:off x="2082283" y="318903"/>
            <a:ext cx="10465832" cy="858704"/>
          </a:xfrm>
          <a:prstGeom prst="rect">
            <a:avLst/>
          </a:prstGeom>
          <a:noFill/>
          <a:ln/>
        </p:spPr>
        <p:txBody>
          <a:bodyPr wrap="none" lIns="0" tIns="0" rIns="0" bIns="0" rtlCol="0" anchor="t"/>
          <a:lstStyle/>
          <a:p>
            <a:pPr algn="ctr">
              <a:lnSpc>
                <a:spcPts val="5550"/>
              </a:lnSpc>
            </a:pPr>
            <a:r>
              <a:rPr lang="en-GB" sz="6000" b="1" dirty="0">
                <a:latin typeface="Bodoni 72 Book" pitchFamily="2" charset="0"/>
              </a:rPr>
              <a:t>406 Practices Supporting Sustainability</a:t>
            </a:r>
            <a:endParaRPr lang="en-US" sz="6000" b="1" dirty="0">
              <a:latin typeface="BODONI 72 BOOK" pitchFamily="2" charset="0"/>
            </a:endParaRPr>
          </a:p>
        </p:txBody>
      </p:sp>
      <p:sp>
        <p:nvSpPr>
          <p:cNvPr id="5" name="Text 2">
            <a:extLst>
              <a:ext uri="{FF2B5EF4-FFF2-40B4-BE49-F238E27FC236}">
                <a16:creationId xmlns:a16="http://schemas.microsoft.com/office/drawing/2014/main" id="{9A925A4F-8B6C-841B-F5CA-7BEF4D473AB5}"/>
              </a:ext>
            </a:extLst>
          </p:cNvPr>
          <p:cNvSpPr/>
          <p:nvPr/>
        </p:nvSpPr>
        <p:spPr>
          <a:xfrm>
            <a:off x="1774262" y="6636780"/>
            <a:ext cx="2845594" cy="1159097"/>
          </a:xfrm>
          <a:prstGeom prst="rect">
            <a:avLst/>
          </a:prstGeom>
          <a:noFill/>
          <a:ln/>
        </p:spPr>
        <p:txBody>
          <a:bodyPr wrap="square" lIns="0" tIns="0" rIns="0" bIns="0" rtlCol="0" anchor="t"/>
          <a:lstStyle/>
          <a:p>
            <a:r>
              <a:rPr lang="en-GB" sz="2000" dirty="0">
                <a:latin typeface="Optima" panose="02000503060000020004" pitchFamily="2" charset="0"/>
              </a:rPr>
              <a:t>Spent grain goes to a local farmers for livestock feed</a:t>
            </a:r>
          </a:p>
        </p:txBody>
      </p:sp>
      <p:sp>
        <p:nvSpPr>
          <p:cNvPr id="8" name="Text 4">
            <a:extLst>
              <a:ext uri="{FF2B5EF4-FFF2-40B4-BE49-F238E27FC236}">
                <a16:creationId xmlns:a16="http://schemas.microsoft.com/office/drawing/2014/main" id="{BF0A66A5-7D9C-CFC8-5A21-E5B7C53FD743}"/>
              </a:ext>
            </a:extLst>
          </p:cNvPr>
          <p:cNvSpPr/>
          <p:nvPr/>
        </p:nvSpPr>
        <p:spPr>
          <a:xfrm>
            <a:off x="8756396" y="4204930"/>
            <a:ext cx="4099742" cy="1451610"/>
          </a:xfrm>
          <a:prstGeom prst="rect">
            <a:avLst/>
          </a:prstGeom>
          <a:noFill/>
          <a:ln/>
        </p:spPr>
        <p:txBody>
          <a:bodyPr wrap="square" lIns="0" tIns="0" rIns="0" bIns="0" rtlCol="0" anchor="t"/>
          <a:lstStyle/>
          <a:p>
            <a:r>
              <a:rPr lang="en-GB" sz="2000" dirty="0">
                <a:latin typeface="Optima" panose="02000503060000020004" pitchFamily="2" charset="0"/>
              </a:rPr>
              <a:t>70% of malt is sourced locally, supporting local agriculture and cutting transport-related emissions.</a:t>
            </a:r>
          </a:p>
        </p:txBody>
      </p:sp>
      <p:sp>
        <p:nvSpPr>
          <p:cNvPr id="11" name="Text 6">
            <a:extLst>
              <a:ext uri="{FF2B5EF4-FFF2-40B4-BE49-F238E27FC236}">
                <a16:creationId xmlns:a16="http://schemas.microsoft.com/office/drawing/2014/main" id="{BBD8B323-D3F0-4A70-0A2F-2A16F7256283}"/>
              </a:ext>
            </a:extLst>
          </p:cNvPr>
          <p:cNvSpPr/>
          <p:nvPr/>
        </p:nvSpPr>
        <p:spPr>
          <a:xfrm>
            <a:off x="5507962" y="6289988"/>
            <a:ext cx="2845594" cy="1159097"/>
          </a:xfrm>
          <a:prstGeom prst="rect">
            <a:avLst/>
          </a:prstGeom>
          <a:noFill/>
          <a:ln/>
        </p:spPr>
        <p:txBody>
          <a:bodyPr wrap="square" lIns="0" tIns="0" rIns="0" bIns="0" rtlCol="0" anchor="t"/>
          <a:lstStyle/>
          <a:p>
            <a:r>
              <a:rPr lang="en-GB" sz="2000" dirty="0">
                <a:latin typeface="Optima" panose="02000503060000020004" pitchFamily="2" charset="0"/>
              </a:rPr>
              <a:t>Reuses caustic and sanitizer from tank cleaning to wash small equipment</a:t>
            </a:r>
          </a:p>
        </p:txBody>
      </p:sp>
      <p:sp>
        <p:nvSpPr>
          <p:cNvPr id="14" name="Text 8">
            <a:extLst>
              <a:ext uri="{FF2B5EF4-FFF2-40B4-BE49-F238E27FC236}">
                <a16:creationId xmlns:a16="http://schemas.microsoft.com/office/drawing/2014/main" id="{1C8F8B84-F4A9-1FC3-19D8-ED8118ED07FA}"/>
              </a:ext>
            </a:extLst>
          </p:cNvPr>
          <p:cNvSpPr/>
          <p:nvPr/>
        </p:nvSpPr>
        <p:spPr>
          <a:xfrm>
            <a:off x="5493114" y="1478628"/>
            <a:ext cx="3614475" cy="1159097"/>
          </a:xfrm>
          <a:prstGeom prst="rect">
            <a:avLst/>
          </a:prstGeom>
          <a:noFill/>
          <a:ln/>
        </p:spPr>
        <p:txBody>
          <a:bodyPr wrap="square" lIns="0" tIns="0" rIns="0" bIns="0" rtlCol="0" anchor="t"/>
          <a:lstStyle/>
          <a:p>
            <a:r>
              <a:rPr lang="en-GB" sz="2000" dirty="0">
                <a:latin typeface="Optima" panose="02000503060000020004" pitchFamily="2" charset="0"/>
              </a:rPr>
              <a:t>Uses repurposed yeast from local breweries, reducing waste, avoiding new shipments, and cutting the carbon footprint of yeast sourcing.</a:t>
            </a:r>
          </a:p>
        </p:txBody>
      </p:sp>
      <p:pic>
        <p:nvPicPr>
          <p:cNvPr id="16" name="Picture 15">
            <a:extLst>
              <a:ext uri="{FF2B5EF4-FFF2-40B4-BE49-F238E27FC236}">
                <a16:creationId xmlns:a16="http://schemas.microsoft.com/office/drawing/2014/main" id="{E602C4F5-A390-E41D-C3A9-B455A13B312E}"/>
              </a:ext>
            </a:extLst>
          </p:cNvPr>
          <p:cNvPicPr>
            <a:picLocks noChangeAspect="1"/>
          </p:cNvPicPr>
          <p:nvPr/>
        </p:nvPicPr>
        <p:blipFill>
          <a:blip r:embed="rId3"/>
          <a:stretch>
            <a:fillRect/>
          </a:stretch>
        </p:blipFill>
        <p:spPr>
          <a:xfrm>
            <a:off x="1774262" y="1295566"/>
            <a:ext cx="3298866" cy="5201783"/>
          </a:xfrm>
          <a:prstGeom prst="rect">
            <a:avLst/>
          </a:prstGeom>
        </p:spPr>
      </p:pic>
      <p:pic>
        <p:nvPicPr>
          <p:cNvPr id="22" name="Picture 21">
            <a:extLst>
              <a:ext uri="{FF2B5EF4-FFF2-40B4-BE49-F238E27FC236}">
                <a16:creationId xmlns:a16="http://schemas.microsoft.com/office/drawing/2014/main" id="{59804FCD-1C0B-6477-B648-21E1DF6FB096}"/>
              </a:ext>
            </a:extLst>
          </p:cNvPr>
          <p:cNvPicPr>
            <a:picLocks noChangeAspect="1"/>
          </p:cNvPicPr>
          <p:nvPr/>
        </p:nvPicPr>
        <p:blipFill>
          <a:blip r:embed="rId4"/>
          <a:stretch>
            <a:fillRect/>
          </a:stretch>
        </p:blipFill>
        <p:spPr>
          <a:xfrm>
            <a:off x="5493114" y="3329240"/>
            <a:ext cx="2566360" cy="2449962"/>
          </a:xfrm>
          <a:prstGeom prst="rect">
            <a:avLst/>
          </a:prstGeom>
        </p:spPr>
      </p:pic>
      <p:pic>
        <p:nvPicPr>
          <p:cNvPr id="24" name="Picture 23">
            <a:extLst>
              <a:ext uri="{FF2B5EF4-FFF2-40B4-BE49-F238E27FC236}">
                <a16:creationId xmlns:a16="http://schemas.microsoft.com/office/drawing/2014/main" id="{548882B4-9E37-149C-8C51-2483150CEB07}"/>
              </a:ext>
            </a:extLst>
          </p:cNvPr>
          <p:cNvPicPr>
            <a:picLocks noChangeAspect="1"/>
          </p:cNvPicPr>
          <p:nvPr/>
        </p:nvPicPr>
        <p:blipFill>
          <a:blip r:embed="rId5"/>
          <a:stretch>
            <a:fillRect/>
          </a:stretch>
        </p:blipFill>
        <p:spPr>
          <a:xfrm>
            <a:off x="8479460" y="5427898"/>
            <a:ext cx="3021930" cy="2417764"/>
          </a:xfrm>
          <a:prstGeom prst="rect">
            <a:avLst/>
          </a:prstGeom>
        </p:spPr>
      </p:pic>
      <p:pic>
        <p:nvPicPr>
          <p:cNvPr id="26" name="Picture 25">
            <a:extLst>
              <a:ext uri="{FF2B5EF4-FFF2-40B4-BE49-F238E27FC236}">
                <a16:creationId xmlns:a16="http://schemas.microsoft.com/office/drawing/2014/main" id="{709C0E5B-C312-A6E0-FF69-B00C7D4C46CD}"/>
              </a:ext>
            </a:extLst>
          </p:cNvPr>
          <p:cNvPicPr>
            <a:picLocks noChangeAspect="1"/>
          </p:cNvPicPr>
          <p:nvPr/>
        </p:nvPicPr>
        <p:blipFill>
          <a:blip r:embed="rId6"/>
          <a:stretch>
            <a:fillRect/>
          </a:stretch>
        </p:blipFill>
        <p:spPr>
          <a:xfrm>
            <a:off x="11501390" y="5427898"/>
            <a:ext cx="3021931" cy="2417765"/>
          </a:xfrm>
          <a:prstGeom prst="rect">
            <a:avLst/>
          </a:prstGeom>
        </p:spPr>
      </p:pic>
      <p:pic>
        <p:nvPicPr>
          <p:cNvPr id="28" name="Picture 27">
            <a:extLst>
              <a:ext uri="{FF2B5EF4-FFF2-40B4-BE49-F238E27FC236}">
                <a16:creationId xmlns:a16="http://schemas.microsoft.com/office/drawing/2014/main" id="{7F087C3A-E3DA-5198-DE61-C69AFC354C79}"/>
              </a:ext>
            </a:extLst>
          </p:cNvPr>
          <p:cNvPicPr>
            <a:picLocks noChangeAspect="1"/>
          </p:cNvPicPr>
          <p:nvPr/>
        </p:nvPicPr>
        <p:blipFill>
          <a:blip r:embed="rId7"/>
          <a:srcRect t="25356" r="7151" b="16021"/>
          <a:stretch>
            <a:fillRect/>
          </a:stretch>
        </p:blipFill>
        <p:spPr>
          <a:xfrm>
            <a:off x="9249562" y="1209594"/>
            <a:ext cx="2124703" cy="2905206"/>
          </a:xfrm>
          <a:prstGeom prst="rect">
            <a:avLst/>
          </a:prstGeom>
        </p:spPr>
      </p:pic>
      <p:pic>
        <p:nvPicPr>
          <p:cNvPr id="30" name="Picture 29">
            <a:extLst>
              <a:ext uri="{FF2B5EF4-FFF2-40B4-BE49-F238E27FC236}">
                <a16:creationId xmlns:a16="http://schemas.microsoft.com/office/drawing/2014/main" id="{D5AC4B76-25FD-A0F0-CB5F-D2F7A0182882}"/>
              </a:ext>
            </a:extLst>
          </p:cNvPr>
          <p:cNvPicPr>
            <a:picLocks noChangeAspect="1"/>
          </p:cNvPicPr>
          <p:nvPr/>
        </p:nvPicPr>
        <p:blipFill>
          <a:blip r:embed="rId8"/>
          <a:srcRect t="8741" b="16015"/>
          <a:stretch>
            <a:fillRect/>
          </a:stretch>
        </p:blipFill>
        <p:spPr>
          <a:xfrm>
            <a:off x="11501390" y="1250896"/>
            <a:ext cx="1782799" cy="2905207"/>
          </a:xfrm>
          <a:prstGeom prst="rect">
            <a:avLst/>
          </a:prstGeom>
        </p:spPr>
      </p:pic>
    </p:spTree>
    <p:extLst>
      <p:ext uri="{BB962C8B-B14F-4D97-AF65-F5344CB8AC3E}">
        <p14:creationId xmlns:p14="http://schemas.microsoft.com/office/powerpoint/2010/main" val="202550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1407914" y="1114187"/>
            <a:ext cx="7562136" cy="1341834"/>
          </a:xfrm>
          <a:prstGeom prst="rect">
            <a:avLst/>
          </a:prstGeom>
          <a:noFill/>
          <a:ln/>
        </p:spPr>
        <p:txBody>
          <a:bodyPr wrap="square" lIns="0" tIns="0" rIns="0" bIns="0" rtlCol="0" anchor="t"/>
          <a:lstStyle/>
          <a:p>
            <a:pPr>
              <a:lnSpc>
                <a:spcPts val="5250"/>
              </a:lnSpc>
            </a:pPr>
            <a:r>
              <a:rPr lang="en-GB" sz="6000" b="1" dirty="0">
                <a:latin typeface="BODONI 72 BOOK" pitchFamily="2" charset="0"/>
              </a:rPr>
              <a:t>Where 406 Stands</a:t>
            </a:r>
            <a:endParaRPr lang="en-US" sz="6000" b="1" dirty="0">
              <a:latin typeface="Bodoni 72 Book" pitchFamily="2" charset="0"/>
            </a:endParaRPr>
          </a:p>
        </p:txBody>
      </p:sp>
      <p:sp>
        <p:nvSpPr>
          <p:cNvPr id="4" name="Shape 1"/>
          <p:cNvSpPr/>
          <p:nvPr/>
        </p:nvSpPr>
        <p:spPr>
          <a:xfrm>
            <a:off x="790932" y="2286000"/>
            <a:ext cx="7562136" cy="2553295"/>
          </a:xfrm>
          <a:prstGeom prst="roundRect">
            <a:avLst>
              <a:gd name="adj" fmla="val 3532"/>
            </a:avLst>
          </a:prstGeom>
          <a:solidFill>
            <a:srgbClr val="FFFFFF">
              <a:alpha val="95000"/>
            </a:srgbClr>
          </a:solidFill>
          <a:ln w="30480">
            <a:solidFill>
              <a:srgbClr val="F8ECD3"/>
            </a:solidFill>
            <a:prstDash val="solid"/>
          </a:ln>
        </p:spPr>
        <p:txBody>
          <a:bodyPr/>
          <a:lstStyle/>
          <a:p>
            <a:endParaRPr lang="en-US"/>
          </a:p>
        </p:txBody>
      </p:sp>
      <p:sp>
        <p:nvSpPr>
          <p:cNvPr id="5" name="Shape 2"/>
          <p:cNvSpPr/>
          <p:nvPr/>
        </p:nvSpPr>
        <p:spPr>
          <a:xfrm>
            <a:off x="821412" y="2316480"/>
            <a:ext cx="858679" cy="2492335"/>
          </a:xfrm>
          <a:prstGeom prst="roundRect">
            <a:avLst>
              <a:gd name="adj" fmla="val 6241"/>
            </a:avLst>
          </a:prstGeom>
          <a:solidFill>
            <a:srgbClr val="FFFFFF"/>
          </a:solidFill>
          <a:ln/>
        </p:spPr>
        <p:txBody>
          <a:bodyPr/>
          <a:lstStyle/>
          <a:p>
            <a:endParaRPr lang="en-US"/>
          </a:p>
        </p:txBody>
      </p:sp>
      <p:sp>
        <p:nvSpPr>
          <p:cNvPr id="6" name="Text 3"/>
          <p:cNvSpPr/>
          <p:nvPr/>
        </p:nvSpPr>
        <p:spPr>
          <a:xfrm>
            <a:off x="1085969" y="3361373"/>
            <a:ext cx="321945" cy="402431"/>
          </a:xfrm>
          <a:prstGeom prst="rect">
            <a:avLst/>
          </a:prstGeom>
          <a:noFill/>
          <a:ln/>
        </p:spPr>
        <p:txBody>
          <a:bodyPr wrap="none" lIns="0" tIns="0" rIns="0" bIns="0" rtlCol="0" anchor="t"/>
          <a:lstStyle/>
          <a:p>
            <a:pPr marL="0" indent="0" algn="l">
              <a:lnSpc>
                <a:spcPts val="2500"/>
              </a:lnSpc>
              <a:buNone/>
            </a:pPr>
            <a:endParaRPr lang="en-US" sz="2500" dirty="0"/>
          </a:p>
        </p:txBody>
      </p:sp>
      <p:sp>
        <p:nvSpPr>
          <p:cNvPr id="7" name="Text 4"/>
          <p:cNvSpPr/>
          <p:nvPr/>
        </p:nvSpPr>
        <p:spPr>
          <a:xfrm>
            <a:off x="1894761" y="2531150"/>
            <a:ext cx="2683550" cy="335399"/>
          </a:xfrm>
          <a:prstGeom prst="rect">
            <a:avLst/>
          </a:prstGeom>
          <a:noFill/>
          <a:ln/>
        </p:spPr>
        <p:txBody>
          <a:bodyPr wrap="none" lIns="0" tIns="0" rIns="0" bIns="0" rtlCol="0" anchor="t"/>
          <a:lstStyle/>
          <a:p>
            <a:pPr marL="0" indent="0" algn="l">
              <a:lnSpc>
                <a:spcPts val="2600"/>
              </a:lnSpc>
              <a:buNone/>
            </a:pPr>
            <a:r>
              <a:rPr lang="en-US" sz="2800" b="1" dirty="0">
                <a:solidFill>
                  <a:srgbClr val="2C2926"/>
                </a:solidFill>
                <a:latin typeface="Optima" panose="02000503060000020004" pitchFamily="2" charset="0"/>
                <a:ea typeface="Bricolage Grotesque Semi Bold" pitchFamily="34" charset="-122"/>
                <a:cs typeface="Bricolage Grotesque Semi Bold" pitchFamily="34" charset="-120"/>
              </a:rPr>
              <a:t>P2 Interest Areas</a:t>
            </a:r>
            <a:endParaRPr lang="en-US" sz="2800" b="1" dirty="0">
              <a:latin typeface="Optima" panose="02000503060000020004" pitchFamily="2" charset="0"/>
            </a:endParaRPr>
          </a:p>
        </p:txBody>
      </p:sp>
      <p:sp>
        <p:nvSpPr>
          <p:cNvPr id="8" name="Text 5"/>
          <p:cNvSpPr/>
          <p:nvPr/>
        </p:nvSpPr>
        <p:spPr>
          <a:xfrm>
            <a:off x="1894761" y="2995255"/>
            <a:ext cx="6427827" cy="343376"/>
          </a:xfrm>
          <a:prstGeom prst="rect">
            <a:avLst/>
          </a:prstGeom>
          <a:noFill/>
          <a:ln/>
        </p:spPr>
        <p:txBody>
          <a:bodyPr wrap="none" lIns="0" tIns="0" rIns="0" bIns="0" rtlCol="0" anchor="t"/>
          <a:lstStyle/>
          <a:p>
            <a:pPr marL="342900" indent="-342900" algn="l">
              <a:lnSpc>
                <a:spcPts val="2700"/>
              </a:lnSpc>
              <a:buSzPct val="100000"/>
              <a:buChar char="•"/>
            </a:pPr>
            <a:r>
              <a:rPr lang="en-US" sz="2400" dirty="0">
                <a:solidFill>
                  <a:srgbClr val="2C2926"/>
                </a:solidFill>
                <a:latin typeface="Optima" panose="02000503060000020004" pitchFamily="2" charset="0"/>
                <a:ea typeface="Inter" pitchFamily="34" charset="-122"/>
                <a:cs typeface="Inter" pitchFamily="34" charset="-120"/>
              </a:rPr>
              <a:t>Water and chemical use reduction</a:t>
            </a:r>
            <a:endParaRPr lang="en-US" sz="2400" dirty="0">
              <a:latin typeface="Optima" panose="02000503060000020004" pitchFamily="2" charset="0"/>
            </a:endParaRPr>
          </a:p>
        </p:txBody>
      </p:sp>
      <p:sp>
        <p:nvSpPr>
          <p:cNvPr id="9" name="Text 6"/>
          <p:cNvSpPr/>
          <p:nvPr/>
        </p:nvSpPr>
        <p:spPr>
          <a:xfrm>
            <a:off x="1894761" y="3413760"/>
            <a:ext cx="6427827" cy="343376"/>
          </a:xfrm>
          <a:prstGeom prst="rect">
            <a:avLst/>
          </a:prstGeom>
          <a:noFill/>
          <a:ln/>
        </p:spPr>
        <p:txBody>
          <a:bodyPr wrap="none" lIns="0" tIns="0" rIns="0" bIns="0" rtlCol="0" anchor="t"/>
          <a:lstStyle/>
          <a:p>
            <a:pPr marL="342900" indent="-342900" algn="l">
              <a:lnSpc>
                <a:spcPts val="2700"/>
              </a:lnSpc>
              <a:buSzPct val="100000"/>
              <a:buChar char="•"/>
            </a:pPr>
            <a:r>
              <a:rPr lang="en-US" sz="2400" dirty="0">
                <a:solidFill>
                  <a:srgbClr val="2C2926"/>
                </a:solidFill>
                <a:latin typeface="Optima" panose="02000503060000020004" pitchFamily="2" charset="0"/>
                <a:ea typeface="Inter" pitchFamily="34" charset="-122"/>
                <a:cs typeface="Inter" pitchFamily="34" charset="-120"/>
              </a:rPr>
              <a:t>Cost optimization through efficiency</a:t>
            </a:r>
            <a:endParaRPr lang="en-US" sz="2400" dirty="0">
              <a:latin typeface="Optima" panose="02000503060000020004" pitchFamily="2" charset="0"/>
            </a:endParaRPr>
          </a:p>
        </p:txBody>
      </p:sp>
      <p:sp>
        <p:nvSpPr>
          <p:cNvPr id="10" name="Text 7"/>
          <p:cNvSpPr/>
          <p:nvPr/>
        </p:nvSpPr>
        <p:spPr>
          <a:xfrm>
            <a:off x="1894761" y="3832265"/>
            <a:ext cx="6427827" cy="343376"/>
          </a:xfrm>
          <a:prstGeom prst="rect">
            <a:avLst/>
          </a:prstGeom>
          <a:noFill/>
          <a:ln/>
        </p:spPr>
        <p:txBody>
          <a:bodyPr wrap="none" lIns="0" tIns="0" rIns="0" bIns="0" rtlCol="0" anchor="t"/>
          <a:lstStyle/>
          <a:p>
            <a:pPr marL="342900" indent="-342900" algn="l">
              <a:lnSpc>
                <a:spcPts val="2700"/>
              </a:lnSpc>
              <a:buSzPct val="100000"/>
              <a:buChar char="•"/>
            </a:pPr>
            <a:r>
              <a:rPr lang="en-US" sz="2400" dirty="0">
                <a:solidFill>
                  <a:srgbClr val="2C2926"/>
                </a:solidFill>
                <a:latin typeface="Optima" panose="02000503060000020004" pitchFamily="2" charset="0"/>
                <a:ea typeface="Inter" pitchFamily="34" charset="-122"/>
                <a:cs typeface="Inter" pitchFamily="34" charset="-120"/>
              </a:rPr>
              <a:t>Community environmental benefit</a:t>
            </a:r>
            <a:endParaRPr lang="en-US" sz="2400" dirty="0">
              <a:latin typeface="Optima" panose="02000503060000020004" pitchFamily="2" charset="0"/>
            </a:endParaRPr>
          </a:p>
        </p:txBody>
      </p:sp>
      <p:sp>
        <p:nvSpPr>
          <p:cNvPr id="11" name="Text 8"/>
          <p:cNvSpPr/>
          <p:nvPr/>
        </p:nvSpPr>
        <p:spPr>
          <a:xfrm>
            <a:off x="1894761" y="4250769"/>
            <a:ext cx="6427827" cy="343376"/>
          </a:xfrm>
          <a:prstGeom prst="rect">
            <a:avLst/>
          </a:prstGeom>
          <a:noFill/>
          <a:ln/>
        </p:spPr>
        <p:txBody>
          <a:bodyPr wrap="none" lIns="0" tIns="0" rIns="0" bIns="0" rtlCol="0" anchor="t"/>
          <a:lstStyle/>
          <a:p>
            <a:pPr marL="342900" indent="-342900" algn="l">
              <a:lnSpc>
                <a:spcPts val="2700"/>
              </a:lnSpc>
              <a:buSzPct val="100000"/>
              <a:buChar char="•"/>
            </a:pPr>
            <a:r>
              <a:rPr lang="en-US" sz="2400" dirty="0">
                <a:solidFill>
                  <a:srgbClr val="2C2926"/>
                </a:solidFill>
                <a:latin typeface="Optima" panose="02000503060000020004" pitchFamily="2" charset="0"/>
                <a:ea typeface="Inter" pitchFamily="34" charset="-122"/>
                <a:cs typeface="Inter" pitchFamily="34" charset="-120"/>
              </a:rPr>
              <a:t>External input to identify areas for improvement</a:t>
            </a:r>
            <a:endParaRPr lang="en-US" sz="2400" dirty="0">
              <a:latin typeface="Optima" panose="02000503060000020004" pitchFamily="2" charset="0"/>
            </a:endParaRPr>
          </a:p>
        </p:txBody>
      </p:sp>
      <p:sp>
        <p:nvSpPr>
          <p:cNvPr id="12" name="Shape 9"/>
          <p:cNvSpPr/>
          <p:nvPr/>
        </p:nvSpPr>
        <p:spPr>
          <a:xfrm>
            <a:off x="790932" y="5053965"/>
            <a:ext cx="7562136" cy="2553295"/>
          </a:xfrm>
          <a:prstGeom prst="roundRect">
            <a:avLst>
              <a:gd name="adj" fmla="val 3532"/>
            </a:avLst>
          </a:prstGeom>
          <a:solidFill>
            <a:srgbClr val="FFFFFF">
              <a:alpha val="95000"/>
            </a:srgbClr>
          </a:solidFill>
          <a:ln w="30480">
            <a:solidFill>
              <a:srgbClr val="F8ECD3"/>
            </a:solidFill>
            <a:prstDash val="solid"/>
          </a:ln>
        </p:spPr>
        <p:txBody>
          <a:bodyPr/>
          <a:lstStyle/>
          <a:p>
            <a:endParaRPr lang="en-US"/>
          </a:p>
        </p:txBody>
      </p:sp>
      <p:sp>
        <p:nvSpPr>
          <p:cNvPr id="13" name="Shape 10"/>
          <p:cNvSpPr/>
          <p:nvPr/>
        </p:nvSpPr>
        <p:spPr>
          <a:xfrm>
            <a:off x="821412" y="5084445"/>
            <a:ext cx="858679" cy="2492335"/>
          </a:xfrm>
          <a:prstGeom prst="roundRect">
            <a:avLst>
              <a:gd name="adj" fmla="val 6241"/>
            </a:avLst>
          </a:prstGeom>
          <a:solidFill>
            <a:srgbClr val="FFFFFF"/>
          </a:solidFill>
          <a:ln/>
        </p:spPr>
        <p:txBody>
          <a:bodyPr/>
          <a:lstStyle/>
          <a:p>
            <a:endParaRPr lang="en-US"/>
          </a:p>
        </p:txBody>
      </p:sp>
      <p:sp>
        <p:nvSpPr>
          <p:cNvPr id="15" name="Text 12"/>
          <p:cNvSpPr/>
          <p:nvPr/>
        </p:nvSpPr>
        <p:spPr>
          <a:xfrm>
            <a:off x="1894761" y="5299115"/>
            <a:ext cx="3163253" cy="335399"/>
          </a:xfrm>
          <a:prstGeom prst="rect">
            <a:avLst/>
          </a:prstGeom>
          <a:noFill/>
          <a:ln/>
        </p:spPr>
        <p:txBody>
          <a:bodyPr wrap="none" lIns="0" tIns="0" rIns="0" bIns="0" rtlCol="0" anchor="t"/>
          <a:lstStyle/>
          <a:p>
            <a:pPr marL="0" indent="0" algn="l">
              <a:lnSpc>
                <a:spcPts val="2600"/>
              </a:lnSpc>
              <a:buNone/>
            </a:pPr>
            <a:r>
              <a:rPr lang="en-US" sz="2800" b="1" dirty="0">
                <a:solidFill>
                  <a:srgbClr val="2C2926"/>
                </a:solidFill>
                <a:latin typeface="Optima" panose="02000503060000020004" pitchFamily="2" charset="0"/>
                <a:ea typeface="Bricolage Grotesque Semi Bold" pitchFamily="34" charset="-122"/>
                <a:cs typeface="Bricolage Grotesque Semi Bold" pitchFamily="34" charset="-120"/>
              </a:rPr>
              <a:t>Implementation Barriers</a:t>
            </a:r>
            <a:endParaRPr lang="en-US" sz="2800" b="1" dirty="0">
              <a:latin typeface="Optima" panose="02000503060000020004" pitchFamily="2" charset="0"/>
            </a:endParaRPr>
          </a:p>
        </p:txBody>
      </p:sp>
      <p:sp>
        <p:nvSpPr>
          <p:cNvPr id="16" name="Text 13"/>
          <p:cNvSpPr/>
          <p:nvPr/>
        </p:nvSpPr>
        <p:spPr>
          <a:xfrm>
            <a:off x="1894761" y="5763220"/>
            <a:ext cx="6427827" cy="343376"/>
          </a:xfrm>
          <a:prstGeom prst="rect">
            <a:avLst/>
          </a:prstGeom>
          <a:noFill/>
          <a:ln/>
        </p:spPr>
        <p:txBody>
          <a:bodyPr wrap="none" lIns="0" tIns="0" rIns="0" bIns="0" rtlCol="0" anchor="t"/>
          <a:lstStyle/>
          <a:p>
            <a:pPr marL="342900" indent="-342900" algn="l">
              <a:lnSpc>
                <a:spcPts val="2700"/>
              </a:lnSpc>
              <a:buSzPct val="100000"/>
              <a:buChar char="•"/>
            </a:pPr>
            <a:r>
              <a:rPr lang="en-US" sz="2400" dirty="0">
                <a:solidFill>
                  <a:srgbClr val="2C2926"/>
                </a:solidFill>
                <a:latin typeface="Optima" panose="02000503060000020004" pitchFamily="2" charset="0"/>
                <a:ea typeface="Inter" pitchFamily="34" charset="-122"/>
                <a:cs typeface="Inter" pitchFamily="34" charset="-120"/>
              </a:rPr>
              <a:t>Single-operator time constraints</a:t>
            </a:r>
            <a:endParaRPr lang="en-US" sz="2400" dirty="0">
              <a:latin typeface="Optima" panose="02000503060000020004" pitchFamily="2" charset="0"/>
            </a:endParaRPr>
          </a:p>
        </p:txBody>
      </p:sp>
      <p:sp>
        <p:nvSpPr>
          <p:cNvPr id="17" name="Text 14"/>
          <p:cNvSpPr/>
          <p:nvPr/>
        </p:nvSpPr>
        <p:spPr>
          <a:xfrm>
            <a:off x="1894761" y="6181725"/>
            <a:ext cx="6427827" cy="343376"/>
          </a:xfrm>
          <a:prstGeom prst="rect">
            <a:avLst/>
          </a:prstGeom>
          <a:noFill/>
          <a:ln/>
        </p:spPr>
        <p:txBody>
          <a:bodyPr wrap="none" lIns="0" tIns="0" rIns="0" bIns="0" rtlCol="0" anchor="t"/>
          <a:lstStyle/>
          <a:p>
            <a:pPr marL="342900" indent="-342900" algn="l">
              <a:lnSpc>
                <a:spcPts val="2700"/>
              </a:lnSpc>
              <a:buSzPct val="100000"/>
              <a:buChar char="•"/>
            </a:pPr>
            <a:r>
              <a:rPr lang="en-US" sz="2400" dirty="0">
                <a:solidFill>
                  <a:srgbClr val="2C2926"/>
                </a:solidFill>
                <a:latin typeface="Optima" panose="02000503060000020004" pitchFamily="2" charset="0"/>
                <a:ea typeface="Inter" pitchFamily="34" charset="-122"/>
                <a:cs typeface="Inter" pitchFamily="34" charset="-120"/>
              </a:rPr>
              <a:t>Limited capital for upgrades</a:t>
            </a:r>
            <a:endParaRPr lang="en-US" sz="2400" dirty="0">
              <a:latin typeface="Optima" panose="02000503060000020004" pitchFamily="2" charset="0"/>
            </a:endParaRPr>
          </a:p>
        </p:txBody>
      </p:sp>
      <p:sp>
        <p:nvSpPr>
          <p:cNvPr id="18" name="Text 15"/>
          <p:cNvSpPr/>
          <p:nvPr/>
        </p:nvSpPr>
        <p:spPr>
          <a:xfrm>
            <a:off x="1894761" y="6600230"/>
            <a:ext cx="6427827" cy="343376"/>
          </a:xfrm>
          <a:prstGeom prst="rect">
            <a:avLst/>
          </a:prstGeom>
          <a:noFill/>
          <a:ln/>
        </p:spPr>
        <p:txBody>
          <a:bodyPr wrap="none" lIns="0" tIns="0" rIns="0" bIns="0" rtlCol="0" anchor="t"/>
          <a:lstStyle/>
          <a:p>
            <a:pPr marL="342900" indent="-342900" algn="l">
              <a:lnSpc>
                <a:spcPts val="2700"/>
              </a:lnSpc>
              <a:buSzPct val="100000"/>
              <a:buChar char="•"/>
            </a:pPr>
            <a:r>
              <a:rPr lang="en-US" sz="2400" dirty="0">
                <a:solidFill>
                  <a:srgbClr val="2C2926"/>
                </a:solidFill>
                <a:latin typeface="Optima" panose="02000503060000020004" pitchFamily="2" charset="0"/>
                <a:ea typeface="Inter" pitchFamily="34" charset="-122"/>
                <a:cs typeface="Inter" pitchFamily="34" charset="-120"/>
              </a:rPr>
              <a:t>Absence of data tracking systems</a:t>
            </a:r>
            <a:endParaRPr lang="en-US" sz="2400" dirty="0">
              <a:latin typeface="Optima" panose="02000503060000020004" pitchFamily="2" charset="0"/>
            </a:endParaRPr>
          </a:p>
        </p:txBody>
      </p:sp>
      <p:sp>
        <p:nvSpPr>
          <p:cNvPr id="19" name="Text 16"/>
          <p:cNvSpPr/>
          <p:nvPr/>
        </p:nvSpPr>
        <p:spPr>
          <a:xfrm>
            <a:off x="1894761" y="7018734"/>
            <a:ext cx="6427827" cy="343376"/>
          </a:xfrm>
          <a:prstGeom prst="rect">
            <a:avLst/>
          </a:prstGeom>
          <a:noFill/>
          <a:ln/>
        </p:spPr>
        <p:txBody>
          <a:bodyPr wrap="none" lIns="0" tIns="0" rIns="0" bIns="0" rtlCol="0" anchor="t"/>
          <a:lstStyle/>
          <a:p>
            <a:pPr marL="342900" indent="-342900" algn="l">
              <a:lnSpc>
                <a:spcPts val="2700"/>
              </a:lnSpc>
              <a:buSzPct val="100000"/>
              <a:buChar char="•"/>
            </a:pPr>
            <a:r>
              <a:rPr lang="en-US" sz="2400" dirty="0">
                <a:solidFill>
                  <a:srgbClr val="2C2926"/>
                </a:solidFill>
                <a:latin typeface="Optima" panose="02000503060000020004" pitchFamily="2" charset="0"/>
                <a:ea typeface="Inter" pitchFamily="34" charset="-122"/>
                <a:cs typeface="Inter" pitchFamily="34" charset="-120"/>
              </a:rPr>
              <a:t>Estimated utility measurements</a:t>
            </a:r>
            <a:endParaRPr lang="en-US" sz="2400" dirty="0">
              <a:latin typeface="Optima" panose="02000503060000020004" pitchFamily="2" charset="0"/>
            </a:endParaRPr>
          </a:p>
        </p:txBody>
      </p:sp>
      <p:pic>
        <p:nvPicPr>
          <p:cNvPr id="21" name="Picture 20">
            <a:extLst>
              <a:ext uri="{FF2B5EF4-FFF2-40B4-BE49-F238E27FC236}">
                <a16:creationId xmlns:a16="http://schemas.microsoft.com/office/drawing/2014/main" id="{99C4E2CA-39DE-0D85-866C-8BF6FE579B53}"/>
              </a:ext>
            </a:extLst>
          </p:cNvPr>
          <p:cNvPicPr>
            <a:picLocks noChangeAspect="1"/>
          </p:cNvPicPr>
          <p:nvPr/>
        </p:nvPicPr>
        <p:blipFill>
          <a:blip r:embed="rId3"/>
          <a:srcRect t="8596" b="20030"/>
          <a:stretch>
            <a:fillRect/>
          </a:stretch>
        </p:blipFill>
        <p:spPr>
          <a:xfrm>
            <a:off x="9038437" y="-14400"/>
            <a:ext cx="5591963" cy="8244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66FF6-B6A0-1091-5BA7-65D0F34FC01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A08E8FDE-1EB5-E9AB-3366-D444B38FBE0C}"/>
              </a:ext>
            </a:extLst>
          </p:cNvPr>
          <p:cNvSpPr/>
          <p:nvPr/>
        </p:nvSpPr>
        <p:spPr>
          <a:xfrm>
            <a:off x="2711683" y="386230"/>
            <a:ext cx="6273334" cy="2286476"/>
          </a:xfrm>
          <a:prstGeom prst="rect">
            <a:avLst/>
          </a:prstGeom>
          <a:noFill/>
          <a:ln/>
        </p:spPr>
        <p:txBody>
          <a:bodyPr wrap="none" lIns="0" tIns="0" rIns="0" bIns="0" rtlCol="0" anchor="t"/>
          <a:lstStyle/>
          <a:p>
            <a:r>
              <a:rPr lang="en-GH" sz="6000" b="1" dirty="0">
                <a:latin typeface="Bodoni 72 Book" pitchFamily="2" charset="0"/>
              </a:rPr>
              <a:t>Value Stream Mapping (VSM)</a:t>
            </a:r>
            <a:endParaRPr lang="en-US" sz="6000" b="1" dirty="0">
              <a:latin typeface="Bodoni 72 Book" pitchFamily="2" charset="0"/>
            </a:endParaRPr>
          </a:p>
        </p:txBody>
      </p:sp>
      <p:sp>
        <p:nvSpPr>
          <p:cNvPr id="9" name="Text 6">
            <a:extLst>
              <a:ext uri="{FF2B5EF4-FFF2-40B4-BE49-F238E27FC236}">
                <a16:creationId xmlns:a16="http://schemas.microsoft.com/office/drawing/2014/main" id="{0404CB07-1B04-95A8-3C4B-8BCC57B38F20}"/>
              </a:ext>
            </a:extLst>
          </p:cNvPr>
          <p:cNvSpPr/>
          <p:nvPr/>
        </p:nvSpPr>
        <p:spPr>
          <a:xfrm>
            <a:off x="9696212" y="3692366"/>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7">
            <a:extLst>
              <a:ext uri="{FF2B5EF4-FFF2-40B4-BE49-F238E27FC236}">
                <a16:creationId xmlns:a16="http://schemas.microsoft.com/office/drawing/2014/main" id="{3A2B203A-4D55-DAF2-6B85-3F01F4CCA55B}"/>
              </a:ext>
            </a:extLst>
          </p:cNvPr>
          <p:cNvSpPr/>
          <p:nvPr/>
        </p:nvSpPr>
        <p:spPr>
          <a:xfrm>
            <a:off x="9696212" y="4259342"/>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8">
            <a:extLst>
              <a:ext uri="{FF2B5EF4-FFF2-40B4-BE49-F238E27FC236}">
                <a16:creationId xmlns:a16="http://schemas.microsoft.com/office/drawing/2014/main" id="{E642A267-0073-8C54-D471-D586DAC4FC26}"/>
              </a:ext>
            </a:extLst>
          </p:cNvPr>
          <p:cNvSpPr/>
          <p:nvPr/>
        </p:nvSpPr>
        <p:spPr>
          <a:xfrm>
            <a:off x="9696212" y="4826318"/>
            <a:ext cx="3921085" cy="725805"/>
          </a:xfrm>
          <a:prstGeom prst="rect">
            <a:avLst/>
          </a:prstGeom>
          <a:noFill/>
          <a:ln/>
        </p:spPr>
        <p:txBody>
          <a:bodyPr wrap="square" lIns="0" tIns="0" rIns="0" bIns="0" rtlCol="0" anchor="t"/>
          <a:lstStyle/>
          <a:p>
            <a:pPr marL="0" indent="0" algn="l">
              <a:lnSpc>
                <a:spcPts val="2850"/>
              </a:lnSpc>
              <a:buNone/>
            </a:pPr>
            <a:endParaRPr lang="en-US" sz="1750" dirty="0"/>
          </a:p>
        </p:txBody>
      </p:sp>
      <p:pic>
        <p:nvPicPr>
          <p:cNvPr id="3" name="Picture 2">
            <a:extLst>
              <a:ext uri="{FF2B5EF4-FFF2-40B4-BE49-F238E27FC236}">
                <a16:creationId xmlns:a16="http://schemas.microsoft.com/office/drawing/2014/main" id="{4E80C108-1C31-8121-96E9-7778564F201A}"/>
              </a:ext>
            </a:extLst>
          </p:cNvPr>
          <p:cNvPicPr/>
          <p:nvPr/>
        </p:nvPicPr>
        <p:blipFill>
          <a:blip r:embed="rId3"/>
          <a:srcRect l="25420" t="11463" r="1223" b="62702"/>
          <a:stretch>
            <a:fillRect/>
          </a:stretch>
        </p:blipFill>
        <p:spPr>
          <a:xfrm>
            <a:off x="1260301" y="1692516"/>
            <a:ext cx="12109797" cy="6267603"/>
          </a:xfrm>
          <a:prstGeom prst="rect">
            <a:avLst/>
          </a:prstGeom>
        </p:spPr>
      </p:pic>
    </p:spTree>
    <p:extLst>
      <p:ext uri="{BB962C8B-B14F-4D97-AF65-F5344CB8AC3E}">
        <p14:creationId xmlns:p14="http://schemas.microsoft.com/office/powerpoint/2010/main" val="3724896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B58C0-FE29-F17E-0974-E788A623B0F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CFE4E858-562A-98EF-5742-40228DC7724E}"/>
              </a:ext>
            </a:extLst>
          </p:cNvPr>
          <p:cNvSpPr/>
          <p:nvPr/>
        </p:nvSpPr>
        <p:spPr>
          <a:xfrm>
            <a:off x="2711683" y="386230"/>
            <a:ext cx="6273334" cy="2286476"/>
          </a:xfrm>
          <a:prstGeom prst="rect">
            <a:avLst/>
          </a:prstGeom>
          <a:noFill/>
          <a:ln/>
        </p:spPr>
        <p:txBody>
          <a:bodyPr wrap="none" lIns="0" tIns="0" rIns="0" bIns="0" rtlCol="0" anchor="t"/>
          <a:lstStyle/>
          <a:p>
            <a:r>
              <a:rPr lang="en-GH" sz="6000" b="1" dirty="0">
                <a:latin typeface="Bodoni 72 Book" pitchFamily="2" charset="0"/>
              </a:rPr>
              <a:t>Profit Velocity Model (PVM)</a:t>
            </a:r>
            <a:endParaRPr lang="en-US" sz="6000" b="1" dirty="0">
              <a:latin typeface="Bodoni 72 Book" pitchFamily="2" charset="0"/>
            </a:endParaRPr>
          </a:p>
        </p:txBody>
      </p:sp>
      <p:sp>
        <p:nvSpPr>
          <p:cNvPr id="9" name="Text 6">
            <a:extLst>
              <a:ext uri="{FF2B5EF4-FFF2-40B4-BE49-F238E27FC236}">
                <a16:creationId xmlns:a16="http://schemas.microsoft.com/office/drawing/2014/main" id="{26280C92-DB53-B149-F394-EA1D736F468B}"/>
              </a:ext>
            </a:extLst>
          </p:cNvPr>
          <p:cNvSpPr/>
          <p:nvPr/>
        </p:nvSpPr>
        <p:spPr>
          <a:xfrm>
            <a:off x="9696212" y="3692366"/>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0" name="Text 7">
            <a:extLst>
              <a:ext uri="{FF2B5EF4-FFF2-40B4-BE49-F238E27FC236}">
                <a16:creationId xmlns:a16="http://schemas.microsoft.com/office/drawing/2014/main" id="{521D7C15-872B-24BA-8BF8-AE420F07224F}"/>
              </a:ext>
            </a:extLst>
          </p:cNvPr>
          <p:cNvSpPr/>
          <p:nvPr/>
        </p:nvSpPr>
        <p:spPr>
          <a:xfrm>
            <a:off x="9696212" y="4259342"/>
            <a:ext cx="3921085" cy="362903"/>
          </a:xfrm>
          <a:prstGeom prst="rect">
            <a:avLst/>
          </a:prstGeom>
          <a:noFill/>
          <a:ln/>
        </p:spPr>
        <p:txBody>
          <a:bodyPr wrap="none" lIns="0" tIns="0" rIns="0" bIns="0" rtlCol="0" anchor="t"/>
          <a:lstStyle/>
          <a:p>
            <a:pPr marL="0" indent="0" algn="l">
              <a:lnSpc>
                <a:spcPts val="2850"/>
              </a:lnSpc>
              <a:buNone/>
            </a:pPr>
            <a:endParaRPr lang="en-US" sz="1750" dirty="0"/>
          </a:p>
        </p:txBody>
      </p:sp>
      <p:sp>
        <p:nvSpPr>
          <p:cNvPr id="11" name="Text 8">
            <a:extLst>
              <a:ext uri="{FF2B5EF4-FFF2-40B4-BE49-F238E27FC236}">
                <a16:creationId xmlns:a16="http://schemas.microsoft.com/office/drawing/2014/main" id="{04D7E51B-3F09-A7E3-ADC0-A547596E2BE6}"/>
              </a:ext>
            </a:extLst>
          </p:cNvPr>
          <p:cNvSpPr/>
          <p:nvPr/>
        </p:nvSpPr>
        <p:spPr>
          <a:xfrm>
            <a:off x="9696212" y="4826318"/>
            <a:ext cx="3921085" cy="725805"/>
          </a:xfrm>
          <a:prstGeom prst="rect">
            <a:avLst/>
          </a:prstGeom>
          <a:noFill/>
          <a:ln/>
        </p:spPr>
        <p:txBody>
          <a:bodyPr wrap="square" lIns="0" tIns="0" rIns="0" bIns="0" rtlCol="0" anchor="t"/>
          <a:lstStyle/>
          <a:p>
            <a:pPr marL="0" indent="0" algn="l">
              <a:lnSpc>
                <a:spcPts val="2850"/>
              </a:lnSpc>
              <a:buNone/>
            </a:pPr>
            <a:endParaRPr lang="en-US" sz="1750" dirty="0"/>
          </a:p>
        </p:txBody>
      </p:sp>
      <p:pic>
        <p:nvPicPr>
          <p:cNvPr id="4" name="Picture 3">
            <a:extLst>
              <a:ext uri="{FF2B5EF4-FFF2-40B4-BE49-F238E27FC236}">
                <a16:creationId xmlns:a16="http://schemas.microsoft.com/office/drawing/2014/main" id="{41570589-9323-6051-4692-4477BCA8D5EF}"/>
              </a:ext>
            </a:extLst>
          </p:cNvPr>
          <p:cNvPicPr>
            <a:picLocks noChangeAspect="1"/>
          </p:cNvPicPr>
          <p:nvPr/>
        </p:nvPicPr>
        <p:blipFill>
          <a:blip r:embed="rId3"/>
          <a:stretch>
            <a:fillRect/>
          </a:stretch>
        </p:blipFill>
        <p:spPr>
          <a:xfrm>
            <a:off x="639775" y="1886757"/>
            <a:ext cx="8588827" cy="4921893"/>
          </a:xfrm>
          <a:prstGeom prst="rect">
            <a:avLst/>
          </a:prstGeom>
        </p:spPr>
      </p:pic>
      <p:graphicFrame>
        <p:nvGraphicFramePr>
          <p:cNvPr id="5" name="Table 4">
            <a:extLst>
              <a:ext uri="{FF2B5EF4-FFF2-40B4-BE49-F238E27FC236}">
                <a16:creationId xmlns:a16="http://schemas.microsoft.com/office/drawing/2014/main" id="{A66242EF-E11B-DFF5-A1C1-FC810F817BDA}"/>
              </a:ext>
            </a:extLst>
          </p:cNvPr>
          <p:cNvGraphicFramePr>
            <a:graphicFrameLocks noGrp="1"/>
          </p:cNvGraphicFramePr>
          <p:nvPr>
            <p:extLst>
              <p:ext uri="{D42A27DB-BD31-4B8C-83A1-F6EECF244321}">
                <p14:modId xmlns:p14="http://schemas.microsoft.com/office/powerpoint/2010/main" val="2544919373"/>
              </p:ext>
            </p:extLst>
          </p:nvPr>
        </p:nvGraphicFramePr>
        <p:xfrm>
          <a:off x="9328151" y="2123299"/>
          <a:ext cx="4889499" cy="2224405"/>
        </p:xfrm>
        <a:graphic>
          <a:graphicData uri="http://schemas.openxmlformats.org/drawingml/2006/table">
            <a:tbl>
              <a:tblPr>
                <a:tableStyleId>{5C22544A-7EE6-4342-B048-85BDC9FD1C3A}</a:tableStyleId>
              </a:tblPr>
              <a:tblGrid>
                <a:gridCol w="903701">
                  <a:extLst>
                    <a:ext uri="{9D8B030D-6E8A-4147-A177-3AD203B41FA5}">
                      <a16:colId xmlns:a16="http://schemas.microsoft.com/office/drawing/2014/main" val="635506273"/>
                    </a:ext>
                  </a:extLst>
                </a:gridCol>
                <a:gridCol w="1078100">
                  <a:extLst>
                    <a:ext uri="{9D8B030D-6E8A-4147-A177-3AD203B41FA5}">
                      <a16:colId xmlns:a16="http://schemas.microsoft.com/office/drawing/2014/main" val="2506552338"/>
                    </a:ext>
                  </a:extLst>
                </a:gridCol>
                <a:gridCol w="1116150">
                  <a:extLst>
                    <a:ext uri="{9D8B030D-6E8A-4147-A177-3AD203B41FA5}">
                      <a16:colId xmlns:a16="http://schemas.microsoft.com/office/drawing/2014/main" val="789859949"/>
                    </a:ext>
                  </a:extLst>
                </a:gridCol>
                <a:gridCol w="1116150">
                  <a:extLst>
                    <a:ext uri="{9D8B030D-6E8A-4147-A177-3AD203B41FA5}">
                      <a16:colId xmlns:a16="http://schemas.microsoft.com/office/drawing/2014/main" val="403078772"/>
                    </a:ext>
                  </a:extLst>
                </a:gridCol>
                <a:gridCol w="675398">
                  <a:extLst>
                    <a:ext uri="{9D8B030D-6E8A-4147-A177-3AD203B41FA5}">
                      <a16:colId xmlns:a16="http://schemas.microsoft.com/office/drawing/2014/main" val="438693015"/>
                    </a:ext>
                  </a:extLst>
                </a:gridCol>
              </a:tblGrid>
              <a:tr h="0">
                <a:tc>
                  <a:txBody>
                    <a:bodyPr/>
                    <a:lstStyle/>
                    <a:p>
                      <a:pPr algn="ctr" fontAlgn="b"/>
                      <a:r>
                        <a:rPr lang="en-GB" sz="1200" u="none" strike="noStrike">
                          <a:effectLst/>
                        </a:rPr>
                        <a:t>Beer</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B" sz="1200" u="none" strike="noStrike" dirty="0">
                          <a:effectLst/>
                        </a:rPr>
                        <a:t>pints/month</a:t>
                      </a:r>
                      <a:endParaRPr lang="en-GB" sz="12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GB" sz="1200" u="none" strike="noStrike">
                          <a:effectLst/>
                        </a:rPr>
                        <a:t>CM</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r>
                        <a:rPr lang="en-GB" sz="1200" u="none" strike="noStrike">
                          <a:effectLst/>
                        </a:rPr>
                        <a:t>Months available</a:t>
                      </a:r>
                      <a:endParaRPr lang="en-GB"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93198971"/>
                  </a:ext>
                </a:extLst>
              </a:tr>
              <a:tr h="203200">
                <a:tc>
                  <a:txBody>
                    <a:bodyPr/>
                    <a:lstStyle/>
                    <a:p>
                      <a:pPr algn="ctr" fontAlgn="b"/>
                      <a:r>
                        <a:rPr lang="en-GB" sz="1200" u="none" strike="noStrike">
                          <a:effectLst/>
                        </a:rPr>
                        <a:t>Hazy</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1033.42</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5859.49</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2</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35065820"/>
                  </a:ext>
                </a:extLst>
              </a:tr>
              <a:tr h="203200">
                <a:tc>
                  <a:txBody>
                    <a:bodyPr/>
                    <a:lstStyle/>
                    <a:p>
                      <a:pPr algn="ctr" fontAlgn="b"/>
                      <a:r>
                        <a:rPr lang="en-GB" sz="1200" u="none" strike="noStrike">
                          <a:effectLst/>
                        </a:rPr>
                        <a:t>Blood Orange</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706.14</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4236.84</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12</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091334003"/>
                  </a:ext>
                </a:extLst>
              </a:tr>
              <a:tr h="203200">
                <a:tc>
                  <a:txBody>
                    <a:bodyPr/>
                    <a:lstStyle/>
                    <a:p>
                      <a:pPr algn="ctr" fontAlgn="b"/>
                      <a:r>
                        <a:rPr lang="en-GB" sz="1200" u="none" strike="noStrike">
                          <a:effectLst/>
                        </a:rPr>
                        <a:t>Peach Wheat</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1436.42</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8661.61</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2</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18033911"/>
                  </a:ext>
                </a:extLst>
              </a:tr>
              <a:tr h="203200">
                <a:tc>
                  <a:txBody>
                    <a:bodyPr/>
                    <a:lstStyle/>
                    <a:p>
                      <a:pPr algn="ctr" fontAlgn="b"/>
                      <a:r>
                        <a:rPr lang="en-GB" sz="1200" u="none" strike="noStrike">
                          <a:effectLst/>
                        </a:rPr>
                        <a:t>Jamber Ale</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619.96</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dirty="0">
                          <a:effectLst/>
                        </a:rPr>
                        <a:t>3595.79</a:t>
                      </a:r>
                      <a:endParaRPr lang="en-GH"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6</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87224917"/>
                  </a:ext>
                </a:extLst>
              </a:tr>
              <a:tr h="203200">
                <a:tc>
                  <a:txBody>
                    <a:bodyPr/>
                    <a:lstStyle/>
                    <a:p>
                      <a:pPr algn="ctr" fontAlgn="b"/>
                      <a:r>
                        <a:rPr lang="en-GB" sz="1200" u="none" strike="noStrike">
                          <a:effectLst/>
                        </a:rPr>
                        <a:t>Hop Punch</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981.02</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dirty="0">
                          <a:effectLst/>
                        </a:rPr>
                        <a:t>5532.95</a:t>
                      </a:r>
                      <a:endParaRPr lang="en-GH"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8</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33222219"/>
                  </a:ext>
                </a:extLst>
              </a:tr>
              <a:tr h="203200">
                <a:tc>
                  <a:txBody>
                    <a:bodyPr/>
                    <a:lstStyle/>
                    <a:p>
                      <a:pPr algn="ctr" fontAlgn="b"/>
                      <a:r>
                        <a:rPr lang="en-GB" sz="1200" u="none" strike="noStrike">
                          <a:effectLst/>
                        </a:rPr>
                        <a:t>Big Blonde</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883.5</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dirty="0">
                          <a:effectLst/>
                        </a:rPr>
                        <a:t>5044.78</a:t>
                      </a:r>
                      <a:endParaRPr lang="en-GH" sz="12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6</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89046513"/>
                  </a:ext>
                </a:extLst>
              </a:tr>
              <a:tr h="203200">
                <a:tc>
                  <a:txBody>
                    <a:bodyPr/>
                    <a:lstStyle/>
                    <a:p>
                      <a:pPr algn="ctr" fontAlgn="b"/>
                      <a:r>
                        <a:rPr lang="en-GB" sz="1200" u="none" strike="noStrike">
                          <a:effectLst/>
                        </a:rPr>
                        <a:t>Little Blonde</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1084.59</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6323.16</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6</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54172718"/>
                  </a:ext>
                </a:extLst>
              </a:tr>
              <a:tr h="203200">
                <a:tc>
                  <a:txBody>
                    <a:bodyPr/>
                    <a:lstStyle/>
                    <a:p>
                      <a:pPr algn="ctr" fontAlgn="b"/>
                      <a:r>
                        <a:rPr lang="en-GB" sz="1200" u="none" strike="noStrike">
                          <a:effectLst/>
                        </a:rPr>
                        <a:t>Gose</a:t>
                      </a:r>
                      <a:endParaRPr lang="en-GB" sz="12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229.64</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1331.91</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GH" sz="1200" u="none" strike="noStrike">
                          <a:effectLst/>
                        </a:rPr>
                        <a:t>9</a:t>
                      </a:r>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917473029"/>
                  </a:ext>
                </a:extLst>
              </a:tr>
              <a:tr h="203200">
                <a:tc>
                  <a:txBody>
                    <a:bodyPr/>
                    <a:lstStyle/>
                    <a:p>
                      <a:pPr algn="ctr" fontAlgn="b"/>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352292241"/>
                  </a:ext>
                </a:extLst>
              </a:tr>
              <a:tr h="203200">
                <a:tc>
                  <a:txBody>
                    <a:bodyPr/>
                    <a:lstStyle/>
                    <a:p>
                      <a:pPr algn="ctr" fontAlgn="b"/>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endParaRPr lang="en-GH" sz="12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endParaRPr lang="en-GH" sz="12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062007868"/>
                  </a:ext>
                </a:extLst>
              </a:tr>
            </a:tbl>
          </a:graphicData>
        </a:graphic>
      </p:graphicFrame>
    </p:spTree>
    <p:extLst>
      <p:ext uri="{BB962C8B-B14F-4D97-AF65-F5344CB8AC3E}">
        <p14:creationId xmlns:p14="http://schemas.microsoft.com/office/powerpoint/2010/main" val="2798480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3" name="Text 0"/>
          <p:cNvSpPr/>
          <p:nvPr/>
        </p:nvSpPr>
        <p:spPr>
          <a:xfrm>
            <a:off x="1788855" y="495062"/>
            <a:ext cx="6051113" cy="673418"/>
          </a:xfrm>
          <a:prstGeom prst="rect">
            <a:avLst/>
          </a:prstGeom>
          <a:noFill/>
          <a:ln/>
        </p:spPr>
        <p:txBody>
          <a:bodyPr wrap="none" lIns="0" tIns="0" rIns="0" bIns="0" rtlCol="0" anchor="t"/>
          <a:lstStyle/>
          <a:p>
            <a:pPr marL="0" indent="0" algn="l">
              <a:lnSpc>
                <a:spcPts val="5300"/>
              </a:lnSpc>
              <a:buNone/>
            </a:pPr>
            <a:r>
              <a:rPr lang="en-US" sz="6000" b="1" dirty="0">
                <a:solidFill>
                  <a:srgbClr val="2C2926"/>
                </a:solidFill>
                <a:latin typeface="Bodoni 72 Book" pitchFamily="2" charset="0"/>
                <a:ea typeface="Bricolage Grotesque Semi Bold" pitchFamily="34" charset="-122"/>
                <a:cs typeface="Bricolage Grotesque Semi Bold" pitchFamily="34" charset="-120"/>
              </a:rPr>
              <a:t>P2 Focus Areas</a:t>
            </a:r>
            <a:endParaRPr lang="en-US" sz="6000" b="1" dirty="0">
              <a:latin typeface="Bodoni 72 Book" pitchFamily="2" charset="0"/>
            </a:endParaRPr>
          </a:p>
        </p:txBody>
      </p:sp>
      <p:sp>
        <p:nvSpPr>
          <p:cNvPr id="4" name="Shape 1"/>
          <p:cNvSpPr/>
          <p:nvPr/>
        </p:nvSpPr>
        <p:spPr>
          <a:xfrm>
            <a:off x="4556760" y="1638657"/>
            <a:ext cx="30480" cy="5948839"/>
          </a:xfrm>
          <a:prstGeom prst="roundRect">
            <a:avLst>
              <a:gd name="adj" fmla="val 296930"/>
            </a:avLst>
          </a:prstGeom>
          <a:solidFill>
            <a:srgbClr val="F8ECD3"/>
          </a:solidFill>
          <a:ln/>
        </p:spPr>
        <p:txBody>
          <a:bodyPr/>
          <a:lstStyle/>
          <a:p>
            <a:endParaRPr lang="en-US"/>
          </a:p>
        </p:txBody>
      </p:sp>
      <p:sp>
        <p:nvSpPr>
          <p:cNvPr id="5" name="Shape 2"/>
          <p:cNvSpPr/>
          <p:nvPr/>
        </p:nvSpPr>
        <p:spPr>
          <a:xfrm>
            <a:off x="3713678" y="1865828"/>
            <a:ext cx="646390" cy="30480"/>
          </a:xfrm>
          <a:prstGeom prst="roundRect">
            <a:avLst>
              <a:gd name="adj" fmla="val 296930"/>
            </a:avLst>
          </a:prstGeom>
          <a:solidFill>
            <a:srgbClr val="F8ECD3"/>
          </a:solidFill>
          <a:ln/>
        </p:spPr>
        <p:txBody>
          <a:bodyPr/>
          <a:lstStyle/>
          <a:p>
            <a:endParaRPr lang="en-US"/>
          </a:p>
        </p:txBody>
      </p:sp>
      <p:sp>
        <p:nvSpPr>
          <p:cNvPr id="6" name="Shape 3"/>
          <p:cNvSpPr/>
          <p:nvPr/>
        </p:nvSpPr>
        <p:spPr>
          <a:xfrm>
            <a:off x="4329589" y="1638657"/>
            <a:ext cx="484823" cy="484823"/>
          </a:xfrm>
          <a:prstGeom prst="roundRect">
            <a:avLst>
              <a:gd name="adj" fmla="val 18667"/>
            </a:avLst>
          </a:prstGeom>
          <a:solidFill>
            <a:srgbClr val="FFFFFF"/>
          </a:solidFill>
          <a:ln w="7620">
            <a:solidFill>
              <a:srgbClr val="F8ECD3"/>
            </a:solidFill>
            <a:prstDash val="solid"/>
          </a:ln>
        </p:spPr>
        <p:txBody>
          <a:bodyPr/>
          <a:lstStyle/>
          <a:p>
            <a:endParaRPr lang="en-US"/>
          </a:p>
        </p:txBody>
      </p:sp>
      <p:pic>
        <p:nvPicPr>
          <p:cNvPr id="7" name="Image 1" descr="preencoded.png"/>
          <p:cNvPicPr>
            <a:picLocks noChangeAspect="1"/>
          </p:cNvPicPr>
          <p:nvPr/>
        </p:nvPicPr>
        <p:blipFill>
          <a:blip r:embed="rId3"/>
          <a:stretch>
            <a:fillRect/>
          </a:stretch>
        </p:blipFill>
        <p:spPr>
          <a:xfrm>
            <a:off x="4410432" y="1679079"/>
            <a:ext cx="323136" cy="403979"/>
          </a:xfrm>
          <a:prstGeom prst="rect">
            <a:avLst/>
          </a:prstGeom>
        </p:spPr>
      </p:pic>
      <p:sp>
        <p:nvSpPr>
          <p:cNvPr id="8" name="Text 4"/>
          <p:cNvSpPr/>
          <p:nvPr/>
        </p:nvSpPr>
        <p:spPr>
          <a:xfrm>
            <a:off x="1502228" y="1489880"/>
            <a:ext cx="2130605" cy="673179"/>
          </a:xfrm>
          <a:prstGeom prst="rect">
            <a:avLst/>
          </a:prstGeom>
          <a:noFill/>
          <a:ln/>
        </p:spPr>
        <p:txBody>
          <a:bodyPr wrap="square" lIns="0" tIns="0" rIns="0" bIns="0" rtlCol="0" anchor="t"/>
          <a:lstStyle/>
          <a:p>
            <a:pPr marL="0" indent="0" algn="ctr">
              <a:lnSpc>
                <a:spcPts val="2650"/>
              </a:lnSpc>
              <a:buNone/>
            </a:pPr>
            <a:r>
              <a:rPr lang="en-US" sz="2100" dirty="0">
                <a:solidFill>
                  <a:srgbClr val="2C2926"/>
                </a:solidFill>
                <a:latin typeface="Bricolage Grotesque Semi Bold" pitchFamily="34" charset="0"/>
                <a:ea typeface="Bricolage Grotesque Semi Bold" pitchFamily="34" charset="-122"/>
                <a:cs typeface="Bricolage Grotesque Semi Bold" pitchFamily="34" charset="-120"/>
              </a:rPr>
              <a:t>Wort Cooling Process</a:t>
            </a:r>
            <a:endParaRPr lang="en-US" sz="2100" dirty="0"/>
          </a:p>
        </p:txBody>
      </p:sp>
      <p:sp>
        <p:nvSpPr>
          <p:cNvPr id="9" name="Text 5"/>
          <p:cNvSpPr/>
          <p:nvPr/>
        </p:nvSpPr>
        <p:spPr>
          <a:xfrm>
            <a:off x="1409699" y="2221808"/>
            <a:ext cx="2700814" cy="942311"/>
          </a:xfrm>
          <a:prstGeom prst="rect">
            <a:avLst/>
          </a:prstGeom>
          <a:noFill/>
          <a:ln/>
        </p:spPr>
        <p:txBody>
          <a:bodyPr wrap="square" lIns="0" tIns="0" rIns="0" bIns="0" rtlCol="0" anchor="t"/>
          <a:lstStyle/>
          <a:p>
            <a:pPr marL="0" indent="0">
              <a:lnSpc>
                <a:spcPts val="2700"/>
              </a:lnSpc>
              <a:buNone/>
            </a:pPr>
            <a:r>
              <a:rPr lang="en-US" sz="1650" dirty="0">
                <a:solidFill>
                  <a:srgbClr val="2C2926"/>
                </a:solidFill>
                <a:latin typeface="Inter" pitchFamily="34" charset="0"/>
                <a:ea typeface="Inter" pitchFamily="34" charset="-122"/>
                <a:cs typeface="Inter" pitchFamily="34" charset="-120"/>
              </a:rPr>
              <a:t>Water waste reduction during cooling processes.</a:t>
            </a:r>
            <a:endParaRPr lang="en-US" sz="1650" dirty="0"/>
          </a:p>
        </p:txBody>
      </p:sp>
      <p:sp>
        <p:nvSpPr>
          <p:cNvPr id="10" name="Shape 6"/>
          <p:cNvSpPr/>
          <p:nvPr/>
        </p:nvSpPr>
        <p:spPr>
          <a:xfrm>
            <a:off x="4783931" y="3158609"/>
            <a:ext cx="646390" cy="30480"/>
          </a:xfrm>
          <a:prstGeom prst="roundRect">
            <a:avLst>
              <a:gd name="adj" fmla="val 296930"/>
            </a:avLst>
          </a:prstGeom>
          <a:solidFill>
            <a:srgbClr val="F8ECD3"/>
          </a:solidFill>
          <a:ln/>
        </p:spPr>
        <p:txBody>
          <a:bodyPr/>
          <a:lstStyle/>
          <a:p>
            <a:endParaRPr lang="en-US"/>
          </a:p>
        </p:txBody>
      </p:sp>
      <p:sp>
        <p:nvSpPr>
          <p:cNvPr id="11" name="Shape 7"/>
          <p:cNvSpPr/>
          <p:nvPr/>
        </p:nvSpPr>
        <p:spPr>
          <a:xfrm>
            <a:off x="4329589" y="2931438"/>
            <a:ext cx="484823" cy="484823"/>
          </a:xfrm>
          <a:prstGeom prst="roundRect">
            <a:avLst>
              <a:gd name="adj" fmla="val 18667"/>
            </a:avLst>
          </a:prstGeom>
          <a:solidFill>
            <a:srgbClr val="FFFFFF"/>
          </a:solidFill>
          <a:ln w="7620">
            <a:solidFill>
              <a:srgbClr val="F8ECD3"/>
            </a:solidFill>
            <a:prstDash val="solid"/>
          </a:ln>
        </p:spPr>
        <p:txBody>
          <a:bodyPr/>
          <a:lstStyle/>
          <a:p>
            <a:endParaRPr lang="en-US"/>
          </a:p>
        </p:txBody>
      </p:sp>
      <p:pic>
        <p:nvPicPr>
          <p:cNvPr id="12" name="Image 2" descr="preencoded.png"/>
          <p:cNvPicPr>
            <a:picLocks noChangeAspect="1"/>
          </p:cNvPicPr>
          <p:nvPr/>
        </p:nvPicPr>
        <p:blipFill>
          <a:blip r:embed="rId4"/>
          <a:stretch>
            <a:fillRect/>
          </a:stretch>
        </p:blipFill>
        <p:spPr>
          <a:xfrm>
            <a:off x="4410432" y="2971860"/>
            <a:ext cx="323136" cy="403979"/>
          </a:xfrm>
          <a:prstGeom prst="rect">
            <a:avLst/>
          </a:prstGeom>
        </p:spPr>
      </p:pic>
      <p:sp>
        <p:nvSpPr>
          <p:cNvPr id="13" name="Text 8"/>
          <p:cNvSpPr/>
          <p:nvPr/>
        </p:nvSpPr>
        <p:spPr>
          <a:xfrm>
            <a:off x="5649397" y="3005495"/>
            <a:ext cx="2700814" cy="673179"/>
          </a:xfrm>
          <a:prstGeom prst="rect">
            <a:avLst/>
          </a:prstGeom>
          <a:noFill/>
          <a:ln/>
        </p:spPr>
        <p:txBody>
          <a:bodyPr wrap="square" lIns="0" tIns="0" rIns="0" bIns="0" rtlCol="0" anchor="t"/>
          <a:lstStyle/>
          <a:p>
            <a:pPr marL="0" indent="0" algn="l">
              <a:lnSpc>
                <a:spcPts val="2650"/>
              </a:lnSpc>
              <a:buNone/>
            </a:pPr>
            <a:r>
              <a:rPr lang="en-US" sz="2100" dirty="0">
                <a:solidFill>
                  <a:srgbClr val="2C2926"/>
                </a:solidFill>
                <a:latin typeface="Bricolage Grotesque Semi Bold" pitchFamily="34" charset="0"/>
                <a:ea typeface="Bricolage Grotesque Semi Bold" pitchFamily="34" charset="-122"/>
                <a:cs typeface="Bricolage Grotesque Semi Bold" pitchFamily="34" charset="-120"/>
              </a:rPr>
              <a:t>Manual Keg Cleaning</a:t>
            </a:r>
            <a:endParaRPr lang="en-US" sz="2100" dirty="0"/>
          </a:p>
        </p:txBody>
      </p:sp>
      <p:sp>
        <p:nvSpPr>
          <p:cNvPr id="14" name="Text 9"/>
          <p:cNvSpPr/>
          <p:nvPr/>
        </p:nvSpPr>
        <p:spPr>
          <a:xfrm>
            <a:off x="5698624" y="3416261"/>
            <a:ext cx="2700814" cy="1379220"/>
          </a:xfrm>
          <a:prstGeom prst="rect">
            <a:avLst/>
          </a:prstGeom>
          <a:noFill/>
          <a:ln/>
        </p:spPr>
        <p:txBody>
          <a:bodyPr wrap="square" lIns="0" tIns="0" rIns="0" bIns="0" rtlCol="0" anchor="t"/>
          <a:lstStyle/>
          <a:p>
            <a:pPr marL="0" indent="0" algn="l">
              <a:lnSpc>
                <a:spcPts val="2700"/>
              </a:lnSpc>
              <a:buNone/>
            </a:pPr>
            <a:r>
              <a:rPr lang="en-US" sz="1650" dirty="0">
                <a:solidFill>
                  <a:srgbClr val="2C2926"/>
                </a:solidFill>
                <a:latin typeface="Inter" pitchFamily="34" charset="0"/>
                <a:ea typeface="Inter" pitchFamily="34" charset="-122"/>
                <a:cs typeface="Inter" pitchFamily="34" charset="-120"/>
              </a:rPr>
              <a:t>Manual processes consuming excessive labor, water, and CO₂ resources.</a:t>
            </a:r>
            <a:endParaRPr lang="en-US" sz="1650" dirty="0"/>
          </a:p>
        </p:txBody>
      </p:sp>
      <p:sp>
        <p:nvSpPr>
          <p:cNvPr id="15" name="Shape 10"/>
          <p:cNvSpPr/>
          <p:nvPr/>
        </p:nvSpPr>
        <p:spPr>
          <a:xfrm flipV="1">
            <a:off x="3851891" y="4208977"/>
            <a:ext cx="473116" cy="45719"/>
          </a:xfrm>
          <a:prstGeom prst="roundRect">
            <a:avLst>
              <a:gd name="adj" fmla="val 296930"/>
            </a:avLst>
          </a:prstGeom>
          <a:solidFill>
            <a:srgbClr val="F8ECD3"/>
          </a:solidFill>
          <a:ln/>
        </p:spPr>
        <p:txBody>
          <a:bodyPr/>
          <a:lstStyle/>
          <a:p>
            <a:endParaRPr lang="en-US"/>
          </a:p>
        </p:txBody>
      </p:sp>
      <p:sp>
        <p:nvSpPr>
          <p:cNvPr id="16" name="Shape 11"/>
          <p:cNvSpPr/>
          <p:nvPr/>
        </p:nvSpPr>
        <p:spPr>
          <a:xfrm>
            <a:off x="4378861" y="3926145"/>
            <a:ext cx="484823" cy="484823"/>
          </a:xfrm>
          <a:prstGeom prst="roundRect">
            <a:avLst>
              <a:gd name="adj" fmla="val 18667"/>
            </a:avLst>
          </a:prstGeom>
          <a:solidFill>
            <a:srgbClr val="FFFFFF"/>
          </a:solidFill>
          <a:ln w="7620">
            <a:solidFill>
              <a:srgbClr val="F8ECD3"/>
            </a:solidFill>
            <a:prstDash val="solid"/>
          </a:ln>
        </p:spPr>
        <p:txBody>
          <a:bodyPr/>
          <a:lstStyle/>
          <a:p>
            <a:endParaRPr lang="en-GH" dirty="0"/>
          </a:p>
        </p:txBody>
      </p:sp>
      <p:pic>
        <p:nvPicPr>
          <p:cNvPr id="17" name="Image 3" descr="preencoded.png"/>
          <p:cNvPicPr>
            <a:picLocks noChangeAspect="1"/>
          </p:cNvPicPr>
          <p:nvPr/>
        </p:nvPicPr>
        <p:blipFill>
          <a:blip r:embed="rId5"/>
          <a:stretch>
            <a:fillRect/>
          </a:stretch>
        </p:blipFill>
        <p:spPr>
          <a:xfrm>
            <a:off x="4459704" y="4006989"/>
            <a:ext cx="323136" cy="403979"/>
          </a:xfrm>
          <a:prstGeom prst="rect">
            <a:avLst/>
          </a:prstGeom>
        </p:spPr>
      </p:pic>
      <p:sp>
        <p:nvSpPr>
          <p:cNvPr id="18" name="Text 12"/>
          <p:cNvSpPr/>
          <p:nvPr/>
        </p:nvSpPr>
        <p:spPr>
          <a:xfrm>
            <a:off x="1105161" y="3416261"/>
            <a:ext cx="2693551" cy="336590"/>
          </a:xfrm>
          <a:prstGeom prst="rect">
            <a:avLst/>
          </a:prstGeom>
          <a:noFill/>
          <a:ln/>
        </p:spPr>
        <p:txBody>
          <a:bodyPr wrap="none" lIns="0" tIns="0" rIns="0" bIns="0" rtlCol="0" anchor="t"/>
          <a:lstStyle/>
          <a:p>
            <a:pPr marL="0" indent="0" algn="r">
              <a:lnSpc>
                <a:spcPts val="2650"/>
              </a:lnSpc>
              <a:buNone/>
            </a:pPr>
            <a:r>
              <a:rPr lang="en-US" sz="2100" dirty="0">
                <a:solidFill>
                  <a:srgbClr val="2C2926"/>
                </a:solidFill>
                <a:latin typeface="Bricolage Grotesque Semi Bold" pitchFamily="34" charset="0"/>
                <a:ea typeface="Bricolage Grotesque Semi Bold" pitchFamily="34" charset="-122"/>
                <a:cs typeface="Bricolage Grotesque Semi Bold" pitchFamily="34" charset="-120"/>
              </a:rPr>
              <a:t>Yeast Management</a:t>
            </a:r>
            <a:endParaRPr lang="en-US" sz="2100" dirty="0"/>
          </a:p>
        </p:txBody>
      </p:sp>
      <p:sp>
        <p:nvSpPr>
          <p:cNvPr id="19" name="Text 13"/>
          <p:cNvSpPr/>
          <p:nvPr/>
        </p:nvSpPr>
        <p:spPr>
          <a:xfrm>
            <a:off x="1336059" y="3761066"/>
            <a:ext cx="2700814" cy="1034415"/>
          </a:xfrm>
          <a:prstGeom prst="rect">
            <a:avLst/>
          </a:prstGeom>
          <a:noFill/>
          <a:ln/>
        </p:spPr>
        <p:txBody>
          <a:bodyPr wrap="square" lIns="0" tIns="0" rIns="0" bIns="0" rtlCol="0" anchor="t"/>
          <a:lstStyle/>
          <a:p>
            <a:pPr marL="0" indent="0">
              <a:lnSpc>
                <a:spcPts val="2700"/>
              </a:lnSpc>
              <a:buNone/>
            </a:pPr>
            <a:r>
              <a:rPr lang="en-US" sz="1650" dirty="0">
                <a:solidFill>
                  <a:srgbClr val="2C2926"/>
                </a:solidFill>
                <a:latin typeface="Inter" pitchFamily="34" charset="0"/>
                <a:ea typeface="Inter" pitchFamily="34" charset="-122"/>
                <a:cs typeface="Inter" pitchFamily="34" charset="-120"/>
              </a:rPr>
              <a:t>Explore reuse options to reduce high BOD/COD wastewater loading.</a:t>
            </a:r>
            <a:endParaRPr lang="en-US" sz="1650" dirty="0"/>
          </a:p>
        </p:txBody>
      </p:sp>
      <p:sp>
        <p:nvSpPr>
          <p:cNvPr id="20" name="Shape 14"/>
          <p:cNvSpPr/>
          <p:nvPr/>
        </p:nvSpPr>
        <p:spPr>
          <a:xfrm>
            <a:off x="4773817" y="5344256"/>
            <a:ext cx="646390" cy="30480"/>
          </a:xfrm>
          <a:prstGeom prst="roundRect">
            <a:avLst>
              <a:gd name="adj" fmla="val 296930"/>
            </a:avLst>
          </a:prstGeom>
          <a:solidFill>
            <a:srgbClr val="F8ECD3"/>
          </a:solidFill>
          <a:ln/>
        </p:spPr>
        <p:txBody>
          <a:bodyPr/>
          <a:lstStyle/>
          <a:p>
            <a:endParaRPr lang="en-US"/>
          </a:p>
        </p:txBody>
      </p:sp>
      <p:sp>
        <p:nvSpPr>
          <p:cNvPr id="21" name="Shape 15"/>
          <p:cNvSpPr/>
          <p:nvPr/>
        </p:nvSpPr>
        <p:spPr>
          <a:xfrm>
            <a:off x="4329588" y="5123556"/>
            <a:ext cx="484823" cy="484823"/>
          </a:xfrm>
          <a:prstGeom prst="roundRect">
            <a:avLst>
              <a:gd name="adj" fmla="val 18667"/>
            </a:avLst>
          </a:prstGeom>
          <a:solidFill>
            <a:srgbClr val="FFFFFF"/>
          </a:solidFill>
          <a:ln w="7620">
            <a:solidFill>
              <a:srgbClr val="F8ECD3"/>
            </a:solidFill>
            <a:prstDash val="solid"/>
          </a:ln>
        </p:spPr>
        <p:txBody>
          <a:bodyPr/>
          <a:lstStyle/>
          <a:p>
            <a:endParaRPr lang="en-GH" dirty="0"/>
          </a:p>
        </p:txBody>
      </p:sp>
      <p:pic>
        <p:nvPicPr>
          <p:cNvPr id="22" name="Image 4" descr="preencoded.png"/>
          <p:cNvPicPr>
            <a:picLocks noChangeAspect="1"/>
          </p:cNvPicPr>
          <p:nvPr/>
        </p:nvPicPr>
        <p:blipFill>
          <a:blip r:embed="rId6"/>
          <a:stretch>
            <a:fillRect/>
          </a:stretch>
        </p:blipFill>
        <p:spPr>
          <a:xfrm>
            <a:off x="4425672" y="5142267"/>
            <a:ext cx="323136" cy="403979"/>
          </a:xfrm>
          <a:prstGeom prst="rect">
            <a:avLst/>
          </a:prstGeom>
        </p:spPr>
      </p:pic>
      <p:sp>
        <p:nvSpPr>
          <p:cNvPr id="23" name="Text 16"/>
          <p:cNvSpPr/>
          <p:nvPr/>
        </p:nvSpPr>
        <p:spPr>
          <a:xfrm>
            <a:off x="5552638" y="5142267"/>
            <a:ext cx="2693551" cy="336590"/>
          </a:xfrm>
          <a:prstGeom prst="rect">
            <a:avLst/>
          </a:prstGeom>
          <a:noFill/>
          <a:ln/>
        </p:spPr>
        <p:txBody>
          <a:bodyPr wrap="none" lIns="0" tIns="0" rIns="0" bIns="0" rtlCol="0" anchor="t"/>
          <a:lstStyle/>
          <a:p>
            <a:pPr marL="0" indent="0" algn="l">
              <a:lnSpc>
                <a:spcPts val="2650"/>
              </a:lnSpc>
              <a:buNone/>
            </a:pPr>
            <a:r>
              <a:rPr lang="en-US" sz="2100" dirty="0">
                <a:solidFill>
                  <a:srgbClr val="2C2926"/>
                </a:solidFill>
                <a:latin typeface="Bricolage Grotesque Semi Bold" pitchFamily="34" charset="0"/>
                <a:ea typeface="Bricolage Grotesque Semi Bold" pitchFamily="34" charset="-122"/>
                <a:cs typeface="Bricolage Grotesque Semi Bold" pitchFamily="34" charset="-120"/>
              </a:rPr>
              <a:t>Utility Monitoring</a:t>
            </a:r>
            <a:endParaRPr lang="en-US" sz="2100" dirty="0"/>
          </a:p>
        </p:txBody>
      </p:sp>
      <p:sp>
        <p:nvSpPr>
          <p:cNvPr id="24" name="Text 17"/>
          <p:cNvSpPr/>
          <p:nvPr/>
        </p:nvSpPr>
        <p:spPr>
          <a:xfrm>
            <a:off x="5619445" y="5569464"/>
            <a:ext cx="2700814" cy="1379220"/>
          </a:xfrm>
          <a:prstGeom prst="rect">
            <a:avLst/>
          </a:prstGeom>
          <a:noFill/>
          <a:ln/>
        </p:spPr>
        <p:txBody>
          <a:bodyPr wrap="square" lIns="0" tIns="0" rIns="0" bIns="0" rtlCol="0" anchor="t"/>
          <a:lstStyle/>
          <a:p>
            <a:pPr marL="0" indent="0" algn="l">
              <a:lnSpc>
                <a:spcPts val="2700"/>
              </a:lnSpc>
              <a:buNone/>
            </a:pPr>
            <a:r>
              <a:rPr lang="en-US" sz="1650" dirty="0">
                <a:solidFill>
                  <a:srgbClr val="2C2926"/>
                </a:solidFill>
                <a:latin typeface="Inter" pitchFamily="34" charset="0"/>
                <a:ea typeface="Inter" pitchFamily="34" charset="-122"/>
                <a:cs typeface="Inter" pitchFamily="34" charset="-120"/>
              </a:rPr>
              <a:t>Flow meters and structured data management for accurate resource tracking.</a:t>
            </a:r>
            <a:endParaRPr lang="en-US" sz="1650" dirty="0"/>
          </a:p>
        </p:txBody>
      </p:sp>
      <p:pic>
        <p:nvPicPr>
          <p:cNvPr id="28" name="Picture 27">
            <a:extLst>
              <a:ext uri="{FF2B5EF4-FFF2-40B4-BE49-F238E27FC236}">
                <a16:creationId xmlns:a16="http://schemas.microsoft.com/office/drawing/2014/main" id="{807426DD-0BB8-91E2-2255-3413D23A45C8}"/>
              </a:ext>
            </a:extLst>
          </p:cNvPr>
          <p:cNvPicPr>
            <a:picLocks noChangeAspect="1"/>
          </p:cNvPicPr>
          <p:nvPr/>
        </p:nvPicPr>
        <p:blipFill>
          <a:blip r:embed="rId7"/>
          <a:srcRect b="15136"/>
          <a:stretch>
            <a:fillRect/>
          </a:stretch>
        </p:blipFill>
        <p:spPr>
          <a:xfrm>
            <a:off x="9185196" y="1"/>
            <a:ext cx="5454761" cy="8229599"/>
          </a:xfrm>
          <a:prstGeom prst="rect">
            <a:avLst/>
          </a:prstGeom>
        </p:spPr>
      </p:pic>
      <p:pic>
        <p:nvPicPr>
          <p:cNvPr id="30" name="Picture 29">
            <a:extLst>
              <a:ext uri="{FF2B5EF4-FFF2-40B4-BE49-F238E27FC236}">
                <a16:creationId xmlns:a16="http://schemas.microsoft.com/office/drawing/2014/main" id="{64F0F48B-8A11-24F6-A53C-D26D7C703B68}"/>
              </a:ext>
            </a:extLst>
          </p:cNvPr>
          <p:cNvPicPr>
            <a:picLocks noChangeAspect="1"/>
          </p:cNvPicPr>
          <p:nvPr/>
        </p:nvPicPr>
        <p:blipFill>
          <a:blip r:embed="rId8"/>
          <a:srcRect t="15752" b="14617"/>
          <a:stretch>
            <a:fillRect/>
          </a:stretch>
        </p:blipFill>
        <p:spPr>
          <a:xfrm>
            <a:off x="5195053" y="1315522"/>
            <a:ext cx="3036070" cy="1578281"/>
          </a:xfrm>
          <a:prstGeom prst="rect">
            <a:avLst/>
          </a:prstGeom>
        </p:spPr>
      </p:pic>
      <p:pic>
        <p:nvPicPr>
          <p:cNvPr id="32" name="Picture 31">
            <a:extLst>
              <a:ext uri="{FF2B5EF4-FFF2-40B4-BE49-F238E27FC236}">
                <a16:creationId xmlns:a16="http://schemas.microsoft.com/office/drawing/2014/main" id="{2E18DA7C-B772-1E2B-0645-7E7193310DD3}"/>
              </a:ext>
            </a:extLst>
          </p:cNvPr>
          <p:cNvPicPr>
            <a:picLocks noChangeAspect="1"/>
          </p:cNvPicPr>
          <p:nvPr/>
        </p:nvPicPr>
        <p:blipFill>
          <a:blip r:embed="rId9"/>
          <a:srcRect l="12520" t="31933" r="6600" b="37009"/>
          <a:stretch>
            <a:fillRect/>
          </a:stretch>
        </p:blipFill>
        <p:spPr>
          <a:xfrm>
            <a:off x="698899" y="5071586"/>
            <a:ext cx="3478837" cy="23749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2493</TotalTime>
  <Words>1067</Words>
  <Application>Microsoft Office PowerPoint</Application>
  <PresentationFormat>Custom</PresentationFormat>
  <Paragraphs>312</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Arial</vt:lpstr>
      <vt:lpstr>Optima</vt:lpstr>
      <vt:lpstr>Bricolage Grotesque Semi Bold</vt:lpstr>
      <vt:lpstr>BODONI 72 BOOK</vt:lpstr>
      <vt:lpstr>BODONI 72 BOOK</vt:lpstr>
      <vt:lpstr>Inter</vt:lpstr>
      <vt:lpstr>Wingdings</vt:lpstr>
      <vt:lpstr>Aptos Narrow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Grossenbacher, Jennifer</cp:lastModifiedBy>
  <cp:revision>4</cp:revision>
  <dcterms:created xsi:type="dcterms:W3CDTF">2025-07-30T03:00:11Z</dcterms:created>
  <dcterms:modified xsi:type="dcterms:W3CDTF">2025-08-04T16:57:41Z</dcterms:modified>
</cp:coreProperties>
</file>