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8" r:id="rId2"/>
    <p:sldId id="282" r:id="rId3"/>
    <p:sldId id="259" r:id="rId4"/>
    <p:sldId id="260" r:id="rId5"/>
    <p:sldId id="267" r:id="rId6"/>
    <p:sldId id="266" r:id="rId7"/>
    <p:sldId id="281" r:id="rId8"/>
    <p:sldId id="277" r:id="rId9"/>
    <p:sldId id="261" r:id="rId10"/>
    <p:sldId id="283" r:id="rId11"/>
    <p:sldId id="263" r:id="rId12"/>
    <p:sldId id="278" r:id="rId13"/>
    <p:sldId id="284" r:id="rId14"/>
    <p:sldId id="279" r:id="rId15"/>
    <p:sldId id="272" r:id="rId16"/>
    <p:sldId id="271" r:id="rId17"/>
    <p:sldId id="273" r:id="rId18"/>
    <p:sldId id="274" r:id="rId19"/>
    <p:sldId id="275" r:id="rId20"/>
    <p:sldId id="268" r:id="rId21"/>
    <p:sldId id="269" r:id="rId22"/>
    <p:sldId id="264" r:id="rId23"/>
    <p:sldId id="265" r:id="rId24"/>
    <p:sldId id="280" r:id="rId25"/>
    <p:sldId id="270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23"/>
  </p:normalViewPr>
  <p:slideViewPr>
    <p:cSldViewPr snapToGrid="0">
      <p:cViewPr varScale="1">
        <p:scale>
          <a:sx n="104" d="100"/>
          <a:sy n="104" d="100"/>
        </p:scale>
        <p:origin x="6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ontanatech-my.sharepoint.com/personal/nnelson_mtech_edu/Documents/Charting%20GWP%20Refillable%20Glass%20vs%20Tetrapak(AutoRecovered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ontanatech-my.sharepoint.com/personal/nnelson_mtech_edu/Documents/Charting%20GWP%20Refillable%20Glass%20vs%20Tetrapak(AutoRecovered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ontanatech-my.sharepoint.com/personal/nnelson_mtech_edu/Documents/Charting%20GWP%20Refillable%20Glass%20vs%20Tetrapak(AutoRecovered)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ontanatech-my.sharepoint.com/personal/nnelson_mtech_edu/Documents/Charting%20GWP%20Refillable%20Glass%20vs%20Tetrapak(AutoRecovered)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montanatech-my.sharepoint.com/personal/nnelson_mtech_edu/Documents/Charting%20GWP%20Refillable%20Glass%20vs%20Tetrapak(AutoRecovered)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5200" b="1" baseline="0"/>
              <a:t>Single Use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'[Charting GWP Refillable Glass vs Tetrapak Revised.xlsx]Sheet1'!$B$2</c:f>
              <c:strCache>
                <c:ptCount val="1"/>
                <c:pt idx="0">
                  <c:v>Refillable Glass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'[Charting GWP Refillable Glass vs Tetrapak Revised.xlsx]Sheet1'!$A$18:$A$27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120</c:v>
                </c:pt>
                <c:pt idx="8">
                  <c:v>160</c:v>
                </c:pt>
                <c:pt idx="9">
                  <c:v>200</c:v>
                </c:pt>
              </c:numCache>
            </c:numRef>
          </c:xVal>
          <c:yVal>
            <c:numRef>
              <c:f>'[Charting GWP Refillable Glass vs Tetrapak Revised.xlsx]Sheet1'!$B$4:$B$13</c:f>
              <c:numCache>
                <c:formatCode>General</c:formatCode>
                <c:ptCount val="10"/>
                <c:pt idx="0">
                  <c:v>451</c:v>
                </c:pt>
                <c:pt idx="1">
                  <c:v>457.62200000000001</c:v>
                </c:pt>
                <c:pt idx="2">
                  <c:v>464.24399999999997</c:v>
                </c:pt>
                <c:pt idx="3">
                  <c:v>477.488</c:v>
                </c:pt>
                <c:pt idx="4">
                  <c:v>503.976</c:v>
                </c:pt>
                <c:pt idx="5">
                  <c:v>530.46399999999994</c:v>
                </c:pt>
                <c:pt idx="6">
                  <c:v>556.952</c:v>
                </c:pt>
                <c:pt idx="7">
                  <c:v>609.928</c:v>
                </c:pt>
                <c:pt idx="8">
                  <c:v>662.904</c:v>
                </c:pt>
                <c:pt idx="9">
                  <c:v>715.88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74B-8044-AEC1-2CA830A0043D}"/>
            </c:ext>
          </c:extLst>
        </c:ser>
        <c:ser>
          <c:idx val="1"/>
          <c:order val="1"/>
          <c:tx>
            <c:strRef>
              <c:f>'[Charting GWP Refillable Glass vs Tetrapak Revised.xlsx]Sheet1'!$C$2</c:f>
              <c:strCache>
                <c:ptCount val="1"/>
                <c:pt idx="0">
                  <c:v>Tetra Pak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'[Charting GWP Refillable Glass vs Tetrapak Revised.xlsx]Sheet1'!$A$18:$A$27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120</c:v>
                </c:pt>
                <c:pt idx="8">
                  <c:v>160</c:v>
                </c:pt>
                <c:pt idx="9">
                  <c:v>200</c:v>
                </c:pt>
              </c:numCache>
            </c:numRef>
          </c:xVal>
          <c:yVal>
            <c:numRef>
              <c:f>'[Charting GWP Refillable Glass vs Tetrapak Revised.xlsx]Sheet1'!$C$18:$C$27</c:f>
              <c:numCache>
                <c:formatCode>General</c:formatCode>
                <c:ptCount val="10"/>
                <c:pt idx="0">
                  <c:v>53</c:v>
                </c:pt>
                <c:pt idx="1">
                  <c:v>57.493499999999997</c:v>
                </c:pt>
                <c:pt idx="2">
                  <c:v>61.986999999999995</c:v>
                </c:pt>
                <c:pt idx="3">
                  <c:v>70.97399999999999</c:v>
                </c:pt>
                <c:pt idx="4">
                  <c:v>88.947999999999993</c:v>
                </c:pt>
                <c:pt idx="5">
                  <c:v>106.922</c:v>
                </c:pt>
                <c:pt idx="6">
                  <c:v>124.89599999999999</c:v>
                </c:pt>
                <c:pt idx="7">
                  <c:v>160.84399999999999</c:v>
                </c:pt>
                <c:pt idx="8">
                  <c:v>196.79199999999997</c:v>
                </c:pt>
                <c:pt idx="9">
                  <c:v>232.73999999999998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74B-8044-AEC1-2CA830A00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2732095"/>
        <c:axId val="547606287"/>
      </c:scatterChart>
      <c:valAx>
        <c:axId val="692732095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000" b="1" baseline="0"/>
                  <a:t>Roundtrip Delivery Distance (km)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606287"/>
        <c:crosses val="autoZero"/>
        <c:crossBetween val="midCat"/>
        <c:majorUnit val="20"/>
      </c:valAx>
      <c:valAx>
        <c:axId val="54760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000" b="1" baseline="0"/>
                  <a:t>GWP (gCo2e)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7320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9.6462844488188981E-2"/>
          <c:y val="0.16323942840478273"/>
          <c:w val="0.36224240052179235"/>
          <c:h val="5.1199887231155768E-2"/>
        </c:manualLayout>
      </c:layout>
      <c:overlay val="0"/>
      <c:spPr>
        <a:solidFill>
          <a:schemeClr val="lt1"/>
        </a:solidFill>
        <a:ln w="1905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5200" b="1" baseline="0"/>
              <a:t>5 Uses per Glass Bottle 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'[Charting GWP Refillable Glass vs Tetrapak Revised.xlsx]Sheet1'!$B$2</c:f>
              <c:strCache>
                <c:ptCount val="1"/>
                <c:pt idx="0">
                  <c:v>Refillable Glass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'[Charting GWP Refillable Glass vs Tetrapak Revised.xlsx]Sheet1'!$A$18:$A$27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120</c:v>
                </c:pt>
                <c:pt idx="8">
                  <c:v>160</c:v>
                </c:pt>
                <c:pt idx="9">
                  <c:v>200</c:v>
                </c:pt>
              </c:numCache>
            </c:numRef>
          </c:xVal>
          <c:yVal>
            <c:numRef>
              <c:f>'[Charting GWP Refillable Glass vs Tetrapak Revised.xlsx]Sheet1'!$B$18:$B$27</c:f>
              <c:numCache>
                <c:formatCode>General</c:formatCode>
                <c:ptCount val="10"/>
                <c:pt idx="0">
                  <c:v>90.2</c:v>
                </c:pt>
                <c:pt idx="1">
                  <c:v>96.822000000000003</c:v>
                </c:pt>
                <c:pt idx="2">
                  <c:v>103.444</c:v>
                </c:pt>
                <c:pt idx="3">
                  <c:v>116.688</c:v>
                </c:pt>
                <c:pt idx="4">
                  <c:v>143.17599999999999</c:v>
                </c:pt>
                <c:pt idx="5">
                  <c:v>169.66399999999999</c:v>
                </c:pt>
                <c:pt idx="6">
                  <c:v>196.15199999999999</c:v>
                </c:pt>
                <c:pt idx="7">
                  <c:v>249.12799999999999</c:v>
                </c:pt>
                <c:pt idx="8">
                  <c:v>302.10399999999998</c:v>
                </c:pt>
                <c:pt idx="9">
                  <c:v>355.08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285-0A4E-BE66-7B4A4BD2A86F}"/>
            </c:ext>
          </c:extLst>
        </c:ser>
        <c:ser>
          <c:idx val="1"/>
          <c:order val="1"/>
          <c:tx>
            <c:strRef>
              <c:f>'[Charting GWP Refillable Glass vs Tetrapak Revised.xlsx]Sheet1'!$C$2</c:f>
              <c:strCache>
                <c:ptCount val="1"/>
                <c:pt idx="0">
                  <c:v>Tetra Pak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'[Charting GWP Refillable Glass vs Tetrapak Revised.xlsx]Sheet1'!$A$18:$A$27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120</c:v>
                </c:pt>
                <c:pt idx="8">
                  <c:v>160</c:v>
                </c:pt>
                <c:pt idx="9">
                  <c:v>200</c:v>
                </c:pt>
              </c:numCache>
            </c:numRef>
          </c:xVal>
          <c:yVal>
            <c:numRef>
              <c:f>'[Charting GWP Refillable Glass vs Tetrapak Revised.xlsx]Sheet1'!$C$18:$C$27</c:f>
              <c:numCache>
                <c:formatCode>General</c:formatCode>
                <c:ptCount val="10"/>
                <c:pt idx="0">
                  <c:v>53</c:v>
                </c:pt>
                <c:pt idx="1">
                  <c:v>57.493499999999997</c:v>
                </c:pt>
                <c:pt idx="2">
                  <c:v>61.986999999999995</c:v>
                </c:pt>
                <c:pt idx="3">
                  <c:v>70.97399999999999</c:v>
                </c:pt>
                <c:pt idx="4">
                  <c:v>88.947999999999993</c:v>
                </c:pt>
                <c:pt idx="5">
                  <c:v>106.922</c:v>
                </c:pt>
                <c:pt idx="6">
                  <c:v>124.89599999999999</c:v>
                </c:pt>
                <c:pt idx="7">
                  <c:v>160.84399999999999</c:v>
                </c:pt>
                <c:pt idx="8">
                  <c:v>196.79199999999997</c:v>
                </c:pt>
                <c:pt idx="9">
                  <c:v>232.73999999999998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285-0A4E-BE66-7B4A4BD2A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2732095"/>
        <c:axId val="547606287"/>
      </c:scatterChart>
      <c:valAx>
        <c:axId val="692732095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000" b="1" baseline="0"/>
                  <a:t>Roundtrip Delivery Distance (km)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606287"/>
        <c:crosses val="autoZero"/>
        <c:crossBetween val="midCat"/>
        <c:majorUnit val="20"/>
      </c:valAx>
      <c:valAx>
        <c:axId val="547606287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000" b="1" baseline="0"/>
                  <a:t>GWP (gCo2e)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7320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9.4186187664041993E-2"/>
          <c:y val="0.19404607757363662"/>
          <c:w val="0.37962932291072132"/>
          <c:h val="5.3630272198025145E-2"/>
        </c:manualLayout>
      </c:layout>
      <c:overlay val="0"/>
      <c:spPr>
        <a:solidFill>
          <a:schemeClr val="lt1"/>
        </a:solidFill>
        <a:ln w="1905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5200" b="1" baseline="0"/>
              <a:t>10 Uses per Glass Bottle 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'[Charting GWP Refillable Glass vs Tetrapak Revised.xlsx]Sheet1'!$B$2</c:f>
              <c:strCache>
                <c:ptCount val="1"/>
                <c:pt idx="0">
                  <c:v>Refillable Glass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'[Charting GWP Refillable Glass vs Tetrapak Revised.xlsx]Sheet1'!$A$18:$A$27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120</c:v>
                </c:pt>
                <c:pt idx="8">
                  <c:v>160</c:v>
                </c:pt>
                <c:pt idx="9">
                  <c:v>200</c:v>
                </c:pt>
              </c:numCache>
            </c:numRef>
          </c:xVal>
          <c:yVal>
            <c:numRef>
              <c:f>'[Charting GWP Refillable Glass vs Tetrapak Revised.xlsx]Sheet1'!$B$32:$B$41</c:f>
              <c:numCache>
                <c:formatCode>General</c:formatCode>
                <c:ptCount val="10"/>
                <c:pt idx="0">
                  <c:v>45.1</c:v>
                </c:pt>
                <c:pt idx="1">
                  <c:v>51.722000000000001</c:v>
                </c:pt>
                <c:pt idx="2">
                  <c:v>58.344000000000001</c:v>
                </c:pt>
                <c:pt idx="3">
                  <c:v>71.587999999999994</c:v>
                </c:pt>
                <c:pt idx="4">
                  <c:v>98.075999999999993</c:v>
                </c:pt>
                <c:pt idx="5">
                  <c:v>124.56399999999999</c:v>
                </c:pt>
                <c:pt idx="6">
                  <c:v>151.05199999999999</c:v>
                </c:pt>
                <c:pt idx="7">
                  <c:v>204.02799999999999</c:v>
                </c:pt>
                <c:pt idx="8">
                  <c:v>257.00399999999996</c:v>
                </c:pt>
                <c:pt idx="9">
                  <c:v>309.98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924-E64B-9A67-E83A1CA7761C}"/>
            </c:ext>
          </c:extLst>
        </c:ser>
        <c:ser>
          <c:idx val="1"/>
          <c:order val="1"/>
          <c:tx>
            <c:strRef>
              <c:f>'[Charting GWP Refillable Glass vs Tetrapak Revised.xlsx]Sheet1'!$C$2</c:f>
              <c:strCache>
                <c:ptCount val="1"/>
                <c:pt idx="0">
                  <c:v>Tetra Pak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'[Charting GWP Refillable Glass vs Tetrapak Revised.xlsx]Sheet1'!$A$18:$A$27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120</c:v>
                </c:pt>
                <c:pt idx="8">
                  <c:v>160</c:v>
                </c:pt>
                <c:pt idx="9">
                  <c:v>200</c:v>
                </c:pt>
              </c:numCache>
            </c:numRef>
          </c:xVal>
          <c:yVal>
            <c:numRef>
              <c:f>'[Charting GWP Refillable Glass vs Tetrapak Revised.xlsx]Sheet1'!$C$18:$C$27</c:f>
              <c:numCache>
                <c:formatCode>General</c:formatCode>
                <c:ptCount val="10"/>
                <c:pt idx="0">
                  <c:v>53</c:v>
                </c:pt>
                <c:pt idx="1">
                  <c:v>57.493499999999997</c:v>
                </c:pt>
                <c:pt idx="2">
                  <c:v>61.986999999999995</c:v>
                </c:pt>
                <c:pt idx="3">
                  <c:v>70.97399999999999</c:v>
                </c:pt>
                <c:pt idx="4">
                  <c:v>88.947999999999993</c:v>
                </c:pt>
                <c:pt idx="5">
                  <c:v>106.922</c:v>
                </c:pt>
                <c:pt idx="6">
                  <c:v>124.89599999999999</c:v>
                </c:pt>
                <c:pt idx="7">
                  <c:v>160.84399999999999</c:v>
                </c:pt>
                <c:pt idx="8">
                  <c:v>196.79199999999997</c:v>
                </c:pt>
                <c:pt idx="9">
                  <c:v>232.73999999999998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924-E64B-9A67-E83A1CA77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2732095"/>
        <c:axId val="547606287"/>
      </c:scatterChart>
      <c:valAx>
        <c:axId val="692732095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000" b="1" baseline="0"/>
                  <a:t>Roundtrip Delivery Distance (km)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606287"/>
        <c:crosses val="autoZero"/>
        <c:crossBetween val="midCat"/>
        <c:majorUnit val="20"/>
      </c:valAx>
      <c:valAx>
        <c:axId val="54760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000" b="1" baseline="0"/>
                  <a:t>GWP (gCo2e)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7320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9.6924540682414698E-2"/>
          <c:y val="0.19354768153980753"/>
          <c:w val="0.36224240052179235"/>
          <c:h val="5.1199887231155768E-2"/>
        </c:manualLayout>
      </c:layout>
      <c:overlay val="0"/>
      <c:spPr>
        <a:solidFill>
          <a:schemeClr val="lt1"/>
        </a:solidFill>
        <a:ln w="1905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5200" b="1" baseline="0"/>
              <a:t>20 Uses per Glass Bottle 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'[Charting GWP Refillable Glass vs Tetrapak Revised.xlsx]Sheet1'!$B$2</c:f>
              <c:strCache>
                <c:ptCount val="1"/>
                <c:pt idx="0">
                  <c:v>Refillable Glass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'[Charting GWP Refillable Glass vs Tetrapak Revised.xlsx]Sheet1'!$A$18:$A$27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120</c:v>
                </c:pt>
                <c:pt idx="8">
                  <c:v>160</c:v>
                </c:pt>
                <c:pt idx="9">
                  <c:v>200</c:v>
                </c:pt>
              </c:numCache>
            </c:numRef>
          </c:xVal>
          <c:yVal>
            <c:numRef>
              <c:f>'[Charting GWP Refillable Glass vs Tetrapak Revised.xlsx]Sheet1'!$B$46:$B$55</c:f>
              <c:numCache>
                <c:formatCode>General</c:formatCode>
                <c:ptCount val="10"/>
                <c:pt idx="0">
                  <c:v>22.55</c:v>
                </c:pt>
                <c:pt idx="1">
                  <c:v>29.172000000000001</c:v>
                </c:pt>
                <c:pt idx="2">
                  <c:v>35.793999999999997</c:v>
                </c:pt>
                <c:pt idx="3">
                  <c:v>49.037999999999997</c:v>
                </c:pt>
                <c:pt idx="4">
                  <c:v>75.525999999999996</c:v>
                </c:pt>
                <c:pt idx="5">
                  <c:v>102.014</c:v>
                </c:pt>
                <c:pt idx="6">
                  <c:v>128.50199999999998</c:v>
                </c:pt>
                <c:pt idx="7">
                  <c:v>181.47800000000001</c:v>
                </c:pt>
                <c:pt idx="8">
                  <c:v>234.45399999999998</c:v>
                </c:pt>
                <c:pt idx="9">
                  <c:v>287.43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C9-CE47-8420-E755D60C254F}"/>
            </c:ext>
          </c:extLst>
        </c:ser>
        <c:ser>
          <c:idx val="1"/>
          <c:order val="1"/>
          <c:tx>
            <c:strRef>
              <c:f>'[Charting GWP Refillable Glass vs Tetrapak Revised.xlsx]Sheet1'!$C$2</c:f>
              <c:strCache>
                <c:ptCount val="1"/>
                <c:pt idx="0">
                  <c:v>Tetra Pak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'[Charting GWP Refillable Glass vs Tetrapak Revised.xlsx]Sheet1'!$A$18:$A$27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120</c:v>
                </c:pt>
                <c:pt idx="8">
                  <c:v>160</c:v>
                </c:pt>
                <c:pt idx="9">
                  <c:v>200</c:v>
                </c:pt>
              </c:numCache>
            </c:numRef>
          </c:xVal>
          <c:yVal>
            <c:numRef>
              <c:f>'[Charting GWP Refillable Glass vs Tetrapak Revised.xlsx]Sheet1'!$C$18:$C$27</c:f>
              <c:numCache>
                <c:formatCode>General</c:formatCode>
                <c:ptCount val="10"/>
                <c:pt idx="0">
                  <c:v>53</c:v>
                </c:pt>
                <c:pt idx="1">
                  <c:v>57.493499999999997</c:v>
                </c:pt>
                <c:pt idx="2">
                  <c:v>61.986999999999995</c:v>
                </c:pt>
                <c:pt idx="3">
                  <c:v>70.97399999999999</c:v>
                </c:pt>
                <c:pt idx="4">
                  <c:v>88.947999999999993</c:v>
                </c:pt>
                <c:pt idx="5">
                  <c:v>106.922</c:v>
                </c:pt>
                <c:pt idx="6">
                  <c:v>124.89599999999999</c:v>
                </c:pt>
                <c:pt idx="7">
                  <c:v>160.84399999999999</c:v>
                </c:pt>
                <c:pt idx="8">
                  <c:v>196.79199999999997</c:v>
                </c:pt>
                <c:pt idx="9">
                  <c:v>232.73999999999998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C9-CE47-8420-E755D60C2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2732095"/>
        <c:axId val="547606287"/>
      </c:scatterChart>
      <c:valAx>
        <c:axId val="692732095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000" b="1" baseline="0"/>
                  <a:t>Roundtrip Delivery Distance (km)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606287"/>
        <c:crosses val="autoZero"/>
        <c:crossBetween val="midCat"/>
        <c:majorUnit val="20"/>
      </c:valAx>
      <c:valAx>
        <c:axId val="547606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000" b="1" baseline="0"/>
                  <a:t>GWP (gCo2e)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7320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9.5652066929133861E-2"/>
          <c:y val="0.19169582968795568"/>
          <c:w val="0.36224240052179235"/>
          <c:h val="5.1199887231155768E-2"/>
        </c:manualLayout>
      </c:layout>
      <c:overlay val="0"/>
      <c:spPr>
        <a:solidFill>
          <a:schemeClr val="lt1"/>
        </a:solidFill>
        <a:ln w="1905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5200" b="1" baseline="0"/>
              <a:t>30 Uses per Glass Bottle 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'[Charting GWP Refillable Glass vs Tetrapak Revised.xlsx]Sheet1'!$B$2</c:f>
              <c:strCache>
                <c:ptCount val="1"/>
                <c:pt idx="0">
                  <c:v>Refillable Glass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'[Charting GWP Refillable Glass vs Tetrapak Revised.xlsx]Sheet1'!$A$18:$A$27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120</c:v>
                </c:pt>
                <c:pt idx="8">
                  <c:v>160</c:v>
                </c:pt>
                <c:pt idx="9">
                  <c:v>200</c:v>
                </c:pt>
              </c:numCache>
            </c:numRef>
          </c:xVal>
          <c:yVal>
            <c:numRef>
              <c:f>'[Charting GWP Refillable Glass vs Tetrapak Revised.xlsx]Sheet1'!$B$60:$B$69</c:f>
              <c:numCache>
                <c:formatCode>General</c:formatCode>
                <c:ptCount val="10"/>
                <c:pt idx="0">
                  <c:v>15.033333333333331</c:v>
                </c:pt>
                <c:pt idx="1">
                  <c:v>21.655333333333331</c:v>
                </c:pt>
                <c:pt idx="2">
                  <c:v>28.277333333333331</c:v>
                </c:pt>
                <c:pt idx="3">
                  <c:v>41.521333333333331</c:v>
                </c:pt>
                <c:pt idx="4">
                  <c:v>68.009333333333331</c:v>
                </c:pt>
                <c:pt idx="5">
                  <c:v>94.49733333333333</c:v>
                </c:pt>
                <c:pt idx="6">
                  <c:v>120.98533333333332</c:v>
                </c:pt>
                <c:pt idx="7">
                  <c:v>173.96133333333333</c:v>
                </c:pt>
                <c:pt idx="8">
                  <c:v>226.9373333333333</c:v>
                </c:pt>
                <c:pt idx="9">
                  <c:v>279.9133333333333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730-5446-8C5D-CB0694B473F6}"/>
            </c:ext>
          </c:extLst>
        </c:ser>
        <c:ser>
          <c:idx val="1"/>
          <c:order val="1"/>
          <c:tx>
            <c:strRef>
              <c:f>'[Charting GWP Refillable Glass vs Tetrapak Revised.xlsx]Sheet1'!$C$2</c:f>
              <c:strCache>
                <c:ptCount val="1"/>
                <c:pt idx="0">
                  <c:v>Tetra Pak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'[Charting GWP Refillable Glass vs Tetrapak Revised.xlsx]Sheet1'!$A$18:$A$27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120</c:v>
                </c:pt>
                <c:pt idx="8">
                  <c:v>160</c:v>
                </c:pt>
                <c:pt idx="9">
                  <c:v>200</c:v>
                </c:pt>
              </c:numCache>
            </c:numRef>
          </c:xVal>
          <c:yVal>
            <c:numRef>
              <c:f>'[Charting GWP Refillable Glass vs Tetrapak Revised.xlsx]Sheet1'!$C$18:$C$27</c:f>
              <c:numCache>
                <c:formatCode>General</c:formatCode>
                <c:ptCount val="10"/>
                <c:pt idx="0">
                  <c:v>53</c:v>
                </c:pt>
                <c:pt idx="1">
                  <c:v>57.493499999999997</c:v>
                </c:pt>
                <c:pt idx="2">
                  <c:v>61.986999999999995</c:v>
                </c:pt>
                <c:pt idx="3">
                  <c:v>70.97399999999999</c:v>
                </c:pt>
                <c:pt idx="4">
                  <c:v>88.947999999999993</c:v>
                </c:pt>
                <c:pt idx="5">
                  <c:v>106.922</c:v>
                </c:pt>
                <c:pt idx="6">
                  <c:v>124.89599999999999</c:v>
                </c:pt>
                <c:pt idx="7">
                  <c:v>160.84399999999999</c:v>
                </c:pt>
                <c:pt idx="8">
                  <c:v>196.79199999999997</c:v>
                </c:pt>
                <c:pt idx="9">
                  <c:v>232.73999999999998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730-5446-8C5D-CB0694B47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2732095"/>
        <c:axId val="547606287"/>
      </c:scatterChart>
      <c:valAx>
        <c:axId val="692732095"/>
        <c:scaling>
          <c:orientation val="minMax"/>
          <c:max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000" b="1" baseline="0"/>
                  <a:t>Roundtrip Delivery Distance (km)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606287"/>
        <c:crosses val="autoZero"/>
        <c:crossBetween val="midCat"/>
        <c:majorUnit val="20"/>
      </c:valAx>
      <c:valAx>
        <c:axId val="547606287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000" b="1" baseline="0"/>
                  <a:t>GWP (gCo2e)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7320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9.6962106299212591E-2"/>
          <c:y val="0.1906835812190143"/>
          <c:w val="0.36224240052179235"/>
          <c:h val="5.1199887231155768E-2"/>
        </c:manualLayout>
      </c:layout>
      <c:overlay val="0"/>
      <c:spPr>
        <a:solidFill>
          <a:schemeClr val="lt1"/>
        </a:solidFill>
        <a:ln w="1905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0.15071</cdr:x>
      <cdr:y>0.93333</cdr:y>
    </cdr:from>
    <cdr:to>
      <cdr:x>0.9</cdr:x>
      <cdr:y>0.97917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541FD49-E1DD-C22C-A068-CA2E16DD5971}"/>
            </a:ext>
          </a:extLst>
        </cdr:cNvPr>
        <cdr:cNvSpPr txBox="1"/>
      </cdr:nvSpPr>
      <cdr:spPr>
        <a:xfrm xmlns:a="http://schemas.openxmlformats.org/drawingml/2006/main">
          <a:off x="1837498" y="6400801"/>
          <a:ext cx="9135302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/>
            <a:t>Note: </a:t>
          </a:r>
          <a:r>
            <a:rPr lang="en-US" sz="1600" b="0" dirty="0"/>
            <a:t>GWP</a:t>
          </a:r>
          <a:r>
            <a:rPr lang="en-US" sz="1600" b="0" baseline="0" dirty="0"/>
            <a:t> at 0km represents  emissions from packaging production and shipment to creamery</a:t>
          </a:r>
          <a:endParaRPr lang="en-US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0.14972</cdr:x>
      <cdr:y>0.93091</cdr:y>
    </cdr:from>
    <cdr:to>
      <cdr:x>0.9082</cdr:x>
      <cdr:y>0.98958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541FD49-E1DD-C22C-A068-CA2E16DD5971}"/>
            </a:ext>
          </a:extLst>
        </cdr:cNvPr>
        <cdr:cNvSpPr txBox="1"/>
      </cdr:nvSpPr>
      <cdr:spPr>
        <a:xfrm xmlns:a="http://schemas.openxmlformats.org/drawingml/2006/main">
          <a:off x="1825442" y="6384181"/>
          <a:ext cx="9247370" cy="4023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/>
            <a:t>Note: </a:t>
          </a:r>
          <a:r>
            <a:rPr lang="en-US" sz="1600" b="0" dirty="0"/>
            <a:t>GWP</a:t>
          </a:r>
          <a:r>
            <a:rPr lang="en-US" sz="1600" b="0" baseline="0" dirty="0"/>
            <a:t> at 0km represents  emissions from packaging production and shipment to creamery</a:t>
          </a:r>
          <a:endParaRPr lang="en-US" sz="16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0.1492</cdr:x>
      <cdr:y>0.93187</cdr:y>
    </cdr:from>
    <cdr:to>
      <cdr:x>0.85781</cdr:x>
      <cdr:y>0.96458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541FD49-E1DD-C22C-A068-CA2E16DD5971}"/>
            </a:ext>
          </a:extLst>
        </cdr:cNvPr>
        <cdr:cNvSpPr txBox="1"/>
      </cdr:nvSpPr>
      <cdr:spPr>
        <a:xfrm xmlns:a="http://schemas.openxmlformats.org/drawingml/2006/main">
          <a:off x="1819104" y="6390787"/>
          <a:ext cx="8639343" cy="22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/>
            <a:t>Note: </a:t>
          </a:r>
          <a:r>
            <a:rPr lang="en-US" sz="1600" b="0" dirty="0"/>
            <a:t>GWP</a:t>
          </a:r>
          <a:r>
            <a:rPr lang="en-US" sz="1600" b="0" baseline="0" dirty="0"/>
            <a:t> at 0km represents  emissions from packaging production and shipment to creamery</a:t>
          </a:r>
          <a:endParaRPr lang="en-US" sz="16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0.14899</cdr:x>
      <cdr:y>0.93542</cdr:y>
    </cdr:from>
    <cdr:to>
      <cdr:x>0.87773</cdr:x>
      <cdr:y>0.975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541FD49-E1DD-C22C-A068-CA2E16DD5971}"/>
            </a:ext>
          </a:extLst>
        </cdr:cNvPr>
        <cdr:cNvSpPr txBox="1"/>
      </cdr:nvSpPr>
      <cdr:spPr>
        <a:xfrm xmlns:a="http://schemas.openxmlformats.org/drawingml/2006/main">
          <a:off x="1816501" y="6415088"/>
          <a:ext cx="8884837" cy="2714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/>
            <a:t>Note: </a:t>
          </a:r>
          <a:r>
            <a:rPr lang="en-US" sz="1600" b="0" dirty="0"/>
            <a:t>GWP</a:t>
          </a:r>
          <a:r>
            <a:rPr lang="en-US" sz="1600" b="0" baseline="0" dirty="0"/>
            <a:t> at 0km represents  emissions from packaging production and shipment to creamery</a:t>
          </a:r>
          <a:endParaRPr lang="en-US" sz="16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0.14845</cdr:x>
      <cdr:y>0.93499</cdr:y>
    </cdr:from>
    <cdr:to>
      <cdr:x>0.88711</cdr:x>
      <cdr:y>0.975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541FD49-E1DD-C22C-A068-CA2E16DD5971}"/>
            </a:ext>
          </a:extLst>
        </cdr:cNvPr>
        <cdr:cNvSpPr txBox="1"/>
      </cdr:nvSpPr>
      <cdr:spPr>
        <a:xfrm xmlns:a="http://schemas.openxmlformats.org/drawingml/2006/main">
          <a:off x="1809925" y="6412140"/>
          <a:ext cx="9005712" cy="2744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/>
            <a:t>Note: </a:t>
          </a:r>
          <a:r>
            <a:rPr lang="en-US" sz="1600" b="0" dirty="0"/>
            <a:t>GWP</a:t>
          </a:r>
          <a:r>
            <a:rPr lang="en-US" sz="1600" b="0" baseline="0" dirty="0"/>
            <a:t> at 0km represents  emissions from packaging production and shipment to creamery</a:t>
          </a:r>
          <a:endParaRPr lang="en-US" sz="1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D8F6C-EEFC-3E41-BE9E-33E2C025CE46}" type="datetimeFigureOut">
              <a:rPr lang="en-US" smtClean="0"/>
              <a:t>8/4/25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5AD95-9F21-9847-A940-A58AEE5E4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1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5AD95-9F21-9847-A940-A58AEE5E4E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5AD95-9F21-9847-A940-A58AEE5E4E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2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0D4C-55C1-47C1-64D1-966CA15C4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094DE-CAB9-1486-8EE5-8768189C3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FCA40-4C94-61EB-194B-BAD530F18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0BF-BCA7-9D45-8E40-14B536D35799}" type="datetimeFigureOut">
              <a:rPr lang="en-US" smtClean="0"/>
              <a:t>8/4/25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F8B86-78D9-234C-6B8E-D128608D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EDFB3-BE0E-200D-00CD-99D44FCC6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EB6-F773-F747-A375-D2D0820B6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46F8A-04FA-5389-5A90-16E0CD5BB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AC2EA-9C51-A309-1A0E-0D999DCCF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0431F-A69E-745C-A558-50CA2E9B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0BF-BCA7-9D45-8E40-14B536D35799}" type="datetimeFigureOut">
              <a:rPr lang="en-US" smtClean="0"/>
              <a:t>8/4/25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EF276-9F66-335E-EBC7-FC07416C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4ABDF-1105-3C4A-E76A-3EDF7CFA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EB6-F773-F747-A375-D2D0820B6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1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E4121-B299-C300-C82D-82378D9D33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146C17-1586-A387-58F2-B5B892C57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78CFA-03E4-9BF2-3AC8-09539EE2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0BF-BCA7-9D45-8E40-14B536D35799}" type="datetimeFigureOut">
              <a:rPr lang="en-US" smtClean="0"/>
              <a:t>8/4/25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EDAE2-6628-D834-E525-9264FD48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515FC-3F2E-88C7-C1E0-EEE0A913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EB6-F773-F747-A375-D2D0820B6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9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CC15A-8F7F-1072-126B-2D1FEBBB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F9248-D5B1-1FB8-CDA6-280FF275E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33EC8-0636-8B1F-D9E9-EF572C05E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0BF-BCA7-9D45-8E40-14B536D35799}" type="datetimeFigureOut">
              <a:rPr lang="en-US" smtClean="0"/>
              <a:t>8/4/25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70B73-F7B5-9523-57B0-8B58F63E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92D35-A3C8-0838-DA0F-D10DB2FA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EB6-F773-F747-A375-D2D0820B6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5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B14B8-A26C-C0FA-AB10-BAF2168B1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BEC8-4DA5-3D41-9BF7-5FD97D7A3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5524A-D966-A4E9-FB7A-28E17E54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0BF-BCA7-9D45-8E40-14B536D35799}" type="datetimeFigureOut">
              <a:rPr lang="en-US" smtClean="0"/>
              <a:t>8/4/25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793AD-8F0A-5E88-4C59-F09924D1F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CCF95-2037-70AE-A1F2-63400783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EB6-F773-F747-A375-D2D0820B6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6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9A2CE-7BC5-879C-CFE8-D9C02570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23C8A-B9A6-4999-755A-6F70C7493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2387C-BF24-13B1-3CF1-51960C853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5F7A3-7984-5370-3641-9A3146FBC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0BF-BCA7-9D45-8E40-14B536D35799}" type="datetimeFigureOut">
              <a:rPr lang="en-US" smtClean="0"/>
              <a:t>8/4/25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C3180-1E62-4D15-F215-856683D2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E2B9E-A9BF-C63B-F05A-C637DA5D0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EB6-F773-F747-A375-D2D0820B6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7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1ADD9-9EB0-A194-B90F-4B5CD47CD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57325-FE2D-955E-AADD-105C02EED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CAEA9-76AE-D03D-3882-E98741A0D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27E78-1C4B-D6CD-86AB-A352C44DB0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7E3B35-99FA-35E6-87F1-3AAF7CA8DD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1436D3-1404-CDA8-74E5-80876884C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0BF-BCA7-9D45-8E40-14B536D35799}" type="datetimeFigureOut">
              <a:rPr lang="en-US" smtClean="0"/>
              <a:t>8/4/25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6F7899-98F3-6696-E354-E9BE8D5B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53079-806D-D98C-5361-4B749145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EB6-F773-F747-A375-D2D0820B6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6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AA0D5-9C2A-5ED2-F35D-6B1C769EA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6B76A-31EE-CF33-284A-30637EF2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0BF-BCA7-9D45-8E40-14B536D35799}" type="datetimeFigureOut">
              <a:rPr lang="en-US" smtClean="0"/>
              <a:t>8/4/25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D9FBA-92B1-4941-349F-080CDFD1F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EE4D2-2000-53A0-0485-0553C6897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EB6-F773-F747-A375-D2D0820B6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7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99977-0C19-64DD-CE93-F6BBB286E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0BF-BCA7-9D45-8E40-14B536D35799}" type="datetimeFigureOut">
              <a:rPr lang="en-US" smtClean="0"/>
              <a:t>8/4/25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0D15E1-FDFD-6A78-0A1F-708C359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F5F99-AD9A-0D50-F0F3-80E0B449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EB6-F773-F747-A375-D2D0820B6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5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9F132-D2C7-6368-1F8F-FCBCBD72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AEA06-8EEB-FD0E-C334-A23A45E8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2804D-75E1-98BD-B3AF-40B832CA4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2254A-1110-AFA9-9C33-EE3F6C61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0BF-BCA7-9D45-8E40-14B536D35799}" type="datetimeFigureOut">
              <a:rPr lang="en-US" smtClean="0"/>
              <a:t>8/4/25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16208-9039-77C9-1FB9-C84DC15E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68AF8-2187-3DBC-F38C-1FA3DDFF8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EB6-F773-F747-A375-D2D0820B6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6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F0C00-AA2C-D771-FBEA-F1AF8B7E7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CDA0AD-99FF-5193-9E92-206A861EB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AEBAF-C35E-34FD-8EF5-EAAB9806D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5B026-1720-9340-A165-C6DFCA38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F0BF-BCA7-9D45-8E40-14B536D35799}" type="datetimeFigureOut">
              <a:rPr lang="en-US" smtClean="0"/>
              <a:t>8/4/25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5DA0B-505F-4FC9-C316-B30C8C64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2432F-A8CF-80B0-0F1D-C0D90DEF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EB6-F773-F747-A375-D2D0820B6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11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CEB9C8-7723-F3FB-49B7-6E3024A8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4CEF5-FC6A-24EB-8336-BB677F8A3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675D2-D7FE-A65A-C2C5-0C997A87F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51F0BF-BCA7-9D45-8E40-14B536D35799}" type="datetimeFigureOut">
              <a:rPr lang="en-US" smtClean="0"/>
              <a:t>8/4/25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6724B-AA8A-AF3B-3A6C-55F8487A9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46F79-69FE-BA55-3CAF-D88FAA07E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4ADEB6-F773-F747-A375-D2D0820B6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4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greenhouse-gas-reporting-conversion-factors-2025" TargetMode="External"/><Relationship Id="rId2" Type="http://schemas.openxmlformats.org/officeDocument/2006/relationships/hyperlink" Target="https://www.ecocostsvalue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CD8E-62C6-3EEC-5975-058D68AC5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225" y="293687"/>
            <a:ext cx="10115550" cy="2962275"/>
          </a:xfrm>
          <a:noFill/>
        </p:spPr>
        <p:txBody>
          <a:bodyPr>
            <a:normAutofit/>
          </a:bodyPr>
          <a:lstStyle/>
          <a:p>
            <a:r>
              <a:rPr lang="en-US" sz="8000" b="1" dirty="0"/>
              <a:t>Cool Earth Creamery</a:t>
            </a:r>
            <a:br>
              <a:rPr lang="en-US" sz="5000" b="1" dirty="0"/>
            </a:br>
            <a:r>
              <a:rPr lang="en-US" sz="5000" b="1" dirty="0"/>
              <a:t> MTP2 Program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D3EEF7-F7D1-7B54-B339-504E547BA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225" y="4486275"/>
            <a:ext cx="10115550" cy="264318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000" dirty="0"/>
              <a:t>Presented By:  Nick Nelson, 2025 MTP2 Intern</a:t>
            </a:r>
          </a:p>
          <a:p>
            <a:pPr>
              <a:spcBef>
                <a:spcPts val="0"/>
              </a:spcBef>
            </a:pPr>
            <a:r>
              <a:rPr lang="en-US" sz="4000" dirty="0"/>
              <a:t>Business Owner: Devin Morales, P.E.</a:t>
            </a:r>
            <a:br>
              <a:rPr lang="en-US" sz="4000" dirty="0"/>
            </a:br>
            <a:r>
              <a:rPr lang="en-US" sz="4000" dirty="0"/>
              <a:t>Technical Advisor: Steven </a:t>
            </a:r>
            <a:r>
              <a:rPr lang="en-US" sz="4000" dirty="0" err="1"/>
              <a:t>Dybdal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88B64-B40B-9316-C927-4F1165D5BFE3}"/>
              </a:ext>
            </a:extLst>
          </p:cNvPr>
          <p:cNvSpPr txBox="1"/>
          <p:nvPr/>
        </p:nvSpPr>
        <p:spPr>
          <a:xfrm>
            <a:off x="8884920" y="4328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3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E189D-E0B7-3B41-595E-672B47E67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8F61DCD-6BD2-9A76-696A-51D8F5FC8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618928"/>
              </p:ext>
            </p:extLst>
          </p:nvPr>
        </p:nvGraphicFramePr>
        <p:xfrm>
          <a:off x="302418" y="681037"/>
          <a:ext cx="11587162" cy="6072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367">
                  <a:extLst>
                    <a:ext uri="{9D8B030D-6E8A-4147-A177-3AD203B41FA5}">
                      <a16:colId xmlns:a16="http://schemas.microsoft.com/office/drawing/2014/main" val="2807452328"/>
                    </a:ext>
                  </a:extLst>
                </a:gridCol>
                <a:gridCol w="1216915">
                  <a:extLst>
                    <a:ext uri="{9D8B030D-6E8A-4147-A177-3AD203B41FA5}">
                      <a16:colId xmlns:a16="http://schemas.microsoft.com/office/drawing/2014/main" val="110134750"/>
                    </a:ext>
                  </a:extLst>
                </a:gridCol>
                <a:gridCol w="2958100">
                  <a:extLst>
                    <a:ext uri="{9D8B030D-6E8A-4147-A177-3AD203B41FA5}">
                      <a16:colId xmlns:a16="http://schemas.microsoft.com/office/drawing/2014/main" val="3605505462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2747254130"/>
                    </a:ext>
                  </a:extLst>
                </a:gridCol>
                <a:gridCol w="2319989">
                  <a:extLst>
                    <a:ext uri="{9D8B030D-6E8A-4147-A177-3AD203B41FA5}">
                      <a16:colId xmlns:a16="http://schemas.microsoft.com/office/drawing/2014/main" val="1426771830"/>
                    </a:ext>
                  </a:extLst>
                </a:gridCol>
                <a:gridCol w="1482866">
                  <a:extLst>
                    <a:ext uri="{9D8B030D-6E8A-4147-A177-3AD203B41FA5}">
                      <a16:colId xmlns:a16="http://schemas.microsoft.com/office/drawing/2014/main" val="1460858910"/>
                    </a:ext>
                  </a:extLst>
                </a:gridCol>
              </a:tblGrid>
              <a:tr h="1331682">
                <a:tc>
                  <a:txBody>
                    <a:bodyPr/>
                    <a:lstStyle/>
                    <a:p>
                      <a:r>
                        <a:rPr lang="en-US" dirty="0"/>
                        <a:t>Recommended P2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One-time Cost to Implement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 Savings from P2 Actions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 Conserved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Barriers to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Plans to Implement in the next 5 years?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310"/>
                  </a:ext>
                </a:extLst>
              </a:tr>
              <a:tr h="1638993">
                <a:tc>
                  <a:txBody>
                    <a:bodyPr/>
                    <a:lstStyle/>
                    <a:p>
                      <a:r>
                        <a:rPr lang="en-US" dirty="0"/>
                        <a:t>25-qt Pressure Cooker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$300+ in direct electricity savings.  Reduce process time by ~50%. Cooler facility by eliminating waste heat from oven.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3125+ kWh  electricity/year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Yes, this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586707"/>
                  </a:ext>
                </a:extLst>
              </a:tr>
              <a:tr h="1638993">
                <a:tc>
                  <a:txBody>
                    <a:bodyPr/>
                    <a:lstStyle/>
                    <a:p>
                      <a:r>
                        <a:rPr lang="en-US" dirty="0"/>
                        <a:t>Replace Disposable Plastic Caps with Reusable Silicone Caps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$6,084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Eliminates ~440 </a:t>
                      </a:r>
                      <a:r>
                        <a:rPr lang="en-US" dirty="0" err="1"/>
                        <a:t>lbs</a:t>
                      </a:r>
                      <a:r>
                        <a:rPr lang="en-US" dirty="0"/>
                        <a:t> of plastic waste/year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Innovation- to design caps and develop capping and cleaning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Yes, next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883813"/>
                  </a:ext>
                </a:extLst>
              </a:tr>
              <a:tr h="1024371">
                <a:tc>
                  <a:txBody>
                    <a:bodyPr/>
                    <a:lstStyle/>
                    <a:p>
                      <a:r>
                        <a:rPr lang="en-US" dirty="0"/>
                        <a:t>Changes to Dishwasher Cycle 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Missoula commercial water rate= $0.0031/gal</a:t>
                      </a:r>
                      <a:br>
                        <a:rPr lang="en-US" dirty="0"/>
                      </a:br>
                      <a:r>
                        <a:rPr lang="en-US" dirty="0"/>
                        <a:t>22,000 gal x 0.0031=</a:t>
                      </a:r>
                      <a:br>
                        <a:rPr lang="en-US" dirty="0"/>
                      </a:br>
                      <a:r>
                        <a:rPr lang="en-US" dirty="0"/>
                        <a:t>$68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 to 22,000 gallons water/year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Food safety.  Swab testing to ensure same level of cleanliness.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Yes, immediately for crates, after testing for glass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659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469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4FF69-78B9-DBCB-3695-E55E8D715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P2 outcomes (in table) &amp; explanation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</a:b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FAE30E-5D54-C333-C3DA-640C28FCEC25}"/>
              </a:ext>
            </a:extLst>
          </p:cNvPr>
          <p:cNvGraphicFramePr>
            <a:graphicFrameLocks noGrp="1"/>
          </p:cNvGraphicFramePr>
          <p:nvPr/>
        </p:nvGraphicFramePr>
        <p:xfrm>
          <a:off x="1332865" y="3907949"/>
          <a:ext cx="9526269" cy="186690"/>
        </p:xfrm>
        <a:graphic>
          <a:graphicData uri="http://schemas.openxmlformats.org/drawingml/2006/table">
            <a:tbl>
              <a:tblPr/>
              <a:tblGrid>
                <a:gridCol w="3175423">
                  <a:extLst>
                    <a:ext uri="{9D8B030D-6E8A-4147-A177-3AD203B41FA5}">
                      <a16:colId xmlns:a16="http://schemas.microsoft.com/office/drawing/2014/main" val="3160137183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142160378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984109762"/>
                    </a:ext>
                  </a:extLst>
                </a:gridCol>
              </a:tblGrid>
              <a:tr h="1441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Recommended P2 Actions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If Implemented: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If Not Implemented: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5652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BE4BEE3-EC2C-3B46-4D34-0931A1AE6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193687"/>
              </p:ext>
            </p:extLst>
          </p:nvPr>
        </p:nvGraphicFramePr>
        <p:xfrm>
          <a:off x="570865" y="3363523"/>
          <a:ext cx="9507220" cy="293370"/>
        </p:xfrm>
        <a:graphic>
          <a:graphicData uri="http://schemas.openxmlformats.org/drawingml/2006/table">
            <a:tbl>
              <a:tblPr/>
              <a:tblGrid>
                <a:gridCol w="2376805">
                  <a:extLst>
                    <a:ext uri="{9D8B030D-6E8A-4147-A177-3AD203B41FA5}">
                      <a16:colId xmlns:a16="http://schemas.microsoft.com/office/drawing/2014/main" val="2427725874"/>
                    </a:ext>
                  </a:extLst>
                </a:gridCol>
                <a:gridCol w="2376805">
                  <a:extLst>
                    <a:ext uri="{9D8B030D-6E8A-4147-A177-3AD203B41FA5}">
                      <a16:colId xmlns:a16="http://schemas.microsoft.com/office/drawing/2014/main" val="1464556266"/>
                    </a:ext>
                  </a:extLst>
                </a:gridCol>
                <a:gridCol w="2376805">
                  <a:extLst>
                    <a:ext uri="{9D8B030D-6E8A-4147-A177-3AD203B41FA5}">
                      <a16:colId xmlns:a16="http://schemas.microsoft.com/office/drawing/2014/main" val="1589280359"/>
                    </a:ext>
                  </a:extLst>
                </a:gridCol>
                <a:gridCol w="2376805">
                  <a:extLst>
                    <a:ext uri="{9D8B030D-6E8A-4147-A177-3AD203B41FA5}">
                      <a16:colId xmlns:a16="http://schemas.microsoft.com/office/drawing/2014/main" val="2708394160"/>
                    </a:ext>
                  </a:extLst>
                </a:gridCol>
              </a:tblGrid>
              <a:tr h="97790"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Reductions</a:t>
                      </a:r>
                      <a:endParaRPr lang="en-US" sz="12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01870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322E1D1D-775B-20C8-4FFC-22B0D654D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479" y="4387374"/>
            <a:ext cx="12622636" cy="100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A9CC287-73E9-91B8-ED1D-EB315E5E8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729239"/>
              </p:ext>
            </p:extLst>
          </p:nvPr>
        </p:nvGraphicFramePr>
        <p:xfrm>
          <a:off x="302418" y="681037"/>
          <a:ext cx="11587162" cy="6072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367">
                  <a:extLst>
                    <a:ext uri="{9D8B030D-6E8A-4147-A177-3AD203B41FA5}">
                      <a16:colId xmlns:a16="http://schemas.microsoft.com/office/drawing/2014/main" val="2807452328"/>
                    </a:ext>
                  </a:extLst>
                </a:gridCol>
                <a:gridCol w="1216915">
                  <a:extLst>
                    <a:ext uri="{9D8B030D-6E8A-4147-A177-3AD203B41FA5}">
                      <a16:colId xmlns:a16="http://schemas.microsoft.com/office/drawing/2014/main" val="110134750"/>
                    </a:ext>
                  </a:extLst>
                </a:gridCol>
                <a:gridCol w="2958100">
                  <a:extLst>
                    <a:ext uri="{9D8B030D-6E8A-4147-A177-3AD203B41FA5}">
                      <a16:colId xmlns:a16="http://schemas.microsoft.com/office/drawing/2014/main" val="3605505462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2747254130"/>
                    </a:ext>
                  </a:extLst>
                </a:gridCol>
                <a:gridCol w="2319989">
                  <a:extLst>
                    <a:ext uri="{9D8B030D-6E8A-4147-A177-3AD203B41FA5}">
                      <a16:colId xmlns:a16="http://schemas.microsoft.com/office/drawing/2014/main" val="1426771830"/>
                    </a:ext>
                  </a:extLst>
                </a:gridCol>
                <a:gridCol w="1482866">
                  <a:extLst>
                    <a:ext uri="{9D8B030D-6E8A-4147-A177-3AD203B41FA5}">
                      <a16:colId xmlns:a16="http://schemas.microsoft.com/office/drawing/2014/main" val="1460858910"/>
                    </a:ext>
                  </a:extLst>
                </a:gridCol>
              </a:tblGrid>
              <a:tr h="1331682">
                <a:tc>
                  <a:txBody>
                    <a:bodyPr/>
                    <a:lstStyle/>
                    <a:p>
                      <a:r>
                        <a:rPr lang="en-US" dirty="0"/>
                        <a:t>Recommended P2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One-time Cost to Implement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 Savings from P2 Actions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 Conserved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Barriers to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Plans to Implement in the next 5 years?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310"/>
                  </a:ext>
                </a:extLst>
              </a:tr>
              <a:tr h="1638993">
                <a:tc>
                  <a:txBody>
                    <a:bodyPr/>
                    <a:lstStyle/>
                    <a:p>
                      <a:r>
                        <a:rPr lang="en-US" dirty="0"/>
                        <a:t>25-qt Pressure Cooker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$300+ in direct electricity savings.  Reduce process time by ~50%. Cooler facility by eliminating waste heat from oven.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3125+ kWh  electricity/year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Yes, this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586707"/>
                  </a:ext>
                </a:extLst>
              </a:tr>
              <a:tr h="1638993">
                <a:tc>
                  <a:txBody>
                    <a:bodyPr/>
                    <a:lstStyle/>
                    <a:p>
                      <a:r>
                        <a:rPr lang="en-US" dirty="0"/>
                        <a:t>Replace Disposable Plastic Caps with Reusable Silicone Caps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$6,084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Eliminates ~440 </a:t>
                      </a:r>
                      <a:r>
                        <a:rPr lang="en-US" dirty="0" err="1"/>
                        <a:t>lbs</a:t>
                      </a:r>
                      <a:r>
                        <a:rPr lang="en-US" dirty="0"/>
                        <a:t> of plastic waste/year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Innovation- to design caps and develop capping and cleaning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Yes, next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883813"/>
                  </a:ext>
                </a:extLst>
              </a:tr>
              <a:tr h="1024371">
                <a:tc>
                  <a:txBody>
                    <a:bodyPr/>
                    <a:lstStyle/>
                    <a:p>
                      <a:r>
                        <a:rPr lang="en-US" dirty="0"/>
                        <a:t>Changes to Dishwasher Cycle 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 </a:t>
                      </a:r>
                      <a:br>
                        <a:rPr lang="en-US" dirty="0"/>
                      </a:br>
                      <a:r>
                        <a:rPr lang="en-US" dirty="0"/>
                        <a:t>(Water is included in HOA fee regardless of volume)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 to 22,000 gallons water/year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Food safety.  Swab testing to ensure same level of cleanliness.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Yes, immediately for crates, after testing for glass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659138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0EB185ED-1445-921F-C620-DD411DF53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487" y="-34737"/>
            <a:ext cx="6726971" cy="692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74595A-1BC6-F74F-0B95-0379702E53FF}"/>
              </a:ext>
            </a:extLst>
          </p:cNvPr>
          <p:cNvGrpSpPr/>
          <p:nvPr/>
        </p:nvGrpSpPr>
        <p:grpSpPr>
          <a:xfrm>
            <a:off x="1569392" y="-4763"/>
            <a:ext cx="9053213" cy="6858000"/>
            <a:chOff x="3524250" y="2194560"/>
            <a:chExt cx="6968490" cy="4663440"/>
          </a:xfrm>
        </p:grpSpPr>
        <p:pic>
          <p:nvPicPr>
            <p:cNvPr id="9" name="Picture 8" descr="A hand holding a glass bottle&#10;&#10;Description automatically generated">
              <a:extLst>
                <a:ext uri="{FF2B5EF4-FFF2-40B4-BE49-F238E27FC236}">
                  <a16:creationId xmlns:a16="http://schemas.microsoft.com/office/drawing/2014/main" id="{514EE621-53F3-0F94-614F-E26534E59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945765" y="2808605"/>
              <a:ext cx="4627880" cy="3470910"/>
            </a:xfrm>
            <a:prstGeom prst="rect">
              <a:avLst/>
            </a:prstGeom>
          </p:spPr>
        </p:pic>
        <p:pic>
          <p:nvPicPr>
            <p:cNvPr id="10" name="Picture 9" descr="A hand holding a glass bottle&#10;&#10;Description automatically generated">
              <a:extLst>
                <a:ext uri="{FF2B5EF4-FFF2-40B4-BE49-F238E27FC236}">
                  <a16:creationId xmlns:a16="http://schemas.microsoft.com/office/drawing/2014/main" id="{98BF6957-F2DF-702A-4144-3B5AB2771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412230" y="2777490"/>
              <a:ext cx="4663440" cy="34975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F69967-12BD-E3EA-2844-469859BA3AB9}"/>
              </a:ext>
            </a:extLst>
          </p:cNvPr>
          <p:cNvGrpSpPr/>
          <p:nvPr/>
        </p:nvGrpSpPr>
        <p:grpSpPr>
          <a:xfrm>
            <a:off x="1097605" y="-4764"/>
            <a:ext cx="10406632" cy="6858001"/>
            <a:chOff x="2626017" y="1791968"/>
            <a:chExt cx="7987850" cy="4195828"/>
          </a:xfrm>
        </p:grpSpPr>
        <p:pic>
          <p:nvPicPr>
            <p:cNvPr id="12" name="Picture 11" descr="A close up of a machine&#10;&#10;Description automatically generated">
              <a:extLst>
                <a:ext uri="{FF2B5EF4-FFF2-40B4-BE49-F238E27FC236}">
                  <a16:creationId xmlns:a16="http://schemas.microsoft.com/office/drawing/2014/main" id="{52D6EBC7-248C-6280-4BD5-FCBF3A12A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602"/>
            <a:stretch/>
          </p:blipFill>
          <p:spPr>
            <a:xfrm rot="5400000">
              <a:off x="2249634" y="2168351"/>
              <a:ext cx="4195828" cy="3443062"/>
            </a:xfrm>
            <a:prstGeom prst="rect">
              <a:avLst/>
            </a:prstGeom>
          </p:spPr>
        </p:pic>
        <p:pic>
          <p:nvPicPr>
            <p:cNvPr id="14" name="Picture 13" descr="Several blue crates with white labels&#10;&#10;Description automatically generated">
              <a:extLst>
                <a:ext uri="{FF2B5EF4-FFF2-40B4-BE49-F238E27FC236}">
                  <a16:creationId xmlns:a16="http://schemas.microsoft.com/office/drawing/2014/main" id="{75E3301A-8D1B-C12D-4CFD-DC4E30E72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700" t="11461" r="20377"/>
            <a:stretch/>
          </p:blipFill>
          <p:spPr>
            <a:xfrm>
              <a:off x="6095998" y="1791968"/>
              <a:ext cx="4517869" cy="4195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20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6086F9-E289-8CC7-7D3B-A141ACA00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716870"/>
              </p:ext>
            </p:extLst>
          </p:nvPr>
        </p:nvGraphicFramePr>
        <p:xfrm>
          <a:off x="302418" y="681037"/>
          <a:ext cx="11587162" cy="5798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457">
                  <a:extLst>
                    <a:ext uri="{9D8B030D-6E8A-4147-A177-3AD203B41FA5}">
                      <a16:colId xmlns:a16="http://schemas.microsoft.com/office/drawing/2014/main" val="2807452328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110134750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3605505462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2747254130"/>
                    </a:ext>
                  </a:extLst>
                </a:gridCol>
                <a:gridCol w="2319989">
                  <a:extLst>
                    <a:ext uri="{9D8B030D-6E8A-4147-A177-3AD203B41FA5}">
                      <a16:colId xmlns:a16="http://schemas.microsoft.com/office/drawing/2014/main" val="1426771830"/>
                    </a:ext>
                  </a:extLst>
                </a:gridCol>
                <a:gridCol w="1482866">
                  <a:extLst>
                    <a:ext uri="{9D8B030D-6E8A-4147-A177-3AD203B41FA5}">
                      <a16:colId xmlns:a16="http://schemas.microsoft.com/office/drawing/2014/main" val="1460858910"/>
                    </a:ext>
                  </a:extLst>
                </a:gridCol>
              </a:tblGrid>
              <a:tr h="1331682">
                <a:tc>
                  <a:txBody>
                    <a:bodyPr/>
                    <a:lstStyle/>
                    <a:p>
                      <a:r>
                        <a:rPr lang="en-US" dirty="0"/>
                        <a:t>Recommended P2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One-time Cost to Implement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 Savings from P2 Actions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 Conserved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Barriers to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Plans to Implement in the next 5 years?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310"/>
                  </a:ext>
                </a:extLst>
              </a:tr>
              <a:tr h="1638993">
                <a:tc>
                  <a:txBody>
                    <a:bodyPr/>
                    <a:lstStyle/>
                    <a:p>
                      <a:r>
                        <a:rPr lang="en-US" dirty="0"/>
                        <a:t>Seal Water Recycling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$2000-$4000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Missoula commercial water rate= $0.0031/gal</a:t>
                      </a:r>
                      <a:br>
                        <a:rPr lang="en-US" dirty="0"/>
                      </a:br>
                      <a:r>
                        <a:rPr lang="en-US" dirty="0"/>
                        <a:t>10,000 gal x 0.0031=</a:t>
                      </a:r>
                      <a:br>
                        <a:rPr lang="en-US" dirty="0"/>
                      </a:br>
                      <a:r>
                        <a:rPr lang="en-US" dirty="0"/>
                        <a:t>$31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 to 10,000 gal water/year at current production 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Potentially in next facility expansion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586707"/>
                  </a:ext>
                </a:extLst>
              </a:tr>
              <a:tr h="1638993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Install a hanging spray nozzle at sink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Missoula commercial water rate= $0.0031/gal</a:t>
                      </a:r>
                      <a:br>
                        <a:rPr lang="en-US" dirty="0"/>
                      </a:br>
                      <a:r>
                        <a:rPr lang="en-US" dirty="0"/>
                        <a:t>5600 gal x 0.0031=</a:t>
                      </a:r>
                      <a:br>
                        <a:rPr lang="en-US" dirty="0"/>
                      </a:br>
                      <a:r>
                        <a:rPr lang="en-US" dirty="0"/>
                        <a:t>$17.36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~5,600 gal water/year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883813"/>
                  </a:ext>
                </a:extLst>
              </a:tr>
              <a:tr h="1024371">
                <a:tc>
                  <a:txBody>
                    <a:bodyPr/>
                    <a:lstStyle/>
                    <a:p>
                      <a:r>
                        <a:rPr lang="en-US" dirty="0"/>
                        <a:t>Install VFD for pump 1 to match Centrifuge/Chiller Flow 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 (Have an unused VFD onsite)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 up an operator for 1-1.5 </a:t>
                      </a:r>
                      <a:r>
                        <a:rPr lang="en-US" dirty="0" err="1"/>
                        <a:t>hrs</a:t>
                      </a:r>
                      <a:r>
                        <a:rPr lang="en-US" dirty="0"/>
                        <a:t>/week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 small electricity savings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659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636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2B972-F4C6-1E19-F521-62E23C07D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0FD668-880E-DD91-1F65-4F32F5577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98076"/>
              </p:ext>
            </p:extLst>
          </p:nvPr>
        </p:nvGraphicFramePr>
        <p:xfrm>
          <a:off x="302418" y="681037"/>
          <a:ext cx="11587162" cy="5798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457">
                  <a:extLst>
                    <a:ext uri="{9D8B030D-6E8A-4147-A177-3AD203B41FA5}">
                      <a16:colId xmlns:a16="http://schemas.microsoft.com/office/drawing/2014/main" val="2807452328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110134750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3605505462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2747254130"/>
                    </a:ext>
                  </a:extLst>
                </a:gridCol>
                <a:gridCol w="2319989">
                  <a:extLst>
                    <a:ext uri="{9D8B030D-6E8A-4147-A177-3AD203B41FA5}">
                      <a16:colId xmlns:a16="http://schemas.microsoft.com/office/drawing/2014/main" val="1426771830"/>
                    </a:ext>
                  </a:extLst>
                </a:gridCol>
                <a:gridCol w="1482866">
                  <a:extLst>
                    <a:ext uri="{9D8B030D-6E8A-4147-A177-3AD203B41FA5}">
                      <a16:colId xmlns:a16="http://schemas.microsoft.com/office/drawing/2014/main" val="1460858910"/>
                    </a:ext>
                  </a:extLst>
                </a:gridCol>
              </a:tblGrid>
              <a:tr h="1331682">
                <a:tc>
                  <a:txBody>
                    <a:bodyPr/>
                    <a:lstStyle/>
                    <a:p>
                      <a:r>
                        <a:rPr lang="en-US" dirty="0"/>
                        <a:t>Recommended P2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One-time Cost to Implement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 Savings from P2 Actions 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 Conserved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Barriers to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Plans to Implement in the next 5 years?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310"/>
                  </a:ext>
                </a:extLst>
              </a:tr>
              <a:tr h="1638993">
                <a:tc>
                  <a:txBody>
                    <a:bodyPr/>
                    <a:lstStyle/>
                    <a:p>
                      <a:r>
                        <a:rPr lang="en-US" dirty="0"/>
                        <a:t>Seal Water Recycling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$2000-$4000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 at current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 to 10,000 gal water/year at current production 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Potentially in next facility expansion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586707"/>
                  </a:ext>
                </a:extLst>
              </a:tr>
              <a:tr h="1638993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Install a hanging spray nozzle at sink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 at current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~5,600 gal water/year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883813"/>
                  </a:ext>
                </a:extLst>
              </a:tr>
              <a:tr h="1024371">
                <a:tc>
                  <a:txBody>
                    <a:bodyPr/>
                    <a:lstStyle/>
                    <a:p>
                      <a:r>
                        <a:rPr lang="en-US" dirty="0"/>
                        <a:t>Install VFD for pump 1 to match Centrifuge/Chiller Flow 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 (Have an unused VFD onsite)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 up an operator for 1-1.5 </a:t>
                      </a:r>
                      <a:r>
                        <a:rPr lang="en-US" dirty="0" err="1"/>
                        <a:t>hrs</a:t>
                      </a:r>
                      <a:r>
                        <a:rPr lang="en-US" dirty="0"/>
                        <a:t>/week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 small electricity savings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659138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DA3729E1-E81D-E18B-D9F2-5FDFF543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19" y="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6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B62053-8145-9CBE-8FDD-8AD7BDC87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9F6A85-84B5-EEF4-CB1C-7BBB156C9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5257800" cy="1800526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Gelato Packaging Degradation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E503E-8FFB-5B73-5645-2FBEC3C40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3381"/>
            <a:ext cx="5634037" cy="3553581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Gelato packaging used by CEC is certified by </a:t>
            </a:r>
            <a:r>
              <a:rPr lang="en-US" sz="3200" dirty="0" err="1"/>
              <a:t>Flustix</a:t>
            </a:r>
            <a:r>
              <a:rPr lang="en-US" sz="3200" dirty="0"/>
              <a:t> to be 98.75% plastic free, and also backyard compostable.  </a:t>
            </a:r>
          </a:p>
          <a:p>
            <a:r>
              <a:rPr lang="en-US" sz="3200" dirty="0"/>
              <a:t>Test: Filled package with water and left at room temperature to track degradation</a:t>
            </a:r>
          </a:p>
          <a:p>
            <a:r>
              <a:rPr lang="en-US" sz="3200" dirty="0"/>
              <a:t>Results:  Structural degradation noted after 20 hours, leaking water after 24 hours </a:t>
            </a:r>
          </a:p>
          <a:p>
            <a:endParaRPr lang="en-US" sz="2000" dirty="0"/>
          </a:p>
        </p:txBody>
      </p:sp>
      <p:pic>
        <p:nvPicPr>
          <p:cNvPr id="5" name="Picture 4" descr="A container with a blue lid&#10;&#10;Description automatically generated">
            <a:extLst>
              <a:ext uri="{FF2B5EF4-FFF2-40B4-BE49-F238E27FC236}">
                <a16:creationId xmlns:a16="http://schemas.microsoft.com/office/drawing/2014/main" id="{4CB33AB8-14AC-A67D-53D4-6F9928D0A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86" y="869976"/>
            <a:ext cx="4747547" cy="51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13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F95A-E0A5-DE07-33A6-FCCB298E2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325" y="708026"/>
            <a:ext cx="11346655" cy="1777999"/>
          </a:xfrm>
        </p:spPr>
        <p:txBody>
          <a:bodyPr>
            <a:noAutofit/>
          </a:bodyPr>
          <a:lstStyle/>
          <a:p>
            <a:r>
              <a:rPr lang="en-US" sz="4800" b="1" dirty="0"/>
              <a:t>CO2e Emissions of Oat Milk in 1L Refillable Glass Bottle vs 1L Tetra Pak Carton</a:t>
            </a:r>
          </a:p>
        </p:txBody>
      </p:sp>
      <p:pic>
        <p:nvPicPr>
          <p:cNvPr id="6" name="Picture 2" descr="Where to Buy — Cool Earth Creamery">
            <a:extLst>
              <a:ext uri="{FF2B5EF4-FFF2-40B4-BE49-F238E27FC236}">
                <a16:creationId xmlns:a16="http://schemas.microsoft.com/office/drawing/2014/main" id="{65092543-7F4C-DBCB-DF2A-3A8EC0FF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" r="2" b="22579"/>
          <a:stretch>
            <a:fillRect/>
          </a:stretch>
        </p:blipFill>
        <p:spPr bwMode="auto">
          <a:xfrm>
            <a:off x="815607" y="2486025"/>
            <a:ext cx="4124130" cy="4124130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etra Brik Aseptic Ultra Edge with LightWing 30 opening">
            <a:extLst>
              <a:ext uri="{FF2B5EF4-FFF2-40B4-BE49-F238E27FC236}">
                <a16:creationId xmlns:a16="http://schemas.microsoft.com/office/drawing/2014/main" id="{C33242CB-5AA1-BF9B-779F-8C0E6082F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r="23394" b="-3"/>
          <a:stretch>
            <a:fillRect/>
          </a:stretch>
        </p:blipFill>
        <p:spPr bwMode="auto">
          <a:xfrm>
            <a:off x="7252265" y="2486025"/>
            <a:ext cx="4124129" cy="4124129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037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15DF-8846-72F4-D5A1-DACD36782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/>
              <a:t>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C0381-96F2-69FD-904A-6C51401ED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38" y="1585913"/>
            <a:ext cx="10958512" cy="5129212"/>
          </a:xfrm>
        </p:spPr>
        <p:txBody>
          <a:bodyPr>
            <a:normAutofit fontScale="62500" lnSpcReduction="20000"/>
          </a:bodyPr>
          <a:lstStyle/>
          <a:p>
            <a:r>
              <a:rPr lang="en-US" sz="6400" dirty="0"/>
              <a:t>Included CO2e emissions associated with:</a:t>
            </a:r>
          </a:p>
          <a:p>
            <a:pPr lvl="1"/>
            <a:r>
              <a:rPr lang="en-US" sz="4900" dirty="0"/>
              <a:t>Production</a:t>
            </a:r>
          </a:p>
          <a:p>
            <a:pPr lvl="1"/>
            <a:r>
              <a:rPr lang="en-US" sz="4900" dirty="0"/>
              <a:t>Shipment to creamery, and </a:t>
            </a:r>
          </a:p>
          <a:p>
            <a:pPr lvl="1"/>
            <a:r>
              <a:rPr lang="en-US" sz="4900" dirty="0"/>
              <a:t>Delivery to point of sale phases.</a:t>
            </a:r>
          </a:p>
          <a:p>
            <a:r>
              <a:rPr lang="en-US" sz="6400" dirty="0"/>
              <a:t>Did not include emissions associated with: </a:t>
            </a:r>
          </a:p>
          <a:p>
            <a:pPr lvl="1"/>
            <a:r>
              <a:rPr lang="en-US" sz="5400" dirty="0"/>
              <a:t>End-of-life phase.</a:t>
            </a:r>
          </a:p>
          <a:p>
            <a:pPr lvl="1"/>
            <a:r>
              <a:rPr lang="en-US" sz="5400" dirty="0"/>
              <a:t>Higher energy costs of UHT pasteurization required for Tetra Pak aseptic carton</a:t>
            </a:r>
          </a:p>
          <a:p>
            <a:pPr lvl="1"/>
            <a:r>
              <a:rPr lang="en-US" sz="5400" dirty="0"/>
              <a:t>Energy required for refrigerated storage of refillable glass bottles</a:t>
            </a:r>
          </a:p>
          <a:p>
            <a:pPr lvl="1"/>
            <a:r>
              <a:rPr lang="en-US" sz="5400" dirty="0"/>
              <a:t>Wash step of refillable glass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29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F9786F2-3420-6A1F-64CB-E70191C2794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2320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C6695ED-3520-9197-324E-23298EF691CC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0177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A088CAE-A72D-0D0E-C6E5-41C09064EFE2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658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DA5C-9903-ECF1-D85E-F8330B73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0567E-A7D9-4F06-33F4-076028880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Business overview: Pollution prevention interest and challenges</a:t>
            </a:r>
          </a:p>
          <a:p>
            <a:r>
              <a:rPr lang="en-US" dirty="0"/>
              <a:t>Value stream mapping</a:t>
            </a:r>
          </a:p>
          <a:p>
            <a:r>
              <a:rPr lang="en-US" dirty="0"/>
              <a:t>P2 areas of focus</a:t>
            </a:r>
          </a:p>
          <a:p>
            <a:r>
              <a:rPr lang="en-US" dirty="0"/>
              <a:t>Workflow recommendations</a:t>
            </a:r>
          </a:p>
          <a:p>
            <a:r>
              <a:rPr lang="en-US" dirty="0"/>
              <a:t>Recommended P2 actions</a:t>
            </a:r>
          </a:p>
          <a:p>
            <a:r>
              <a:rPr lang="en-US" dirty="0"/>
              <a:t>Gelato packaging: Backyard </a:t>
            </a:r>
            <a:r>
              <a:rPr lang="en-US" dirty="0" err="1"/>
              <a:t>compostability</a:t>
            </a:r>
            <a:r>
              <a:rPr lang="en-US" dirty="0"/>
              <a:t> test</a:t>
            </a:r>
          </a:p>
          <a:p>
            <a:r>
              <a:rPr lang="en-US" dirty="0"/>
              <a:t>CO2 emissions comparison by oat milk packaging type</a:t>
            </a:r>
          </a:p>
          <a:p>
            <a:r>
              <a:rPr lang="en-US" dirty="0"/>
              <a:t>Internship reflections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012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C3F6B3B-476C-0AE0-7AC4-19DCAD32532B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5065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2F12C89-67F2-9D97-50F7-450D0ECA5F76}"/>
              </a:ext>
            </a:extLst>
          </p:cNvPr>
          <p:cNvGraphicFramePr>
            <a:graphicFrameLocks noGrp="1"/>
          </p:cNvGraphicFramePr>
          <p:nvPr/>
        </p:nvGraphicFramePr>
        <p:xfrm>
          <a:off x="0" y="-14288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2170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7453C-D004-0CC2-7388-3DAF6FE5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0" lang="en-US" altLang="en-US" sz="5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Reflections/Recommendations</a:t>
            </a:r>
            <a:endParaRPr lang="en-US" sz="5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4BB18-FB14-0FB6-B025-1FDF0E9A6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Personal learning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212121"/>
                </a:solidFill>
                <a:latin typeface="Aptos" panose="020B0004020202020204" pitchFamily="34" charset="0"/>
              </a:rPr>
              <a:t>This internship expanded my perspective of the avenues that exist for working toward a more sustainable world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212121"/>
                </a:solidFill>
                <a:latin typeface="Aptos" panose="020B0004020202020204" pitchFamily="34" charset="0"/>
              </a:rPr>
              <a:t>Excellent </a:t>
            </a:r>
            <a:r>
              <a:rPr lang="en-US" altLang="en-US" sz="3000" dirty="0" err="1">
                <a:solidFill>
                  <a:srgbClr val="212121"/>
                </a:solidFill>
                <a:latin typeface="Aptos" panose="020B0004020202020204" pitchFamily="34" charset="0"/>
              </a:rPr>
              <a:t>ntroduction</a:t>
            </a:r>
            <a:r>
              <a:rPr lang="en-US" altLang="en-US" sz="3000" dirty="0">
                <a:solidFill>
                  <a:srgbClr val="212121"/>
                </a:solidFill>
                <a:latin typeface="Aptos" panose="020B0004020202020204" pitchFamily="34" charset="0"/>
              </a:rPr>
              <a:t> to the food manufacturing in general, and plant-based food particularly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212121"/>
                </a:solidFill>
                <a:latin typeface="Aptos" panose="020B0004020202020204" pitchFamily="34" charset="0"/>
              </a:rPr>
              <a:t>Threaded app, VSMs, LCAs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Recommendations for future P2 interns/MTP2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212121"/>
                </a:solidFill>
                <a:latin typeface="Aptos" panose="020B0004020202020204" pitchFamily="34" charset="0"/>
              </a:rPr>
              <a:t>Keep asking questions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212121"/>
                </a:solidFill>
                <a:latin typeface="Aptos" panose="020B0004020202020204" pitchFamily="34" charset="0"/>
              </a:rPr>
              <a:t>Think creatively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212121"/>
                </a:solidFill>
                <a:latin typeface="Aptos" panose="020B0004020202020204" pitchFamily="34" charset="0"/>
              </a:rPr>
              <a:t>Value your own experience and unique viewpoint as a resource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41897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CC1C-DD1C-A559-941B-D44D810C4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0" lang="en-US" altLang="en-US" sz="5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Acknowledgments </a:t>
            </a:r>
            <a:endParaRPr lang="en-US" sz="5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FCBDD-FF5E-3D72-3618-E78DAD3EF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EPA fo</a:t>
            </a:r>
            <a:r>
              <a:rPr lang="en-US" altLang="en-US" dirty="0">
                <a:solidFill>
                  <a:srgbClr val="212121"/>
                </a:solidFill>
                <a:latin typeface="Aptos" panose="020B0004020202020204" pitchFamily="34" charset="0"/>
              </a:rPr>
              <a:t>r funding this internship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rgbClr val="212121"/>
                </a:solidFill>
                <a:latin typeface="Aptos" panose="020B0004020202020204" pitchFamily="34" charset="0"/>
              </a:rPr>
              <a:t>Devin and the rest of the Cool Earth Creamery team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rgbClr val="212121"/>
                </a:solidFill>
                <a:latin typeface="Aptos" panose="020B0004020202020204" pitchFamily="34" charset="0"/>
              </a:rPr>
              <a:t>Dr. Paul Gannon for assistance with Life Cycle Analysis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Braden Ball and the Threaded app team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Land acknowledgment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800" dirty="0"/>
              <a:t>The state of Montana is located on the traditional lands of many Indigenous peoples, including the Assiniboine, Blackfeet, Crow, Salish, and others. We honor their history, cultures, and ongoing presence.</a:t>
            </a:r>
          </a:p>
        </p:txBody>
      </p:sp>
    </p:spTree>
    <p:extLst>
      <p:ext uri="{BB962C8B-B14F-4D97-AF65-F5344CB8AC3E}">
        <p14:creationId xmlns:p14="http://schemas.microsoft.com/office/powerpoint/2010/main" val="3738139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arge metal tanks in a factory&#10;&#10;Description automatically generated">
            <a:extLst>
              <a:ext uri="{FF2B5EF4-FFF2-40B4-BE49-F238E27FC236}">
                <a16:creationId xmlns:a16="http://schemas.microsoft.com/office/drawing/2014/main" id="{C43D99CC-FB06-D40A-D925-98424096D1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2" b="4844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E5EEA-6DEF-DF17-82ED-14C55E237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51859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7C9C1-B1F4-3261-A3E5-EF5E215F2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B12DEC-F54B-1241-1AFD-6B267BDB3C14}"/>
                  </a:ext>
                </a:extLst>
              </p:cNvPr>
              <p:cNvSpPr txBox="1"/>
              <p:nvPr/>
            </p:nvSpPr>
            <p:spPr>
              <a:xfrm>
                <a:off x="195072" y="1365504"/>
                <a:ext cx="11850624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Glass production emission Factor: 0.586 g CO2e/g glass (1)</a:t>
                </a:r>
              </a:p>
              <a:p>
                <a:r>
                  <a:rPr lang="en-US" dirty="0"/>
                  <a:t>Glass quart bottle weight: 520 g</a:t>
                </a:r>
              </a:p>
              <a:p>
                <a:r>
                  <a:rPr lang="en-US" dirty="0"/>
                  <a:t>Glass liter equivalent weight: 520 g/ 0.9464= 549.45 g</a:t>
                </a:r>
              </a:p>
              <a:p>
                <a:r>
                  <a:rPr lang="en-US" dirty="0"/>
                  <a:t>Glass production emissions: 0.586 x 549.5 =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 smtClean="0"/>
                      <m:t>322 </m:t>
                    </m:r>
                    <m:r>
                      <m:rPr>
                        <m:nor/>
                      </m:rPr>
                      <a:rPr lang="en-US" b="1" dirty="0" smtClean="0"/>
                      <m:t>gCO</m:t>
                    </m:r>
                    <m:r>
                      <m:rPr>
                        <m:nor/>
                      </m:rPr>
                      <a:rPr lang="en-US" b="1" dirty="0" smtClean="0"/>
                      <m:t>2</m:t>
                    </m:r>
                    <m:r>
                      <m:rPr>
                        <m:nor/>
                      </m:rPr>
                      <a:rPr lang="en-US" b="1" dirty="0" smtClean="0"/>
                      <m:t>e</m:t>
                    </m:r>
                    <m:r>
                      <m:rPr>
                        <m:nor/>
                      </m:rPr>
                      <a:rPr lang="en-US" b="1" dirty="0" smtClean="0"/>
                      <m:t>/ 1 </m:t>
                    </m:r>
                    <m:r>
                      <m:rPr>
                        <m:nor/>
                      </m:rPr>
                      <a:rPr lang="en-US" b="1" dirty="0" smtClean="0"/>
                      <m:t>liter</m:t>
                    </m:r>
                    <m:r>
                      <m:rPr>
                        <m:nor/>
                      </m:rPr>
                      <a:rPr lang="en-US" b="1" dirty="0" smtClean="0"/>
                      <m:t> </m:t>
                    </m:r>
                    <m:r>
                      <m:rPr>
                        <m:nor/>
                      </m:rPr>
                      <a:rPr lang="en-US" b="1" dirty="0" smtClean="0"/>
                      <m:t>glass</m:t>
                    </m:r>
                    <m:r>
                      <m:rPr>
                        <m:nor/>
                      </m:rPr>
                      <a:rPr lang="en-US" b="1" dirty="0" smtClean="0"/>
                      <m:t> </m:t>
                    </m:r>
                    <m:r>
                      <m:rPr>
                        <m:nor/>
                      </m:rPr>
                      <a:rPr lang="en-US" b="1" dirty="0" smtClean="0"/>
                      <m:t>bottle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Tetra Pak 1L carton weight: 57 g</a:t>
                </a:r>
                <a:br>
                  <a:rPr lang="en-US" dirty="0"/>
                </a:br>
                <a:r>
                  <a:rPr lang="en-US" dirty="0"/>
                  <a:t>Tetra Pak production emissions: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dirty="0" smtClean="0"/>
                      <m:t>49 </m:t>
                    </m:r>
                    <m:r>
                      <m:rPr>
                        <m:nor/>
                      </m:rPr>
                      <a:rPr lang="en-US" b="1" dirty="0" smtClean="0"/>
                      <m:t>g</m:t>
                    </m:r>
                    <m:r>
                      <m:rPr>
                        <m:nor/>
                      </m:rPr>
                      <a:rPr lang="en-US" b="1" dirty="0" smtClean="0"/>
                      <m:t> </m:t>
                    </m:r>
                    <m:r>
                      <m:rPr>
                        <m:nor/>
                      </m:rPr>
                      <a:rPr lang="en-US" b="1" dirty="0" smtClean="0"/>
                      <m:t>CO</m:t>
                    </m:r>
                    <m:r>
                      <m:rPr>
                        <m:nor/>
                      </m:rPr>
                      <a:rPr lang="en-US" b="1" dirty="0" smtClean="0"/>
                      <m:t>2</m:t>
                    </m:r>
                    <m:r>
                      <m:rPr>
                        <m:nor/>
                      </m:rPr>
                      <a:rPr lang="en-US" b="1" dirty="0" smtClean="0"/>
                      <m:t>e</m:t>
                    </m:r>
                    <m:r>
                      <m:rPr>
                        <m:nor/>
                      </m:rPr>
                      <a:rPr lang="en-US" b="1" dirty="0" smtClean="0"/>
                      <m:t>/ 1 </m:t>
                    </m:r>
                    <m:r>
                      <m:rPr>
                        <m:nor/>
                      </m:rPr>
                      <a:rPr lang="en-US" b="1" dirty="0" smtClean="0"/>
                      <m:t>liter</m:t>
                    </m:r>
                    <m:r>
                      <m:rPr>
                        <m:nor/>
                      </m:rPr>
                      <a:rPr lang="en-US" b="1" dirty="0" smtClean="0"/>
                      <m:t> </m:t>
                    </m:r>
                    <m:r>
                      <m:rPr>
                        <m:nor/>
                      </m:rPr>
                      <a:rPr lang="en-US" b="1" dirty="0" smtClean="0"/>
                      <m:t>carton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(3)</a:t>
                </a:r>
              </a:p>
              <a:p>
                <a:endParaRPr lang="en-US" b="1" dirty="0"/>
              </a:p>
              <a:p>
                <a:r>
                  <a:rPr lang="en-US" dirty="0"/>
                  <a:t>Glass shipping to creamery emissions: 549.5 g= 0.0005495 metric tons x 3156km Smithville, Ontario to Missoula, MT= 1.73 </a:t>
                </a:r>
                <a:r>
                  <a:rPr lang="en-US" dirty="0" err="1"/>
                  <a:t>tkm</a:t>
                </a:r>
                <a:r>
                  <a:rPr lang="en-US" dirty="0"/>
                  <a:t>. From Footprintcalc1.3, 1.73 </a:t>
                </a:r>
                <a:r>
                  <a:rPr lang="en-US" dirty="0" err="1"/>
                  <a:t>tkm</a:t>
                </a:r>
                <a:r>
                  <a:rPr lang="en-US" dirty="0"/>
                  <a:t> = 0.129 kgCO2e/L x 1000= </a:t>
                </a:r>
                <a:r>
                  <a:rPr lang="en-US" b="1" dirty="0"/>
                  <a:t>129 gCO2e/liter glass bottle </a:t>
                </a:r>
                <a:r>
                  <a:rPr lang="en-US" dirty="0"/>
                  <a:t>(1)</a:t>
                </a:r>
              </a:p>
              <a:p>
                <a:endParaRPr lang="en-US" dirty="0"/>
              </a:p>
              <a:p>
                <a:r>
                  <a:rPr lang="en-US" dirty="0"/>
                  <a:t>Tetra Pak shipping to creamery emissions: 1 empty liter carton=57 g = 0.000057 metric tons x 889 km  Vancouver, WA to Missoula, MT = 0.05 </a:t>
                </a:r>
                <a:r>
                  <a:rPr lang="en-US" dirty="0" err="1"/>
                  <a:t>tkm</a:t>
                </a:r>
                <a:r>
                  <a:rPr lang="en-US" dirty="0"/>
                  <a:t>. From Footprintcalc1.3, 0.05 </a:t>
                </a:r>
                <a:r>
                  <a:rPr lang="en-US" dirty="0" err="1"/>
                  <a:t>tkm</a:t>
                </a:r>
                <a:r>
                  <a:rPr lang="en-US" dirty="0"/>
                  <a:t>= 0.004 kgCO2e x 1000= </a:t>
                </a:r>
                <a:r>
                  <a:rPr lang="en-US" b="1" dirty="0"/>
                  <a:t>4 gCO2e per liter Tetra Pak </a:t>
                </a:r>
                <a:r>
                  <a:rPr lang="en-US" dirty="0"/>
                  <a:t>(1)</a:t>
                </a:r>
                <a:br>
                  <a:rPr lang="en-US" b="1" dirty="0"/>
                </a:br>
                <a:br>
                  <a:rPr lang="en-US" b="1" dirty="0"/>
                </a:br>
                <a:r>
                  <a:rPr lang="en-US" dirty="0"/>
                  <a:t>Emission factor for delivery in an average van up to 3.5 </a:t>
                </a:r>
                <a:r>
                  <a:rPr lang="en-US" dirty="0" err="1"/>
                  <a:t>tonnes</a:t>
                </a:r>
                <a:r>
                  <a:rPr lang="en-US" dirty="0"/>
                  <a:t>=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𝟖𝟔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𝒌𝒈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𝑪𝑶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dirty="0" err="1" smtClean="0">
                        <a:latin typeface="Cambria Math" panose="02040503050406030204" pitchFamily="18" charset="0"/>
                      </a:rPr>
                      <m:t>𝒕𝒌𝒎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(2)</a:t>
                </a:r>
                <a:endParaRPr lang="en-US" b="1" dirty="0"/>
              </a:p>
              <a:p>
                <a:r>
                  <a:rPr lang="en-US" dirty="0"/>
                  <a:t>Oat Milk weight, 1L=0.99kg</a:t>
                </a:r>
              </a:p>
              <a:p>
                <a:r>
                  <a:rPr lang="en-US" dirty="0"/>
                  <a:t>Glass + 1L milk= 0.55kg + 0.99kg=1.54 kg/1000=</a:t>
                </a:r>
                <a:r>
                  <a:rPr lang="en-US" b="1" dirty="0"/>
                  <a:t>0.00154 metric tons</a:t>
                </a:r>
              </a:p>
              <a:p>
                <a:r>
                  <a:rPr lang="en-US" dirty="0"/>
                  <a:t>Tetra Pak + 1L milk 0.057kg+ 0.99kg=1.047kg/1000=</a:t>
                </a:r>
                <a:r>
                  <a:rPr lang="en-US" b="1" dirty="0"/>
                  <a:t>0.001045 metric tons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B12DEC-F54B-1241-1AFD-6B267BDB3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72" y="1365504"/>
                <a:ext cx="11850624" cy="5355312"/>
              </a:xfrm>
              <a:prstGeom prst="rect">
                <a:avLst/>
              </a:prstGeom>
              <a:blipFill>
                <a:blip r:embed="rId3"/>
                <a:stretch>
                  <a:fillRect l="-428" t="-474" r="-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5872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EBE6-EB1A-6A18-3F69-87D60D7D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1CF16-D320-1EB2-E23C-7658474C9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1. Delft University of Technology. (2025). </a:t>
            </a:r>
            <a:r>
              <a:rPr lang="en-US" i="1" dirty="0" err="1"/>
              <a:t>Idemat</a:t>
            </a:r>
            <a:r>
              <a:rPr lang="en-US" i="1" dirty="0"/>
              <a:t> 2025 Rev A3 database</a:t>
            </a:r>
            <a:r>
              <a:rPr lang="en-US" dirty="0"/>
              <a:t> [Data set]. </a:t>
            </a:r>
            <a:r>
              <a:rPr lang="en-US" dirty="0">
                <a:hlinkClick r:id="rId2"/>
              </a:rPr>
              <a:t>https://www.ecocostsvalue.com/</a:t>
            </a:r>
            <a:r>
              <a:rPr lang="en-US" dirty="0"/>
              <a:t>. Accessed via </a:t>
            </a:r>
            <a:r>
              <a:rPr lang="en-US" dirty="0" err="1"/>
              <a:t>Footprintcalc</a:t>
            </a:r>
            <a:r>
              <a:rPr lang="en-US" dirty="0"/>
              <a:t> 1.3 software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Department for Energy Security and Net Zero. (2025). </a:t>
            </a:r>
            <a:r>
              <a:rPr lang="en-US" i="1" dirty="0"/>
              <a:t>Greenhouse gas reporting: conversion factors 2025</a:t>
            </a:r>
            <a:r>
              <a:rPr lang="en-US" dirty="0"/>
              <a:t>. UK Government. </a:t>
            </a:r>
            <a:r>
              <a:rPr lang="en-US" dirty="0">
                <a:hlinkClick r:id="rId3"/>
              </a:rPr>
              <a:t>https://www.gov.uk/government/publications/greenhouse-gas-reporting-conversion-factors-2025</a:t>
            </a:r>
            <a:br>
              <a:rPr lang="en-US" dirty="0"/>
            </a:br>
            <a:br>
              <a:rPr lang="en-US" dirty="0"/>
            </a:br>
            <a:r>
              <a:rPr lang="en-US" dirty="0"/>
              <a:t>3. Mustafina, Z. (2023). </a:t>
            </a:r>
            <a:r>
              <a:rPr lang="en-US" i="1" dirty="0"/>
              <a:t>Relationship between food shelf life and environmental impact of Tetra Pak packages</a:t>
            </a:r>
            <a:r>
              <a:rPr lang="en-US" dirty="0"/>
              <a:t> (Master’s thesis, Division of Packaging Logistics, Department of Design Sciences, Faculty of Engineering LTH, Lund University). Lund University.</a:t>
            </a:r>
          </a:p>
        </p:txBody>
      </p:sp>
    </p:spTree>
    <p:extLst>
      <p:ext uri="{BB962C8B-B14F-4D97-AF65-F5344CB8AC3E}">
        <p14:creationId xmlns:p14="http://schemas.microsoft.com/office/powerpoint/2010/main" val="269466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FE51E4-E321-928B-676A-84EFC943D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13"/>
            <a:ext cx="6915150" cy="180052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Cool Earth Creamery </a:t>
            </a:r>
            <a:br>
              <a:rPr lang="en-US" sz="5400" b="1" dirty="0"/>
            </a:br>
            <a:r>
              <a:rPr lang="en-US" b="1" dirty="0"/>
              <a:t>P2 Interest +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8BB36-08C5-DAA3-57EC-AD41D4C9D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6" y="1824340"/>
            <a:ext cx="6315074" cy="4162124"/>
          </a:xfrm>
        </p:spPr>
        <p:txBody>
          <a:bodyPr>
            <a:normAutofit/>
          </a:bodyPr>
          <a:lstStyle/>
          <a:p>
            <a:r>
              <a:rPr lang="en-US" sz="3200" dirty="0"/>
              <a:t>4 years in operation, primarily an oat milk producer, expanding to gelato this year</a:t>
            </a:r>
          </a:p>
          <a:p>
            <a:r>
              <a:rPr lang="en-US" sz="3200" dirty="0"/>
              <a:t>Strong focus on sustainability from the start</a:t>
            </a:r>
          </a:p>
          <a:p>
            <a:r>
              <a:rPr lang="en-US" sz="3200" dirty="0"/>
              <a:t>Larger context:  Resource use/environmental impact of plant-based milk vs dairy.</a:t>
            </a:r>
          </a:p>
        </p:txBody>
      </p:sp>
      <p:pic>
        <p:nvPicPr>
          <p:cNvPr id="5" name="Picture 4" descr="A person in a white coat and blue gloves&#10;&#10;Description automatically generated">
            <a:extLst>
              <a:ext uri="{FF2B5EF4-FFF2-40B4-BE49-F238E27FC236}">
                <a16:creationId xmlns:a16="http://schemas.microsoft.com/office/drawing/2014/main" id="{20B577A8-154B-84DD-6096-DE8683EB7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50" y="120216"/>
            <a:ext cx="4438649" cy="65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8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502C-CC4C-D6EB-E94B-39B11233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0EBF400-05A7-5D60-EDD7-CD51FBC13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942" r="3375"/>
          <a:stretch/>
        </p:blipFill>
        <p:spPr>
          <a:xfrm>
            <a:off x="0" y="-16276"/>
            <a:ext cx="12158661" cy="687313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975453-8AD1-1B2C-2892-C78603026E32}"/>
              </a:ext>
            </a:extLst>
          </p:cNvPr>
          <p:cNvSpPr txBox="1"/>
          <p:nvPr/>
        </p:nvSpPr>
        <p:spPr>
          <a:xfrm>
            <a:off x="3761186" y="2072089"/>
            <a:ext cx="55256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C000"/>
                </a:solidFill>
              </a:rPr>
              <a:t>Oat Milk Production</a:t>
            </a:r>
          </a:p>
        </p:txBody>
      </p:sp>
    </p:spTree>
    <p:extLst>
      <p:ext uri="{BB962C8B-B14F-4D97-AF65-F5344CB8AC3E}">
        <p14:creationId xmlns:p14="http://schemas.microsoft.com/office/powerpoint/2010/main" val="3990113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DAF57B-0A0C-8102-54AD-9B1D8A16C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129" y="3672056"/>
            <a:ext cx="8906314" cy="3024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89609-F54D-F524-9B23-10D018D7C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93" y="911186"/>
            <a:ext cx="8329613" cy="2760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0EFB31-0DA4-3990-7820-16B5F260C803}"/>
              </a:ext>
            </a:extLst>
          </p:cNvPr>
          <p:cNvSpPr txBox="1"/>
          <p:nvPr/>
        </p:nvSpPr>
        <p:spPr>
          <a:xfrm>
            <a:off x="2671611" y="93245"/>
            <a:ext cx="71801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4"/>
                </a:solidFill>
              </a:rPr>
              <a:t>Gelato Production</a:t>
            </a:r>
          </a:p>
        </p:txBody>
      </p:sp>
    </p:spTree>
    <p:extLst>
      <p:ext uri="{BB962C8B-B14F-4D97-AF65-F5344CB8AC3E}">
        <p14:creationId xmlns:p14="http://schemas.microsoft.com/office/powerpoint/2010/main" val="3942627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7CE873-BBA7-36C8-1401-B83EEA5E9D61}"/>
              </a:ext>
            </a:extLst>
          </p:cNvPr>
          <p:cNvSpPr txBox="1"/>
          <p:nvPr/>
        </p:nvSpPr>
        <p:spPr>
          <a:xfrm>
            <a:off x="0" y="0"/>
            <a:ext cx="3357564" cy="65556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VSM Insights</a:t>
            </a:r>
          </a:p>
          <a:p>
            <a:r>
              <a:rPr lang="en-US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Gelato Machine Constraint</a:t>
            </a:r>
          </a:p>
          <a:p>
            <a:endParaRPr lang="en-US" sz="3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Bottling</a:t>
            </a:r>
          </a:p>
          <a:p>
            <a:r>
              <a:rPr lang="en-US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Bottleneck</a:t>
            </a:r>
          </a:p>
          <a:p>
            <a:endParaRPr lang="en-US" sz="3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r>
              <a:rPr lang="en-US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Bottle </a:t>
            </a:r>
          </a:p>
          <a:p>
            <a:r>
              <a:rPr lang="en-US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Washing:</a:t>
            </a:r>
          </a:p>
          <a:p>
            <a:r>
              <a:rPr lang="en-US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Not apparent in VSM, but will be limiting due to facility layout.</a:t>
            </a:r>
          </a:p>
          <a:p>
            <a:endParaRPr lang="en-US" sz="3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004DB1B4-B08E-4442-B9A3-8FDC7C4635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850" r="2" b="97"/>
          <a:stretch>
            <a:fillRect/>
          </a:stretch>
        </p:blipFill>
        <p:spPr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graph with blue squares&#10;&#10;Description automatically generated">
            <a:extLst>
              <a:ext uri="{FF2B5EF4-FFF2-40B4-BE49-F238E27FC236}">
                <a16:creationId xmlns:a16="http://schemas.microsoft.com/office/drawing/2014/main" id="{3173696B-BF0B-1AF8-26CD-D6A07F1039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28" r="-1" b="-1"/>
          <a:stretch>
            <a:fillRect/>
          </a:stretch>
        </p:blipFill>
        <p:spPr>
          <a:xfrm>
            <a:off x="2661745" y="3429000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4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2F5D-10A0-332B-467F-C6EB89399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00B0F0"/>
                </a:solidFill>
              </a:rPr>
              <a:t>Water Usage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47B5E3-901A-B0E5-A700-323B6E6E2DD4}"/>
              </a:ext>
            </a:extLst>
          </p:cNvPr>
          <p:cNvGrpSpPr/>
          <p:nvPr/>
        </p:nvGrpSpPr>
        <p:grpSpPr>
          <a:xfrm>
            <a:off x="0" y="1885950"/>
            <a:ext cx="12192000" cy="4972050"/>
            <a:chOff x="-571500" y="830262"/>
            <a:chExt cx="12928600" cy="52974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CBEC96-2FFC-2BC7-89E3-3E7175701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830262"/>
              <a:ext cx="6261100" cy="52974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3AC47D-1C1A-6E12-9147-DD43C7F9F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165"/>
            <a:stretch/>
          </p:blipFill>
          <p:spPr>
            <a:xfrm>
              <a:off x="-571500" y="830262"/>
              <a:ext cx="6667500" cy="5297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062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3279EF-9E54-F408-659C-3AD538F8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532609"/>
            <a:ext cx="5734050" cy="4300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DB70CF-BB4D-0C81-3590-D3D05158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907"/>
            <a:ext cx="6095999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P2 Areas of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964A2-8381-97A7-2DCF-DDF8AD8B2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343027"/>
            <a:ext cx="10820400" cy="5167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/>
              <a:t>Workflow Bottlenecks:  </a:t>
            </a:r>
          </a:p>
          <a:p>
            <a:pPr marL="0" indent="0">
              <a:buNone/>
            </a:pPr>
            <a:r>
              <a:rPr lang="en-US" sz="3600" dirty="0"/>
              <a:t>-Bottling, Bottle Washing, </a:t>
            </a:r>
          </a:p>
          <a:p>
            <a:pPr marL="0" indent="0">
              <a:buNone/>
            </a:pPr>
            <a:r>
              <a:rPr lang="en-US" sz="3600" dirty="0"/>
              <a:t>-Gelato Machine</a:t>
            </a:r>
          </a:p>
          <a:p>
            <a:pPr marL="0" indent="0">
              <a:buNone/>
            </a:pPr>
            <a:r>
              <a:rPr lang="en-US" sz="3600" b="1" dirty="0"/>
              <a:t>Water Consumption:  </a:t>
            </a:r>
          </a:p>
          <a:p>
            <a:pPr marL="0" indent="0">
              <a:buNone/>
            </a:pPr>
            <a:r>
              <a:rPr lang="en-US" sz="3600" dirty="0"/>
              <a:t>-Bottle washing, seal water</a:t>
            </a:r>
          </a:p>
          <a:p>
            <a:pPr marL="0" indent="0">
              <a:buNone/>
            </a:pPr>
            <a:r>
              <a:rPr lang="en-US" sz="3600" b="1" dirty="0"/>
              <a:t>Other:</a:t>
            </a:r>
          </a:p>
          <a:p>
            <a:pPr marL="0" indent="0">
              <a:buNone/>
            </a:pPr>
            <a:r>
              <a:rPr lang="en-US" sz="3600" dirty="0"/>
              <a:t>-Alternatives to plastic caps</a:t>
            </a:r>
          </a:p>
          <a:p>
            <a:pPr marL="0" indent="0">
              <a:buNone/>
            </a:pPr>
            <a:r>
              <a:rPr lang="en-US" sz="3600" dirty="0"/>
              <a:t>-Charting CO2 impact by delivery distance of returnable glass vs aseptic cartons</a:t>
            </a:r>
          </a:p>
        </p:txBody>
      </p:sp>
    </p:spTree>
    <p:extLst>
      <p:ext uri="{BB962C8B-B14F-4D97-AF65-F5344CB8AC3E}">
        <p14:creationId xmlns:p14="http://schemas.microsoft.com/office/powerpoint/2010/main" val="3029602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C5082-A92C-5C5A-5FF0-3E6399D0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/>
              <a:t>Workflow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8AC9A-DA30-09D8-1907-9DF170BB1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solidFill>
                  <a:srgbClr val="212121"/>
                </a:solidFill>
                <a:latin typeface="Aptos" panose="020B0004020202020204" pitchFamily="34" charset="0"/>
              </a:rPr>
              <a:t>Increase gelato machine capacity</a:t>
            </a:r>
          </a:p>
          <a:p>
            <a:r>
              <a:rPr lang="en-US" sz="3800" dirty="0">
                <a:solidFill>
                  <a:srgbClr val="212121"/>
                </a:solidFill>
                <a:latin typeface="Aptos" panose="020B0004020202020204" pitchFamily="34" charset="0"/>
              </a:rPr>
              <a:t>Expand to secondary nearby facility and relocate bottle washing operation.  </a:t>
            </a:r>
          </a:p>
          <a:p>
            <a:pPr lvl="1"/>
            <a:r>
              <a:rPr lang="en-US" sz="3200" dirty="0">
                <a:solidFill>
                  <a:srgbClr val="212121"/>
                </a:solidFill>
                <a:latin typeface="Aptos" panose="020B0004020202020204" pitchFamily="34" charset="0"/>
              </a:rPr>
              <a:t>Save 2-3 days per week of downtime that can be used for oat milk or gelato production</a:t>
            </a:r>
          </a:p>
          <a:p>
            <a:pPr lvl="1"/>
            <a:r>
              <a:rPr lang="en-US" sz="3200" dirty="0">
                <a:solidFill>
                  <a:srgbClr val="212121"/>
                </a:solidFill>
                <a:latin typeface="Aptos" panose="020B0004020202020204" pitchFamily="34" charset="0"/>
              </a:rPr>
              <a:t>Potential for added cold storage at new facility</a:t>
            </a:r>
          </a:p>
          <a:p>
            <a:pPr lvl="1"/>
            <a:r>
              <a:rPr lang="en-US" sz="3200" dirty="0">
                <a:solidFill>
                  <a:srgbClr val="212121"/>
                </a:solidFill>
                <a:latin typeface="Aptos" panose="020B0004020202020204" pitchFamily="34" charset="0"/>
              </a:rPr>
              <a:t>Much smaller investment and less resource-intensive than relocating all equipment to a larger facility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0868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10512</TotalTime>
  <Words>1598</Words>
  <Application>Microsoft Macintosh PowerPoint</Application>
  <PresentationFormat>Widescreen</PresentationFormat>
  <Paragraphs>217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Meiryo</vt:lpstr>
      <vt:lpstr>Aptos</vt:lpstr>
      <vt:lpstr>Aptos Display</vt:lpstr>
      <vt:lpstr>Arial</vt:lpstr>
      <vt:lpstr>Calibri</vt:lpstr>
      <vt:lpstr>Cambria Math</vt:lpstr>
      <vt:lpstr>Office Theme</vt:lpstr>
      <vt:lpstr>Cool Earth Creamery  MTP2 Program Report</vt:lpstr>
      <vt:lpstr>Agenda</vt:lpstr>
      <vt:lpstr>Cool Earth Creamery  P2 Interest + Challenges</vt:lpstr>
      <vt:lpstr>PowerPoint Presentation</vt:lpstr>
      <vt:lpstr>PowerPoint Presentation</vt:lpstr>
      <vt:lpstr>PowerPoint Presentation</vt:lpstr>
      <vt:lpstr>Water Usage</vt:lpstr>
      <vt:lpstr>P2 Areas of Focus</vt:lpstr>
      <vt:lpstr>Workflow Recommendations</vt:lpstr>
      <vt:lpstr>PowerPoint Presentation</vt:lpstr>
      <vt:lpstr>PowerPoint Presentation</vt:lpstr>
      <vt:lpstr>PowerPoint Presentation</vt:lpstr>
      <vt:lpstr>PowerPoint Presentation</vt:lpstr>
      <vt:lpstr>Gelato Packaging Degradation Test</vt:lpstr>
      <vt:lpstr>CO2e Emissions of Oat Milk in 1L Refillable Glass Bottle vs 1L Tetra Pak Carton</vt:lpstr>
      <vt:lpstr>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Reflections/Recommendations</vt:lpstr>
      <vt:lpstr>Acknowledgments </vt:lpstr>
      <vt:lpstr>Questions?</vt:lpstr>
      <vt:lpstr>Data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Nelson, Nicholas</dc:creator>
  <cp:lastModifiedBy>Nelson, Nicholas</cp:lastModifiedBy>
  <cp:revision>5</cp:revision>
  <dcterms:created xsi:type="dcterms:W3CDTF">2025-07-25T20:43:04Z</dcterms:created>
  <dcterms:modified xsi:type="dcterms:W3CDTF">2025-08-04T16:03:27Z</dcterms:modified>
</cp:coreProperties>
</file>