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78" r:id="rId3"/>
    <p:sldId id="258" r:id="rId4"/>
    <p:sldId id="259" r:id="rId5"/>
    <p:sldId id="262" r:id="rId6"/>
    <p:sldId id="270" r:id="rId7"/>
    <p:sldId id="263" r:id="rId8"/>
    <p:sldId id="269" r:id="rId9"/>
    <p:sldId id="265" r:id="rId10"/>
    <p:sldId id="266" r:id="rId11"/>
    <p:sldId id="268" r:id="rId12"/>
    <p:sldId id="264" r:id="rId13"/>
    <p:sldId id="271" r:id="rId14"/>
    <p:sldId id="272" r:id="rId15"/>
    <p:sldId id="273" r:id="rId16"/>
    <p:sldId id="276" r:id="rId17"/>
    <p:sldId id="274" r:id="rId18"/>
    <p:sldId id="275" r:id="rId19"/>
    <p:sldId id="277" r:id="rId20"/>
    <p:sldId id="279" r:id="rId21"/>
    <p:sldId id="281" r:id="rId22"/>
    <p:sldId id="280" r:id="rId23"/>
    <p:sldId id="282" r:id="rId24"/>
    <p:sldId id="283" r:id="rId25"/>
    <p:sldId id="284" r:id="rId26"/>
    <p:sldId id="285" r:id="rId27"/>
    <p:sldId id="286" r:id="rId28"/>
    <p:sldId id="287" r:id="rId29"/>
    <p:sldId id="288" r:id="rId30"/>
    <p:sldId id="289" r:id="rId31"/>
    <p:sldId id="294" r:id="rId32"/>
    <p:sldId id="293" r:id="rId33"/>
    <p:sldId id="295" r:id="rId34"/>
    <p:sldId id="296" r:id="rId35"/>
    <p:sldId id="297" r:id="rId36"/>
    <p:sldId id="298" r:id="rId37"/>
    <p:sldId id="299" r:id="rId38"/>
    <p:sldId id="300" r:id="rId39"/>
    <p:sldId id="301" r:id="rId40"/>
    <p:sldId id="302" r:id="rId41"/>
    <p:sldId id="303" r:id="rId42"/>
    <p:sldId id="304" r:id="rId43"/>
    <p:sldId id="305" r:id="rId44"/>
    <p:sldId id="290" r:id="rId45"/>
    <p:sldId id="291" r:id="rId46"/>
    <p:sldId id="292" r:id="rId47"/>
  </p:sldIdLst>
  <p:sldSz cx="9144000" cy="6858000" type="screen4x3"/>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31DB"/>
    <a:srgbClr val="5723E9"/>
    <a:srgbClr val="F4B8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5" d="100"/>
          <a:sy n="45" d="100"/>
        </p:scale>
        <p:origin x="-66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solidFill>
                  <a:schemeClr val="tx1"/>
                </a:solidFill>
              </a:defRPr>
            </a:lvl1pPr>
          </a:lstStyle>
          <a:p>
            <a:r>
              <a:rPr lang="en-US" dirty="0" smtClean="0"/>
              <a:t>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4" name="Date Placeholder 3"/>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74666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61491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5672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0744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smtClean="0"/>
              <a:t>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7347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374432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300541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189011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76149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256874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29087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9634C-365A-9845-9775-8941B6FBB9ED}" type="datetimeFigureOut">
              <a:rPr lang="en-US" smtClean="0"/>
              <a:t>4/15/2015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C8EB61-6689-BD46-842D-184A5EFC0833}" type="slidenum">
              <a:rPr lang="en-US" smtClean="0"/>
              <a:t>‹#›</a:t>
            </a:fld>
            <a:endParaRPr lang="en-US" dirty="0"/>
          </a:p>
        </p:txBody>
      </p:sp>
    </p:spTree>
    <p:extLst>
      <p:ext uri="{BB962C8B-B14F-4D97-AF65-F5344CB8AC3E}">
        <p14:creationId xmlns:p14="http://schemas.microsoft.com/office/powerpoint/2010/main" val="47218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MSU-ppt-2011-white-final.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9634C-365A-9845-9775-8941B6FBB9ED}" type="datetimeFigureOut">
              <a:rPr lang="en-US" smtClean="0"/>
              <a:t>4/15/2015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8EB61-6689-BD46-842D-184A5EFC0833}" type="slidenum">
              <a:rPr lang="en-US" smtClean="0"/>
              <a:t>‹#›</a:t>
            </a:fld>
            <a:endParaRPr lang="en-US" dirty="0"/>
          </a:p>
        </p:txBody>
      </p:sp>
    </p:spTree>
    <p:extLst>
      <p:ext uri="{BB962C8B-B14F-4D97-AF65-F5344CB8AC3E}">
        <p14:creationId xmlns:p14="http://schemas.microsoft.com/office/powerpoint/2010/main" val="41710612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ontana.edu/president/universitywomen/policy.html" TargetMode="External"/><Relationship Id="rId2" Type="http://schemas.openxmlformats.org/officeDocument/2006/relationships/hyperlink" Target="mailto:pcosuw@montana.edu"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Tracy.sterling@montana.edu"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18.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9.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12.xml"/><Relationship Id="rId4"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0.e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12.xml"/><Relationship Id="rId4" Type="http://schemas.openxmlformats.org/officeDocument/2006/relationships/tags" Target="../tags/tag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1.emf"/><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12.xml"/><Relationship Id="rId4"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2.emf"/><Relationship Id="rId2" Type="http://schemas.openxmlformats.org/officeDocument/2006/relationships/tags" Target="../tags/tag1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2.xml"/><Relationship Id="rId4" Type="http://schemas.openxmlformats.org/officeDocument/2006/relationships/tags" Target="../tags/tag16.xml"/></Relationships>
</file>

<file path=ppt/slides/_rels/slide2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3.emf"/><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2.xml"/><Relationship Id="rId4" Type="http://schemas.openxmlformats.org/officeDocument/2006/relationships/tags" Target="../tags/tag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4.emf"/><Relationship Id="rId2" Type="http://schemas.openxmlformats.org/officeDocument/2006/relationships/tags" Target="../tags/tag2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12.xml"/><Relationship Id="rId4" Type="http://schemas.openxmlformats.org/officeDocument/2006/relationships/tags" Target="../tags/tag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5.emf"/><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12.xml"/><Relationship Id="rId4" Type="http://schemas.openxmlformats.org/officeDocument/2006/relationships/tags" Target="../tags/tag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6.emf"/><Relationship Id="rId2" Type="http://schemas.openxmlformats.org/officeDocument/2006/relationships/tags" Target="../tags/tag2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12.xml"/><Relationship Id="rId4" Type="http://schemas.openxmlformats.org/officeDocument/2006/relationships/tags" Target="../tags/tag28.xml"/></Relationships>
</file>

<file path=ppt/slides/_rels/slide35.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7.emf"/><Relationship Id="rId2" Type="http://schemas.openxmlformats.org/officeDocument/2006/relationships/tags" Target="../tags/tag29.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Layout" Target="../slideLayouts/slideLayout12.xml"/><Relationship Id="rId4" Type="http://schemas.openxmlformats.org/officeDocument/2006/relationships/tags" Target="../tags/tag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8.emf"/><Relationship Id="rId2" Type="http://schemas.openxmlformats.org/officeDocument/2006/relationships/tags" Target="../tags/tag32.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Layout" Target="../slideLayouts/slideLayout12.xml"/><Relationship Id="rId4" Type="http://schemas.openxmlformats.org/officeDocument/2006/relationships/tags" Target="../tags/tag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9.emf"/><Relationship Id="rId2" Type="http://schemas.openxmlformats.org/officeDocument/2006/relationships/tags" Target="../tags/tag35.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Layout" Target="../slideLayouts/slideLayout12.xml"/><Relationship Id="rId4" Type="http://schemas.openxmlformats.org/officeDocument/2006/relationships/tags" Target="../tags/tag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30.emf"/><Relationship Id="rId2" Type="http://schemas.openxmlformats.org/officeDocument/2006/relationships/tags" Target="../tags/tag38.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Layout" Target="../slideLayouts/slideLayout12.xml"/><Relationship Id="rId4" Type="http://schemas.openxmlformats.org/officeDocument/2006/relationships/tags" Target="../tags/tag40.xml"/></Relationships>
</file>

<file path=ppt/slides/_rels/slide42.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31.emf"/><Relationship Id="rId2" Type="http://schemas.openxmlformats.org/officeDocument/2006/relationships/tags" Target="../tags/tag4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Layout" Target="../slideLayouts/slideLayout12.xml"/><Relationship Id="rId4"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2.emf"/><Relationship Id="rId2" Type="http://schemas.openxmlformats.org/officeDocument/2006/relationships/tags" Target="../tags/tag44.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slideLayout" Target="../slideLayouts/slideLayout12.xml"/><Relationship Id="rId4" Type="http://schemas.openxmlformats.org/officeDocument/2006/relationships/tags" Target="../tags/tag46.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4112"/>
            <a:ext cx="7772400" cy="1470025"/>
          </a:xfrm>
        </p:spPr>
        <p:txBody>
          <a:bodyPr>
            <a:normAutofit fontScale="90000"/>
          </a:bodyPr>
          <a:lstStyle/>
          <a:p>
            <a:r>
              <a:rPr lang="en-US" b="1" dirty="0" smtClean="0">
                <a:latin typeface="Candara" panose="020E0502030303020204" pitchFamily="34" charset="0"/>
              </a:rPr>
              <a:t>President’s Commission</a:t>
            </a:r>
            <a:br>
              <a:rPr lang="en-US" b="1" dirty="0" smtClean="0">
                <a:latin typeface="Candara" panose="020E0502030303020204" pitchFamily="34" charset="0"/>
              </a:rPr>
            </a:br>
            <a:r>
              <a:rPr lang="en-US" b="1" dirty="0" smtClean="0">
                <a:latin typeface="Candara" panose="020E0502030303020204" pitchFamily="34" charset="0"/>
              </a:rPr>
              <a:t>on the Status of University Women</a:t>
            </a:r>
            <a:endParaRPr lang="en-US" b="1" dirty="0">
              <a:latin typeface="Candara" panose="020E0502030303020204" pitchFamily="34" charset="0"/>
            </a:endParaRPr>
          </a:p>
        </p:txBody>
      </p:sp>
      <p:pic>
        <p:nvPicPr>
          <p:cNvPr id="5" name="Picture 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602279" y="3491408"/>
            <a:ext cx="1939442" cy="336499"/>
          </a:xfrm>
          <a:prstGeom prst="rect">
            <a:avLst/>
          </a:prstGeom>
        </p:spPr>
      </p:pic>
      <p:sp>
        <p:nvSpPr>
          <p:cNvPr id="4" name="Title 1"/>
          <p:cNvSpPr txBox="1">
            <a:spLocks/>
          </p:cNvSpPr>
          <p:nvPr/>
        </p:nvSpPr>
        <p:spPr>
          <a:xfrm>
            <a:off x="786708" y="4006662"/>
            <a:ext cx="7772400" cy="1470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b="1" dirty="0" smtClean="0">
                <a:latin typeface="Candara" panose="020E0502030303020204" pitchFamily="34" charset="0"/>
              </a:rPr>
              <a:t>April 15, 2015 Retreat</a:t>
            </a:r>
          </a:p>
          <a:p>
            <a:endParaRPr lang="en-US" sz="3500" b="1" dirty="0">
              <a:latin typeface="Candara" panose="020E0502030303020204" pitchFamily="34" charset="0"/>
            </a:endParaRPr>
          </a:p>
          <a:p>
            <a:r>
              <a:rPr lang="en-US" sz="3500" b="1" i="1" dirty="0" smtClean="0">
                <a:solidFill>
                  <a:schemeClr val="tx2"/>
                </a:solidFill>
                <a:latin typeface="Candara" panose="020E0502030303020204" pitchFamily="34" charset="0"/>
              </a:rPr>
              <a:t>WELCOME!!! </a:t>
            </a:r>
            <a:endParaRPr lang="en-US" sz="3500" b="1" i="1" dirty="0">
              <a:solidFill>
                <a:schemeClr val="tx2"/>
              </a:solidFill>
              <a:latin typeface="Candara" panose="020E0502030303020204" pitchFamily="34" charset="0"/>
            </a:endParaRPr>
          </a:p>
        </p:txBody>
      </p:sp>
    </p:spTree>
    <p:extLst>
      <p:ext uri="{BB962C8B-B14F-4D97-AF65-F5344CB8AC3E}">
        <p14:creationId xmlns:p14="http://schemas.microsoft.com/office/powerpoint/2010/main" val="2214828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a:cs typeface="Candara"/>
              </a:rPr>
              <a:t>Accomplishments </a:t>
            </a:r>
            <a:endParaRPr lang="en-US" b="1" dirty="0">
              <a:latin typeface="Candara"/>
              <a:cs typeface="Candara"/>
            </a:endParaRPr>
          </a:p>
        </p:txBody>
      </p:sp>
      <p:sp>
        <p:nvSpPr>
          <p:cNvPr id="3" name="Content Placeholder 2"/>
          <p:cNvSpPr>
            <a:spLocks noGrp="1"/>
          </p:cNvSpPr>
          <p:nvPr>
            <p:ph idx="1"/>
          </p:nvPr>
        </p:nvSpPr>
        <p:spPr>
          <a:xfrm>
            <a:off x="120146" y="1600200"/>
            <a:ext cx="8686800" cy="4525963"/>
          </a:xfrm>
        </p:spPr>
        <p:txBody>
          <a:bodyPr>
            <a:normAutofit fontScale="92500" lnSpcReduction="10000"/>
          </a:bodyPr>
          <a:lstStyle/>
          <a:p>
            <a:pPr marL="285750" indent="-285750"/>
            <a:r>
              <a:rPr lang="en-US" sz="2500" dirty="0">
                <a:latin typeface="Candara"/>
                <a:cs typeface="Candara"/>
              </a:rPr>
              <a:t>Equity Advocate Program </a:t>
            </a:r>
          </a:p>
          <a:p>
            <a:pPr lvl="1">
              <a:buFont typeface="Courier New" panose="02070309020205020404" pitchFamily="49" charset="0"/>
              <a:buChar char="o"/>
            </a:pPr>
            <a:r>
              <a:rPr lang="en-US" sz="2500" dirty="0">
                <a:latin typeface="Candara"/>
                <a:cs typeface="Candara"/>
              </a:rPr>
              <a:t>24 advocates are now spread across campus </a:t>
            </a:r>
            <a:r>
              <a:rPr lang="en-US" sz="2500" dirty="0" smtClean="0">
                <a:latin typeface="Candara"/>
                <a:cs typeface="Candara"/>
              </a:rPr>
              <a:t>to</a:t>
            </a:r>
            <a:br>
              <a:rPr lang="en-US" sz="2500" dirty="0" smtClean="0">
                <a:latin typeface="Candara"/>
                <a:cs typeface="Candara"/>
              </a:rPr>
            </a:br>
            <a:r>
              <a:rPr lang="en-US" sz="2500" dirty="0" smtClean="0">
                <a:latin typeface="Candara"/>
                <a:cs typeface="Candara"/>
              </a:rPr>
              <a:t>ensure </a:t>
            </a:r>
            <a:r>
              <a:rPr lang="en-US" sz="2500" dirty="0">
                <a:latin typeface="Candara"/>
                <a:cs typeface="Candara"/>
              </a:rPr>
              <a:t>they are </a:t>
            </a:r>
            <a:r>
              <a:rPr lang="en-US" sz="2500" dirty="0" smtClean="0">
                <a:latin typeface="Candara"/>
                <a:cs typeface="Candara"/>
              </a:rPr>
              <a:t>creating </a:t>
            </a:r>
            <a:r>
              <a:rPr lang="en-US" sz="2500" dirty="0">
                <a:latin typeface="Candara"/>
                <a:cs typeface="Candara"/>
              </a:rPr>
              <a:t>and supporting </a:t>
            </a:r>
            <a:r>
              <a:rPr lang="en-US" sz="2500" dirty="0" smtClean="0">
                <a:latin typeface="Candara"/>
                <a:cs typeface="Candara"/>
              </a:rPr>
              <a:t>an</a:t>
            </a:r>
            <a:br>
              <a:rPr lang="en-US" sz="2500" dirty="0" smtClean="0">
                <a:latin typeface="Candara"/>
                <a:cs typeface="Candara"/>
              </a:rPr>
            </a:br>
            <a:r>
              <a:rPr lang="en-US" sz="2500" dirty="0" smtClean="0">
                <a:latin typeface="Candara"/>
                <a:cs typeface="Candara"/>
              </a:rPr>
              <a:t>inclusive </a:t>
            </a:r>
            <a:r>
              <a:rPr lang="en-US" sz="2500" dirty="0">
                <a:latin typeface="Candara"/>
                <a:cs typeface="Candara"/>
              </a:rPr>
              <a:t>work environment. </a:t>
            </a:r>
          </a:p>
          <a:p>
            <a:pPr marL="285750" indent="-285750"/>
            <a:r>
              <a:rPr lang="en-US" sz="2500" dirty="0">
                <a:latin typeface="Candara"/>
                <a:cs typeface="Candara"/>
              </a:rPr>
              <a:t>Policy Review Process </a:t>
            </a:r>
          </a:p>
          <a:p>
            <a:pPr lvl="1">
              <a:buFont typeface="Courier New" panose="02070309020205020404" pitchFamily="49" charset="0"/>
              <a:buChar char="o"/>
            </a:pPr>
            <a:r>
              <a:rPr lang="en-US" sz="2500" dirty="0">
                <a:latin typeface="Candara"/>
                <a:cs typeface="Candara"/>
              </a:rPr>
              <a:t>A portal for individuals all across campus to submit revision ideas to specific policies in order to make them more equitable or inclusive. </a:t>
            </a:r>
          </a:p>
          <a:p>
            <a:pPr marL="285750" indent="-285750"/>
            <a:r>
              <a:rPr lang="en-US" sz="2500" dirty="0">
                <a:latin typeface="Candara"/>
                <a:cs typeface="Candara"/>
              </a:rPr>
              <a:t>Department Head Diversity Self Studies </a:t>
            </a:r>
          </a:p>
          <a:p>
            <a:pPr lvl="1">
              <a:buFont typeface="Courier New" panose="02070309020205020404" pitchFamily="49" charset="0"/>
              <a:buChar char="o"/>
            </a:pPr>
            <a:r>
              <a:rPr lang="en-US" sz="2500" dirty="0">
                <a:latin typeface="Candara"/>
                <a:cs typeface="Candara"/>
              </a:rPr>
              <a:t>The Department Heads fill out Diversity self studies each year before annual reviews to gauge and discuss how they can improve diversity in their departments</a:t>
            </a:r>
            <a:r>
              <a:rPr lang="en-US" sz="1700" dirty="0">
                <a:latin typeface="Candara"/>
                <a:cs typeface="Candara"/>
              </a:rPr>
              <a:t>. </a:t>
            </a:r>
          </a:p>
          <a:p>
            <a:pPr lvl="1">
              <a:buFont typeface="Arial"/>
              <a:buChar char="•"/>
            </a:pPr>
            <a:endParaRPr lang="en-US" dirty="0"/>
          </a:p>
          <a:p>
            <a:pPr marL="285750" indent="-285750"/>
            <a:endParaRPr lang="en-US" dirty="0"/>
          </a:p>
          <a:p>
            <a:endParaRPr lang="en-US" dirty="0"/>
          </a:p>
        </p:txBody>
      </p:sp>
      <p:pic>
        <p:nvPicPr>
          <p:cNvPr id="4" name="Picture 3" descr="equity-advoca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6854" y="1184115"/>
            <a:ext cx="2190133" cy="2234229"/>
          </a:xfrm>
          <a:prstGeom prst="rect">
            <a:avLst/>
          </a:prstGeom>
        </p:spPr>
      </p:pic>
    </p:spTree>
    <p:extLst>
      <p:ext uri="{BB962C8B-B14F-4D97-AF65-F5344CB8AC3E}">
        <p14:creationId xmlns:p14="http://schemas.microsoft.com/office/powerpoint/2010/main" val="246824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a:cs typeface="Candara"/>
              </a:rPr>
              <a:t>Long Term Vision </a:t>
            </a:r>
            <a:endParaRPr lang="en-US" b="1" dirty="0">
              <a:latin typeface="Candara"/>
              <a:cs typeface="Candara"/>
            </a:endParaRPr>
          </a:p>
        </p:txBody>
      </p:sp>
      <p:sp>
        <p:nvSpPr>
          <p:cNvPr id="3" name="Content Placeholder 2"/>
          <p:cNvSpPr>
            <a:spLocks noGrp="1"/>
          </p:cNvSpPr>
          <p:nvPr>
            <p:ph idx="1"/>
          </p:nvPr>
        </p:nvSpPr>
        <p:spPr/>
        <p:txBody>
          <a:bodyPr/>
          <a:lstStyle/>
          <a:p>
            <a:r>
              <a:rPr lang="en-US" dirty="0" smtClean="0">
                <a:latin typeface="Candara"/>
                <a:cs typeface="Candara"/>
              </a:rPr>
              <a:t>The long term vision of the PCOSUW is</a:t>
            </a:r>
            <a:r>
              <a:rPr lang="en-US" b="1" dirty="0" smtClean="0">
                <a:latin typeface="Candara"/>
                <a:cs typeface="Candara"/>
              </a:rPr>
              <a:t> up to you! </a:t>
            </a:r>
          </a:p>
          <a:p>
            <a:r>
              <a:rPr lang="en-US" dirty="0" smtClean="0">
                <a:latin typeface="Candara"/>
                <a:cs typeface="Candara"/>
              </a:rPr>
              <a:t>We want to ensure the commission works to </a:t>
            </a:r>
            <a:r>
              <a:rPr lang="en-US" b="1" dirty="0" smtClean="0">
                <a:latin typeface="Candara"/>
                <a:cs typeface="Candara"/>
              </a:rPr>
              <a:t>transform the campus </a:t>
            </a:r>
            <a:r>
              <a:rPr lang="en-US" dirty="0" smtClean="0">
                <a:latin typeface="Candara"/>
                <a:cs typeface="Candara"/>
              </a:rPr>
              <a:t>through educational programming, inclusive policy making and weaving the mission throughout all that MSU does. </a:t>
            </a:r>
            <a:endParaRPr lang="en-US" dirty="0">
              <a:latin typeface="Candara"/>
              <a:cs typeface="Candara"/>
            </a:endParaRPr>
          </a:p>
        </p:txBody>
      </p:sp>
    </p:spTree>
    <p:extLst>
      <p:ext uri="{BB962C8B-B14F-4D97-AF65-F5344CB8AC3E}">
        <p14:creationId xmlns:p14="http://schemas.microsoft.com/office/powerpoint/2010/main" val="553350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More Information</a:t>
            </a:r>
            <a:endParaRPr lang="en-US" b="1" dirty="0">
              <a:latin typeface="Candara" panose="020E0502030303020204" pitchFamily="34" charset="0"/>
            </a:endParaRPr>
          </a:p>
        </p:txBody>
      </p:sp>
      <p:sp>
        <p:nvSpPr>
          <p:cNvPr id="3" name="Rectangle 2"/>
          <p:cNvSpPr/>
          <p:nvPr/>
        </p:nvSpPr>
        <p:spPr>
          <a:xfrm>
            <a:off x="347472" y="1411602"/>
            <a:ext cx="7847796" cy="3785652"/>
          </a:xfrm>
          <a:prstGeom prst="rect">
            <a:avLst/>
          </a:prstGeom>
        </p:spPr>
        <p:txBody>
          <a:bodyPr wrap="square">
            <a:spAutoFit/>
          </a:bodyPr>
          <a:lstStyle/>
          <a:p>
            <a:r>
              <a:rPr lang="en-US" sz="2000" b="1" dirty="0">
                <a:solidFill>
                  <a:srgbClr val="003F7F"/>
                </a:solidFill>
                <a:latin typeface="Candara" panose="020E0502030303020204" pitchFamily="34" charset="0"/>
              </a:rPr>
              <a:t>President's Commission</a:t>
            </a:r>
          </a:p>
          <a:p>
            <a:r>
              <a:rPr lang="en-US" sz="2000" dirty="0">
                <a:solidFill>
                  <a:srgbClr val="585858"/>
                </a:solidFill>
                <a:latin typeface="Candara" panose="020E0502030303020204" pitchFamily="34" charset="0"/>
              </a:rPr>
              <a:t>Montana State University</a:t>
            </a:r>
            <a:br>
              <a:rPr lang="en-US" sz="2000" dirty="0">
                <a:solidFill>
                  <a:srgbClr val="585858"/>
                </a:solidFill>
                <a:latin typeface="Candara" panose="020E0502030303020204" pitchFamily="34" charset="0"/>
              </a:rPr>
            </a:br>
            <a:r>
              <a:rPr lang="en-US" sz="2000" dirty="0">
                <a:solidFill>
                  <a:srgbClr val="585858"/>
                </a:solidFill>
                <a:latin typeface="Candara" panose="020E0502030303020204" pitchFamily="34" charset="0"/>
              </a:rPr>
              <a:t>P.O. Box 172430 </a:t>
            </a:r>
            <a:br>
              <a:rPr lang="en-US" sz="2000" dirty="0">
                <a:solidFill>
                  <a:srgbClr val="585858"/>
                </a:solidFill>
                <a:latin typeface="Candara" panose="020E0502030303020204" pitchFamily="34" charset="0"/>
              </a:rPr>
            </a:br>
            <a:r>
              <a:rPr lang="en-US" sz="2000" dirty="0">
                <a:solidFill>
                  <a:srgbClr val="585858"/>
                </a:solidFill>
                <a:latin typeface="Candara" panose="020E0502030303020204" pitchFamily="34" charset="0"/>
              </a:rPr>
              <a:t>Bozeman, MT 59717-2430</a:t>
            </a:r>
          </a:p>
          <a:p>
            <a:r>
              <a:rPr lang="en-US" sz="2000" dirty="0">
                <a:solidFill>
                  <a:srgbClr val="585858"/>
                </a:solidFill>
                <a:latin typeface="Candara" panose="020E0502030303020204" pitchFamily="34" charset="0"/>
              </a:rPr>
              <a:t>Tel: (406) 994</a:t>
            </a:r>
            <a:r>
              <a:rPr lang="en-US" sz="2000" dirty="0" smtClean="0">
                <a:solidFill>
                  <a:srgbClr val="585858"/>
                </a:solidFill>
                <a:latin typeface="Candara" panose="020E0502030303020204" pitchFamily="34" charset="0"/>
              </a:rPr>
              <a:t>-4133</a:t>
            </a:r>
            <a:endParaRPr lang="en-US" sz="2000" dirty="0">
              <a:solidFill>
                <a:srgbClr val="585858"/>
              </a:solidFill>
              <a:latin typeface="Candara" panose="020E0502030303020204" pitchFamily="34" charset="0"/>
            </a:endParaRPr>
          </a:p>
          <a:p>
            <a:r>
              <a:rPr lang="en-US" sz="2000" dirty="0" smtClean="0">
                <a:solidFill>
                  <a:srgbClr val="585858"/>
                </a:solidFill>
                <a:latin typeface="Candara" panose="020E0502030303020204" pitchFamily="34" charset="0"/>
              </a:rPr>
              <a:t>E</a:t>
            </a:r>
            <a:r>
              <a:rPr lang="en-US" sz="2000" dirty="0">
                <a:solidFill>
                  <a:srgbClr val="585858"/>
                </a:solidFill>
                <a:latin typeface="Candara" panose="020E0502030303020204" pitchFamily="34" charset="0"/>
              </a:rPr>
              <a:t>-mail: </a:t>
            </a:r>
            <a:r>
              <a:rPr lang="en-US" sz="2000" u="sng" dirty="0">
                <a:solidFill>
                  <a:srgbClr val="551A8B"/>
                </a:solidFill>
                <a:latin typeface="Candara" panose="020E0502030303020204" pitchFamily="34" charset="0"/>
                <a:hlinkClick r:id="rId2"/>
              </a:rPr>
              <a:t>pcosuw@montana.edu</a:t>
            </a:r>
            <a:endParaRPr lang="en-US" sz="2000" dirty="0">
              <a:solidFill>
                <a:srgbClr val="585858"/>
              </a:solidFill>
              <a:latin typeface="Candara" panose="020E0502030303020204" pitchFamily="34" charset="0"/>
            </a:endParaRPr>
          </a:p>
          <a:p>
            <a:endParaRPr lang="en-US" sz="2000" b="1" dirty="0" smtClean="0">
              <a:solidFill>
                <a:srgbClr val="003F7F"/>
              </a:solidFill>
              <a:latin typeface="Candara" panose="020E0502030303020204" pitchFamily="34" charset="0"/>
            </a:endParaRPr>
          </a:p>
          <a:p>
            <a:endParaRPr lang="en-US" sz="2000" b="1" dirty="0">
              <a:solidFill>
                <a:srgbClr val="003F7F"/>
              </a:solidFill>
              <a:latin typeface="Candara" panose="020E0502030303020204" pitchFamily="34" charset="0"/>
            </a:endParaRPr>
          </a:p>
          <a:p>
            <a:endParaRPr lang="en-US" sz="2000" b="1" dirty="0" smtClean="0">
              <a:solidFill>
                <a:srgbClr val="003F7F"/>
              </a:solidFill>
              <a:latin typeface="Candara" panose="020E0502030303020204" pitchFamily="34" charset="0"/>
            </a:endParaRPr>
          </a:p>
          <a:p>
            <a:r>
              <a:rPr lang="en-US" sz="2000" b="1" dirty="0" smtClean="0">
                <a:solidFill>
                  <a:srgbClr val="003F7F"/>
                </a:solidFill>
                <a:latin typeface="Candara" panose="020E0502030303020204" pitchFamily="34" charset="0"/>
              </a:rPr>
              <a:t>Chair</a:t>
            </a:r>
            <a:r>
              <a:rPr lang="en-US" sz="2000" b="1" dirty="0">
                <a:solidFill>
                  <a:srgbClr val="003F7F"/>
                </a:solidFill>
                <a:latin typeface="Candara" panose="020E0502030303020204" pitchFamily="34" charset="0"/>
              </a:rPr>
              <a:t>:</a:t>
            </a:r>
          </a:p>
          <a:p>
            <a:r>
              <a:rPr lang="en-US" sz="2000" dirty="0">
                <a:solidFill>
                  <a:srgbClr val="585858"/>
                </a:solidFill>
                <a:latin typeface="Candara" panose="020E0502030303020204" pitchFamily="34" charset="0"/>
              </a:rPr>
              <a:t>Lynda Ransdell</a:t>
            </a:r>
            <a:br>
              <a:rPr lang="en-US" sz="2000" dirty="0">
                <a:solidFill>
                  <a:srgbClr val="585858"/>
                </a:solidFill>
                <a:latin typeface="Candara" panose="020E0502030303020204" pitchFamily="34" charset="0"/>
              </a:rPr>
            </a:br>
            <a:r>
              <a:rPr lang="en-US" sz="2000" dirty="0">
                <a:solidFill>
                  <a:srgbClr val="585858"/>
                </a:solidFill>
                <a:latin typeface="Candara" panose="020E0502030303020204" pitchFamily="34" charset="0"/>
              </a:rPr>
              <a:t>Dean, College of Education, Health and Human Development </a:t>
            </a:r>
            <a:endParaRPr lang="en-US" sz="2000" b="0" i="0" dirty="0">
              <a:solidFill>
                <a:srgbClr val="585858"/>
              </a:solidFill>
              <a:effectLst/>
              <a:latin typeface="Candara" panose="020E0502030303020204" pitchFamily="34" charset="0"/>
            </a:endParaRPr>
          </a:p>
        </p:txBody>
      </p:sp>
      <p:sp>
        <p:nvSpPr>
          <p:cNvPr id="4" name="TextBox 3"/>
          <p:cNvSpPr txBox="1"/>
          <p:nvPr/>
        </p:nvSpPr>
        <p:spPr>
          <a:xfrm>
            <a:off x="4268553" y="1535897"/>
            <a:ext cx="4418247" cy="286232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Get involved today!</a:t>
            </a:r>
          </a:p>
          <a:p>
            <a:endParaRPr lang="en-US" dirty="0"/>
          </a:p>
          <a:p>
            <a:pPr marL="285750" indent="-285750">
              <a:buFont typeface="Arial"/>
              <a:buChar char="•"/>
            </a:pPr>
            <a:r>
              <a:rPr lang="en-US" dirty="0" smtClean="0"/>
              <a:t>Submit a policy to the </a:t>
            </a:r>
            <a:r>
              <a:rPr lang="en-US" dirty="0"/>
              <a:t>review portal: </a:t>
            </a:r>
            <a:r>
              <a:rPr lang="en-US" dirty="0">
                <a:hlinkClick r:id="rId3"/>
              </a:rPr>
              <a:t>http://www.montana.edu/president/universitywomen/</a:t>
            </a:r>
            <a:r>
              <a:rPr lang="en-US" dirty="0" smtClean="0">
                <a:hlinkClick r:id="rId3"/>
              </a:rPr>
              <a:t>policy.html</a:t>
            </a:r>
            <a:endParaRPr lang="en-US" dirty="0" smtClean="0"/>
          </a:p>
          <a:p>
            <a:endParaRPr lang="en-US" dirty="0"/>
          </a:p>
          <a:p>
            <a:pPr marL="285750" indent="-285750">
              <a:buFont typeface="Arial"/>
              <a:buChar char="•"/>
            </a:pPr>
            <a:r>
              <a:rPr lang="en-US" dirty="0" smtClean="0"/>
              <a:t>Contact your Equity Advocate! </a:t>
            </a:r>
          </a:p>
          <a:p>
            <a:endParaRPr lang="en-US" dirty="0" smtClean="0"/>
          </a:p>
          <a:p>
            <a:pPr marL="285750" indent="-285750">
              <a:buFont typeface="Arial"/>
              <a:buChar char="•"/>
            </a:pPr>
            <a:r>
              <a:rPr lang="en-US" dirty="0" smtClean="0"/>
              <a:t>Nominate a student for the PCOSUW award! </a:t>
            </a:r>
          </a:p>
        </p:txBody>
      </p:sp>
    </p:spTree>
    <p:extLst>
      <p:ext uri="{BB962C8B-B14F-4D97-AF65-F5344CB8AC3E}">
        <p14:creationId xmlns:p14="http://schemas.microsoft.com/office/powerpoint/2010/main" val="1914353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Candara"/>
                <a:cs typeface="Candara"/>
              </a:rPr>
              <a:t>Bylaws Review </a:t>
            </a:r>
            <a:endParaRPr lang="en-US" b="1" dirty="0">
              <a:latin typeface="Candara"/>
              <a:cs typeface="Candara"/>
            </a:endParaRPr>
          </a:p>
        </p:txBody>
      </p:sp>
      <p:sp>
        <p:nvSpPr>
          <p:cNvPr id="3" name="Subtitle 2"/>
          <p:cNvSpPr>
            <a:spLocks noGrp="1"/>
          </p:cNvSpPr>
          <p:nvPr>
            <p:ph type="subTitle" idx="1"/>
          </p:nvPr>
        </p:nvSpPr>
        <p:spPr/>
        <p:txBody>
          <a:bodyPr/>
          <a:lstStyle/>
          <a:p>
            <a:r>
              <a:rPr lang="en-US" dirty="0" smtClean="0">
                <a:latin typeface="Candara"/>
                <a:cs typeface="Candara"/>
              </a:rPr>
              <a:t>Dr. Tracy Sterling </a:t>
            </a:r>
          </a:p>
          <a:p>
            <a:r>
              <a:rPr lang="en-US" dirty="0" smtClean="0">
                <a:latin typeface="Candara"/>
                <a:cs typeface="Candara"/>
              </a:rPr>
              <a:t>Incoming PCOSUW Chair, 2016 </a:t>
            </a:r>
            <a:endParaRPr lang="en-US" dirty="0">
              <a:latin typeface="Candara"/>
              <a:cs typeface="Candara"/>
            </a:endParaRPr>
          </a:p>
        </p:txBody>
      </p:sp>
    </p:spTree>
    <p:extLst>
      <p:ext uri="{BB962C8B-B14F-4D97-AF65-F5344CB8AC3E}">
        <p14:creationId xmlns:p14="http://schemas.microsoft.com/office/powerpoint/2010/main" val="314577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3329"/>
            <a:ext cx="4246831" cy="1143000"/>
          </a:xfrm>
        </p:spPr>
        <p:txBody>
          <a:bodyPr/>
          <a:lstStyle/>
          <a:p>
            <a:r>
              <a:rPr lang="en-US" b="1" dirty="0" smtClean="0">
                <a:latin typeface="Candara"/>
                <a:cs typeface="Candara"/>
              </a:rPr>
              <a:t>Bylaw Changes </a:t>
            </a:r>
            <a:endParaRPr lang="en-US" b="1" dirty="0">
              <a:latin typeface="Candara"/>
              <a:cs typeface="Candara"/>
            </a:endParaRPr>
          </a:p>
        </p:txBody>
      </p:sp>
      <p:pic>
        <p:nvPicPr>
          <p:cNvPr id="4" name="Content Placeholder 3" descr="Screen Shot 2015-04-06 at 3.07.33 PM.png"/>
          <p:cNvPicPr>
            <a:picLocks noGrp="1" noChangeAspect="1"/>
          </p:cNvPicPr>
          <p:nvPr>
            <p:ph idx="1"/>
          </p:nvPr>
        </p:nvPicPr>
        <p:blipFill>
          <a:blip r:embed="rId2">
            <a:extLst>
              <a:ext uri="{28A0092B-C50C-407E-A947-70E740481C1C}">
                <a14:useLocalDpi xmlns:a14="http://schemas.microsoft.com/office/drawing/2010/main" val="0"/>
              </a:ext>
            </a:extLst>
          </a:blip>
          <a:srcRect l="6894" r="6894"/>
          <a:stretch>
            <a:fillRect/>
          </a:stretch>
        </p:blipFill>
        <p:spPr>
          <a:xfrm>
            <a:off x="4246831" y="723692"/>
            <a:ext cx="4507687" cy="52199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330706" y="2644199"/>
            <a:ext cx="3399650" cy="2862323"/>
          </a:xfrm>
          <a:prstGeom prst="rect">
            <a:avLst/>
          </a:prstGeom>
          <a:noFill/>
        </p:spPr>
        <p:txBody>
          <a:bodyPr wrap="square" rtlCol="0">
            <a:spAutoFit/>
          </a:bodyPr>
          <a:lstStyle/>
          <a:p>
            <a:r>
              <a:rPr lang="en-US" dirty="0" smtClean="0">
                <a:latin typeface="Candara"/>
                <a:cs typeface="Candara"/>
              </a:rPr>
              <a:t>The most updated copy of the bylaw changes was sent out prior to the retreat with the agenda. </a:t>
            </a:r>
          </a:p>
          <a:p>
            <a:endParaRPr lang="en-US" dirty="0">
              <a:latin typeface="Candara"/>
              <a:cs typeface="Candara"/>
            </a:endParaRPr>
          </a:p>
          <a:p>
            <a:r>
              <a:rPr lang="en-US" dirty="0" smtClean="0">
                <a:latin typeface="Candara"/>
                <a:cs typeface="Candara"/>
              </a:rPr>
              <a:t>We’ll review the changes and leave time for questions. </a:t>
            </a:r>
          </a:p>
          <a:p>
            <a:endParaRPr lang="en-US" dirty="0">
              <a:latin typeface="Candara"/>
              <a:cs typeface="Candara"/>
            </a:endParaRPr>
          </a:p>
          <a:p>
            <a:r>
              <a:rPr lang="en-US" dirty="0" smtClean="0">
                <a:latin typeface="Candara"/>
                <a:cs typeface="Candara"/>
              </a:rPr>
              <a:t>All changes have been approved by the Executive Committee </a:t>
            </a:r>
          </a:p>
          <a:p>
            <a:endParaRPr lang="en-US" dirty="0"/>
          </a:p>
        </p:txBody>
      </p:sp>
    </p:spTree>
    <p:extLst>
      <p:ext uri="{BB962C8B-B14F-4D97-AF65-F5344CB8AC3E}">
        <p14:creationId xmlns:p14="http://schemas.microsoft.com/office/powerpoint/2010/main" val="847464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a:cs typeface="Candara"/>
              </a:rPr>
              <a:t>Membership Changes </a:t>
            </a:r>
            <a:endParaRPr lang="en-US" b="1" dirty="0">
              <a:latin typeface="Candara"/>
              <a:cs typeface="Candara"/>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ndara"/>
                <a:cs typeface="Candara"/>
              </a:rPr>
              <a:t>Added these members by position: </a:t>
            </a:r>
          </a:p>
          <a:p>
            <a:pPr lvl="1"/>
            <a:r>
              <a:rPr lang="en-US" dirty="0">
                <a:latin typeface="Candara"/>
                <a:cs typeface="Candara"/>
              </a:rPr>
              <a:t>Center for Faculty Excellence </a:t>
            </a:r>
          </a:p>
          <a:p>
            <a:pPr lvl="1"/>
            <a:r>
              <a:rPr lang="en-US" dirty="0" smtClean="0">
                <a:latin typeface="Candara"/>
                <a:cs typeface="Candara"/>
              </a:rPr>
              <a:t>Family </a:t>
            </a:r>
            <a:r>
              <a:rPr lang="en-US" dirty="0">
                <a:latin typeface="Candara"/>
                <a:cs typeface="Candara"/>
              </a:rPr>
              <a:t>Advocate </a:t>
            </a:r>
          </a:p>
          <a:p>
            <a:pPr lvl="1"/>
            <a:r>
              <a:rPr lang="en-US" dirty="0">
                <a:latin typeface="Candara"/>
                <a:cs typeface="Candara"/>
              </a:rPr>
              <a:t>Equity Data Analyst </a:t>
            </a:r>
            <a:r>
              <a:rPr lang="en-US" dirty="0" smtClean="0">
                <a:latin typeface="Candara"/>
                <a:cs typeface="Candara"/>
              </a:rPr>
              <a:t>(Office Planning </a:t>
            </a:r>
            <a:r>
              <a:rPr lang="en-US" dirty="0">
                <a:latin typeface="Candara"/>
                <a:cs typeface="Candara"/>
              </a:rPr>
              <a:t>&amp; Analysis)</a:t>
            </a:r>
          </a:p>
          <a:p>
            <a:pPr lvl="1"/>
            <a:r>
              <a:rPr lang="en-US" dirty="0" smtClean="0">
                <a:latin typeface="Candara"/>
                <a:cs typeface="Candara"/>
              </a:rPr>
              <a:t>Past </a:t>
            </a:r>
            <a:r>
              <a:rPr lang="en-US" dirty="0">
                <a:latin typeface="Candara"/>
                <a:cs typeface="Candara"/>
              </a:rPr>
              <a:t>Chair, PCOSUW</a:t>
            </a:r>
          </a:p>
          <a:p>
            <a:pPr lvl="1"/>
            <a:r>
              <a:rPr lang="en-US" dirty="0">
                <a:latin typeface="Candara"/>
                <a:cs typeface="Candara"/>
              </a:rPr>
              <a:t>Chair Elect, PCOSUW </a:t>
            </a:r>
            <a:endParaRPr lang="en-US" dirty="0" smtClean="0">
              <a:latin typeface="Candara"/>
              <a:cs typeface="Candara"/>
            </a:endParaRPr>
          </a:p>
          <a:p>
            <a:r>
              <a:rPr lang="en-US" dirty="0" smtClean="0">
                <a:latin typeface="Candara"/>
                <a:cs typeface="Candara"/>
              </a:rPr>
              <a:t>Corrected names of units (i.e. MSU Extension)</a:t>
            </a:r>
            <a:endParaRPr lang="en-US" dirty="0">
              <a:latin typeface="Candara"/>
              <a:cs typeface="Candara"/>
            </a:endParaRPr>
          </a:p>
          <a:p>
            <a:r>
              <a:rPr lang="en-US" dirty="0" smtClean="0">
                <a:latin typeface="Candara"/>
                <a:cs typeface="Candara"/>
              </a:rPr>
              <a:t>Clarified 2.2.3 to identify that Graduate Council appoints the graduate student representative for two-year term</a:t>
            </a:r>
          </a:p>
          <a:p>
            <a:pPr lvl="1"/>
            <a:endParaRPr lang="en-US" dirty="0">
              <a:latin typeface="Candara"/>
              <a:cs typeface="Candara"/>
            </a:endParaRPr>
          </a:p>
        </p:txBody>
      </p:sp>
    </p:spTree>
    <p:extLst>
      <p:ext uri="{BB962C8B-B14F-4D97-AF65-F5344CB8AC3E}">
        <p14:creationId xmlns:p14="http://schemas.microsoft.com/office/powerpoint/2010/main" val="3573847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08" y="149578"/>
            <a:ext cx="8229600" cy="1143000"/>
          </a:xfrm>
        </p:spPr>
        <p:txBody>
          <a:bodyPr>
            <a:normAutofit/>
          </a:bodyPr>
          <a:lstStyle/>
          <a:p>
            <a:r>
              <a:rPr lang="en-US" b="1" dirty="0" smtClean="0">
                <a:latin typeface="Candara"/>
                <a:cs typeface="Candara"/>
              </a:rPr>
              <a:t>Membership in </a:t>
            </a:r>
            <a:r>
              <a:rPr lang="en-US" b="1" dirty="0" smtClean="0">
                <a:solidFill>
                  <a:srgbClr val="FF0000"/>
                </a:solidFill>
                <a:latin typeface="Candara"/>
                <a:cs typeface="Candara"/>
              </a:rPr>
              <a:t>new</a:t>
            </a:r>
            <a:r>
              <a:rPr lang="en-US" b="1" dirty="0" smtClean="0">
                <a:latin typeface="Candara"/>
                <a:cs typeface="Candara"/>
              </a:rPr>
              <a:t> bylaws</a:t>
            </a:r>
            <a:endParaRPr lang="en-US" b="1" dirty="0">
              <a:latin typeface="Candara"/>
              <a:cs typeface="Candara"/>
            </a:endParaRPr>
          </a:p>
        </p:txBody>
      </p:sp>
      <p:sp>
        <p:nvSpPr>
          <p:cNvPr id="5" name="TextBox 4"/>
          <p:cNvSpPr txBox="1"/>
          <p:nvPr/>
        </p:nvSpPr>
        <p:spPr>
          <a:xfrm>
            <a:off x="207098" y="1292578"/>
            <a:ext cx="3848557"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Candara"/>
                <a:cs typeface="Candara"/>
              </a:rPr>
              <a:t>Members By Position</a:t>
            </a:r>
          </a:p>
          <a:p>
            <a:r>
              <a:rPr lang="en-US" dirty="0">
                <a:solidFill>
                  <a:srgbClr val="FF0000"/>
                </a:solidFill>
                <a:latin typeface="Candara"/>
                <a:cs typeface="Candara"/>
              </a:rPr>
              <a:t>Center for Faculty Excellence Director </a:t>
            </a:r>
          </a:p>
          <a:p>
            <a:r>
              <a:rPr lang="en-US" dirty="0" smtClean="0">
                <a:solidFill>
                  <a:srgbClr val="FF0000"/>
                </a:solidFill>
                <a:latin typeface="Candara"/>
                <a:cs typeface="Candara"/>
              </a:rPr>
              <a:t>Family </a:t>
            </a:r>
            <a:r>
              <a:rPr lang="en-US" dirty="0">
                <a:solidFill>
                  <a:srgbClr val="FF0000"/>
                </a:solidFill>
                <a:latin typeface="Candara"/>
                <a:cs typeface="Candara"/>
              </a:rPr>
              <a:t>Advocate </a:t>
            </a:r>
          </a:p>
          <a:p>
            <a:r>
              <a:rPr lang="en-US" dirty="0">
                <a:solidFill>
                  <a:srgbClr val="FF0000"/>
                </a:solidFill>
                <a:latin typeface="Candara"/>
                <a:cs typeface="Candara"/>
              </a:rPr>
              <a:t>Equity Data Analyst </a:t>
            </a:r>
            <a:r>
              <a:rPr lang="en-US" dirty="0" smtClean="0">
                <a:solidFill>
                  <a:srgbClr val="FF0000"/>
                </a:solidFill>
                <a:latin typeface="Candara"/>
                <a:cs typeface="Candara"/>
              </a:rPr>
              <a:t> (OPA)</a:t>
            </a:r>
            <a:endParaRPr lang="en-US" dirty="0">
              <a:solidFill>
                <a:srgbClr val="FF0000"/>
              </a:solidFill>
              <a:latin typeface="Candara"/>
              <a:cs typeface="Candara"/>
            </a:endParaRPr>
          </a:p>
          <a:p>
            <a:r>
              <a:rPr lang="en-US" dirty="0">
                <a:solidFill>
                  <a:srgbClr val="FF0000"/>
                </a:solidFill>
                <a:latin typeface="Candara"/>
                <a:cs typeface="Candara"/>
              </a:rPr>
              <a:t>Past Chair, PCOSUW </a:t>
            </a:r>
          </a:p>
          <a:p>
            <a:r>
              <a:rPr lang="en-US" dirty="0" smtClean="0">
                <a:solidFill>
                  <a:srgbClr val="FF0000"/>
                </a:solidFill>
                <a:latin typeface="Candara"/>
                <a:cs typeface="Candara"/>
              </a:rPr>
              <a:t>Chair Elect, PCOSUW </a:t>
            </a:r>
            <a:endParaRPr lang="en-US" dirty="0">
              <a:solidFill>
                <a:srgbClr val="FF0000"/>
              </a:solidFill>
              <a:latin typeface="Candara"/>
              <a:cs typeface="Candara"/>
            </a:endParaRPr>
          </a:p>
          <a:p>
            <a:r>
              <a:rPr lang="en-US" dirty="0">
                <a:latin typeface="Candara"/>
                <a:cs typeface="Candara"/>
              </a:rPr>
              <a:t>VOICE Center Coordinator</a:t>
            </a:r>
          </a:p>
          <a:p>
            <a:r>
              <a:rPr lang="en-US" dirty="0">
                <a:latin typeface="Candara"/>
                <a:cs typeface="Candara"/>
              </a:rPr>
              <a:t>Women’s &amp; Gender Studies Chair</a:t>
            </a:r>
          </a:p>
          <a:p>
            <a:r>
              <a:rPr lang="en-US" dirty="0">
                <a:latin typeface="Candara"/>
                <a:cs typeface="Candara"/>
              </a:rPr>
              <a:t>Women’s Center Director</a:t>
            </a:r>
          </a:p>
          <a:p>
            <a:r>
              <a:rPr lang="en-US" dirty="0">
                <a:latin typeface="Candara"/>
                <a:cs typeface="Candara"/>
              </a:rPr>
              <a:t>Affirmative Action Director (inclusive of Title IX Coordinator)</a:t>
            </a:r>
          </a:p>
          <a:p>
            <a:r>
              <a:rPr lang="en-US" dirty="0">
                <a:latin typeface="Candara"/>
                <a:cs typeface="Candara"/>
              </a:rPr>
              <a:t>Chief Human Resource Officer</a:t>
            </a:r>
          </a:p>
          <a:p>
            <a:r>
              <a:rPr lang="en-US" dirty="0">
                <a:latin typeface="Candara"/>
                <a:cs typeface="Candara"/>
              </a:rPr>
              <a:t>Senior Woman Athletic Administrator</a:t>
            </a:r>
          </a:p>
          <a:p>
            <a:r>
              <a:rPr lang="en-US" dirty="0">
                <a:latin typeface="Candara"/>
                <a:cs typeface="Candara"/>
              </a:rPr>
              <a:t>Women’s Faculty Caucus Chair</a:t>
            </a:r>
          </a:p>
          <a:p>
            <a:r>
              <a:rPr lang="en-US" dirty="0">
                <a:latin typeface="Candara"/>
                <a:cs typeface="Candara"/>
              </a:rPr>
              <a:t>Diversity Awareness Office Program Coordinator</a:t>
            </a:r>
          </a:p>
          <a:p>
            <a:pPr algn="ctr"/>
            <a:endParaRPr lang="en-US" i="1" dirty="0" smtClean="0">
              <a:latin typeface="Candara"/>
              <a:cs typeface="Candara"/>
            </a:endParaRPr>
          </a:p>
        </p:txBody>
      </p:sp>
      <p:sp>
        <p:nvSpPr>
          <p:cNvPr id="7" name="TextBox 6"/>
          <p:cNvSpPr txBox="1"/>
          <p:nvPr/>
        </p:nvSpPr>
        <p:spPr>
          <a:xfrm>
            <a:off x="4563172" y="1292578"/>
            <a:ext cx="4017264" cy="46166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Candara"/>
                <a:cs typeface="Candara"/>
              </a:rPr>
              <a:t>Members By Constituency </a:t>
            </a:r>
          </a:p>
          <a:p>
            <a:r>
              <a:rPr lang="en-US" dirty="0" smtClean="0">
                <a:latin typeface="Candara"/>
                <a:cs typeface="Candara"/>
              </a:rPr>
              <a:t>Dean</a:t>
            </a:r>
            <a:endParaRPr lang="en-US" dirty="0">
              <a:latin typeface="Candara"/>
              <a:cs typeface="Candara"/>
            </a:endParaRPr>
          </a:p>
          <a:p>
            <a:r>
              <a:rPr lang="en-US" dirty="0">
                <a:latin typeface="Candara"/>
                <a:cs typeface="Candara"/>
              </a:rPr>
              <a:t>Department Head/Chair/Director</a:t>
            </a:r>
          </a:p>
          <a:p>
            <a:r>
              <a:rPr lang="en-US" dirty="0">
                <a:latin typeface="Candara"/>
                <a:cs typeface="Candara"/>
              </a:rPr>
              <a:t>MSU Extension </a:t>
            </a:r>
          </a:p>
          <a:p>
            <a:r>
              <a:rPr lang="en-US" dirty="0" smtClean="0">
                <a:latin typeface="Candara"/>
                <a:cs typeface="Candara"/>
              </a:rPr>
              <a:t>MSU—Billings</a:t>
            </a:r>
            <a:endParaRPr lang="en-US" dirty="0">
              <a:latin typeface="Candara"/>
              <a:cs typeface="Candara"/>
            </a:endParaRPr>
          </a:p>
          <a:p>
            <a:r>
              <a:rPr lang="en-US" dirty="0">
                <a:latin typeface="Candara"/>
                <a:cs typeface="Candara"/>
              </a:rPr>
              <a:t>MSU—Northern</a:t>
            </a:r>
          </a:p>
          <a:p>
            <a:r>
              <a:rPr lang="en-US" dirty="0" smtClean="0">
                <a:latin typeface="Candara"/>
                <a:cs typeface="Candara"/>
              </a:rPr>
              <a:t>Great Falls College MSU</a:t>
            </a:r>
            <a:endParaRPr lang="en-US" dirty="0">
              <a:latin typeface="Candara"/>
              <a:cs typeface="Candara"/>
            </a:endParaRPr>
          </a:p>
          <a:p>
            <a:r>
              <a:rPr lang="en-US" dirty="0">
                <a:latin typeface="Candara"/>
                <a:cs typeface="Candara"/>
              </a:rPr>
              <a:t>Professional Council</a:t>
            </a:r>
          </a:p>
          <a:p>
            <a:r>
              <a:rPr lang="en-US" dirty="0">
                <a:latin typeface="Candara"/>
                <a:cs typeface="Candara"/>
              </a:rPr>
              <a:t>Faculty Senate</a:t>
            </a:r>
          </a:p>
          <a:p>
            <a:r>
              <a:rPr lang="en-US" dirty="0">
                <a:latin typeface="Candara"/>
                <a:cs typeface="Candara"/>
              </a:rPr>
              <a:t>Staff Senate</a:t>
            </a:r>
          </a:p>
          <a:p>
            <a:r>
              <a:rPr lang="en-US" dirty="0">
                <a:latin typeface="Candara"/>
                <a:cs typeface="Candara"/>
              </a:rPr>
              <a:t>ASMSU</a:t>
            </a:r>
          </a:p>
          <a:p>
            <a:r>
              <a:rPr lang="en-US" dirty="0">
                <a:latin typeface="Candara"/>
                <a:cs typeface="Candara"/>
              </a:rPr>
              <a:t>Graduate Student</a:t>
            </a:r>
          </a:p>
          <a:p>
            <a:r>
              <a:rPr lang="en-US" dirty="0" smtClean="0">
                <a:latin typeface="Candara"/>
                <a:cs typeface="Candara"/>
              </a:rPr>
              <a:t>Additional members (including community members) to be appointed by 2.2.4 </a:t>
            </a:r>
            <a:endParaRPr lang="en-US" dirty="0">
              <a:latin typeface="Candara"/>
              <a:cs typeface="Candara"/>
            </a:endParaRPr>
          </a:p>
          <a:p>
            <a:pPr algn="ctr"/>
            <a:endParaRPr lang="en-US" i="1" dirty="0" smtClean="0">
              <a:latin typeface="Candara"/>
              <a:cs typeface="Candara"/>
            </a:endParaRPr>
          </a:p>
        </p:txBody>
      </p:sp>
      <p:sp>
        <p:nvSpPr>
          <p:cNvPr id="9" name="TextBox 8"/>
          <p:cNvSpPr txBox="1"/>
          <p:nvPr/>
        </p:nvSpPr>
        <p:spPr>
          <a:xfrm>
            <a:off x="0" y="5934670"/>
            <a:ext cx="9144000" cy="923330"/>
          </a:xfrm>
          <a:prstGeom prst="rect">
            <a:avLst/>
          </a:prstGeom>
          <a:solidFill>
            <a:srgbClr val="4531DB"/>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chemeClr val="bg1"/>
                </a:solidFill>
                <a:latin typeface="Candara"/>
                <a:cs typeface="Candara"/>
              </a:rPr>
              <a:t>The new bylaws will be voted on by the entire commission at the next full commission meeting - simple majority for the new bylaws to pass. </a:t>
            </a:r>
          </a:p>
          <a:p>
            <a:endParaRPr lang="en-US" dirty="0">
              <a:latin typeface="Candara"/>
              <a:cs typeface="Candara"/>
            </a:endParaRPr>
          </a:p>
        </p:txBody>
      </p:sp>
    </p:spTree>
    <p:extLst>
      <p:ext uri="{BB962C8B-B14F-4D97-AF65-F5344CB8AC3E}">
        <p14:creationId xmlns:p14="http://schemas.microsoft.com/office/powerpoint/2010/main" val="1395770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a:cs typeface="Candara"/>
              </a:rPr>
              <a:t>Other Changes </a:t>
            </a:r>
            <a:endParaRPr lang="en-US" b="1" dirty="0">
              <a:latin typeface="Candara"/>
              <a:cs typeface="Candara"/>
            </a:endParaRPr>
          </a:p>
        </p:txBody>
      </p:sp>
      <p:sp>
        <p:nvSpPr>
          <p:cNvPr id="3" name="Content Placeholder 2"/>
          <p:cNvSpPr>
            <a:spLocks noGrp="1"/>
          </p:cNvSpPr>
          <p:nvPr>
            <p:ph idx="1"/>
          </p:nvPr>
        </p:nvSpPr>
        <p:spPr>
          <a:xfrm>
            <a:off x="328613" y="1228726"/>
            <a:ext cx="8815387" cy="4897438"/>
          </a:xfrm>
        </p:spPr>
        <p:txBody>
          <a:bodyPr>
            <a:normAutofit fontScale="92500" lnSpcReduction="20000"/>
          </a:bodyPr>
          <a:lstStyle/>
          <a:p>
            <a:r>
              <a:rPr lang="en-US" dirty="0" smtClean="0">
                <a:latin typeface="Candara"/>
                <a:cs typeface="Candara"/>
              </a:rPr>
              <a:t>Clarified 2.24 to add flexibility to 25-member limit (i.e. community member at discretion of President)</a:t>
            </a:r>
          </a:p>
          <a:p>
            <a:r>
              <a:rPr lang="en-US" dirty="0" smtClean="0">
                <a:latin typeface="Candara"/>
                <a:cs typeface="Candara"/>
              </a:rPr>
              <a:t>Clarified 2.3 language in Chair-Elect and Past Chair positions</a:t>
            </a:r>
          </a:p>
          <a:p>
            <a:r>
              <a:rPr lang="en-US" dirty="0" smtClean="0">
                <a:latin typeface="Candara"/>
                <a:cs typeface="Candara"/>
              </a:rPr>
              <a:t>Changed 2.4 from Office of Equity Liaison to the Office of the President Liaison </a:t>
            </a:r>
            <a:endParaRPr lang="en-US" dirty="0">
              <a:latin typeface="Candara"/>
              <a:cs typeface="Candara"/>
            </a:endParaRPr>
          </a:p>
          <a:p>
            <a:r>
              <a:rPr lang="en-US" dirty="0" smtClean="0">
                <a:latin typeface="Candara"/>
                <a:cs typeface="Candara"/>
              </a:rPr>
              <a:t>Clarified Article IV - committees are standing committees </a:t>
            </a:r>
          </a:p>
          <a:p>
            <a:r>
              <a:rPr lang="en-US" dirty="0" smtClean="0">
                <a:latin typeface="Candara"/>
                <a:cs typeface="Candara"/>
              </a:rPr>
              <a:t>Clarified Article V, 5.1 – President to be invited</a:t>
            </a:r>
          </a:p>
          <a:p>
            <a:r>
              <a:rPr lang="en-US" dirty="0" smtClean="0">
                <a:latin typeface="Candara"/>
                <a:cs typeface="Candara"/>
              </a:rPr>
              <a:t>Gender neutral language to be more inclusive throughout</a:t>
            </a:r>
            <a:endParaRPr lang="en-US" dirty="0">
              <a:latin typeface="Candara"/>
              <a:cs typeface="Candara"/>
            </a:endParaRPr>
          </a:p>
        </p:txBody>
      </p:sp>
    </p:spTree>
    <p:extLst>
      <p:ext uri="{BB962C8B-B14F-4D97-AF65-F5344CB8AC3E}">
        <p14:creationId xmlns:p14="http://schemas.microsoft.com/office/powerpoint/2010/main" val="1193549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6531" y="1266873"/>
            <a:ext cx="8229600" cy="1143000"/>
          </a:xfrm>
        </p:spPr>
        <p:txBody>
          <a:bodyPr>
            <a:normAutofit/>
          </a:bodyPr>
          <a:lstStyle/>
          <a:p>
            <a:r>
              <a:rPr lang="en-US" sz="5000" b="1" dirty="0" smtClean="0">
                <a:latin typeface="Candara"/>
                <a:cs typeface="Candara"/>
              </a:rPr>
              <a:t>Vote on Bylaws</a:t>
            </a:r>
            <a:endParaRPr lang="en-US" sz="5000" b="1" dirty="0">
              <a:latin typeface="Candara"/>
              <a:cs typeface="Candara"/>
            </a:endParaRPr>
          </a:p>
        </p:txBody>
      </p:sp>
      <p:sp>
        <p:nvSpPr>
          <p:cNvPr id="4" name="TextBox 3"/>
          <p:cNvSpPr txBox="1"/>
          <p:nvPr/>
        </p:nvSpPr>
        <p:spPr>
          <a:xfrm>
            <a:off x="1799036" y="2950245"/>
            <a:ext cx="5555848" cy="184665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dirty="0" smtClean="0">
                <a:latin typeface="Candara"/>
                <a:cs typeface="Candara"/>
              </a:rPr>
              <a:t>Any additional questions can be directed to Tracy Sterling: </a:t>
            </a:r>
          </a:p>
          <a:p>
            <a:r>
              <a:rPr lang="en-US" sz="3200" dirty="0">
                <a:latin typeface="Candara"/>
                <a:cs typeface="Candara"/>
                <a:hlinkClick r:id="rId2"/>
              </a:rPr>
              <a:t>t</a:t>
            </a:r>
            <a:r>
              <a:rPr lang="en-US" sz="3200" dirty="0" smtClean="0">
                <a:latin typeface="Candara"/>
                <a:cs typeface="Candara"/>
                <a:hlinkClick r:id="rId2"/>
              </a:rPr>
              <a:t>racy.sterling@montana.edu</a:t>
            </a:r>
            <a:r>
              <a:rPr lang="en-US" sz="3200" dirty="0" smtClean="0">
                <a:latin typeface="Candara"/>
                <a:cs typeface="Candara"/>
              </a:rPr>
              <a:t> </a:t>
            </a:r>
          </a:p>
          <a:p>
            <a:endParaRPr lang="en-US" dirty="0"/>
          </a:p>
        </p:txBody>
      </p:sp>
    </p:spTree>
    <p:extLst>
      <p:ext uri="{BB962C8B-B14F-4D97-AF65-F5344CB8AC3E}">
        <p14:creationId xmlns:p14="http://schemas.microsoft.com/office/powerpoint/2010/main" val="34427707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5546" y="418504"/>
            <a:ext cx="3809480" cy="570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116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9116" y="4229346"/>
            <a:ext cx="7772400" cy="1362075"/>
          </a:xfrm>
        </p:spPr>
        <p:txBody>
          <a:bodyPr/>
          <a:lstStyle/>
          <a:p>
            <a:pPr algn="ctr"/>
            <a:r>
              <a:rPr lang="en-US" dirty="0" smtClean="0"/>
              <a:t>Icebreaker activity</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561" y="901739"/>
            <a:ext cx="4607511" cy="3451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249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Where does PCOSUW go next?</a:t>
            </a:r>
            <a:endParaRPr lang="en-US" b="1" dirty="0"/>
          </a:p>
        </p:txBody>
      </p:sp>
      <p:sp>
        <p:nvSpPr>
          <p:cNvPr id="4" name="Content Placeholder 3"/>
          <p:cNvSpPr>
            <a:spLocks noGrp="1"/>
          </p:cNvSpPr>
          <p:nvPr>
            <p:ph idx="1"/>
          </p:nvPr>
        </p:nvSpPr>
        <p:spPr>
          <a:xfrm>
            <a:off x="457200" y="1185168"/>
            <a:ext cx="8229600" cy="3211497"/>
          </a:xfrm>
        </p:spPr>
        <p:txBody>
          <a:bodyPr>
            <a:normAutofit lnSpcReduction="10000"/>
          </a:bodyPr>
          <a:lstStyle/>
          <a:p>
            <a:r>
              <a:rPr lang="en-US" dirty="0" smtClean="0"/>
              <a:t>Clicker questions on Strategic Plan progress – large group</a:t>
            </a:r>
          </a:p>
          <a:p>
            <a:r>
              <a:rPr lang="en-US" dirty="0" smtClean="0"/>
              <a:t>Table Discussions – ID 3-5 Themes</a:t>
            </a:r>
          </a:p>
          <a:p>
            <a:r>
              <a:rPr lang="en-US" dirty="0" smtClean="0"/>
              <a:t>Report Back</a:t>
            </a:r>
          </a:p>
          <a:p>
            <a:r>
              <a:rPr lang="en-US" dirty="0" smtClean="0"/>
              <a:t>Sticky Dot Voting!</a:t>
            </a:r>
          </a:p>
          <a:p>
            <a:r>
              <a:rPr lang="en-US" dirty="0" smtClean="0"/>
              <a:t>Executive Committee synthesizes information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122" y="4376921"/>
            <a:ext cx="1930616" cy="160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059" y="4719591"/>
            <a:ext cx="229552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399" y="4385568"/>
            <a:ext cx="21336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466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PCOSUW Strategic Plan 2012-2015</a:t>
            </a:r>
            <a:endParaRPr lang="en-US" b="1" dirty="0"/>
          </a:p>
        </p:txBody>
      </p:sp>
      <p:sp>
        <p:nvSpPr>
          <p:cNvPr id="3" name="Content Placeholder 2"/>
          <p:cNvSpPr>
            <a:spLocks noGrp="1"/>
          </p:cNvSpPr>
          <p:nvPr>
            <p:ph idx="1"/>
          </p:nvPr>
        </p:nvSpPr>
        <p:spPr/>
        <p:txBody>
          <a:bodyPr/>
          <a:lstStyle/>
          <a:p>
            <a:r>
              <a:rPr lang="en-US" b="1" dirty="0" smtClean="0"/>
              <a:t>Goal 1</a:t>
            </a:r>
            <a:r>
              <a:rPr lang="en-US" dirty="0" smtClean="0"/>
              <a:t>:  Engage in ongoing monitoring and assessment of gender equity and inclusivity within the MSU System.</a:t>
            </a:r>
            <a:br>
              <a:rPr lang="en-US" dirty="0" smtClean="0"/>
            </a:br>
            <a:endParaRPr lang="en-US" dirty="0" smtClean="0"/>
          </a:p>
          <a:p>
            <a:pPr lvl="1"/>
            <a:r>
              <a:rPr lang="en-US" b="1" dirty="0" smtClean="0"/>
              <a:t>Strategy 1</a:t>
            </a:r>
            <a:r>
              <a:rPr lang="en-US" dirty="0" smtClean="0"/>
              <a:t>: Working with appropriate partners (e.g. Affirmative Action and/or HR offices on each campus), assess gender equity for all employee categories.</a:t>
            </a:r>
          </a:p>
        </p:txBody>
      </p:sp>
    </p:spTree>
    <p:extLst>
      <p:ext uri="{BB962C8B-B14F-4D97-AF65-F5344CB8AC3E}">
        <p14:creationId xmlns:p14="http://schemas.microsoft.com/office/powerpoint/2010/main" val="2745961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61638"/>
            <a:ext cx="8229600" cy="1027021"/>
          </a:xfrm>
        </p:spPr>
        <p:txBody>
          <a:bodyPr>
            <a:normAutofit fontScale="90000"/>
          </a:bodyPr>
          <a:lstStyle/>
          <a:p>
            <a:pPr algn="l"/>
            <a:r>
              <a:rPr lang="en-US" sz="3200" b="1" dirty="0" smtClean="0"/>
              <a:t>Activity</a:t>
            </a:r>
            <a:r>
              <a:rPr lang="en-US" sz="3200" dirty="0" smtClean="0"/>
              <a:t>: Assemble existing gender and diversity data.  </a:t>
            </a:r>
            <a:endParaRPr lang="en-US" sz="3200" dirty="0">
              <a:solidFill>
                <a:schemeClr val="tx2"/>
              </a:solidFill>
            </a:endParaRPr>
          </a:p>
        </p:txBody>
      </p:sp>
      <p:sp>
        <p:nvSpPr>
          <p:cNvPr id="3" name="TPAnswers"/>
          <p:cNvSpPr>
            <a:spLocks noGrp="1"/>
          </p:cNvSpPr>
          <p:nvPr>
            <p:ph type="body" idx="1"/>
            <p:custDataLst>
              <p:tags r:id="rId3"/>
            </p:custDataLst>
          </p:nvPr>
        </p:nvSpPr>
        <p:spPr>
          <a:xfrm>
            <a:off x="297402" y="2743201"/>
            <a:ext cx="3662039" cy="2485747"/>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884518207"/>
              </p:ext>
            </p:extLst>
          </p:nvPr>
        </p:nvGraphicFramePr>
        <p:xfrm>
          <a:off x="4313191" y="1714500"/>
          <a:ext cx="4572000" cy="5143500"/>
        </p:xfrm>
        <a:graphic>
          <a:graphicData uri="http://schemas.openxmlformats.org/presentationml/2006/ole">
            <mc:AlternateContent xmlns:mc="http://schemas.openxmlformats.org/markup-compatibility/2006">
              <mc:Choice xmlns:v="urn:schemas-microsoft-com:vml" Requires="v">
                <p:oleObj spid="_x0000_s4131"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313191" y="17145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808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93700" y="567601"/>
            <a:ext cx="8229600" cy="1325562"/>
          </a:xfrm>
        </p:spPr>
        <p:txBody>
          <a:bodyPr>
            <a:normAutofit fontScale="90000"/>
          </a:bodyPr>
          <a:lstStyle/>
          <a:p>
            <a:pPr algn="l"/>
            <a:r>
              <a:rPr lang="en-US" sz="3200" b="1" dirty="0" smtClean="0"/>
              <a:t>Activity:</a:t>
            </a:r>
            <a:r>
              <a:rPr lang="en-US" sz="3200" dirty="0" smtClean="0"/>
              <a:t> Identify appropriate external benchmarks for success.</a:t>
            </a:r>
            <a:br>
              <a:rPr lang="en-US" sz="3200" dirty="0" smtClean="0"/>
            </a:br>
            <a:endParaRPr lang="en-US" sz="3200" dirty="0">
              <a:solidFill>
                <a:schemeClr val="tx2"/>
              </a:solidFill>
            </a:endParaRPr>
          </a:p>
        </p:txBody>
      </p:sp>
      <p:sp>
        <p:nvSpPr>
          <p:cNvPr id="3" name="TPAnswers"/>
          <p:cNvSpPr>
            <a:spLocks noGrp="1"/>
          </p:cNvSpPr>
          <p:nvPr>
            <p:ph type="body" idx="1"/>
            <p:custDataLst>
              <p:tags r:id="rId3"/>
            </p:custDataLst>
          </p:nvPr>
        </p:nvSpPr>
        <p:spPr>
          <a:xfrm>
            <a:off x="226379" y="2636668"/>
            <a:ext cx="3626529" cy="2885243"/>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020803973"/>
              </p:ext>
            </p:extLst>
          </p:nvPr>
        </p:nvGraphicFramePr>
        <p:xfrm>
          <a:off x="4242170" y="1538056"/>
          <a:ext cx="4572000" cy="5143500"/>
        </p:xfrm>
        <a:graphic>
          <a:graphicData uri="http://schemas.openxmlformats.org/presentationml/2006/ole">
            <mc:AlternateContent xmlns:mc="http://schemas.openxmlformats.org/markup-compatibility/2006">
              <mc:Choice xmlns:v="urn:schemas-microsoft-com:vml" Requires="v">
                <p:oleObj spid="_x0000_s5155"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242170" y="1538056"/>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2837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93700" y="483263"/>
            <a:ext cx="8229600" cy="1143000"/>
          </a:xfrm>
        </p:spPr>
        <p:txBody>
          <a:bodyPr>
            <a:normAutofit/>
          </a:bodyPr>
          <a:lstStyle/>
          <a:p>
            <a:pPr algn="l"/>
            <a:r>
              <a:rPr lang="en-US" sz="2800" b="1" dirty="0" smtClean="0"/>
              <a:t>Activity</a:t>
            </a:r>
            <a:r>
              <a:rPr lang="en-US" sz="2800" dirty="0" smtClean="0"/>
              <a:t>:  Create easily interpreted reports and disseminate findings.</a:t>
            </a:r>
            <a:endParaRPr lang="en-US" sz="2800" dirty="0"/>
          </a:p>
        </p:txBody>
      </p:sp>
      <p:sp>
        <p:nvSpPr>
          <p:cNvPr id="3" name="TPAnswers"/>
          <p:cNvSpPr>
            <a:spLocks noGrp="1"/>
          </p:cNvSpPr>
          <p:nvPr>
            <p:ph type="body" idx="1"/>
            <p:custDataLst>
              <p:tags r:id="rId3"/>
            </p:custDataLst>
          </p:nvPr>
        </p:nvSpPr>
        <p:spPr>
          <a:xfrm>
            <a:off x="288525" y="2796466"/>
            <a:ext cx="3564384" cy="2645545"/>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55300373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6179"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81380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67666"/>
            <a:ext cx="8229600" cy="4536489"/>
          </a:xfrm>
        </p:spPr>
        <p:txBody>
          <a:bodyPr/>
          <a:lstStyle/>
          <a:p>
            <a:r>
              <a:rPr lang="en-US" dirty="0" smtClean="0"/>
              <a:t>(</a:t>
            </a:r>
            <a:r>
              <a:rPr lang="en-US" b="1" dirty="0" smtClean="0"/>
              <a:t>Goal 1</a:t>
            </a:r>
            <a:r>
              <a:rPr lang="en-US" dirty="0" smtClean="0"/>
              <a:t>, continued)</a:t>
            </a:r>
          </a:p>
          <a:p>
            <a:pPr lvl="1"/>
            <a:r>
              <a:rPr lang="en-US" b="1" dirty="0" smtClean="0"/>
              <a:t>Strategy 2</a:t>
            </a:r>
            <a:r>
              <a:rPr lang="en-US" dirty="0" smtClean="0"/>
              <a:t>:  Conduct a systematic assessment of university policies for unintended bias or adverse effects on women and diverse communities</a:t>
            </a:r>
          </a:p>
          <a:p>
            <a:pPr lvl="1"/>
            <a:endParaRPr lang="en-US" dirty="0"/>
          </a:p>
        </p:txBody>
      </p:sp>
    </p:spTree>
    <p:extLst>
      <p:ext uri="{BB962C8B-B14F-4D97-AF65-F5344CB8AC3E}">
        <p14:creationId xmlns:p14="http://schemas.microsoft.com/office/powerpoint/2010/main" val="983804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a:bodyPr>
          <a:lstStyle/>
          <a:p>
            <a:pPr algn="l"/>
            <a:r>
              <a:rPr lang="en-US" sz="2800" b="1" dirty="0" smtClean="0"/>
              <a:t>Activity</a:t>
            </a:r>
            <a:r>
              <a:rPr lang="en-US" sz="2800" dirty="0" smtClean="0"/>
              <a:t>: Participate in the 3-year Legal Council policy reviews.</a:t>
            </a:r>
            <a:endParaRPr lang="en-US" sz="2800" dirty="0"/>
          </a:p>
        </p:txBody>
      </p:sp>
      <p:sp>
        <p:nvSpPr>
          <p:cNvPr id="3" name="TPAnswers"/>
          <p:cNvSpPr>
            <a:spLocks noGrp="1"/>
          </p:cNvSpPr>
          <p:nvPr>
            <p:ph type="body" idx="1"/>
            <p:custDataLst>
              <p:tags r:id="rId3"/>
            </p:custDataLst>
          </p:nvPr>
        </p:nvSpPr>
        <p:spPr>
          <a:xfrm>
            <a:off x="253014" y="3098307"/>
            <a:ext cx="3679794" cy="2343705"/>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642730921"/>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7199"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69819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a:bodyPr>
          <a:lstStyle/>
          <a:p>
            <a:pPr algn="l"/>
            <a:r>
              <a:rPr lang="en-US" sz="2800" b="1" dirty="0" smtClean="0"/>
              <a:t>Activity:</a:t>
            </a:r>
            <a:r>
              <a:rPr lang="en-US" sz="2800" dirty="0" smtClean="0"/>
              <a:t>  Flag specific policies that may need closer review.</a:t>
            </a:r>
            <a:endParaRPr lang="en-US" sz="2800" dirty="0"/>
          </a:p>
        </p:txBody>
      </p:sp>
      <p:sp>
        <p:nvSpPr>
          <p:cNvPr id="3" name="TPAnswers"/>
          <p:cNvSpPr>
            <a:spLocks noGrp="1"/>
          </p:cNvSpPr>
          <p:nvPr>
            <p:ph type="body" idx="1"/>
            <p:custDataLst>
              <p:tags r:id="rId3"/>
            </p:custDataLst>
          </p:nvPr>
        </p:nvSpPr>
        <p:spPr>
          <a:xfrm>
            <a:off x="457200" y="3284737"/>
            <a:ext cx="3679794" cy="2841425"/>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89812751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8222"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7227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575909"/>
            <a:ext cx="8229600" cy="1212372"/>
          </a:xfrm>
        </p:spPr>
        <p:txBody>
          <a:bodyPr>
            <a:noAutofit/>
          </a:bodyPr>
          <a:lstStyle/>
          <a:p>
            <a:pPr algn="l"/>
            <a:r>
              <a:rPr lang="en-US" sz="2800" b="1" dirty="0" smtClean="0"/>
              <a:t>Activity:</a:t>
            </a:r>
            <a:r>
              <a:rPr lang="en-US" sz="2800" dirty="0" smtClean="0"/>
              <a:t>  Create a process for the university community, organizations, and groups to suggest to the commission policies they believe need review.</a:t>
            </a:r>
            <a:endParaRPr lang="en-US" sz="2800" dirty="0"/>
          </a:p>
        </p:txBody>
      </p:sp>
      <p:sp>
        <p:nvSpPr>
          <p:cNvPr id="3" name="TPAnswers"/>
          <p:cNvSpPr>
            <a:spLocks noGrp="1"/>
          </p:cNvSpPr>
          <p:nvPr>
            <p:ph type="body" idx="1"/>
            <p:custDataLst>
              <p:tags r:id="rId3"/>
            </p:custDataLst>
          </p:nvPr>
        </p:nvSpPr>
        <p:spPr>
          <a:xfrm>
            <a:off x="297402" y="3160451"/>
            <a:ext cx="3733060" cy="2370338"/>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39929993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9245"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863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36848"/>
            <a:ext cx="8229600" cy="5389316"/>
          </a:xfrm>
        </p:spPr>
        <p:txBody>
          <a:bodyPr/>
          <a:lstStyle/>
          <a:p>
            <a:r>
              <a:rPr lang="en-US" dirty="0" smtClean="0"/>
              <a:t>(</a:t>
            </a:r>
            <a:r>
              <a:rPr lang="en-US" b="1" dirty="0" smtClean="0"/>
              <a:t>Goal 1</a:t>
            </a:r>
            <a:r>
              <a:rPr lang="en-US" dirty="0" smtClean="0"/>
              <a:t>, continued)</a:t>
            </a:r>
          </a:p>
          <a:p>
            <a:pPr lvl="1"/>
            <a:r>
              <a:rPr lang="en-US" b="1" dirty="0" smtClean="0"/>
              <a:t>Strategy 3:</a:t>
            </a:r>
            <a:r>
              <a:rPr lang="en-US" dirty="0" smtClean="0"/>
              <a:t>  Conduct a MSU system-wide evaluation of gender equity and inclusiveness through a climate study.</a:t>
            </a:r>
            <a:endParaRPr lang="en-US" dirty="0"/>
          </a:p>
        </p:txBody>
      </p:sp>
    </p:spTree>
    <p:extLst>
      <p:ext uri="{BB962C8B-B14F-4D97-AF65-F5344CB8AC3E}">
        <p14:creationId xmlns:p14="http://schemas.microsoft.com/office/powerpoint/2010/main" val="1420261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About</a:t>
            </a:r>
            <a:endParaRPr lang="en-US" b="1" dirty="0">
              <a:latin typeface="Candara" panose="020E0502030303020204" pitchFamily="34" charset="0"/>
            </a:endParaRPr>
          </a:p>
        </p:txBody>
      </p:sp>
      <p:sp>
        <p:nvSpPr>
          <p:cNvPr id="3" name="Content Placeholder 2"/>
          <p:cNvSpPr>
            <a:spLocks noGrp="1"/>
          </p:cNvSpPr>
          <p:nvPr>
            <p:ph idx="1"/>
          </p:nvPr>
        </p:nvSpPr>
        <p:spPr>
          <a:xfrm>
            <a:off x="265612" y="1435057"/>
            <a:ext cx="8878388" cy="4051664"/>
          </a:xfrm>
        </p:spPr>
        <p:txBody>
          <a:bodyPr>
            <a:normAutofit/>
          </a:bodyPr>
          <a:lstStyle/>
          <a:p>
            <a:r>
              <a:rPr lang="en-US" sz="3000" dirty="0" smtClean="0">
                <a:latin typeface="Candara" panose="020E0502030303020204" pitchFamily="34" charset="0"/>
              </a:rPr>
              <a:t>Formed in Fall 2011 by President Cruzado and a campus wide, grass-roots steering committee </a:t>
            </a:r>
          </a:p>
          <a:p>
            <a:r>
              <a:rPr lang="en-US" sz="3000" dirty="0" smtClean="0">
                <a:latin typeface="Candara" panose="020E0502030303020204" pitchFamily="34" charset="0"/>
              </a:rPr>
              <a:t>Study, evaluate and advise President on diversity and gender equity at MSU</a:t>
            </a:r>
          </a:p>
          <a:p>
            <a:r>
              <a:rPr lang="en-US" sz="3000" dirty="0" smtClean="0">
                <a:latin typeface="Candara" panose="020E0502030303020204" pitchFamily="34" charset="0"/>
              </a:rPr>
              <a:t>Continues to evolve with the campus and </a:t>
            </a:r>
            <a:br>
              <a:rPr lang="en-US" sz="3000" dirty="0" smtClean="0">
                <a:latin typeface="Candara" panose="020E0502030303020204" pitchFamily="34" charset="0"/>
              </a:rPr>
            </a:br>
            <a:r>
              <a:rPr lang="en-US" sz="3000" dirty="0" smtClean="0">
                <a:latin typeface="Candara" panose="020E0502030303020204" pitchFamily="34" charset="0"/>
              </a:rPr>
              <a:t>members of the commission </a:t>
            </a:r>
            <a:endParaRPr lang="en-US" sz="3000" dirty="0">
              <a:latin typeface="Candara" panose="020E0502030303020204" pitchFamily="34" charset="0"/>
            </a:endParaRPr>
          </a:p>
        </p:txBody>
      </p:sp>
      <p:pic>
        <p:nvPicPr>
          <p:cNvPr id="4" name="Picture 3"/>
          <p:cNvPicPr>
            <a:picLocks noChangeAspect="1"/>
          </p:cNvPicPr>
          <p:nvPr/>
        </p:nvPicPr>
        <p:blipFill rotWithShape="1">
          <a:blip r:embed="rId2">
            <a:clrChange>
              <a:clrFrom>
                <a:srgbClr val="FFFFFF"/>
              </a:clrFrom>
              <a:clrTo>
                <a:srgbClr val="FFFFFF">
                  <a:alpha val="0"/>
                </a:srgbClr>
              </a:clrTo>
            </a:clrChange>
          </a:blip>
          <a:srcRect l="28834" t="21747" r="28004" b="35946"/>
          <a:stretch/>
        </p:blipFill>
        <p:spPr>
          <a:xfrm>
            <a:off x="4018754" y="3552345"/>
            <a:ext cx="5125246" cy="2825826"/>
          </a:xfrm>
          <a:prstGeom prst="rect">
            <a:avLst/>
          </a:prstGeom>
        </p:spPr>
      </p:pic>
      <p:pic>
        <p:nvPicPr>
          <p:cNvPr id="5" name="Picture 4"/>
          <p:cNvPicPr>
            <a:picLocks noChangeAspect="1"/>
          </p:cNvPicPr>
          <p:nvPr/>
        </p:nvPicPr>
        <p:blipFill>
          <a:blip r:embed="rId3"/>
          <a:stretch>
            <a:fillRect/>
          </a:stretch>
        </p:blipFill>
        <p:spPr>
          <a:xfrm>
            <a:off x="838689" y="4530527"/>
            <a:ext cx="992649" cy="1552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93374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93700" y="554853"/>
            <a:ext cx="8229600" cy="1282823"/>
          </a:xfrm>
        </p:spPr>
        <p:txBody>
          <a:bodyPr>
            <a:noAutofit/>
          </a:bodyPr>
          <a:lstStyle/>
          <a:p>
            <a:pPr algn="l"/>
            <a:r>
              <a:rPr lang="en-US" sz="2800" b="1" dirty="0" smtClean="0"/>
              <a:t>Activity:</a:t>
            </a:r>
            <a:r>
              <a:rPr lang="en-US" sz="2800" dirty="0" smtClean="0"/>
              <a:t>  Develop or adapt as assessment instrument that will enable widespread participation and reliable results.</a:t>
            </a:r>
            <a:endParaRPr lang="en-US" sz="2800" dirty="0"/>
          </a:p>
        </p:txBody>
      </p:sp>
      <p:sp>
        <p:nvSpPr>
          <p:cNvPr id="3" name="TPAnswers"/>
          <p:cNvSpPr>
            <a:spLocks noGrp="1"/>
          </p:cNvSpPr>
          <p:nvPr>
            <p:ph type="body" idx="1"/>
            <p:custDataLst>
              <p:tags r:id="rId3"/>
            </p:custDataLst>
          </p:nvPr>
        </p:nvSpPr>
        <p:spPr>
          <a:xfrm>
            <a:off x="244136" y="3204838"/>
            <a:ext cx="3715305" cy="2539014"/>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608367997"/>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0268"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40048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27970"/>
            <a:ext cx="8229600" cy="5398194"/>
          </a:xfrm>
        </p:spPr>
        <p:txBody>
          <a:bodyPr/>
          <a:lstStyle/>
          <a:p>
            <a:r>
              <a:rPr lang="en-US" b="1" dirty="0" smtClean="0"/>
              <a:t>Goal 2</a:t>
            </a:r>
            <a:r>
              <a:rPr lang="en-US" dirty="0" smtClean="0"/>
              <a:t>:  Lead a collaborative effort within and among key stakeholders and partners and actively participate in shared governance.</a:t>
            </a:r>
          </a:p>
          <a:p>
            <a:pPr lvl="1"/>
            <a:r>
              <a:rPr lang="en-US" b="1" dirty="0" smtClean="0"/>
              <a:t>Strategy 1</a:t>
            </a:r>
            <a:r>
              <a:rPr lang="en-US" dirty="0" smtClean="0"/>
              <a:t>:  Serve as a central clearinghouse for efforts on inclusion and diversity.</a:t>
            </a:r>
            <a:endParaRPr lang="en-US" dirty="0"/>
          </a:p>
        </p:txBody>
      </p:sp>
    </p:spTree>
    <p:extLst>
      <p:ext uri="{BB962C8B-B14F-4D97-AF65-F5344CB8AC3E}">
        <p14:creationId xmlns:p14="http://schemas.microsoft.com/office/powerpoint/2010/main" val="4089221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a:bodyPr>
          <a:lstStyle/>
          <a:p>
            <a:pPr algn="l"/>
            <a:r>
              <a:rPr lang="en-US" sz="2800" b="1" dirty="0" smtClean="0"/>
              <a:t>Activity:</a:t>
            </a:r>
            <a:r>
              <a:rPr lang="en-US" sz="2800" dirty="0" smtClean="0"/>
              <a:t>  Create an online clearinghouse of activities, resources, and partner organizations.</a:t>
            </a:r>
            <a:endParaRPr lang="en-US" sz="2800" dirty="0"/>
          </a:p>
        </p:txBody>
      </p:sp>
      <p:sp>
        <p:nvSpPr>
          <p:cNvPr id="3" name="TPAnswers"/>
          <p:cNvSpPr>
            <a:spLocks noGrp="1"/>
          </p:cNvSpPr>
          <p:nvPr>
            <p:ph type="body" idx="1"/>
            <p:custDataLst>
              <p:tags r:id="rId3"/>
            </p:custDataLst>
          </p:nvPr>
        </p:nvSpPr>
        <p:spPr>
          <a:xfrm>
            <a:off x="244136" y="3116063"/>
            <a:ext cx="3617650" cy="2530136"/>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246809805"/>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4360"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91044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23278"/>
            <a:ext cx="8229600" cy="5202885"/>
          </a:xfrm>
        </p:spPr>
        <p:txBody>
          <a:bodyPr/>
          <a:lstStyle/>
          <a:p>
            <a:r>
              <a:rPr lang="en-US" dirty="0" smtClean="0"/>
              <a:t>(</a:t>
            </a:r>
            <a:r>
              <a:rPr lang="en-US" b="1" dirty="0" smtClean="0"/>
              <a:t>Goal 2</a:t>
            </a:r>
            <a:r>
              <a:rPr lang="en-US" dirty="0" smtClean="0"/>
              <a:t>, continued)</a:t>
            </a:r>
          </a:p>
          <a:p>
            <a:pPr lvl="1"/>
            <a:r>
              <a:rPr lang="en-US" b="1" dirty="0" smtClean="0"/>
              <a:t>Strategy 2</a:t>
            </a:r>
            <a:r>
              <a:rPr lang="en-US" dirty="0" smtClean="0"/>
              <a:t>:  Identify and build partnerships with key stakeholders through communication and collaboration.</a:t>
            </a:r>
            <a:endParaRPr lang="en-US" dirty="0"/>
          </a:p>
        </p:txBody>
      </p:sp>
    </p:spTree>
    <p:extLst>
      <p:ext uri="{BB962C8B-B14F-4D97-AF65-F5344CB8AC3E}">
        <p14:creationId xmlns:p14="http://schemas.microsoft.com/office/powerpoint/2010/main" val="3294102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a:bodyPr>
          <a:lstStyle/>
          <a:p>
            <a:pPr algn="l"/>
            <a:r>
              <a:rPr lang="en-US" sz="2800" b="1" dirty="0" smtClean="0"/>
              <a:t>Activity</a:t>
            </a:r>
            <a:r>
              <a:rPr lang="en-US" sz="2800" dirty="0" smtClean="0"/>
              <a:t>: Ensure commission seeks and provides input to key University-wide committees.</a:t>
            </a:r>
            <a:endParaRPr lang="en-US" sz="2800" dirty="0"/>
          </a:p>
        </p:txBody>
      </p:sp>
      <p:sp>
        <p:nvSpPr>
          <p:cNvPr id="3" name="TPAnswers"/>
          <p:cNvSpPr>
            <a:spLocks noGrp="1"/>
          </p:cNvSpPr>
          <p:nvPr>
            <p:ph type="body" idx="1"/>
            <p:custDataLst>
              <p:tags r:id="rId3"/>
            </p:custDataLst>
          </p:nvPr>
        </p:nvSpPr>
        <p:spPr>
          <a:xfrm>
            <a:off x="253014" y="3329127"/>
            <a:ext cx="3715305" cy="2299316"/>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714852798"/>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5383"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4584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199"/>
            <a:ext cx="8229600" cy="1353845"/>
          </a:xfrm>
        </p:spPr>
        <p:txBody>
          <a:bodyPr>
            <a:noAutofit/>
          </a:bodyPr>
          <a:lstStyle/>
          <a:p>
            <a:pPr algn="l"/>
            <a:r>
              <a:rPr lang="en-US" sz="2800" b="1" dirty="0" smtClean="0"/>
              <a:t>Activity:  </a:t>
            </a:r>
            <a:r>
              <a:rPr lang="en-US" sz="2800" dirty="0" smtClean="0"/>
              <a:t>Work with employee governance groups, offering expertise and resources on gender equity issues.</a:t>
            </a:r>
            <a:endParaRPr lang="en-US" sz="2800" dirty="0"/>
          </a:p>
        </p:txBody>
      </p:sp>
      <p:sp>
        <p:nvSpPr>
          <p:cNvPr id="3" name="TPAnswers"/>
          <p:cNvSpPr>
            <a:spLocks noGrp="1"/>
          </p:cNvSpPr>
          <p:nvPr>
            <p:ph type="body" idx="1"/>
            <p:custDataLst>
              <p:tags r:id="rId3"/>
            </p:custDataLst>
          </p:nvPr>
        </p:nvSpPr>
        <p:spPr>
          <a:xfrm>
            <a:off x="324035" y="3053918"/>
            <a:ext cx="3670917" cy="2707689"/>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770243145"/>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6406"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6814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45724"/>
            <a:ext cx="8229600" cy="5380439"/>
          </a:xfrm>
        </p:spPr>
        <p:txBody>
          <a:bodyPr/>
          <a:lstStyle/>
          <a:p>
            <a:r>
              <a:rPr lang="en-US" dirty="0" smtClean="0"/>
              <a:t>(</a:t>
            </a:r>
            <a:r>
              <a:rPr lang="en-US" b="1" dirty="0" smtClean="0"/>
              <a:t>Goal 2</a:t>
            </a:r>
            <a:r>
              <a:rPr lang="en-US" dirty="0" smtClean="0"/>
              <a:t>, continued)</a:t>
            </a:r>
          </a:p>
          <a:p>
            <a:pPr lvl="1"/>
            <a:r>
              <a:rPr lang="en-US" b="1" dirty="0" smtClean="0"/>
              <a:t>Strategy 3</a:t>
            </a:r>
            <a:r>
              <a:rPr lang="en-US" dirty="0" smtClean="0"/>
              <a:t>:  Maintain a strong relationship with the University Vice Presidents, Deans and other Leadership Positions.</a:t>
            </a:r>
            <a:endParaRPr lang="en-US" dirty="0"/>
          </a:p>
        </p:txBody>
      </p:sp>
    </p:spTree>
    <p:extLst>
      <p:ext uri="{BB962C8B-B14F-4D97-AF65-F5344CB8AC3E}">
        <p14:creationId xmlns:p14="http://schemas.microsoft.com/office/powerpoint/2010/main" val="1538807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a:bodyPr>
          <a:lstStyle/>
          <a:p>
            <a:pPr algn="l"/>
            <a:r>
              <a:rPr lang="en-US" sz="2800" b="1" dirty="0" smtClean="0"/>
              <a:t>Activity:</a:t>
            </a:r>
            <a:r>
              <a:rPr lang="en-US" sz="2800" dirty="0" smtClean="0"/>
              <a:t>  Advise the President and campus on gender issues through a widely distributed annual report.</a:t>
            </a:r>
            <a:endParaRPr lang="en-US" sz="2800" dirty="0"/>
          </a:p>
        </p:txBody>
      </p:sp>
      <p:sp>
        <p:nvSpPr>
          <p:cNvPr id="3" name="TPAnswers"/>
          <p:cNvSpPr>
            <a:spLocks noGrp="1"/>
          </p:cNvSpPr>
          <p:nvPr>
            <p:ph type="body" idx="1"/>
            <p:custDataLst>
              <p:tags r:id="rId3"/>
            </p:custDataLst>
          </p:nvPr>
        </p:nvSpPr>
        <p:spPr>
          <a:xfrm>
            <a:off x="261891" y="3258105"/>
            <a:ext cx="3644283" cy="2450237"/>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633182360"/>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7429"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8611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07868"/>
            <a:ext cx="8229600" cy="5318295"/>
          </a:xfrm>
        </p:spPr>
        <p:txBody>
          <a:bodyPr/>
          <a:lstStyle/>
          <a:p>
            <a:r>
              <a:rPr lang="en-US" b="1" dirty="0" smtClean="0"/>
              <a:t>Goal 3</a:t>
            </a:r>
            <a:r>
              <a:rPr lang="en-US" dirty="0" smtClean="0"/>
              <a:t>:  Improve campus climate through education, visibility and the celebration of gender equity and diversity in the MSU system.</a:t>
            </a:r>
          </a:p>
          <a:p>
            <a:pPr lvl="1"/>
            <a:r>
              <a:rPr lang="en-US" b="1" dirty="0" smtClean="0"/>
              <a:t>Strategy 1</a:t>
            </a:r>
            <a:r>
              <a:rPr lang="en-US" dirty="0" smtClean="0"/>
              <a:t>:  Promote and host workshops, focus groups, webinars and other educational opportunities to foster awareness of unconscious bias.</a:t>
            </a:r>
            <a:endParaRPr lang="en-US" dirty="0"/>
          </a:p>
        </p:txBody>
      </p:sp>
    </p:spTree>
    <p:extLst>
      <p:ext uri="{BB962C8B-B14F-4D97-AF65-F5344CB8AC3E}">
        <p14:creationId xmlns:p14="http://schemas.microsoft.com/office/powerpoint/2010/main" val="223142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a:bodyPr>
          <a:lstStyle/>
          <a:p>
            <a:pPr algn="l"/>
            <a:r>
              <a:rPr lang="en-US" sz="2800" b="1" dirty="0" smtClean="0"/>
              <a:t>Activity:</a:t>
            </a:r>
            <a:r>
              <a:rPr lang="en-US" sz="2800" dirty="0" smtClean="0"/>
              <a:t>  Work in collaboration with current MSU system offices that provide training to employees.</a:t>
            </a:r>
            <a:endParaRPr lang="en-US" sz="2800" dirty="0"/>
          </a:p>
        </p:txBody>
      </p:sp>
      <p:sp>
        <p:nvSpPr>
          <p:cNvPr id="3" name="TPAnswers"/>
          <p:cNvSpPr>
            <a:spLocks noGrp="1"/>
          </p:cNvSpPr>
          <p:nvPr>
            <p:ph type="body" idx="1"/>
            <p:custDataLst>
              <p:tags r:id="rId3"/>
            </p:custDataLst>
          </p:nvPr>
        </p:nvSpPr>
        <p:spPr>
          <a:xfrm>
            <a:off x="270769" y="3266982"/>
            <a:ext cx="3608773" cy="2414727"/>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65605835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8450"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1402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94"/>
            <a:ext cx="8229600" cy="1143000"/>
          </a:xfrm>
        </p:spPr>
        <p:txBody>
          <a:bodyPr/>
          <a:lstStyle/>
          <a:p>
            <a:r>
              <a:rPr lang="en-US" b="1" dirty="0" smtClean="0">
                <a:latin typeface="Candara" panose="020E0502030303020204" pitchFamily="34" charset="0"/>
              </a:rPr>
              <a:t>Mission</a:t>
            </a:r>
            <a:endParaRPr lang="en-US" b="1" dirty="0">
              <a:latin typeface="Candara" panose="020E0502030303020204" pitchFamily="34" charset="0"/>
            </a:endParaRPr>
          </a:p>
        </p:txBody>
      </p:sp>
      <p:sp>
        <p:nvSpPr>
          <p:cNvPr id="3" name="TextBox 2"/>
          <p:cNvSpPr txBox="1"/>
          <p:nvPr/>
        </p:nvSpPr>
        <p:spPr>
          <a:xfrm>
            <a:off x="329184" y="1211706"/>
            <a:ext cx="8546592" cy="4924424"/>
          </a:xfrm>
          <a:prstGeom prst="rect">
            <a:avLst/>
          </a:prstGeom>
          <a:noFill/>
        </p:spPr>
        <p:txBody>
          <a:bodyPr wrap="square" rtlCol="0">
            <a:spAutoFit/>
          </a:bodyPr>
          <a:lstStyle/>
          <a:p>
            <a:r>
              <a:rPr lang="en-US" sz="2500" dirty="0">
                <a:latin typeface="Candara"/>
                <a:cs typeface="Candara"/>
              </a:rPr>
              <a:t>In</a:t>
            </a:r>
            <a:r>
              <a:rPr lang="en-US" sz="2500" dirty="0"/>
              <a:t> </a:t>
            </a:r>
            <a:r>
              <a:rPr lang="en-US" sz="2500" dirty="0">
                <a:latin typeface="Candara"/>
                <a:cs typeface="Candara"/>
              </a:rPr>
              <a:t>an advisory capacity, the Commission evaluates and works to improve issues related to gender equity and diversity on Montana State University’s four campuses</a:t>
            </a:r>
            <a:r>
              <a:rPr lang="en-US" sz="2500" dirty="0" smtClean="0">
                <a:latin typeface="Candara"/>
                <a:cs typeface="Candara"/>
              </a:rPr>
              <a:t>.</a:t>
            </a:r>
          </a:p>
          <a:p>
            <a:endParaRPr lang="en-US" i="1" dirty="0" smtClean="0">
              <a:latin typeface="Candara"/>
              <a:cs typeface="Candara"/>
            </a:endParaRPr>
          </a:p>
          <a:p>
            <a:pPr algn="ctr"/>
            <a:r>
              <a:rPr lang="en-US" sz="3400" b="1" dirty="0" smtClean="0">
                <a:latin typeface="Candara"/>
                <a:cs typeface="Candara"/>
              </a:rPr>
              <a:t>Vision</a:t>
            </a:r>
            <a:r>
              <a:rPr lang="en-US" sz="3200" b="1" dirty="0" smtClean="0">
                <a:latin typeface="Candara"/>
                <a:cs typeface="Candara"/>
              </a:rPr>
              <a:t>: </a:t>
            </a:r>
          </a:p>
          <a:p>
            <a:r>
              <a:rPr lang="en-US" dirty="0" smtClean="0">
                <a:latin typeface="Candara"/>
                <a:cs typeface="Candara"/>
              </a:rPr>
              <a:t>I</a:t>
            </a:r>
            <a:r>
              <a:rPr lang="en-US" sz="1900" dirty="0" smtClean="0">
                <a:latin typeface="Candara"/>
                <a:cs typeface="Candara"/>
              </a:rPr>
              <a:t>t </a:t>
            </a:r>
            <a:r>
              <a:rPr lang="en-US" sz="1900" dirty="0">
                <a:latin typeface="Candara"/>
                <a:cs typeface="Candara"/>
              </a:rPr>
              <a:t>is the Commission's pledge to facilitate the creation and sustainability of an environment of accountability, integrity, and optimism through collaboration between and among the MSU campuses, ensuring an atmosphere of equity, support, and balance</a:t>
            </a:r>
            <a:r>
              <a:rPr lang="en-US" sz="1900" dirty="0" smtClean="0">
                <a:latin typeface="Candara"/>
                <a:cs typeface="Candara"/>
              </a:rPr>
              <a:t>.</a:t>
            </a:r>
          </a:p>
          <a:p>
            <a:endParaRPr lang="en-US" sz="1900" dirty="0">
              <a:latin typeface="Candara"/>
              <a:cs typeface="Candara"/>
            </a:endParaRPr>
          </a:p>
          <a:p>
            <a:r>
              <a:rPr lang="en-US" sz="1900" dirty="0">
                <a:latin typeface="Candara"/>
                <a:cs typeface="Candara"/>
              </a:rPr>
              <a:t>Through its continued efforts, the Commission will work toward the discovery and elimination of institutional barriers to the success of women and inspire women to become leaders, problem solvers, and innovators making meaningful contributions to MSU, the state of Montana, and society at large.</a:t>
            </a:r>
          </a:p>
          <a:p>
            <a:endParaRPr lang="en-US" dirty="0"/>
          </a:p>
        </p:txBody>
      </p:sp>
    </p:spTree>
    <p:extLst>
      <p:ext uri="{BB962C8B-B14F-4D97-AF65-F5344CB8AC3E}">
        <p14:creationId xmlns:p14="http://schemas.microsoft.com/office/powerpoint/2010/main" val="29503311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56948"/>
            <a:ext cx="8229600" cy="5469215"/>
          </a:xfrm>
        </p:spPr>
        <p:txBody>
          <a:bodyPr/>
          <a:lstStyle/>
          <a:p>
            <a:r>
              <a:rPr lang="en-US" dirty="0" smtClean="0"/>
              <a:t>(</a:t>
            </a:r>
            <a:r>
              <a:rPr lang="en-US" b="1" dirty="0" smtClean="0"/>
              <a:t>Goal 3</a:t>
            </a:r>
            <a:r>
              <a:rPr lang="en-US" dirty="0" smtClean="0"/>
              <a:t>, continued)</a:t>
            </a:r>
          </a:p>
          <a:p>
            <a:pPr lvl="1"/>
            <a:r>
              <a:rPr lang="en-US" b="1" dirty="0" smtClean="0"/>
              <a:t>Strategy 2:</a:t>
            </a:r>
            <a:r>
              <a:rPr lang="en-US" dirty="0" smtClean="0"/>
              <a:t>  Develop a centralized resource of information on gender equity and diversity</a:t>
            </a:r>
          </a:p>
          <a:p>
            <a:pPr lvl="2"/>
            <a:r>
              <a:rPr lang="en-US" b="1" dirty="0" smtClean="0"/>
              <a:t>No Activity listed</a:t>
            </a:r>
            <a:br>
              <a:rPr lang="en-US" b="1" dirty="0" smtClean="0"/>
            </a:br>
            <a:endParaRPr lang="en-US" b="1" dirty="0" smtClean="0"/>
          </a:p>
          <a:p>
            <a:pPr lvl="1"/>
            <a:r>
              <a:rPr lang="en-US" b="1" dirty="0" smtClean="0"/>
              <a:t>Strategy 3</a:t>
            </a:r>
            <a:r>
              <a:rPr lang="en-US" dirty="0" smtClean="0"/>
              <a:t>:  Investigate a mechanism for an award structure that recognizes success in increasing and supporting diversity and people who promote diversity within the MSU system.</a:t>
            </a:r>
          </a:p>
        </p:txBody>
      </p:sp>
    </p:spTree>
    <p:extLst>
      <p:ext uri="{BB962C8B-B14F-4D97-AF65-F5344CB8AC3E}">
        <p14:creationId xmlns:p14="http://schemas.microsoft.com/office/powerpoint/2010/main" val="28415602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65508"/>
            <a:ext cx="8229600" cy="1318904"/>
          </a:xfrm>
        </p:spPr>
        <p:txBody>
          <a:bodyPr>
            <a:noAutofit/>
          </a:bodyPr>
          <a:lstStyle/>
          <a:p>
            <a:pPr algn="l"/>
            <a:r>
              <a:rPr lang="en-US" sz="2800" b="1" dirty="0" smtClean="0"/>
              <a:t>Activity:</a:t>
            </a:r>
            <a:r>
              <a:rPr lang="en-US" sz="2800" dirty="0" smtClean="0"/>
              <a:t>  Include a list of award winners in areas related to gender equity and inclusiveness in the annual report to the President.</a:t>
            </a:r>
            <a:endParaRPr lang="en-US" sz="2800" dirty="0"/>
          </a:p>
        </p:txBody>
      </p:sp>
      <p:sp>
        <p:nvSpPr>
          <p:cNvPr id="3" name="TPAnswers"/>
          <p:cNvSpPr>
            <a:spLocks noGrp="1"/>
          </p:cNvSpPr>
          <p:nvPr>
            <p:ph type="body" idx="1"/>
            <p:custDataLst>
              <p:tags r:id="rId3"/>
            </p:custDataLst>
          </p:nvPr>
        </p:nvSpPr>
        <p:spPr>
          <a:xfrm>
            <a:off x="244136" y="3462292"/>
            <a:ext cx="3573262" cy="2379215"/>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120252139"/>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9474"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7951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7200"/>
            <a:ext cx="8229600" cy="1143000"/>
          </a:xfrm>
        </p:spPr>
        <p:txBody>
          <a:bodyPr>
            <a:normAutofit/>
          </a:bodyPr>
          <a:lstStyle/>
          <a:p>
            <a:pPr algn="l"/>
            <a:r>
              <a:rPr lang="en-US" sz="2800" b="1" dirty="0" smtClean="0"/>
              <a:t>Activity:</a:t>
            </a:r>
            <a:r>
              <a:rPr lang="en-US" sz="2800" dirty="0" smtClean="0"/>
              <a:t>  Link to other gender equity programs’ highlights and award winners.</a:t>
            </a:r>
            <a:endParaRPr lang="en-US" sz="2800" dirty="0"/>
          </a:p>
        </p:txBody>
      </p:sp>
      <p:sp>
        <p:nvSpPr>
          <p:cNvPr id="3" name="TPAnswers"/>
          <p:cNvSpPr>
            <a:spLocks noGrp="1"/>
          </p:cNvSpPr>
          <p:nvPr>
            <p:ph type="body" idx="1"/>
            <p:custDataLst>
              <p:tags r:id="rId3"/>
            </p:custDataLst>
          </p:nvPr>
        </p:nvSpPr>
        <p:spPr>
          <a:xfrm>
            <a:off x="270769" y="3409026"/>
            <a:ext cx="3635406" cy="2308194"/>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780234591"/>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20498"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8653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456631"/>
            <a:ext cx="8229600" cy="1143000"/>
          </a:xfrm>
        </p:spPr>
        <p:txBody>
          <a:bodyPr>
            <a:normAutofit/>
          </a:bodyPr>
          <a:lstStyle/>
          <a:p>
            <a:pPr algn="l"/>
            <a:r>
              <a:rPr lang="en-US" sz="2800" b="1" dirty="0" smtClean="0"/>
              <a:t>Activity:  </a:t>
            </a:r>
            <a:r>
              <a:rPr lang="en-US" sz="2800" dirty="0" smtClean="0"/>
              <a:t>Increase gender equity in applications of current campus awards.</a:t>
            </a:r>
            <a:endParaRPr lang="en-US" sz="2800" dirty="0"/>
          </a:p>
        </p:txBody>
      </p:sp>
      <p:sp>
        <p:nvSpPr>
          <p:cNvPr id="3" name="TPAnswers"/>
          <p:cNvSpPr>
            <a:spLocks noGrp="1"/>
          </p:cNvSpPr>
          <p:nvPr>
            <p:ph type="body" idx="1"/>
            <p:custDataLst>
              <p:tags r:id="rId3"/>
            </p:custDataLst>
          </p:nvPr>
        </p:nvSpPr>
        <p:spPr>
          <a:xfrm>
            <a:off x="288525" y="3391270"/>
            <a:ext cx="3617650" cy="2396971"/>
          </a:xfrm>
        </p:spPr>
        <p:txBody>
          <a:bodyPr>
            <a:normAutofit/>
          </a:bodyPr>
          <a:lstStyle/>
          <a:p>
            <a:pPr marL="514350" indent="-514350">
              <a:buFont typeface="Arial"/>
              <a:buAutoNum type="alphaUcPeriod"/>
            </a:pPr>
            <a:r>
              <a:rPr lang="en-US" sz="2800" dirty="0" smtClean="0">
                <a:solidFill>
                  <a:schemeClr val="tx2"/>
                </a:solidFill>
              </a:rPr>
              <a:t>Completed</a:t>
            </a:r>
          </a:p>
          <a:p>
            <a:pPr marL="514350" indent="-514350">
              <a:buFont typeface="Arial"/>
              <a:buAutoNum type="alphaUcPeriod"/>
            </a:pPr>
            <a:r>
              <a:rPr lang="en-US" sz="2800" dirty="0" smtClean="0">
                <a:solidFill>
                  <a:schemeClr val="tx2"/>
                </a:solidFill>
              </a:rPr>
              <a:t>Started but only partially completed</a:t>
            </a:r>
          </a:p>
          <a:p>
            <a:pPr marL="514350" indent="-514350">
              <a:buFont typeface="Arial"/>
              <a:buAutoNum type="alphaUcPeriod"/>
            </a:pPr>
            <a:r>
              <a:rPr lang="en-US" sz="2800" dirty="0" smtClean="0">
                <a:solidFill>
                  <a:schemeClr val="tx2"/>
                </a:solidFill>
              </a:rPr>
              <a:t>Not started</a:t>
            </a:r>
            <a:endParaRPr lang="en-US" sz="2800" dirty="0">
              <a:solidFill>
                <a:schemeClr val="tx2"/>
              </a:solidFill>
            </a:endParaRP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801352082"/>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21522" name="Chart" r:id="rId6" imgW="4572000" imgH="5143500" progId="MSGraph.Chart.8">
                  <p:embed followColorScheme="full"/>
                </p:oleObj>
              </mc:Choice>
              <mc:Fallback>
                <p:oleObj name="Chart" r:id="rId6" imgW="4572000" imgH="5143500"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4405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760"/>
            <a:ext cx="6076765" cy="964877"/>
          </a:xfrm>
        </p:spPr>
        <p:txBody>
          <a:bodyPr/>
          <a:lstStyle/>
          <a:p>
            <a:r>
              <a:rPr lang="en-US" b="1" dirty="0" smtClean="0"/>
              <a:t>Table Discussion</a:t>
            </a:r>
            <a:endParaRPr lang="en-US" b="1" dirty="0"/>
          </a:p>
        </p:txBody>
      </p:sp>
      <p:sp>
        <p:nvSpPr>
          <p:cNvPr id="3" name="Text Placeholder 2"/>
          <p:cNvSpPr>
            <a:spLocks noGrp="1"/>
          </p:cNvSpPr>
          <p:nvPr>
            <p:ph type="body" idx="1"/>
          </p:nvPr>
        </p:nvSpPr>
        <p:spPr>
          <a:xfrm>
            <a:off x="457200" y="1795403"/>
            <a:ext cx="8229600" cy="4312328"/>
          </a:xfrm>
        </p:spPr>
        <p:txBody>
          <a:bodyPr>
            <a:normAutofit fontScale="92500" lnSpcReduction="10000"/>
          </a:bodyPr>
          <a:lstStyle/>
          <a:p>
            <a:r>
              <a:rPr lang="en-US" sz="2800" b="1" dirty="0" smtClean="0"/>
              <a:t>At your table</a:t>
            </a:r>
            <a:r>
              <a:rPr lang="en-US" sz="2800" dirty="0" smtClean="0"/>
              <a:t>, based on the information presented this morning and your experiences on campus, please discuss and </a:t>
            </a:r>
            <a:r>
              <a:rPr lang="en-US" sz="2800" b="1" dirty="0" smtClean="0"/>
              <a:t>identify 3-5 themes </a:t>
            </a:r>
            <a:r>
              <a:rPr lang="en-US" sz="2800" dirty="0" smtClean="0"/>
              <a:t>that the PCOSUW should select for its next round of work.</a:t>
            </a:r>
          </a:p>
          <a:p>
            <a:r>
              <a:rPr lang="en-US" sz="2800" b="1" i="1" dirty="0" smtClean="0">
                <a:solidFill>
                  <a:schemeClr val="tx2"/>
                </a:solidFill>
              </a:rPr>
              <a:t>How is campus going to be different as a result of what PCOSUW does?</a:t>
            </a:r>
          </a:p>
          <a:p>
            <a:r>
              <a:rPr lang="en-US" sz="2800" b="1" dirty="0" smtClean="0"/>
              <a:t>Please consider</a:t>
            </a:r>
            <a:r>
              <a:rPr lang="en-US" sz="2800" dirty="0" smtClean="0"/>
              <a:t>: the best version of MSU in terms of diversity &amp; inclusion; moving beyond gender to all forms of diversity; budget needs; policy needs; items remaining from previous strategic plan</a:t>
            </a:r>
          </a:p>
          <a:p>
            <a:r>
              <a:rPr lang="en-US" sz="2800" b="1" dirty="0" smtClean="0"/>
              <a:t>WRITE YOUR 3-5 THEMES ON THE WALLS!</a:t>
            </a:r>
            <a:endParaRPr lang="en-US" sz="28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468" y="452760"/>
            <a:ext cx="1785429" cy="134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4768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smtClean="0"/>
              <a:t>Each table will </a:t>
            </a:r>
            <a:r>
              <a:rPr lang="en-US" b="1" dirty="0" smtClean="0"/>
              <a:t>report back </a:t>
            </a:r>
            <a:r>
              <a:rPr lang="en-US" dirty="0" smtClean="0"/>
              <a:t>on the themes they selected for future work</a:t>
            </a:r>
          </a:p>
          <a:p>
            <a:r>
              <a:rPr lang="en-US" b="1" dirty="0" smtClean="0"/>
              <a:t>Eliminate duplicates</a:t>
            </a:r>
            <a:endParaRPr lang="en-US" dirty="0" smtClean="0"/>
          </a:p>
          <a:p>
            <a:r>
              <a:rPr lang="en-US" b="1" dirty="0" smtClean="0"/>
              <a:t>Sticky dot voting!  Everyone gets 3 votes!</a:t>
            </a:r>
          </a:p>
          <a:p>
            <a:r>
              <a:rPr lang="en-US" dirty="0" smtClean="0"/>
              <a:t>The information will be reviewed by the PCOSUW Executive Committee and synthesized into a new strategic plan.</a:t>
            </a:r>
          </a:p>
          <a:p>
            <a:r>
              <a:rPr lang="en-US" b="1" dirty="0" smtClean="0"/>
              <a:t>Thank you for your participation!!</a:t>
            </a:r>
            <a:endParaRPr lang="en-US"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923" y="426128"/>
            <a:ext cx="4767308" cy="1085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106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t>Closing</a:t>
            </a:r>
            <a:endParaRPr lang="en-US" b="1" dirty="0"/>
          </a:p>
        </p:txBody>
      </p:sp>
      <p:sp>
        <p:nvSpPr>
          <p:cNvPr id="3" name="Text Placeholder 2"/>
          <p:cNvSpPr>
            <a:spLocks noGrp="1"/>
          </p:cNvSpPr>
          <p:nvPr>
            <p:ph type="body" idx="1"/>
          </p:nvPr>
        </p:nvSpPr>
        <p:spPr>
          <a:xfrm>
            <a:off x="457200" y="1677880"/>
            <a:ext cx="8229600" cy="4448283"/>
          </a:xfrm>
        </p:spPr>
        <p:txBody>
          <a:bodyPr/>
          <a:lstStyle/>
          <a:p>
            <a:r>
              <a:rPr lang="en-US" dirty="0" smtClean="0"/>
              <a:t>Quick </a:t>
            </a:r>
            <a:r>
              <a:rPr lang="en-US" b="1" dirty="0" smtClean="0"/>
              <a:t>ZIP</a:t>
            </a:r>
            <a:r>
              <a:rPr lang="en-US" dirty="0" smtClean="0"/>
              <a:t> Process:</a:t>
            </a:r>
          </a:p>
          <a:p>
            <a:pPr lvl="1"/>
            <a:r>
              <a:rPr lang="en-US" dirty="0" smtClean="0"/>
              <a:t>What did I learn or re-learn today that I will take with me?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436" y="3007310"/>
            <a:ext cx="3885459" cy="2914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41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54" y="394825"/>
            <a:ext cx="4031739" cy="1143000"/>
          </a:xfrm>
        </p:spPr>
        <p:txBody>
          <a:bodyPr>
            <a:normAutofit/>
          </a:bodyPr>
          <a:lstStyle/>
          <a:p>
            <a:r>
              <a:rPr lang="en-US" sz="4600" b="1" dirty="0" smtClean="0">
                <a:latin typeface="Candara" panose="020E0502030303020204" pitchFamily="34" charset="0"/>
              </a:rPr>
              <a:t>Members</a:t>
            </a:r>
            <a:endParaRPr lang="en-US" sz="4600" b="1" dirty="0">
              <a:latin typeface="Candara" panose="020E0502030303020204" pitchFamily="34" charset="0"/>
            </a:endParaRPr>
          </a:p>
        </p:txBody>
      </p:sp>
      <p:sp>
        <p:nvSpPr>
          <p:cNvPr id="3" name="TextBox 2"/>
          <p:cNvSpPr txBox="1"/>
          <p:nvPr/>
        </p:nvSpPr>
        <p:spPr>
          <a:xfrm>
            <a:off x="207098" y="1820584"/>
            <a:ext cx="4017264" cy="35086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Candara"/>
                <a:cs typeface="Candara"/>
              </a:rPr>
              <a:t>Members By Position</a:t>
            </a:r>
          </a:p>
          <a:p>
            <a:pPr algn="ctr"/>
            <a:endParaRPr lang="en-US" i="1" dirty="0" smtClean="0">
              <a:latin typeface="Candara"/>
              <a:cs typeface="Candara"/>
            </a:endParaRPr>
          </a:p>
          <a:p>
            <a:r>
              <a:rPr lang="en-US" dirty="0">
                <a:latin typeface="Candara"/>
                <a:cs typeface="Candara"/>
              </a:rPr>
              <a:t>VOICE Center Coordinator</a:t>
            </a:r>
          </a:p>
          <a:p>
            <a:r>
              <a:rPr lang="en-US" dirty="0">
                <a:latin typeface="Candara"/>
                <a:cs typeface="Candara"/>
              </a:rPr>
              <a:t>Women’s &amp; Gender Studies Chair</a:t>
            </a:r>
          </a:p>
          <a:p>
            <a:r>
              <a:rPr lang="en-US" dirty="0">
                <a:latin typeface="Candara"/>
                <a:cs typeface="Candara"/>
              </a:rPr>
              <a:t>Women’s Center Director</a:t>
            </a:r>
          </a:p>
          <a:p>
            <a:r>
              <a:rPr lang="en-US" dirty="0">
                <a:latin typeface="Candara"/>
                <a:cs typeface="Candara"/>
              </a:rPr>
              <a:t>Affirmative Action Director (inclusive of Title IX Coordinator)</a:t>
            </a:r>
          </a:p>
          <a:p>
            <a:r>
              <a:rPr lang="en-US" dirty="0">
                <a:latin typeface="Candara"/>
                <a:cs typeface="Candara"/>
              </a:rPr>
              <a:t>Chief Human Resource Officer</a:t>
            </a:r>
          </a:p>
          <a:p>
            <a:r>
              <a:rPr lang="en-US" dirty="0">
                <a:latin typeface="Candara"/>
                <a:cs typeface="Candara"/>
              </a:rPr>
              <a:t>Senior Woman Athletic </a:t>
            </a:r>
            <a:r>
              <a:rPr lang="en-US" dirty="0" smtClean="0">
                <a:latin typeface="Candara"/>
                <a:cs typeface="Candara"/>
              </a:rPr>
              <a:t>Administrator</a:t>
            </a:r>
            <a:endParaRPr lang="en-US" dirty="0">
              <a:latin typeface="Candara"/>
              <a:cs typeface="Candara"/>
            </a:endParaRPr>
          </a:p>
          <a:p>
            <a:r>
              <a:rPr lang="en-US" dirty="0">
                <a:latin typeface="Candara"/>
                <a:cs typeface="Candara"/>
              </a:rPr>
              <a:t>Women’s Faculty Caucus Chair</a:t>
            </a:r>
          </a:p>
          <a:p>
            <a:r>
              <a:rPr lang="en-US" dirty="0">
                <a:latin typeface="Candara"/>
                <a:cs typeface="Candara"/>
              </a:rPr>
              <a:t>Diversity Awareness Office Program </a:t>
            </a:r>
            <a:r>
              <a:rPr lang="en-US" dirty="0" smtClean="0">
                <a:latin typeface="Candara"/>
                <a:cs typeface="Candara"/>
              </a:rPr>
              <a:t>Coordinator</a:t>
            </a:r>
          </a:p>
        </p:txBody>
      </p:sp>
      <p:sp>
        <p:nvSpPr>
          <p:cNvPr id="4" name="TextBox 3"/>
          <p:cNvSpPr txBox="1"/>
          <p:nvPr/>
        </p:nvSpPr>
        <p:spPr>
          <a:xfrm>
            <a:off x="4638174" y="1274549"/>
            <a:ext cx="4343400" cy="415498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Candara"/>
                <a:cs typeface="Candara"/>
              </a:rPr>
              <a:t>Members By Constituency Representatives </a:t>
            </a:r>
            <a:r>
              <a:rPr lang="en-US" sz="2400" b="1" dirty="0">
                <a:latin typeface="Candara"/>
                <a:cs typeface="Candara"/>
              </a:rPr>
              <a:t>from:</a:t>
            </a:r>
          </a:p>
          <a:p>
            <a:r>
              <a:rPr lang="en-US" dirty="0">
                <a:latin typeface="Candara"/>
                <a:cs typeface="Candara"/>
              </a:rPr>
              <a:t>Extension</a:t>
            </a:r>
          </a:p>
          <a:p>
            <a:r>
              <a:rPr lang="en-US" dirty="0">
                <a:latin typeface="Candara"/>
                <a:cs typeface="Candara"/>
              </a:rPr>
              <a:t>Deans</a:t>
            </a:r>
          </a:p>
          <a:p>
            <a:r>
              <a:rPr lang="en-US" dirty="0">
                <a:latin typeface="Candara"/>
                <a:cs typeface="Candara"/>
              </a:rPr>
              <a:t>Department Head/Chair/Director</a:t>
            </a:r>
          </a:p>
          <a:p>
            <a:r>
              <a:rPr lang="en-US" dirty="0">
                <a:latin typeface="Candara"/>
                <a:cs typeface="Candara"/>
              </a:rPr>
              <a:t>MSU—Billings</a:t>
            </a:r>
          </a:p>
          <a:p>
            <a:r>
              <a:rPr lang="en-US" dirty="0">
                <a:latin typeface="Candara"/>
                <a:cs typeface="Candara"/>
              </a:rPr>
              <a:t>MSU—Northern</a:t>
            </a:r>
          </a:p>
          <a:p>
            <a:r>
              <a:rPr lang="en-US" dirty="0">
                <a:latin typeface="Candara"/>
                <a:cs typeface="Candara"/>
              </a:rPr>
              <a:t>MSU College of Technology—Great Falls</a:t>
            </a:r>
          </a:p>
          <a:p>
            <a:r>
              <a:rPr lang="en-US" dirty="0">
                <a:latin typeface="Candara"/>
                <a:cs typeface="Candara"/>
              </a:rPr>
              <a:t>Professional Council</a:t>
            </a:r>
          </a:p>
          <a:p>
            <a:r>
              <a:rPr lang="en-US" dirty="0">
                <a:latin typeface="Candara"/>
                <a:cs typeface="Candara"/>
              </a:rPr>
              <a:t>Faculty Senate</a:t>
            </a:r>
          </a:p>
          <a:p>
            <a:r>
              <a:rPr lang="en-US" dirty="0">
                <a:latin typeface="Candara"/>
                <a:cs typeface="Candara"/>
              </a:rPr>
              <a:t>Staff Senate</a:t>
            </a:r>
          </a:p>
          <a:p>
            <a:r>
              <a:rPr lang="en-US" dirty="0">
                <a:latin typeface="Candara"/>
                <a:cs typeface="Candara"/>
              </a:rPr>
              <a:t>ASMSU</a:t>
            </a:r>
          </a:p>
          <a:p>
            <a:r>
              <a:rPr lang="en-US" dirty="0">
                <a:latin typeface="Candara"/>
                <a:cs typeface="Candara"/>
              </a:rPr>
              <a:t>Graduate </a:t>
            </a:r>
            <a:r>
              <a:rPr lang="en-US" dirty="0" smtClean="0">
                <a:latin typeface="Candara"/>
                <a:cs typeface="Candara"/>
              </a:rPr>
              <a:t>Student</a:t>
            </a:r>
          </a:p>
          <a:p>
            <a:r>
              <a:rPr lang="en-US" dirty="0" smtClean="0">
                <a:latin typeface="Candara"/>
                <a:cs typeface="Candara"/>
              </a:rPr>
              <a:t>Community Member </a:t>
            </a:r>
            <a:endParaRPr lang="en-US" dirty="0">
              <a:latin typeface="Candara"/>
              <a:cs typeface="Candara"/>
            </a:endParaRPr>
          </a:p>
        </p:txBody>
      </p:sp>
    </p:spTree>
    <p:extLst>
      <p:ext uri="{BB962C8B-B14F-4D97-AF65-F5344CB8AC3E}">
        <p14:creationId xmlns:p14="http://schemas.microsoft.com/office/powerpoint/2010/main" val="247518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08" y="149578"/>
            <a:ext cx="8229600" cy="1143000"/>
          </a:xfrm>
        </p:spPr>
        <p:txBody>
          <a:bodyPr>
            <a:normAutofit/>
          </a:bodyPr>
          <a:lstStyle/>
          <a:p>
            <a:r>
              <a:rPr lang="en-US" b="1" dirty="0" smtClean="0">
                <a:latin typeface="Candara"/>
                <a:cs typeface="Candara"/>
              </a:rPr>
              <a:t>Membership in </a:t>
            </a:r>
            <a:r>
              <a:rPr lang="en-US" b="1" dirty="0" smtClean="0">
                <a:solidFill>
                  <a:srgbClr val="FF0000"/>
                </a:solidFill>
                <a:latin typeface="Candara"/>
                <a:cs typeface="Candara"/>
              </a:rPr>
              <a:t>new</a:t>
            </a:r>
            <a:r>
              <a:rPr lang="en-US" b="1" dirty="0" smtClean="0">
                <a:latin typeface="Candara"/>
                <a:cs typeface="Candara"/>
              </a:rPr>
              <a:t> bylaws</a:t>
            </a:r>
            <a:endParaRPr lang="en-US" b="1" dirty="0">
              <a:latin typeface="Candara"/>
              <a:cs typeface="Candara"/>
            </a:endParaRPr>
          </a:p>
        </p:txBody>
      </p:sp>
      <p:sp>
        <p:nvSpPr>
          <p:cNvPr id="5" name="TextBox 4"/>
          <p:cNvSpPr txBox="1"/>
          <p:nvPr/>
        </p:nvSpPr>
        <p:spPr>
          <a:xfrm>
            <a:off x="207098" y="1292578"/>
            <a:ext cx="3848557" cy="489364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Candara"/>
                <a:cs typeface="Candara"/>
              </a:rPr>
              <a:t>Members By Position</a:t>
            </a:r>
          </a:p>
          <a:p>
            <a:r>
              <a:rPr lang="en-US" dirty="0">
                <a:solidFill>
                  <a:srgbClr val="FF0000"/>
                </a:solidFill>
                <a:latin typeface="Candara"/>
                <a:cs typeface="Candara"/>
              </a:rPr>
              <a:t>Center for Faculty Excellence Director </a:t>
            </a:r>
          </a:p>
          <a:p>
            <a:r>
              <a:rPr lang="en-US" dirty="0" smtClean="0">
                <a:solidFill>
                  <a:srgbClr val="FF0000"/>
                </a:solidFill>
                <a:latin typeface="Candara"/>
                <a:cs typeface="Candara"/>
              </a:rPr>
              <a:t>Family </a:t>
            </a:r>
            <a:r>
              <a:rPr lang="en-US" dirty="0">
                <a:solidFill>
                  <a:srgbClr val="FF0000"/>
                </a:solidFill>
                <a:latin typeface="Candara"/>
                <a:cs typeface="Candara"/>
              </a:rPr>
              <a:t>Advocate </a:t>
            </a:r>
          </a:p>
          <a:p>
            <a:r>
              <a:rPr lang="en-US" dirty="0">
                <a:solidFill>
                  <a:srgbClr val="FF0000"/>
                </a:solidFill>
                <a:latin typeface="Candara"/>
                <a:cs typeface="Candara"/>
              </a:rPr>
              <a:t>Equity Data Analyst </a:t>
            </a:r>
            <a:r>
              <a:rPr lang="en-US" dirty="0" smtClean="0">
                <a:solidFill>
                  <a:srgbClr val="FF0000"/>
                </a:solidFill>
                <a:latin typeface="Candara"/>
                <a:cs typeface="Candara"/>
              </a:rPr>
              <a:t> (OPA)</a:t>
            </a:r>
            <a:endParaRPr lang="en-US" dirty="0">
              <a:solidFill>
                <a:srgbClr val="FF0000"/>
              </a:solidFill>
              <a:latin typeface="Candara"/>
              <a:cs typeface="Candara"/>
            </a:endParaRPr>
          </a:p>
          <a:p>
            <a:r>
              <a:rPr lang="en-US" dirty="0">
                <a:solidFill>
                  <a:srgbClr val="FF0000"/>
                </a:solidFill>
                <a:latin typeface="Candara"/>
                <a:cs typeface="Candara"/>
              </a:rPr>
              <a:t>Past Chair, PCOSUW </a:t>
            </a:r>
          </a:p>
          <a:p>
            <a:r>
              <a:rPr lang="en-US" dirty="0" smtClean="0">
                <a:solidFill>
                  <a:srgbClr val="FF0000"/>
                </a:solidFill>
                <a:latin typeface="Candara"/>
                <a:cs typeface="Candara"/>
              </a:rPr>
              <a:t>Chair Elect, PCOSUW </a:t>
            </a:r>
            <a:endParaRPr lang="en-US" dirty="0">
              <a:solidFill>
                <a:srgbClr val="FF0000"/>
              </a:solidFill>
              <a:latin typeface="Candara"/>
              <a:cs typeface="Candara"/>
            </a:endParaRPr>
          </a:p>
          <a:p>
            <a:r>
              <a:rPr lang="en-US" dirty="0">
                <a:latin typeface="Candara"/>
                <a:cs typeface="Candara"/>
              </a:rPr>
              <a:t>VOICE Center Coordinator</a:t>
            </a:r>
          </a:p>
          <a:p>
            <a:r>
              <a:rPr lang="en-US" dirty="0">
                <a:latin typeface="Candara"/>
                <a:cs typeface="Candara"/>
              </a:rPr>
              <a:t>Women’s &amp; Gender Studies Chair</a:t>
            </a:r>
          </a:p>
          <a:p>
            <a:r>
              <a:rPr lang="en-US" dirty="0">
                <a:latin typeface="Candara"/>
                <a:cs typeface="Candara"/>
              </a:rPr>
              <a:t>Women’s Center Director</a:t>
            </a:r>
          </a:p>
          <a:p>
            <a:r>
              <a:rPr lang="en-US" dirty="0">
                <a:latin typeface="Candara"/>
                <a:cs typeface="Candara"/>
              </a:rPr>
              <a:t>Affirmative Action Director (inclusive of Title IX Coordinator)</a:t>
            </a:r>
          </a:p>
          <a:p>
            <a:r>
              <a:rPr lang="en-US" dirty="0">
                <a:latin typeface="Candara"/>
                <a:cs typeface="Candara"/>
              </a:rPr>
              <a:t>Chief Human Resource Officer</a:t>
            </a:r>
          </a:p>
          <a:p>
            <a:r>
              <a:rPr lang="en-US" dirty="0">
                <a:latin typeface="Candara"/>
                <a:cs typeface="Candara"/>
              </a:rPr>
              <a:t>Senior Woman Athletic Administrator</a:t>
            </a:r>
          </a:p>
          <a:p>
            <a:r>
              <a:rPr lang="en-US" dirty="0">
                <a:latin typeface="Candara"/>
                <a:cs typeface="Candara"/>
              </a:rPr>
              <a:t>Women’s Faculty Caucus Chair</a:t>
            </a:r>
          </a:p>
          <a:p>
            <a:r>
              <a:rPr lang="en-US" dirty="0">
                <a:latin typeface="Candara"/>
                <a:cs typeface="Candara"/>
              </a:rPr>
              <a:t>Diversity Awareness Office Program Coordinator</a:t>
            </a:r>
          </a:p>
          <a:p>
            <a:pPr algn="ctr"/>
            <a:endParaRPr lang="en-US" i="1" dirty="0" smtClean="0">
              <a:latin typeface="Candara"/>
              <a:cs typeface="Candara"/>
            </a:endParaRPr>
          </a:p>
        </p:txBody>
      </p:sp>
      <p:sp>
        <p:nvSpPr>
          <p:cNvPr id="7" name="TextBox 6"/>
          <p:cNvSpPr txBox="1"/>
          <p:nvPr/>
        </p:nvSpPr>
        <p:spPr>
          <a:xfrm>
            <a:off x="4563172" y="1292578"/>
            <a:ext cx="4017264" cy="46166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Candara"/>
                <a:cs typeface="Candara"/>
              </a:rPr>
              <a:t>Members By Constituency </a:t>
            </a:r>
          </a:p>
          <a:p>
            <a:r>
              <a:rPr lang="en-US" dirty="0" smtClean="0">
                <a:latin typeface="Candara"/>
                <a:cs typeface="Candara"/>
              </a:rPr>
              <a:t>Dean</a:t>
            </a:r>
            <a:endParaRPr lang="en-US" dirty="0">
              <a:latin typeface="Candara"/>
              <a:cs typeface="Candara"/>
            </a:endParaRPr>
          </a:p>
          <a:p>
            <a:r>
              <a:rPr lang="en-US" dirty="0">
                <a:latin typeface="Candara"/>
                <a:cs typeface="Candara"/>
              </a:rPr>
              <a:t>Department Head/Chair/Director</a:t>
            </a:r>
          </a:p>
          <a:p>
            <a:r>
              <a:rPr lang="en-US" dirty="0">
                <a:latin typeface="Candara"/>
                <a:cs typeface="Candara"/>
              </a:rPr>
              <a:t>MSU Extension </a:t>
            </a:r>
          </a:p>
          <a:p>
            <a:r>
              <a:rPr lang="en-US" dirty="0" smtClean="0">
                <a:latin typeface="Candara"/>
                <a:cs typeface="Candara"/>
              </a:rPr>
              <a:t>MSU—Billings</a:t>
            </a:r>
            <a:endParaRPr lang="en-US" dirty="0">
              <a:latin typeface="Candara"/>
              <a:cs typeface="Candara"/>
            </a:endParaRPr>
          </a:p>
          <a:p>
            <a:r>
              <a:rPr lang="en-US" dirty="0">
                <a:latin typeface="Candara"/>
                <a:cs typeface="Candara"/>
              </a:rPr>
              <a:t>MSU—Northern</a:t>
            </a:r>
          </a:p>
          <a:p>
            <a:r>
              <a:rPr lang="en-US" dirty="0" smtClean="0">
                <a:latin typeface="Candara"/>
                <a:cs typeface="Candara"/>
              </a:rPr>
              <a:t>Great Falls College MSU</a:t>
            </a:r>
            <a:endParaRPr lang="en-US" dirty="0">
              <a:latin typeface="Candara"/>
              <a:cs typeface="Candara"/>
            </a:endParaRPr>
          </a:p>
          <a:p>
            <a:r>
              <a:rPr lang="en-US" dirty="0">
                <a:latin typeface="Candara"/>
                <a:cs typeface="Candara"/>
              </a:rPr>
              <a:t>Professional Council</a:t>
            </a:r>
          </a:p>
          <a:p>
            <a:r>
              <a:rPr lang="en-US" dirty="0">
                <a:latin typeface="Candara"/>
                <a:cs typeface="Candara"/>
              </a:rPr>
              <a:t>Faculty Senate</a:t>
            </a:r>
          </a:p>
          <a:p>
            <a:r>
              <a:rPr lang="en-US" dirty="0">
                <a:latin typeface="Candara"/>
                <a:cs typeface="Candara"/>
              </a:rPr>
              <a:t>Staff Senate</a:t>
            </a:r>
          </a:p>
          <a:p>
            <a:r>
              <a:rPr lang="en-US" dirty="0">
                <a:latin typeface="Candara"/>
                <a:cs typeface="Candara"/>
              </a:rPr>
              <a:t>ASMSU</a:t>
            </a:r>
          </a:p>
          <a:p>
            <a:r>
              <a:rPr lang="en-US" dirty="0">
                <a:latin typeface="Candara"/>
                <a:cs typeface="Candara"/>
              </a:rPr>
              <a:t>Graduate Student</a:t>
            </a:r>
          </a:p>
          <a:p>
            <a:r>
              <a:rPr lang="en-US" dirty="0" smtClean="0">
                <a:latin typeface="Candara"/>
                <a:cs typeface="Candara"/>
              </a:rPr>
              <a:t>Additional members (including community members) to be appointed by 2.2.4 </a:t>
            </a:r>
            <a:endParaRPr lang="en-US" dirty="0">
              <a:latin typeface="Candara"/>
              <a:cs typeface="Candara"/>
            </a:endParaRPr>
          </a:p>
          <a:p>
            <a:pPr algn="ctr"/>
            <a:endParaRPr lang="en-US" i="1" dirty="0" smtClean="0">
              <a:latin typeface="Candara"/>
              <a:cs typeface="Candara"/>
            </a:endParaRPr>
          </a:p>
        </p:txBody>
      </p:sp>
    </p:spTree>
    <p:extLst>
      <p:ext uri="{BB962C8B-B14F-4D97-AF65-F5344CB8AC3E}">
        <p14:creationId xmlns:p14="http://schemas.microsoft.com/office/powerpoint/2010/main" val="3061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94"/>
            <a:ext cx="8229600" cy="1143000"/>
          </a:xfrm>
        </p:spPr>
        <p:txBody>
          <a:bodyPr/>
          <a:lstStyle/>
          <a:p>
            <a:r>
              <a:rPr lang="en-US" b="1" dirty="0" smtClean="0">
                <a:latin typeface="Candara" panose="020E0502030303020204" pitchFamily="34" charset="0"/>
              </a:rPr>
              <a:t>Committees</a:t>
            </a:r>
            <a:endParaRPr lang="en-US" b="1" dirty="0">
              <a:latin typeface="Candara" panose="020E0502030303020204" pitchFamily="34" charset="0"/>
            </a:endParaRPr>
          </a:p>
        </p:txBody>
      </p:sp>
      <p:sp>
        <p:nvSpPr>
          <p:cNvPr id="3" name="TextBox 2"/>
          <p:cNvSpPr txBox="1"/>
          <p:nvPr/>
        </p:nvSpPr>
        <p:spPr>
          <a:xfrm>
            <a:off x="0" y="1362572"/>
            <a:ext cx="6531320" cy="4555093"/>
          </a:xfrm>
          <a:prstGeom prst="rect">
            <a:avLst/>
          </a:prstGeom>
          <a:noFill/>
        </p:spPr>
        <p:txBody>
          <a:bodyPr wrap="square" rtlCol="0">
            <a:spAutoFit/>
          </a:bodyPr>
          <a:lstStyle/>
          <a:p>
            <a:r>
              <a:rPr lang="en-US" sz="2200" b="1" dirty="0" smtClean="0"/>
              <a:t>Assessment</a:t>
            </a:r>
          </a:p>
          <a:p>
            <a:pPr marL="742950" lvl="1" indent="-285750">
              <a:buFont typeface="Arial"/>
              <a:buChar char="•"/>
            </a:pPr>
            <a:r>
              <a:rPr lang="en-US" sz="2200" dirty="0"/>
              <a:t>R</a:t>
            </a:r>
            <a:r>
              <a:rPr lang="en-US" sz="2200" dirty="0" smtClean="0"/>
              <a:t>eview current information/data </a:t>
            </a:r>
          </a:p>
          <a:p>
            <a:r>
              <a:rPr lang="en-US" sz="2200" b="1" dirty="0" smtClean="0"/>
              <a:t>Communication</a:t>
            </a:r>
          </a:p>
          <a:p>
            <a:pPr marL="742950" lvl="1" indent="-285750">
              <a:buFont typeface="Arial"/>
              <a:buChar char="•"/>
            </a:pPr>
            <a:r>
              <a:rPr lang="en-US" sz="2200" dirty="0"/>
              <a:t>I</a:t>
            </a:r>
            <a:r>
              <a:rPr lang="en-US" sz="2200" dirty="0" smtClean="0"/>
              <a:t>ncrease visibility of Commission and promote purpose</a:t>
            </a:r>
          </a:p>
          <a:p>
            <a:r>
              <a:rPr lang="en-US" sz="2200" b="1" dirty="0" smtClean="0"/>
              <a:t>Recognition</a:t>
            </a:r>
          </a:p>
          <a:p>
            <a:pPr marL="800100" lvl="1" indent="-342900">
              <a:buFont typeface="Arial"/>
              <a:buChar char="•"/>
            </a:pPr>
            <a:r>
              <a:rPr lang="en-US" sz="2200" dirty="0"/>
              <a:t>I</a:t>
            </a:r>
            <a:r>
              <a:rPr lang="en-US" sz="2200" dirty="0" smtClean="0"/>
              <a:t>mplement and select winners of recognition awards</a:t>
            </a:r>
          </a:p>
          <a:p>
            <a:r>
              <a:rPr lang="en-US" sz="2200" b="1" dirty="0" smtClean="0">
                <a:latin typeface="Candara"/>
                <a:cs typeface="Candara"/>
              </a:rPr>
              <a:t>Nominations</a:t>
            </a:r>
            <a:endParaRPr lang="en-US" sz="2200" b="1" dirty="0">
              <a:latin typeface="Candara"/>
              <a:cs typeface="Candara"/>
            </a:endParaRPr>
          </a:p>
          <a:p>
            <a:pPr lvl="1">
              <a:buFont typeface="Arial"/>
              <a:buChar char="•"/>
            </a:pPr>
            <a:r>
              <a:rPr lang="en-US" sz="2200" dirty="0">
                <a:latin typeface="Candara"/>
                <a:cs typeface="Candara"/>
              </a:rPr>
              <a:t>Solicit nominations for membership</a:t>
            </a:r>
          </a:p>
          <a:p>
            <a:r>
              <a:rPr lang="en-US" sz="2200" b="1" dirty="0">
                <a:latin typeface="Candara"/>
                <a:cs typeface="Candara"/>
              </a:rPr>
              <a:t>Policy Review</a:t>
            </a:r>
          </a:p>
          <a:p>
            <a:pPr lvl="1">
              <a:buFont typeface="Arial"/>
              <a:buChar char="•"/>
            </a:pPr>
            <a:r>
              <a:rPr lang="en-US" sz="2200" dirty="0">
                <a:latin typeface="Candara"/>
                <a:cs typeface="Candara"/>
              </a:rPr>
              <a:t>On-going reactive and proactive policy review </a:t>
            </a:r>
          </a:p>
          <a:p>
            <a:pPr marL="742950" lvl="1" indent="-285750">
              <a:buFont typeface="Arial"/>
              <a:buChar char="•"/>
            </a:pPr>
            <a:endParaRPr lang="en-US" sz="2600" dirty="0" smtClean="0"/>
          </a:p>
        </p:txBody>
      </p:sp>
      <p:pic>
        <p:nvPicPr>
          <p:cNvPr id="4" name="Picture 3"/>
          <p:cNvPicPr>
            <a:picLocks noChangeAspect="1"/>
          </p:cNvPicPr>
          <p:nvPr/>
        </p:nvPicPr>
        <p:blipFill>
          <a:blip r:embed="rId2"/>
          <a:stretch>
            <a:fillRect/>
          </a:stretch>
        </p:blipFill>
        <p:spPr>
          <a:xfrm>
            <a:off x="6531320" y="906086"/>
            <a:ext cx="1324322" cy="1714333"/>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7567573" y="1436782"/>
            <a:ext cx="1308203" cy="1691943"/>
          </a:xfrm>
          <a:prstGeom prst="rect">
            <a:avLst/>
          </a:prstGeom>
          <a:ln>
            <a:noFill/>
          </a:ln>
          <a:effectLst>
            <a:softEdge rad="112500"/>
          </a:effectLst>
        </p:spPr>
      </p:pic>
      <p:pic>
        <p:nvPicPr>
          <p:cNvPr id="6" name="Picture 5"/>
          <p:cNvPicPr>
            <a:picLocks noChangeAspect="1"/>
          </p:cNvPicPr>
          <p:nvPr/>
        </p:nvPicPr>
        <p:blipFill>
          <a:blip r:embed="rId4"/>
          <a:stretch>
            <a:fillRect/>
          </a:stretch>
        </p:blipFill>
        <p:spPr>
          <a:xfrm>
            <a:off x="6398426" y="2447989"/>
            <a:ext cx="1346200" cy="1689100"/>
          </a:xfrm>
          <a:prstGeom prst="rect">
            <a:avLst/>
          </a:prstGeom>
          <a:ln>
            <a:noFill/>
          </a:ln>
          <a:effectLst>
            <a:softEdge rad="112500"/>
          </a:effectLst>
        </p:spPr>
      </p:pic>
      <p:pic>
        <p:nvPicPr>
          <p:cNvPr id="7" name="Picture 6"/>
          <p:cNvPicPr>
            <a:picLocks noChangeAspect="1"/>
          </p:cNvPicPr>
          <p:nvPr/>
        </p:nvPicPr>
        <p:blipFill>
          <a:blip r:embed="rId5"/>
          <a:stretch>
            <a:fillRect/>
          </a:stretch>
        </p:blipFill>
        <p:spPr>
          <a:xfrm>
            <a:off x="7855642" y="2920482"/>
            <a:ext cx="1048520" cy="1441715"/>
          </a:xfrm>
          <a:prstGeom prst="rect">
            <a:avLst/>
          </a:prstGeom>
          <a:ln>
            <a:noFill/>
          </a:ln>
          <a:effectLst>
            <a:softEdge rad="112500"/>
          </a:effectLst>
        </p:spPr>
      </p:pic>
      <p:sp>
        <p:nvSpPr>
          <p:cNvPr id="8" name="TextBox 7"/>
          <p:cNvSpPr txBox="1"/>
          <p:nvPr/>
        </p:nvSpPr>
        <p:spPr>
          <a:xfrm>
            <a:off x="6531320" y="4502767"/>
            <a:ext cx="2612680" cy="1246495"/>
          </a:xfrm>
          <a:prstGeom prst="rect">
            <a:avLst/>
          </a:prstGeom>
          <a:noFill/>
        </p:spPr>
        <p:txBody>
          <a:bodyPr wrap="square" rtlCol="0">
            <a:spAutoFit/>
          </a:bodyPr>
          <a:lstStyle/>
          <a:p>
            <a:r>
              <a:rPr lang="en-US" sz="1500" dirty="0" smtClean="0">
                <a:latin typeface="Candara"/>
                <a:cs typeface="Candara"/>
              </a:rPr>
              <a:t>Pictured above are awardees of the PCOSUW awards. From top left: Dr. Jessi Smith, Betsy Danforth, Ariel Donohue, Kiah Abbey. </a:t>
            </a:r>
            <a:endParaRPr lang="en-US" sz="1500" dirty="0">
              <a:latin typeface="Candara"/>
              <a:cs typeface="Candara"/>
            </a:endParaRPr>
          </a:p>
        </p:txBody>
      </p:sp>
    </p:spTree>
    <p:extLst>
      <p:ext uri="{BB962C8B-B14F-4D97-AF65-F5344CB8AC3E}">
        <p14:creationId xmlns:p14="http://schemas.microsoft.com/office/powerpoint/2010/main" val="2043640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018"/>
            <a:ext cx="8229600" cy="1143000"/>
          </a:xfrm>
        </p:spPr>
        <p:txBody>
          <a:bodyPr/>
          <a:lstStyle/>
          <a:p>
            <a:r>
              <a:rPr lang="en-US" b="1" dirty="0" smtClean="0">
                <a:latin typeface="Candara"/>
                <a:cs typeface="Candara"/>
              </a:rPr>
              <a:t>Ad-Hoc Committees </a:t>
            </a:r>
            <a:endParaRPr lang="en-US" b="1" dirty="0">
              <a:latin typeface="Candara"/>
              <a:cs typeface="Candara"/>
            </a:endParaRPr>
          </a:p>
        </p:txBody>
      </p:sp>
      <p:sp>
        <p:nvSpPr>
          <p:cNvPr id="3" name="Content Placeholder 2"/>
          <p:cNvSpPr>
            <a:spLocks noGrp="1"/>
          </p:cNvSpPr>
          <p:nvPr>
            <p:ph idx="1"/>
          </p:nvPr>
        </p:nvSpPr>
        <p:spPr>
          <a:xfrm>
            <a:off x="0" y="1185557"/>
            <a:ext cx="9144000" cy="3170582"/>
          </a:xfrm>
        </p:spPr>
        <p:txBody>
          <a:bodyPr>
            <a:normAutofit fontScale="92500" lnSpcReduction="20000"/>
          </a:bodyPr>
          <a:lstStyle/>
          <a:p>
            <a:pPr marL="0" indent="0">
              <a:buNone/>
            </a:pPr>
            <a:endParaRPr lang="en-US" sz="2400" i="1" dirty="0">
              <a:latin typeface="Candara"/>
              <a:cs typeface="Candara"/>
            </a:endParaRPr>
          </a:p>
          <a:p>
            <a:pPr marL="0" indent="0">
              <a:buNone/>
            </a:pPr>
            <a:r>
              <a:rPr lang="en-US" sz="2400" i="1" dirty="0" smtClean="0">
                <a:latin typeface="Candara"/>
                <a:cs typeface="Candara"/>
              </a:rPr>
              <a:t>Ad</a:t>
            </a:r>
            <a:r>
              <a:rPr lang="en-US" sz="2400" i="1" dirty="0">
                <a:latin typeface="Candara"/>
                <a:cs typeface="Candara"/>
              </a:rPr>
              <a:t>-Hoc committees created on an as needed bases in order to address the needs of the campus community. The Work-Life Integration Task Force was created in Fall 2013. </a:t>
            </a:r>
            <a:endParaRPr lang="en-US" sz="2400" dirty="0">
              <a:latin typeface="Candara"/>
              <a:cs typeface="Candara"/>
            </a:endParaRPr>
          </a:p>
          <a:p>
            <a:endParaRPr lang="en-US" sz="2400" b="1" dirty="0">
              <a:latin typeface="Candara"/>
              <a:cs typeface="Candara"/>
            </a:endParaRPr>
          </a:p>
          <a:p>
            <a:r>
              <a:rPr lang="en-US" sz="2400" b="1" dirty="0">
                <a:latin typeface="Candara"/>
                <a:cs typeface="Candara"/>
              </a:rPr>
              <a:t>Work Life Integration Task Force</a:t>
            </a:r>
          </a:p>
          <a:p>
            <a:pPr lvl="1"/>
            <a:r>
              <a:rPr lang="en-US" sz="2400" dirty="0">
                <a:latin typeface="Candara"/>
                <a:cs typeface="Candara"/>
              </a:rPr>
              <a:t>Advises PCOSUW and proposes revi</a:t>
            </a:r>
            <a:r>
              <a:rPr lang="en-US" sz="2400" dirty="0"/>
              <a:t>sions to existing policies or drafts new polices and procedures to address work-life integration needs of faculty, staff and students. </a:t>
            </a:r>
            <a:endParaRPr lang="en-US" sz="2400" dirty="0" smtClean="0"/>
          </a:p>
          <a:p>
            <a:pPr lvl="1"/>
            <a:r>
              <a:rPr lang="en-US" sz="2400" dirty="0" smtClean="0"/>
              <a:t>Work closely with ADVANCE Work-Life Integration Team </a:t>
            </a:r>
            <a:endParaRPr lang="en-US" sz="2400" dirty="0"/>
          </a:p>
          <a:p>
            <a:endParaRPr lang="en-US" dirty="0"/>
          </a:p>
        </p:txBody>
      </p:sp>
      <p:pic>
        <p:nvPicPr>
          <p:cNvPr id="4" name="Picture 3" descr="Screen Shot 2015-04-01 at 10.55.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56139"/>
            <a:ext cx="9144000" cy="1824377"/>
          </a:xfrm>
          <a:prstGeom prst="rect">
            <a:avLst/>
          </a:prstGeom>
        </p:spPr>
      </p:pic>
    </p:spTree>
    <p:extLst>
      <p:ext uri="{BB962C8B-B14F-4D97-AF65-F5344CB8AC3E}">
        <p14:creationId xmlns:p14="http://schemas.microsoft.com/office/powerpoint/2010/main" val="934049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26"/>
            <a:ext cx="8229600" cy="1143000"/>
          </a:xfrm>
        </p:spPr>
        <p:txBody>
          <a:bodyPr/>
          <a:lstStyle/>
          <a:p>
            <a:r>
              <a:rPr lang="en-US" b="1" dirty="0" smtClean="0">
                <a:latin typeface="Candara"/>
                <a:cs typeface="Candara"/>
              </a:rPr>
              <a:t>Accomplishments</a:t>
            </a:r>
            <a:endParaRPr lang="en-US" b="1" dirty="0">
              <a:latin typeface="Candara"/>
              <a:cs typeface="Candara"/>
            </a:endParaRPr>
          </a:p>
        </p:txBody>
      </p:sp>
      <p:sp>
        <p:nvSpPr>
          <p:cNvPr id="3" name="TextBox 2"/>
          <p:cNvSpPr txBox="1"/>
          <p:nvPr/>
        </p:nvSpPr>
        <p:spPr>
          <a:xfrm>
            <a:off x="457200" y="1019677"/>
            <a:ext cx="8229600" cy="6324808"/>
          </a:xfrm>
          <a:prstGeom prst="rect">
            <a:avLst/>
          </a:prstGeom>
          <a:noFill/>
        </p:spPr>
        <p:txBody>
          <a:bodyPr wrap="square" rtlCol="0">
            <a:spAutoFit/>
          </a:bodyPr>
          <a:lstStyle/>
          <a:p>
            <a:r>
              <a:rPr lang="en-US" sz="2500" dirty="0" smtClean="0">
                <a:latin typeface="Candara"/>
                <a:cs typeface="Candara"/>
              </a:rPr>
              <a:t>Since the President’s Commission on the Status of University Women was created in 2011 we have accomplished: </a:t>
            </a:r>
            <a:endParaRPr lang="en-US" sz="2500" dirty="0">
              <a:latin typeface="Candara"/>
              <a:cs typeface="Candara"/>
            </a:endParaRPr>
          </a:p>
          <a:p>
            <a:pPr marL="285750" indent="-285750">
              <a:buFont typeface="Arial"/>
              <a:buChar char="•"/>
            </a:pPr>
            <a:r>
              <a:rPr lang="en-US" sz="2400" dirty="0" smtClean="0">
                <a:latin typeface="Candara"/>
                <a:cs typeface="Candara"/>
              </a:rPr>
              <a:t>Bringing in Virginia Valian as a campus speaker to present information from her world renowned book Why So Slow </a:t>
            </a:r>
          </a:p>
          <a:p>
            <a:pPr marL="285750" indent="-285750">
              <a:buFont typeface="Arial"/>
              <a:buChar char="•"/>
            </a:pPr>
            <a:r>
              <a:rPr lang="en-US" sz="2400" dirty="0" smtClean="0">
                <a:latin typeface="Candara"/>
                <a:cs typeface="Candara"/>
              </a:rPr>
              <a:t>Commission Award for Faculty and Staff Members </a:t>
            </a:r>
          </a:p>
          <a:p>
            <a:pPr marL="742950" lvl="1" indent="-285750">
              <a:buFont typeface="Arial"/>
              <a:buChar char="•"/>
            </a:pPr>
            <a:r>
              <a:rPr lang="en-US" sz="2400" dirty="0" smtClean="0">
                <a:latin typeface="Candara"/>
                <a:cs typeface="Candara"/>
              </a:rPr>
              <a:t>1 faculty member and 2 staff members have </a:t>
            </a:r>
            <a:br>
              <a:rPr lang="en-US" sz="2400" dirty="0" smtClean="0">
                <a:latin typeface="Candara"/>
                <a:cs typeface="Candara"/>
              </a:rPr>
            </a:br>
            <a:r>
              <a:rPr lang="en-US" sz="2400" dirty="0" smtClean="0">
                <a:latin typeface="Candara"/>
                <a:cs typeface="Candara"/>
              </a:rPr>
              <a:t>won to date </a:t>
            </a:r>
          </a:p>
          <a:p>
            <a:pPr marL="285750" indent="-285750">
              <a:buFont typeface="Arial"/>
              <a:buChar char="•"/>
            </a:pPr>
            <a:r>
              <a:rPr lang="en-US" sz="2400" dirty="0" smtClean="0">
                <a:latin typeface="Candara"/>
                <a:cs typeface="Candara"/>
              </a:rPr>
              <a:t>Student Scholarships &amp; Awards </a:t>
            </a:r>
          </a:p>
          <a:p>
            <a:pPr marL="742950" lvl="1" indent="-285750">
              <a:buFont typeface="Arial"/>
              <a:buChar char="•"/>
            </a:pPr>
            <a:r>
              <a:rPr lang="en-US" sz="2400" dirty="0" smtClean="0">
                <a:latin typeface="Candara"/>
                <a:cs typeface="Candara"/>
              </a:rPr>
              <a:t>1 Graduate Student and 2 Undergraduate </a:t>
            </a:r>
            <a:br>
              <a:rPr lang="en-US" sz="2400" dirty="0" smtClean="0">
                <a:latin typeface="Candara"/>
                <a:cs typeface="Candara"/>
              </a:rPr>
            </a:br>
            <a:r>
              <a:rPr lang="en-US" sz="2400" dirty="0" smtClean="0">
                <a:latin typeface="Candara"/>
                <a:cs typeface="Candara"/>
              </a:rPr>
              <a:t>Student winners to date </a:t>
            </a:r>
          </a:p>
          <a:p>
            <a:pPr marL="742950" lvl="1" indent="-285750">
              <a:buFont typeface="Arial"/>
              <a:buChar char="•"/>
            </a:pPr>
            <a:r>
              <a:rPr lang="en-US" sz="2400" dirty="0" smtClean="0">
                <a:latin typeface="Candara"/>
                <a:cs typeface="Candara"/>
              </a:rPr>
              <a:t>2 more winners selected for this years </a:t>
            </a:r>
            <a:br>
              <a:rPr lang="en-US" sz="2400" dirty="0" smtClean="0">
                <a:latin typeface="Candara"/>
                <a:cs typeface="Candara"/>
              </a:rPr>
            </a:br>
            <a:r>
              <a:rPr lang="en-US" sz="2400" dirty="0" smtClean="0">
                <a:latin typeface="Candara"/>
                <a:cs typeface="Candara"/>
              </a:rPr>
              <a:t>Day of Student Recognition </a:t>
            </a:r>
          </a:p>
          <a:p>
            <a:pPr marL="285750" indent="-285750">
              <a:buFont typeface="Arial"/>
              <a:buChar char="•"/>
            </a:pPr>
            <a:endParaRPr lang="en-US" dirty="0" smtClean="0"/>
          </a:p>
          <a:p>
            <a:endParaRPr lang="en-US" dirty="0"/>
          </a:p>
          <a:p>
            <a:endParaRPr lang="en-US" dirty="0" smtClean="0"/>
          </a:p>
          <a:p>
            <a:endParaRPr lang="en-US" dirty="0"/>
          </a:p>
          <a:p>
            <a:endParaRPr lang="en-US" dirty="0"/>
          </a:p>
        </p:txBody>
      </p:sp>
      <p:pic>
        <p:nvPicPr>
          <p:cNvPr id="4" name="Picture 3"/>
          <p:cNvPicPr>
            <a:picLocks noChangeAspect="1"/>
          </p:cNvPicPr>
          <p:nvPr/>
        </p:nvPicPr>
        <p:blipFill>
          <a:blip r:embed="rId2"/>
          <a:stretch>
            <a:fillRect/>
          </a:stretch>
        </p:blipFill>
        <p:spPr>
          <a:xfrm>
            <a:off x="7194404" y="3823591"/>
            <a:ext cx="1818925" cy="2242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91867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20F336B6A0284CE7A956686834A83613"/>
  <p:tag name="TPVERSION" val="5"/>
  <p:tag name="TPFULLVERSION" val="5.1.1.305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1.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DA0B8D17CE9E46AD928C6D6BF3A9E561&lt;/guid&gt;&#10;        &lt;description /&gt;&#10;        &lt;date&gt;4/10/2015 9:31:0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5079834B0DA426196CEBDB092DF1B7E&lt;/guid&gt;&#10;            &lt;repollguid&gt;257C797C9C24402EA0BEE022C47665A9&lt;/repollguid&gt;&#10;            &lt;sourceid&gt;6F5D0D5BCAA944C78C855DB6EE5DEE20&lt;/sourceid&gt;&#10;            &lt;questiontext&gt;Activity: Participate in the 3-year Legal Council policy review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EA79419A62F4567B0CDD1B73591341C&lt;/guid&gt;&#10;                    &lt;answertext&gt;Completed&lt;/answertext&gt;&#10;                    &lt;valuetype&gt;0&lt;/valuetype&gt;&#10;                &lt;/answer&gt;&#10;                &lt;answer&gt;&#10;                    &lt;guid&gt;F038744D7FCA49B99D10E532C195B6CE&lt;/guid&gt;&#10;                    &lt;answertext&gt;Started but only partially completed&lt;/answertext&gt;&#10;                    &lt;valuetype&gt;0&lt;/valuetype&gt;&#10;                &lt;/answer&gt;&#10;                &lt;answer&gt;&#10;                    &lt;guid&gt;818906F324C8425F920BA50F88142CDC&lt;/guid&gt;&#10;                    &lt;answertext&gt;Not started&lt;/answertext&gt;&#10;                    &lt;valuetype&gt;0&lt;/valuetype&gt;&#10;                &lt;/answer&gt;&#10;            &lt;/answers&gt;&#10;        &lt;/multichoice&gt;&#10;    &lt;/questions&gt;&#10;&lt;/questionlist&gt;"/>
  <p:tag name="RESULTS" val="Activity: Participate in the 3-year Legal Council policy reviews.&#10;7[;]19[;]7[;]False[;]0[;]&#10;1.85714285714286[;]2[;]0.349927106111883[;]0.122448979591837&#10;1[;]0[;]Completed1[;]Completed[;]&#10;6[;]0[;]Started but only partially completed2[;]Started but only partially completed[;]&#10;0[;]0[;]Not started3[;]Not started[;]&#10;"/>
  <p:tag name="HASRESULTS" val="Tru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7DA00A627C924443A8D42B6A731CF641&lt;/guid&gt;&#10;        &lt;description /&gt;&#10;        &lt;date&gt;4/10/2015 9:37:54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820DC34A3DC47D1876FCF11D24EC9BE&lt;/guid&gt;&#10;            &lt;repollguid&gt;167074359EDA434CBFBF11C3B33F55AF&lt;/repollguid&gt;&#10;            &lt;sourceid&gt;34211D1379F8428AA9A4956EAAAC5E93&lt;/sourceid&gt;&#10;            &lt;questiontext&gt;Activity:  Flag specific policies that may need closer review.&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7ED4552BE9243898BAF0E24076F51FC&lt;/guid&gt;&#10;                    &lt;answertext&gt;Completed&lt;/answertext&gt;&#10;                    &lt;valuetype&gt;0&lt;/valuetype&gt;&#10;                &lt;/answer&gt;&#10;                &lt;answer&gt;&#10;                    &lt;guid&gt;1446D054D15445179F5757AA23A23470&lt;/guid&gt;&#10;                    &lt;answertext&gt;Started but only partially completed&lt;/answertext&gt;&#10;                    &lt;valuetype&gt;0&lt;/valuetype&gt;&#10;                &lt;/answer&gt;&#10;                &lt;answer&gt;&#10;                    &lt;guid&gt;104FAB068B354A0DBA90A28B4ABBE1D2&lt;/guid&gt;&#10;                    &lt;answertext&gt;Not started&lt;/answertext&gt;&#10;                    &lt;valuetype&gt;0&lt;/valuetype&gt;&#10;                &lt;/answer&gt;&#10;            &lt;/answers&gt;&#10;        &lt;/multichoice&gt;&#10;    &lt;/questions&gt;&#10;&lt;/questionlist&gt;"/>
  <p:tag name="RESULTS" val="Activity:  Flag specific policies that may need closer review.&#10;13[;]19[;]13[;]False[;]0[;]&#10;1.84615384615385[;]2[;]0.36080121229411[;]0.130177514792899&#10;2[;]0[;]Completed1[;]Completed[;]&#10;11[;]0[;]Started but only partially completed2[;]Started but only partially completed[;]&#10;0[;]0[;]Not started3[;]Not started[;]&#10;"/>
  <p:tag name="HASRESULTS"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7.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6E9F1C813C6A4B179921D689F0126278&lt;/guid&gt;&#10;        &lt;description /&gt;&#10;        &lt;date&gt;4/10/2015 9:40:0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E5EDADD7854426BB3681BEE9411AF13&lt;/guid&gt;&#10;            &lt;repollguid&gt;39ED8C78BEEE4687B86C95ED99944F52&lt;/repollguid&gt;&#10;            &lt;sourceid&gt;510D5962AEA8483094208A0D2697EC66&lt;/sourceid&gt;&#10;            &lt;questiontext&gt;Activity:  Create a process for the university community, organizations, and groups to suggest to the commission policies they believe need review.&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2FEF31E8BF64275B6F4849AA5EB4DB0&lt;/guid&gt;&#10;                    &lt;answertext&gt;Completed&lt;/answertext&gt;&#10;                    &lt;valuetype&gt;0&lt;/valuetype&gt;&#10;                &lt;/answer&gt;&#10;                &lt;answer&gt;&#10;                    &lt;guid&gt;6D09E056A9534EAB8AD1026B1852F215&lt;/guid&gt;&#10;                    &lt;answertext&gt;Started but only partially completed&lt;/answertext&gt;&#10;                    &lt;valuetype&gt;0&lt;/valuetype&gt;&#10;                &lt;/answer&gt;&#10;                &lt;answer&gt;&#10;                    &lt;guid&gt;BFA706476667470397DEC93F0B14B136&lt;/guid&gt;&#10;                    &lt;answertext&gt;Not started&lt;/answertext&gt;&#10;                    &lt;valuetype&gt;0&lt;/valuetype&gt;&#10;                &lt;/answer&gt;&#10;            &lt;/answers&gt;&#10;        &lt;/multichoice&gt;&#10;    &lt;/questions&gt;&#10;&lt;/questionlist&gt;"/>
  <p:tag name="RESULTS" val="Activity:  Create a process for the university community, organizations, and groups to suggest to the commission policies they believe need review.&#10;13[;]19[;]13[;]False[;]0[;]&#10;1.38461538461538[;]1[;]0.624926031125843[;]0.390532544378698&#10;9[;]0[;]Completed1[;]Completed[;]&#10;3[;]0[;]Started but only partially completed2[;]Started but only partially completed[;]&#10;1[;]0[;]Not started3[;]Not started[;]&#10;"/>
  <p:tag name="HASRESULTS" val="Tru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BD3FC35A72654CD0BFBEA33CE071A731&lt;/guid&gt;&#10;        &lt;description /&gt;&#10;        &lt;date&gt;4/9/2015 4:30: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E6426125AD046DBBCA9735BE8D490D8&lt;/guid&gt;&#10;            &lt;repollguid&gt;1E01429D84D04A24AC1F7EFA8A9FA33E&lt;/repollguid&gt;&#10;            &lt;sourceid&gt;030B754CECC74D3D9211E464F2ED934A&lt;/sourceid&gt;&#10;            &lt;questiontext&gt;Activity: Assemble existing gender and diversity data.  &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81E6208803D43F099AD4CD4FC5899E1&lt;/guid&gt;&#10;                    &lt;answertext&gt;Completed&lt;/answertext&gt;&#10;                    &lt;valuetype&gt;0&lt;/valuetype&gt;&#10;                &lt;/answer&gt;&#10;                &lt;answer&gt;&#10;                    &lt;guid&gt;80CB79CF2A144ED799412E6A89EC0029&lt;/guid&gt;&#10;                    &lt;answertext&gt;Started but only partially completed&lt;/answertext&gt;&#10;                    &lt;valuetype&gt;0&lt;/valuetype&gt;&#10;                &lt;/answer&gt;&#10;                &lt;answer&gt;&#10;                    &lt;guid&gt;2A0DC9FF32D64CA3AAEB6DEC08B7C15C&lt;/guid&gt;&#10;                    &lt;answertext&gt;Not started&lt;/answertext&gt;&#10;                    &lt;valuetype&gt;0&lt;/valuetype&gt;&#10;                &lt;/answer&gt;&#10;            &lt;/answers&gt;&#10;        &lt;/multichoice&gt;&#10;    &lt;/questions&gt;&#10;&lt;/questionlist&gt;"/>
  <p:tag name="RESULTS" val="Activity: Assemble existing gender and diversity data.  &#10;16[;]16[;]16[;]False[;]0[;]&#10;1.8125[;]2[;]0.3903123748999[;]0.15234375&#10;3[;]0[;]Completed1[;]Completed[;]&#10;13[;]0[;]Started but only partially completed2[;]Started but only partially completed[;]&#10;0[;]0[;]Not started3[;]Not started[;]&#10;"/>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84EC8543A2D94B7A8E60FC4C193A120A&lt;/guid&gt;&#10;        &lt;description /&gt;&#10;        &lt;date&gt;4/10/2015 9:48:5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8148E3C62504168A6AD73F0CA1055D6&lt;/guid&gt;&#10;            &lt;repollguid&gt;7D6BF75B19344097ACE9A8BF17FD1D4A&lt;/repollguid&gt;&#10;            &lt;sourceid&gt;AA3F9AA1ADF041E9AEEBB6ABDE1B0B18&lt;/sourceid&gt;&#10;            &lt;questiontext&gt;Activity:  Develop or adapt as assessment instrument that will enable widespread participation and reliable result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D978204201D546E285075F555593DDF0&lt;/guid&gt;&#10;                    &lt;answertext&gt;Completed&lt;/answertext&gt;&#10;                    &lt;valuetype&gt;0&lt;/valuetype&gt;&#10;                &lt;/answer&gt;&#10;                &lt;answer&gt;&#10;                    &lt;guid&gt;84F6CA5353644C87A64D4A30C55FD41F&lt;/guid&gt;&#10;                    &lt;answertext&gt;Started but only partially completed&lt;/answertext&gt;&#10;                    &lt;valuetype&gt;0&lt;/valuetype&gt;&#10;                &lt;/answer&gt;&#10;                &lt;answer&gt;&#10;                    &lt;guid&gt;619AA4133A0049C99087EF8334AF301F&lt;/guid&gt;&#10;                    &lt;answertext&gt;Not started&lt;/answertext&gt;&#10;                    &lt;valuetype&gt;0&lt;/valuetype&gt;&#10;                &lt;/answer&gt;&#10;            &lt;/answers&gt;&#10;        &lt;/multichoice&gt;&#10;    &lt;/questions&gt;&#10;&lt;/questionlist&gt;"/>
  <p:tag name="RESULTS" val="Activity:  Develop or adapt as assessment instrument that will enable widespread participation and reliable results.&#10;16[;]19[;]16[;]False[;]0[;]&#10;1.5[;]1[;]0.612372435695794[;]0.375&#10;9[;]0[;]Completed1[;]Completed[;]&#10;6[;]0[;]Started but only partially completed2[;]Started but only partially completed[;]&#10;1[;]0[;]Not started3[;]Not started[;]&#10;"/>
  <p:tag name="HASRESULTS" val="Tru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23.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D421DE4AB7104E369BC53EA0EA27008B&lt;/guid&gt;&#10;        &lt;description /&gt;&#10;        &lt;date&gt;4/10/2015 10:02:28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B2F46A007F2466E9C5071C56EF3BA64&lt;/guid&gt;&#10;            &lt;repollguid&gt;855C0D4D95CC48FBA4E1E865A10A9537&lt;/repollguid&gt;&#10;            &lt;sourceid&gt;66E88B4A57984ACCA17D3E30E1814D26&lt;/sourceid&gt;&#10;            &lt;questiontext&gt;Activity:  Create an online clearinghouse of activities, resources, and partner organization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EADF1FD8D7204638A3196EB04CCD0A40&lt;/guid&gt;&#10;                    &lt;answertext&gt;Completed&lt;/answertext&gt;&#10;                    &lt;valuetype&gt;0&lt;/valuetype&gt;&#10;                &lt;/answer&gt;&#10;                &lt;answer&gt;&#10;                    &lt;guid&gt;96A0DC9F5A9E476D9BEBC4EFE4BFBEAD&lt;/guid&gt;&#10;                    &lt;answertext&gt;Started but only partially completed&lt;/answertext&gt;&#10;                    &lt;valuetype&gt;0&lt;/valuetype&gt;&#10;                &lt;/answer&gt;&#10;                &lt;answer&gt;&#10;                    &lt;guid&gt;B12FEA069B584422A3ED720B5FF3491E&lt;/guid&gt;&#10;                    &lt;answertext&gt;Not started&lt;/answertext&gt;&#10;                    &lt;valuetype&gt;0&lt;/valuetype&gt;&#10;                &lt;/answer&gt;&#10;            &lt;/answers&gt;&#10;        &lt;/multichoice&gt;&#10;    &lt;/questions&gt;&#10;&lt;/questionlist&gt;"/>
  <p:tag name="RESULTS" val="Activity:  Create an online clearinghouse of activities, resources, and partner organizations.&#10;12[;]19[;]12[;]False[;]0[;]&#10;1.5[;]1[;]0.763762615825973[;]0.583333333333333&#10;8[;]0[;]Completed1[;]Completed[;]&#10;2[;]0[;]Started but only partially completed2[;]Started but only partially completed[;]&#10;2[;]0[;]Not started3[;]Not started[;]&#10;"/>
  <p:tag name="HASRESULTS" val="True"/>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26.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74C202B01E6942989770894AE154AA7D&lt;/guid&gt;&#10;        &lt;description /&gt;&#10;        &lt;date&gt;4/10/2015 10:09:0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2EB76172134481DA13ACE0BD5B089F5&lt;/guid&gt;&#10;            &lt;repollguid&gt;C1D7313C059B4206A02A654E3A09A88E&lt;/repollguid&gt;&#10;            &lt;sourceid&gt;E5E4A1FA2D504E5495B4FF338B7C0F89&lt;/sourceid&gt;&#10;            &lt;questiontext&gt;Activity: Ensure commission seeks and provides input to key University-wide committe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234125585B5466A93F8FDEBE9F36E9C&lt;/guid&gt;&#10;                    &lt;answertext&gt;Completed&lt;/answertext&gt;&#10;                    &lt;valuetype&gt;0&lt;/valuetype&gt;&#10;                &lt;/answer&gt;&#10;                &lt;answer&gt;&#10;                    &lt;guid&gt;164D0C07A33C4C5193C3F99681B8B50E&lt;/guid&gt;&#10;                    &lt;answertext&gt;Started but only partially completed&lt;/answertext&gt;&#10;                    &lt;valuetype&gt;0&lt;/valuetype&gt;&#10;                &lt;/answer&gt;&#10;                &lt;answer&gt;&#10;                    &lt;guid&gt;A4F24DD0C7A44F8DB030E282B0533681&lt;/guid&gt;&#10;                    &lt;answertext&gt;Not started&lt;/answertext&gt;&#10;                    &lt;valuetype&gt;0&lt;/valuetype&gt;&#10;                &lt;/answer&gt;&#10;            &lt;/answers&gt;&#10;        &lt;/multichoice&gt;&#10;    &lt;/questions&gt;&#10;&lt;/questionlist&gt;"/>
  <p:tag name="RESULTS" val="Activity: Ensure commission seeks and provides input to key University-wide committees.&#10;15[;]19[;]15[;]False[;]0[;]&#10;1.66666666666667[;]2[;]0.699205898780101[;]0.488888888888889&#10;7[;]0[;]Completed1[;]Completed[;]&#10;6[;]0[;]Started but only partially completed2[;]Started but only partially completed[;]&#10;2[;]0[;]Not started3[;]Not started[;]&#10;"/>
  <p:tag name="HASRESULTS" val="Tru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29.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07CB3176910D4FEB824D897A121D3AAA&lt;/guid&gt;&#10;        &lt;description /&gt;&#10;        &lt;date&gt;4/10/2015 10:10:16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9E850F081C4416DB587AB6F4457E304&lt;/guid&gt;&#10;            &lt;repollguid&gt;8429FE7B3545423883027E62DD2836BD&lt;/repollguid&gt;&#10;            &lt;sourceid&gt;C3F1953C33B0450CAC040F70330C0AD4&lt;/sourceid&gt;&#10;            &lt;questiontext&gt;Activity:  Work with employee governance groups, offering expertise and resources on gender equity issu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007C1693EB74CA3A355BE7A4F7BC163&lt;/guid&gt;&#10;                    &lt;answertext&gt;Completed&lt;/answertext&gt;&#10;                    &lt;valuetype&gt;0&lt;/valuetype&gt;&#10;                &lt;/answer&gt;&#10;                &lt;answer&gt;&#10;                    &lt;guid&gt;34A2764D67BF4A60B31E7A5E4EA6A06C&lt;/guid&gt;&#10;                    &lt;answertext&gt;Started but only partially completed&lt;/answertext&gt;&#10;                    &lt;valuetype&gt;0&lt;/valuetype&gt;&#10;                &lt;/answer&gt;&#10;                &lt;answer&gt;&#10;                    &lt;guid&gt;4275156A427D4EF09217DF0FFD3F4E71&lt;/guid&gt;&#10;                    &lt;answertext&gt;Not started&lt;/answertext&gt;&#10;                    &lt;valuetype&gt;0&lt;/valuetype&gt;&#10;                &lt;/answer&gt;&#10;            &lt;/answers&gt;&#10;        &lt;/multichoice&gt;&#10;    &lt;/questions&gt;&#10;&lt;/questionlist&gt;"/>
  <p:tag name="RESULTS" val="Activity:  Work with employee governance groups, offering expertise and resources on gender equity issues.&#10;15[;]19[;]15[;]False[;]0[;]&#10;2[;]2[;]0.516397779494322[;]0.266666666666667&#10;2[;]0[;]Completed1[;]Completed[;]&#10;11[;]0[;]Started but only partially completed2[;]Started but only partially completed[;]&#10;2[;]0[;]Not started3[;]Not started[;]&#10;"/>
  <p:tag name="HASRESULTS"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32.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65561F75640B47BEB32CA5A08B40100C&lt;/guid&gt;&#10;        &lt;description /&gt;&#10;        &lt;date&gt;4/10/2015 10:13:0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B6EDFA748EA4F3EB3A65AB641B085C2&lt;/guid&gt;&#10;            &lt;repollguid&gt;A4A9347F90A943D3BB8CA830B6B98A59&lt;/repollguid&gt;&#10;            &lt;sourceid&gt;23C1DF85E53B467E9E65FE38FB25A379&lt;/sourceid&gt;&#10;            &lt;questiontext&gt;Activity:  Advise the President and campus on gender issues through a widely distributed annual repor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1E6DD81230F46D2889493762246FDCE&lt;/guid&gt;&#10;                    &lt;answertext&gt;Completed&lt;/answertext&gt;&#10;                    &lt;valuetype&gt;0&lt;/valuetype&gt;&#10;                &lt;/answer&gt;&#10;                &lt;answer&gt;&#10;                    &lt;guid&gt;767489E10BA64AF8AECC5983489722C0&lt;/guid&gt;&#10;                    &lt;answertext&gt;Started but only partially completed&lt;/answertext&gt;&#10;                    &lt;valuetype&gt;0&lt;/valuetype&gt;&#10;                &lt;/answer&gt;&#10;                &lt;answer&gt;&#10;                    &lt;guid&gt;ACA90B9EDD3D49DE90BE5580AD49974F&lt;/guid&gt;&#10;                    &lt;answertext&gt;Not started&lt;/answertext&gt;&#10;                    &lt;valuetype&gt;0&lt;/valuetype&gt;&#10;                &lt;/answer&gt;&#10;            &lt;/answers&gt;&#10;        &lt;/multichoice&gt;&#10;    &lt;/questions&gt;&#10;&lt;/questionlist&gt;"/>
  <p:tag name="RESULTS" val="Activity:  Advise the President and campus on gender issues through a widely distributed annual report.&#10;14[;]19[;]14[;]False[;]0[;]&#10;1.57142857142857[;]2[;]0.494871659305394[;]0.244897959183673&#10;6[;]0[;]Completed1[;]Completed[;]&#10;8[;]0[;]Started but only partially completed2[;]Started but only partially completed[;]&#10;0[;]0[;]Not started3[;]Not started[;]&#10;"/>
  <p:tag name="HASRESULTS" val="Tru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35.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826976BD751E4A7B8C3B10F58479485A&lt;/guid&gt;&#10;        &lt;description /&gt;&#10;        &lt;date&gt;4/10/2015 1:38:3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757C683C52E46EBB5BCD22A6D24B07B&lt;/guid&gt;&#10;            &lt;repollguid&gt;F8EC2C8E8D8A4CEEB1EB6160A07022BF&lt;/repollguid&gt;&#10;            &lt;sourceid&gt;7ADEFDAD4DC84331BA47B3B9022FB49E&lt;/sourceid&gt;&#10;            &lt;questiontext&gt;Activity:  Work in collaboration with current MSU system offices that provide training to employee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5E833A6115154F5EAA14B4CA49B73BBE&lt;/guid&gt;&#10;                    &lt;answertext&gt;Completed&lt;/answertext&gt;&#10;                    &lt;valuetype&gt;0&lt;/valuetype&gt;&#10;                &lt;/answer&gt;&#10;                &lt;answer&gt;&#10;                    &lt;guid&gt;3EA365C5E67E4DEABA9B506EC551E1A8&lt;/guid&gt;&#10;                    &lt;answertext&gt;Started but only partially completed&lt;/answertext&gt;&#10;                    &lt;valuetype&gt;0&lt;/valuetype&gt;&#10;                &lt;/answer&gt;&#10;                &lt;answer&gt;&#10;                    &lt;guid&gt;566D292628CE4E0FB38BBB94B6F90274&lt;/guid&gt;&#10;                    &lt;answertext&gt;Not started&lt;/answertext&gt;&#10;                    &lt;valuetype&gt;0&lt;/valuetype&gt;&#10;                &lt;/answer&gt;&#10;            &lt;/answers&gt;&#10;        &lt;/multichoice&gt;&#10;    &lt;/questions&gt;&#10;&lt;/questionlist&gt;"/>
  <p:tag name="RESULTS" val="Activity:  Work in collaboration with current MSU system offices that provide training to employees.&#10;14[;]19[;]14[;]False[;]0[;]&#10;1.78571428571429[;]2[;]0.557874976850475[;]0.311224489795918&#10;4[;]0[;]Completed1[;]Completed[;]&#10;9[;]0[;]Started but only partially completed2[;]Started but only partially completed[;]&#10;1[;]0[;]Not started3[;]Not started[;]&#10;"/>
  <p:tag name="HASRESULTS" val="True"/>
</p:tagLst>
</file>

<file path=ppt/tags/tag36.xml><?xml version="1.0" encoding="utf-8"?>
<p:tagLst xmlns:a="http://schemas.openxmlformats.org/drawingml/2006/main" xmlns:r="http://schemas.openxmlformats.org/officeDocument/2006/relationships" xmlns:p="http://schemas.openxmlformats.org/presentationml/2006/main">
  <p:tag name="ZEROBASED" val="False"/>
</p:tagLst>
</file>

<file path=ppt/tags/tag37.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38.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655632B3DBFB46BA95BD7E7AFB56541C&lt;/guid&gt;&#10;        &lt;description /&gt;&#10;        &lt;date&gt;4/10/2015 1:43:1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C5D013CBBE947B5A53FC3ABA39AD414&lt;/guid&gt;&#10;            &lt;repollguid&gt;0408CEE1FA3C47CA92F71A1D7D809E60&lt;/repollguid&gt;&#10;            &lt;sourceid&gt;8EF16156E9034EFBB569135A0CB7D575&lt;/sourceid&gt;&#10;            &lt;questiontext&gt;Activity:  Include a list of award winners in areas related to gender equity and inclusiveness in the annual report to the Presid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F4A8087CCD884CCAA08723E167DC6686&lt;/guid&gt;&#10;                    &lt;answertext&gt;Completed&lt;/answertext&gt;&#10;                    &lt;valuetype&gt;0&lt;/valuetype&gt;&#10;                &lt;/answer&gt;&#10;                &lt;answer&gt;&#10;                    &lt;guid&gt;B522FD35D6D340C4A773953AD123BE46&lt;/guid&gt;&#10;                    &lt;answertext&gt;Started but only partially completed&lt;/answertext&gt;&#10;                    &lt;valuetype&gt;0&lt;/valuetype&gt;&#10;                &lt;/answer&gt;&#10;                &lt;answer&gt;&#10;                    &lt;guid&gt;6B4A6702BC9246C0A1FFCF4FBDC83026&lt;/guid&gt;&#10;                    &lt;answertext&gt;Not started&lt;/answertext&gt;&#10;                    &lt;valuetype&gt;0&lt;/valuetype&gt;&#10;                &lt;/answer&gt;&#10;            &lt;/answers&gt;&#10;        &lt;/multichoice&gt;&#10;    &lt;/questions&gt;&#10;&lt;/questionlist&gt;"/>
  <p:tag name="RESULTS" val="Activity:  Include a list of award winners in areas related to gender equity and inclusiveness in the annual report to the President.&#10;15[;]19[;]15[;]False[;]0[;]&#10;1.06666666666667[;]1[;]0.249443825784929[;]0.0622222222222222&#10;14[;]0[;]Completed1[;]Completed[;]&#10;1[;]0[;]Started but only partially completed2[;]Started but only partially completed[;]&#10;0[;]0[;]Not started3[;]Not started[;]&#10;"/>
  <p:tag name="HASRESULTS" val="True"/>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40.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41.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81F3F8B8B49A41458A2AB2260A22B16F&lt;/guid&gt;&#10;        &lt;description /&gt;&#10;        &lt;date&gt;4/10/2015 1:45:1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A924606EB62448D9675A7763194D4DC&lt;/guid&gt;&#10;            &lt;repollguid&gt;48A73C9E7BBC45359F999FEA15C401AB&lt;/repollguid&gt;&#10;            &lt;sourceid&gt;F945F3E805C44AB3A9B629D3C00501F7&lt;/sourceid&gt;&#10;            &lt;questiontext&gt;Activity:  Link to other gender equity programs’ highlights and award winner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E652BEE79E24083ACE27AD0D0B4BADA&lt;/guid&gt;&#10;                    &lt;answertext&gt;Completed&lt;/answertext&gt;&#10;                    &lt;valuetype&gt;0&lt;/valuetype&gt;&#10;                &lt;/answer&gt;&#10;                &lt;answer&gt;&#10;                    &lt;guid&gt;5C5DB6CA3E4C45FB8A0D05C254017CEE&lt;/guid&gt;&#10;                    &lt;answertext&gt;Started but only partially completed&lt;/answertext&gt;&#10;                    &lt;valuetype&gt;0&lt;/valuetype&gt;&#10;                &lt;/answer&gt;&#10;                &lt;answer&gt;&#10;                    &lt;guid&gt;C66A40CC11EF4051A185805CE6C85E34&lt;/guid&gt;&#10;                    &lt;answertext&gt;Not started&lt;/answertext&gt;&#10;                    &lt;valuetype&gt;0&lt;/valuetype&gt;&#10;                &lt;/answer&gt;&#10;            &lt;/answers&gt;&#10;        &lt;/multichoice&gt;&#10;    &lt;/questions&gt;&#10;&lt;/questionlist&gt;"/>
  <p:tag name="RESULTS" val="Activity:  Link to other gender equity programs’ highlights and award winners.&#10;14[;]19[;]14[;]False[;]0[;]&#10;1.5[;]1.5[;]0.5[;]0.25&#10;7[;]0[;]Completed1[;]Completed[;]&#10;7[;]0[;]Started but only partially completed2[;]Started but only partially completed[;]&#10;0[;]0[;]Not started3[;]Not started[;]&#10;"/>
  <p:tag name="HASRESULTS" val="True"/>
</p:tagLst>
</file>

<file path=ppt/tags/tag42.xml><?xml version="1.0" encoding="utf-8"?>
<p:tagLst xmlns:a="http://schemas.openxmlformats.org/drawingml/2006/main" xmlns:r="http://schemas.openxmlformats.org/officeDocument/2006/relationships" xmlns:p="http://schemas.openxmlformats.org/presentationml/2006/main">
  <p:tag name="ZEROBASED" val="False"/>
</p:tagLst>
</file>

<file path=ppt/tags/tag43.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44.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AAD1BA95B2D34D79BC717E4F52532E57&lt;/guid&gt;&#10;        &lt;description /&gt;&#10;        &lt;date&gt;4/10/2015 1:46:4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36EA301E39456184C9AA0766EC690E&lt;/guid&gt;&#10;            &lt;repollguid&gt;91794C61C7E64E90A7F2E8E7CCD181F1&lt;/repollguid&gt;&#10;            &lt;sourceid&gt;34128B2ECEF246FFA243C643211D427A&lt;/sourceid&gt;&#10;            &lt;questiontext&gt;Activity:  Increase gender equity in applications of current campus award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A01113FC9C3410FB227B3D5E7BFF24D&lt;/guid&gt;&#10;                    &lt;answertext&gt;Completed&lt;/answertext&gt;&#10;                    &lt;valuetype&gt;0&lt;/valuetype&gt;&#10;                &lt;/answer&gt;&#10;                &lt;answer&gt;&#10;                    &lt;guid&gt;2A15D3160613472092D5AAB3DE40159A&lt;/guid&gt;&#10;                    &lt;answertext&gt;Started but only partially completed&lt;/answertext&gt;&#10;                    &lt;valuetype&gt;0&lt;/valuetype&gt;&#10;                &lt;/answer&gt;&#10;                &lt;answer&gt;&#10;                    &lt;guid&gt;188E19A265004DF3984CF17CBD5BA02F&lt;/guid&gt;&#10;                    &lt;answertext&gt;Not started&lt;/answertext&gt;&#10;                    &lt;valuetype&gt;0&lt;/valuetype&gt;&#10;                &lt;/answer&gt;&#10;            &lt;/answers&gt;&#10;        &lt;/multichoice&gt;&#10;    &lt;/questions&gt;&#10;&lt;/questionlist&gt;"/>
  <p:tag name="RESULTS" val="Activity:  Increase gender equity in applications of current campus awards.&#10;14[;]19[;]14[;]False[;]0[;]&#10;2.07142857142857[;]2[;]0.257539376818856[;]0.0663265306122449&#10;0[;]0[;]Completed1[;]Completed[;]&#10;13[;]0[;]Started but only partially completed2[;]Started but only partially completed[;]&#10;1[;]0[;]Not started3[;]Not started[;]&#10;"/>
  <p:tag name="HASRESULTS" val="True"/>
</p:tagLst>
</file>

<file path=ppt/tags/tag45.xml><?xml version="1.0" encoding="utf-8"?>
<p:tagLst xmlns:a="http://schemas.openxmlformats.org/drawingml/2006/main" xmlns:r="http://schemas.openxmlformats.org/officeDocument/2006/relationships" xmlns:p="http://schemas.openxmlformats.org/presentationml/2006/main">
  <p:tag name="ZEROBASED" val="False"/>
</p:tagLst>
</file>

<file path=ppt/tags/tag46.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5.xml><?xml version="1.0" encoding="utf-8"?>
<p:tagLst xmlns:a="http://schemas.openxmlformats.org/drawingml/2006/main" xmlns:r="http://schemas.openxmlformats.org/officeDocument/2006/relationships" xmlns:p="http://schemas.openxmlformats.org/presentationml/2006/main">
  <p:tag name="LIVECHARTING" val="False"/>
  <p:tag name="AUTOOPENPOLL" val="True"/>
  <p:tag name="TYPE" val="MultiChoiceSlide"/>
  <p:tag name="TPQUESTIONXML" val="﻿&lt;?xml version=&quot;1.0&quot; encoding=&quot;utf-8&quot;?&gt;&#10;&lt;questionlist&gt;&#10;    &lt;properties&gt;&#10;        &lt;guid&gt;CC46BBB1059743799B2A5A1D7DCB4CD4&lt;/guid&gt;&#10;        &lt;description /&gt;&#10;        &lt;date&gt;4/9/2015 4:34:3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78EEB617B1F49D58C4E155C94208177&lt;/guid&gt;&#10;            &lt;repollguid&gt;EF36DEE08AC94CCF84D5C43DF5BFA1F6&lt;/repollguid&gt;&#10;            &lt;sourceid&gt;4D3576F280D446CB9C3704DB51ED929D&lt;/sourceid&gt;&#10;            &lt;questiontext&gt;Activity: Identify appropriate external benchmarks for succes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3C3AFEBBF2C1405B8CC586A338E06105&lt;/guid&gt;&#10;                    &lt;answertext&gt;Completed&lt;/answertext&gt;&#10;                    &lt;valuetype&gt;0&lt;/valuetype&gt;&#10;                &lt;/answer&gt;&#10;                &lt;answer&gt;&#10;                    &lt;guid&gt;3DCF8B8B0D3E4B37A66A4E41D21EB793&lt;/guid&gt;&#10;                    &lt;answertext&gt;Started but only partially completed&lt;/answertext&gt;&#10;                    &lt;valuetype&gt;0&lt;/valuetype&gt;&#10;                &lt;/answer&gt;&#10;                &lt;answer&gt;&#10;                    &lt;guid&gt;3D8A65018F83486D9476C5234116ADDB&lt;/guid&gt;&#10;                    &lt;answertext&gt;Not started&lt;/answertext&gt;&#10;                    &lt;valuetype&gt;0&lt;/valuetype&gt;&#10;                &lt;/answer&gt;&#10;            &lt;/answers&gt;&#10;        &lt;/multichoice&gt;&#10;    &lt;/questions&gt;&#10;&lt;/questionlist&gt;"/>
  <p:tag name="RESULTS" val="Activity: Identify appropriate external benchmarks for success.&#10;11[;]16[;]11[;]False[;]0[;]&#10;2.45454545454545[;]2[;]0.497929597731969[;]0.247933884297521&#10;0[;]0[;]Completed1[;]Completed[;]&#10;6[;]0[;]Started but only partially completed2[;]Started but only partially completed[;]&#10;5[;]0[;]Not started3[;]Not started[;]&#10;"/>
  <p:tag name="HASRESULTS" val="Tru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8.xml><?xml version="1.0" encoding="utf-8"?>
<p:tagLst xmlns:a="http://schemas.openxmlformats.org/drawingml/2006/main" xmlns:r="http://schemas.openxmlformats.org/officeDocument/2006/relationships" xmlns:p="http://schemas.openxmlformats.org/presentationml/2006/main">
  <p:tag name="RESULTS" val="Activity:  Create easily interpreted reports and disseminate findings.&#10;17[;]19[;]17[;]False[;]0[;]&#10;1.82352941176471[;]2[;]0.51281164041655[;]0.262975778546713&#10;4[;]0[;]Completed1[;]Completed[;]&#10;12[;]0[;]Started but only partially completed2[;]Started but only partially completed[;]&#10;1[;]0[;]Not started3[;]Not started[;]&#10;"/>
  <p:tag name="HASRESULTS" val="True"/>
  <p:tag name="LIVECHARTING" val="False"/>
  <p:tag name="AUTOOPENPOLL" val="True"/>
  <p:tag name="TYPE" val="MultiChoiceSlide"/>
  <p:tag name="TPQUESTIONXML" val="﻿&lt;?xml version=&quot;1.0&quot; encoding=&quot;utf-8&quot;?&gt;&#10;&lt;questionlist&gt;&#10;    &lt;properties&gt;&#10;        &lt;guid&gt;FF39B85BE72C4DA2B8F43C9A75081078&lt;/guid&gt;&#10;        &lt;description /&gt;&#10;        &lt;date&gt;4/9/2015 4:37:0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3723B3BBD0E46DB8ECB799ECDAE6C77&lt;/guid&gt;&#10;            &lt;repollguid&gt;6E7A863FAC384DE38BE005193848D4BD&lt;/repollguid&gt;&#10;            &lt;sourceid&gt;993AEB7FB57A4340A156A6E6B2AC147C&lt;/sourceid&gt;&#10;            &lt;questiontext&gt;Activity:  Create easily interpreted reports and disseminate finding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69BE9988FD2F4F029FEE2252F99369F9&lt;/guid&gt;&#10;                    &lt;answertext&gt;Completed&lt;/answertext&gt;&#10;                    &lt;valuetype&gt;0&lt;/valuetype&gt;&#10;                &lt;/answer&gt;&#10;                &lt;answer&gt;&#10;                    &lt;guid&gt;9DDBBBEA4AEA4FE3B096A7163CA202E2&lt;/guid&gt;&#10;                    &lt;answertext&gt;Started but only partially completed&lt;/answertext&gt;&#10;                    &lt;valuetype&gt;0&lt;/valuetype&gt;&#10;                &lt;/answer&gt;&#10;                &lt;answer&gt;&#10;                    &lt;guid&gt;E285F093B5794F819B1F7BA5C484FBFB&lt;/guid&gt;&#10;                    &lt;answertext&gt;Not started&lt;/answertext&gt;&#10;                    &lt;valuetype&gt;0&lt;/valuetype&gt;&#10;                &lt;/answer&gt;&#10;            &lt;/answers&gt;&#10;        &lt;/multichoice&gt;&#10;    &lt;/questions&gt;&#10;&lt;/questionlist&gt;"/>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1_Custom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B11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1113</TotalTime>
  <Words>1689</Words>
  <Application>Microsoft Office PowerPoint</Application>
  <PresentationFormat>On-screen Show (4:3)</PresentationFormat>
  <Paragraphs>281</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1_Custom Design</vt:lpstr>
      <vt:lpstr>Microsoft Graph Chart</vt:lpstr>
      <vt:lpstr>President’s Commission on the Status of University Women</vt:lpstr>
      <vt:lpstr>Icebreaker activity</vt:lpstr>
      <vt:lpstr>About</vt:lpstr>
      <vt:lpstr>Mission</vt:lpstr>
      <vt:lpstr>Members</vt:lpstr>
      <vt:lpstr>Membership in new bylaws</vt:lpstr>
      <vt:lpstr>Committees</vt:lpstr>
      <vt:lpstr>Ad-Hoc Committees </vt:lpstr>
      <vt:lpstr>Accomplishments</vt:lpstr>
      <vt:lpstr>Accomplishments </vt:lpstr>
      <vt:lpstr>Long Term Vision </vt:lpstr>
      <vt:lpstr>More Information</vt:lpstr>
      <vt:lpstr>Bylaws Review </vt:lpstr>
      <vt:lpstr>Bylaw Changes </vt:lpstr>
      <vt:lpstr>Membership Changes </vt:lpstr>
      <vt:lpstr>Membership in new bylaws</vt:lpstr>
      <vt:lpstr>Other Changes </vt:lpstr>
      <vt:lpstr>Vote on Bylaws</vt:lpstr>
      <vt:lpstr>PowerPoint Presentation</vt:lpstr>
      <vt:lpstr>Where does PCOSUW go next?</vt:lpstr>
      <vt:lpstr>PCOSUW Strategic Plan 2012-2015</vt:lpstr>
      <vt:lpstr>Activity: Assemble existing gender and diversity data.  </vt:lpstr>
      <vt:lpstr>Activity: Identify appropriate external benchmarks for success. </vt:lpstr>
      <vt:lpstr>Activity:  Create easily interpreted reports and disseminate findings.</vt:lpstr>
      <vt:lpstr>PowerPoint Presentation</vt:lpstr>
      <vt:lpstr>Activity: Participate in the 3-year Legal Council policy reviews.</vt:lpstr>
      <vt:lpstr>Activity:  Flag specific policies that may need closer review.</vt:lpstr>
      <vt:lpstr>Activity:  Create a process for the university community, organizations, and groups to suggest to the commission policies they believe need review.</vt:lpstr>
      <vt:lpstr>PowerPoint Presentation</vt:lpstr>
      <vt:lpstr>Activity:  Develop or adapt as assessment instrument that will enable widespread participation and reliable results.</vt:lpstr>
      <vt:lpstr>PowerPoint Presentation</vt:lpstr>
      <vt:lpstr>Activity:  Create an online clearinghouse of activities, resources, and partner organizations.</vt:lpstr>
      <vt:lpstr>PowerPoint Presentation</vt:lpstr>
      <vt:lpstr>Activity: Ensure commission seeks and provides input to key University-wide committees.</vt:lpstr>
      <vt:lpstr>Activity:  Work with employee governance groups, offering expertise and resources on gender equity issues.</vt:lpstr>
      <vt:lpstr>PowerPoint Presentation</vt:lpstr>
      <vt:lpstr>Activity:  Advise the President and campus on gender issues through a widely distributed annual report.</vt:lpstr>
      <vt:lpstr>PowerPoint Presentation</vt:lpstr>
      <vt:lpstr>Activity:  Work in collaboration with current MSU system offices that provide training to employees.</vt:lpstr>
      <vt:lpstr>PowerPoint Presentation</vt:lpstr>
      <vt:lpstr>Activity:  Include a list of award winners in areas related to gender equity and inclusiveness in the annual report to the President.</vt:lpstr>
      <vt:lpstr>Activity:  Link to other gender equity programs’ highlights and award winners.</vt:lpstr>
      <vt:lpstr>Activity:  Increase gender equity in applications of current campus awards.</vt:lpstr>
      <vt:lpstr>Table Discussion</vt:lpstr>
      <vt:lpstr>PowerPoint Presentation</vt:lpstr>
      <vt:lpstr>Closing</vt:lpstr>
    </vt:vector>
  </TitlesOfParts>
  <Company>Montana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 Lambert</dc:creator>
  <cp:lastModifiedBy>Elizabeth Webb</cp:lastModifiedBy>
  <cp:revision>73</cp:revision>
  <dcterms:created xsi:type="dcterms:W3CDTF">2012-04-26T20:02:36Z</dcterms:created>
  <dcterms:modified xsi:type="dcterms:W3CDTF">2015-04-15T18:04:59Z</dcterms:modified>
</cp:coreProperties>
</file>