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434" r:id="rId4"/>
    <p:sldId id="258" r:id="rId5"/>
    <p:sldId id="260" r:id="rId6"/>
    <p:sldId id="270" r:id="rId7"/>
    <p:sldId id="271" r:id="rId8"/>
    <p:sldId id="433" r:id="rId9"/>
    <p:sldId id="272" r:id="rId10"/>
    <p:sldId id="273" r:id="rId11"/>
    <p:sldId id="274" r:id="rId12"/>
    <p:sldId id="275" r:id="rId13"/>
    <p:sldId id="435" r:id="rId14"/>
    <p:sldId id="436" r:id="rId15"/>
    <p:sldId id="438" r:id="rId16"/>
    <p:sldId id="437" r:id="rId17"/>
  </p:sldIdLst>
  <p:sldSz cx="12192000" cy="6858000"/>
  <p:notesSz cx="6954838" cy="93091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Office" lastIdx="0" clrIdx="0"/>
  <p:cmAuthor id="1" name="William Joseph Fassbender" initials="WJ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6047" autoAdjust="0"/>
  </p:normalViewPr>
  <p:slideViewPr>
    <p:cSldViewPr>
      <p:cViewPr varScale="1">
        <p:scale>
          <a:sx n="109" d="100"/>
          <a:sy n="109" d="100"/>
        </p:scale>
        <p:origin x="21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EF3CADEB-BA15-4049-B851-15E35A055E52}" type="datetimeFigureOut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54CC47A4-BF48-48E1-8F8E-7D4D57D39B6C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uFillTx/>
              </a:defRPr>
            </a:lvl1pPr>
          </a:lstStyle>
          <a:p>
            <a:fld id="{F6CB7505-8EE4-485A-9342-05D0B9F655D3}" type="datetimeFigureOut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3177" tIns="46589" rIns="93177" bIns="46589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uFillTx/>
              </a:defRPr>
            </a:lvl1pPr>
          </a:lstStyle>
          <a:p>
            <a:fld id="{E4ABF0B2-153D-4B88-8900-4FA0358D3B4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  <a:uFillTx/>
              </a:defRPr>
            </a:lvl1pPr>
          </a:lstStyle>
          <a:p>
            <a:fld id="{C51FC34F-7584-4C3A-B239-4EC74FB6419B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>
              <a:spLocks/>
            </p:cNvSpPr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ECFA-0431-488C-8C37-37D4375695B4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>
              <a:spLocks/>
            </p:cNvSpPr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>
              <a:spLocks/>
            </p:cNvSpPr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>
              <a:spLocks/>
            </p:cNvSpPr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ECFA-0431-488C-8C37-37D4375695B4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>
              <a:spLocks/>
            </p:cNvSpPr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>
              <a:spLocks/>
            </p:cNvSpPr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>
              <a:spLocks/>
            </p:cNvSpPr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>
              <a:spLocks/>
            </p:cNvSpPr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>
            <a:spLocks/>
          </p:cNvSpPr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+mn-lt"/>
                <a:ea typeface="+mn-ea"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ECFA-0431-488C-8C37-37D4375695B4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>
              <a:spLocks/>
            </p:cNvSpPr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ECFA-0431-488C-8C37-37D4375695B4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ECFA-0431-488C-8C37-37D4375695B4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ECFA-0431-488C-8C37-37D4375695B4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445EE0C-635F-496D-97CC-4A3B6B9D4BB1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>
              <a:spLocks/>
            </p:cNvSpPr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>
              <a:spLocks/>
            </p:cNvSpPr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FB12577-5C04-49B4-B49C-5457D8CE8835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4C6B-4639-4294-9287-0872CC42E5E1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>
              <a:spLocks/>
            </p:cNvSpPr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>
              <a:spLocks/>
            </p:cNvSpPr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F970-15F3-444C-95B2-B4A6AADC3E38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33B-BAB4-465F-B108-9DAB0CDF081B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>
                <a:uFillTx/>
              </a:defRPr>
            </a:lvl1pPr>
            <a:lvl2pPr>
              <a:defRPr sz="1600">
                <a:uFillTx/>
              </a:defRPr>
            </a:lvl2pPr>
            <a:lvl3pPr>
              <a:defRPr sz="1400">
                <a:uFillTx/>
              </a:defRPr>
            </a:lvl3pPr>
            <a:lvl4pPr>
              <a:defRPr sz="1200">
                <a:uFillTx/>
              </a:defRPr>
            </a:lvl4pPr>
            <a:lvl5pPr>
              <a:defRPr sz="1200">
                <a:uFillTx/>
              </a:defRPr>
            </a:lvl5pPr>
            <a:lvl6pPr>
              <a:defRPr sz="1200">
                <a:uFillTx/>
              </a:defRPr>
            </a:lvl6pPr>
            <a:lvl7pPr>
              <a:defRPr sz="1200">
                <a:uFillTx/>
              </a:defRPr>
            </a:lvl7pPr>
            <a:lvl8pPr>
              <a:defRPr sz="1200">
                <a:uFillTx/>
              </a:defRPr>
            </a:lvl8pPr>
            <a:lvl9pPr>
              <a:defRPr sz="12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35B4-EAEC-46EC-B603-2E49F8D0349E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7E28-D1B8-48C1-9A7C-57981622321D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C677-4A0D-4C1A-8571-2E4A0D7F2E53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>
              <a:spLocks/>
            </p:cNvSpPr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>
              <a:spLocks/>
            </p:cNvSpPr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>
              <a:spLocks/>
            </p:cNvSpPr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/>
            </p:cNvSpPr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608D-A55A-4916-A1A1-5E4EE52376BA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>
              <a:spLocks/>
            </p:cNvSpPr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>
              <a:spLocks/>
            </p:cNvSpPr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>
              <a:spLocks/>
            </p:cNvSpPr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>
              <a:spLocks/>
            </p:cNvSpPr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pPr marL="0" lvl="0" indent="0" algn="ctr">
              <a:buNone/>
            </a:pPr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A6C-4170-4276-AEBA-4CCAF670F466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>
              <a:spLocks/>
            </p:cNvSpPr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>
              <a:spLocks/>
            </p:cNvSpPr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/>
            </p:cNvSpPr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uFillTx/>
              </a:defRPr>
            </a:lvl1pPr>
          </a:lstStyle>
          <a:p>
            <a:fld id="{5936ECFA-0431-488C-8C37-37D4375695B4}" type="datetime1">
              <a:rPr lang="en-US" smtClean="0">
                <a:uFillTx/>
              </a:rPr>
              <a:t>2/28/23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uFillTx/>
              </a:defRPr>
            </a:lvl1pPr>
          </a:lstStyle>
          <a:p>
            <a:fld id="{5352A75D-604F-40CD-886D-8C331D554ED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montana.edu/software/auth" TargetMode="External"/><Relationship Id="rId2" Type="http://schemas.openxmlformats.org/officeDocument/2006/relationships/hyperlink" Target="https://www.montana.edu/uit/purchase/nviv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umivero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srinternational.com/nvivo/what-is-nviv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990600"/>
            <a:ext cx="5715000" cy="2438400"/>
          </a:xfrm>
        </p:spPr>
        <p:txBody>
          <a:bodyPr/>
          <a:lstStyle/>
          <a:p>
            <a:pPr algn="r"/>
            <a:r>
              <a:rPr lang="en-US" b="1" dirty="0">
                <a:uFillTx/>
              </a:rPr>
              <a:t>INTRODUCTION TO NVIVO</a:t>
            </a:r>
            <a:endParaRPr lang="en-US" sz="3200" dirty="0"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108938"/>
            <a:ext cx="8077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en-US" sz="2400" b="1" i="1" dirty="0">
              <a:uFillTx/>
            </a:endParaRPr>
          </a:p>
          <a:p>
            <a:r>
              <a:rPr lang="en-US" sz="2400" b="1" i="1" dirty="0">
                <a:uFillTx/>
              </a:rPr>
              <a:t>Dr. Will FASSBENDER</a:t>
            </a:r>
          </a:p>
          <a:p>
            <a:r>
              <a:rPr lang="en-US" sz="2400" b="1" i="1" dirty="0"/>
              <a:t>Assistant Professor of English Education</a:t>
            </a:r>
          </a:p>
          <a:p>
            <a:r>
              <a:rPr lang="en-US" sz="2400" b="1" i="1" dirty="0">
                <a:uFillTx/>
              </a:rPr>
              <a:t>Montana State University </a:t>
            </a:r>
          </a:p>
          <a:p>
            <a:r>
              <a:rPr lang="en-US" sz="2400" b="1" i="1" dirty="0" err="1">
                <a:uFillTx/>
              </a:rPr>
              <a:t>Nvivo</a:t>
            </a:r>
            <a:r>
              <a:rPr lang="en-US" sz="2400" b="1" i="1" dirty="0">
                <a:uFillTx/>
              </a:rPr>
              <a:t> Certified Expert</a:t>
            </a:r>
          </a:p>
          <a:p>
            <a:endParaRPr lang="en-US" sz="2400" b="1" i="1" dirty="0">
              <a:uFillTx/>
            </a:endParaRPr>
          </a:p>
          <a:p>
            <a:r>
              <a:rPr lang="en-US" sz="2400" b="1" i="1" dirty="0">
                <a:uFillTx/>
              </a:rPr>
              <a:t>February 27, 2023</a:t>
            </a:r>
          </a:p>
          <a:p>
            <a:endParaRPr lang="en-US" sz="2400" i="1" dirty="0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Affordances of QDAS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uFillTx/>
              </a:rPr>
              <a:t>What QDAS can do</a:t>
            </a:r>
          </a:p>
          <a:p>
            <a:pPr lvl="1"/>
            <a:r>
              <a:rPr lang="en-US" sz="2000" dirty="0">
                <a:uFillTx/>
              </a:rPr>
              <a:t>Impose </a:t>
            </a:r>
            <a:r>
              <a:rPr lang="en-US" sz="2000" dirty="0">
                <a:solidFill>
                  <a:schemeClr val="accent1"/>
                </a:solidFill>
                <a:uFillTx/>
              </a:rPr>
              <a:t>structure</a:t>
            </a:r>
            <a:r>
              <a:rPr lang="en-US" sz="2000" dirty="0">
                <a:uFillTx/>
              </a:rPr>
              <a:t> on unstructured data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uFillTx/>
              </a:rPr>
              <a:t>Make visible </a:t>
            </a:r>
            <a:r>
              <a:rPr lang="en-US" sz="2000" dirty="0">
                <a:uFillTx/>
              </a:rPr>
              <a:t>your analytic strategies</a:t>
            </a:r>
          </a:p>
          <a:p>
            <a:pPr lvl="1"/>
            <a:r>
              <a:rPr lang="en-US" sz="2000" dirty="0">
                <a:uFillTx/>
              </a:rPr>
              <a:t>Make your project </a:t>
            </a:r>
            <a:r>
              <a:rPr lang="en-US" sz="2000" dirty="0">
                <a:solidFill>
                  <a:schemeClr val="accent1"/>
                </a:solidFill>
                <a:uFillTx/>
              </a:rPr>
              <a:t>portable</a:t>
            </a:r>
          </a:p>
          <a:p>
            <a:pPr lvl="1"/>
            <a:r>
              <a:rPr lang="en-US" sz="2000" dirty="0">
                <a:uFillTx/>
              </a:rPr>
              <a:t>Support </a:t>
            </a:r>
            <a:r>
              <a:rPr lang="en-US" sz="2000" dirty="0">
                <a:solidFill>
                  <a:schemeClr val="accent1"/>
                </a:solidFill>
                <a:uFillTx/>
              </a:rPr>
              <a:t>collaboration</a:t>
            </a:r>
            <a:r>
              <a:rPr lang="en-US" sz="2000" dirty="0">
                <a:uFillTx/>
              </a:rPr>
              <a:t> with others</a:t>
            </a:r>
          </a:p>
          <a:p>
            <a:pPr lvl="1"/>
            <a:r>
              <a:rPr lang="en-US" sz="2000" dirty="0">
                <a:uFillTx/>
              </a:rPr>
              <a:t>Create an </a:t>
            </a:r>
            <a:r>
              <a:rPr lang="en-US" sz="2000" dirty="0">
                <a:solidFill>
                  <a:schemeClr val="accent1"/>
                </a:solidFill>
                <a:uFillTx/>
              </a:rPr>
              <a:t>audit</a:t>
            </a:r>
            <a:r>
              <a:rPr lang="en-US" sz="2000" dirty="0">
                <a:uFillTx/>
              </a:rPr>
              <a:t> trail </a:t>
            </a:r>
          </a:p>
          <a:p>
            <a:pPr lvl="1"/>
            <a:r>
              <a:rPr lang="en-US" sz="2000" dirty="0">
                <a:uFillTx/>
              </a:rPr>
              <a:t>Assist you in </a:t>
            </a:r>
            <a:r>
              <a:rPr lang="en-US" sz="2000" dirty="0">
                <a:solidFill>
                  <a:schemeClr val="accent1"/>
                </a:solidFill>
                <a:uFillTx/>
              </a:rPr>
              <a:t>every phase </a:t>
            </a:r>
            <a:r>
              <a:rPr lang="en-US" sz="2000" dirty="0">
                <a:uFillTx/>
              </a:rPr>
              <a:t>of your study (before and beyond analysis)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10</a:t>
            </a:fld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QDAS across the research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r>
              <a:rPr lang="en-US" sz="3500" dirty="0">
                <a:uFillTx/>
              </a:rPr>
              <a:t>Create a “textual laboratory” (</a:t>
            </a:r>
            <a:r>
              <a:rPr lang="en-US" sz="3500" dirty="0" err="1">
                <a:uFillTx/>
              </a:rPr>
              <a:t>Konopásek</a:t>
            </a:r>
            <a:r>
              <a:rPr lang="en-US" sz="3500" dirty="0">
                <a:uFillTx/>
              </a:rPr>
              <a:t>, 2008) to </a:t>
            </a:r>
            <a:r>
              <a:rPr lang="en-US" sz="3500" dirty="0">
                <a:solidFill>
                  <a:schemeClr val="accent1"/>
                </a:solidFill>
                <a:uFillTx/>
              </a:rPr>
              <a:t>organize</a:t>
            </a:r>
            <a:r>
              <a:rPr lang="en-US" sz="3500" dirty="0">
                <a:uFillTx/>
              </a:rPr>
              <a:t> study materials</a:t>
            </a:r>
          </a:p>
          <a:p>
            <a:r>
              <a:rPr lang="en-US" sz="3500" dirty="0">
                <a:uFillTx/>
              </a:rPr>
              <a:t>Organize and review the </a:t>
            </a:r>
            <a:r>
              <a:rPr lang="en-US" sz="3500" dirty="0">
                <a:solidFill>
                  <a:schemeClr val="accent1"/>
                </a:solidFill>
                <a:uFillTx/>
              </a:rPr>
              <a:t>literature</a:t>
            </a:r>
          </a:p>
          <a:p>
            <a:r>
              <a:rPr lang="en-US" sz="3500" dirty="0">
                <a:uFillTx/>
              </a:rPr>
              <a:t>Capture field notes, social media, and other </a:t>
            </a:r>
            <a:r>
              <a:rPr lang="en-US" sz="3500" dirty="0">
                <a:solidFill>
                  <a:schemeClr val="accent1"/>
                </a:solidFill>
                <a:uFillTx/>
              </a:rPr>
              <a:t>data types</a:t>
            </a:r>
          </a:p>
          <a:p>
            <a:r>
              <a:rPr lang="en-US" sz="3500" dirty="0">
                <a:uFillTx/>
              </a:rPr>
              <a:t>Create a research </a:t>
            </a:r>
            <a:r>
              <a:rPr lang="en-US" sz="3500" dirty="0">
                <a:solidFill>
                  <a:schemeClr val="accent1"/>
                </a:solidFill>
                <a:uFillTx/>
              </a:rPr>
              <a:t>journal</a:t>
            </a:r>
            <a:r>
              <a:rPr lang="en-US" sz="3500" dirty="0">
                <a:uFillTx/>
              </a:rPr>
              <a:t> to track study progress</a:t>
            </a:r>
          </a:p>
          <a:p>
            <a:r>
              <a:rPr lang="en-US" sz="3500" dirty="0">
                <a:uFillTx/>
              </a:rPr>
              <a:t>Find every instance of a word in the data for </a:t>
            </a:r>
            <a:r>
              <a:rPr lang="en-US" sz="3500" dirty="0">
                <a:solidFill>
                  <a:schemeClr val="accent1"/>
                </a:solidFill>
                <a:uFillTx/>
              </a:rPr>
              <a:t>preliminary analysis</a:t>
            </a:r>
          </a:p>
          <a:p>
            <a:pPr marL="45720" indent="0">
              <a:buNone/>
            </a:pPr>
            <a:endParaRPr lang="en-US" sz="2800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11</a:t>
            </a:fld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QDAS across the research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uFillTx/>
              </a:rPr>
              <a:t>Transcribe</a:t>
            </a:r>
            <a:r>
              <a:rPr lang="en-US" sz="2800" dirty="0">
                <a:uFillTx/>
              </a:rPr>
              <a:t> data and connect it to the media file</a:t>
            </a:r>
          </a:p>
          <a:p>
            <a:r>
              <a:rPr lang="en-US" sz="2800" dirty="0">
                <a:uFillTx/>
              </a:rPr>
              <a:t>Create written </a:t>
            </a:r>
            <a:r>
              <a:rPr lang="en-US" sz="2800" dirty="0">
                <a:solidFill>
                  <a:schemeClr val="accent1"/>
                </a:solidFill>
                <a:uFillTx/>
              </a:rPr>
              <a:t>reflections</a:t>
            </a:r>
            <a:r>
              <a:rPr lang="en-US" sz="2800" dirty="0">
                <a:uFillTx/>
              </a:rPr>
              <a:t> while reading through data</a:t>
            </a:r>
          </a:p>
          <a:p>
            <a:r>
              <a:rPr lang="en-US" sz="2800" dirty="0">
                <a:solidFill>
                  <a:schemeClr val="accent1"/>
                </a:solidFill>
                <a:uFillTx/>
              </a:rPr>
              <a:t>Visualize</a:t>
            </a:r>
            <a:r>
              <a:rPr lang="en-US" sz="2800" dirty="0">
                <a:uFillTx/>
              </a:rPr>
              <a:t> relationships between codes to generate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12</a:t>
            </a:fld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6400-816C-6E3A-5758-505E2D59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the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813E-B3BD-80AF-0C66-FFE2EFECF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MSU has an enterprise/site license (which makes it free to all faculty)</a:t>
            </a:r>
          </a:p>
          <a:p>
            <a:r>
              <a:rPr lang="en-US" dirty="0"/>
              <a:t>Getting the software onto your computer is a two-step process:</a:t>
            </a:r>
          </a:p>
          <a:p>
            <a:pPr lvl="1"/>
            <a:r>
              <a:rPr lang="en-US" dirty="0"/>
              <a:t>First you need to </a:t>
            </a:r>
            <a:r>
              <a:rPr lang="en-US" dirty="0">
                <a:hlinkClick r:id="rId2"/>
              </a:rPr>
              <a:t>download the software</a:t>
            </a:r>
            <a:endParaRPr lang="en-US" dirty="0"/>
          </a:p>
          <a:p>
            <a:pPr lvl="1"/>
            <a:r>
              <a:rPr lang="en-US" dirty="0"/>
              <a:t>Second, you need to get your key via the </a:t>
            </a:r>
            <a:r>
              <a:rPr lang="en-US" dirty="0">
                <a:hlinkClick r:id="rId3"/>
              </a:rPr>
              <a:t>UIT Software Portal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E9265-F70A-548C-4B39-9C2A5052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13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1086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F89E-9EE4-DD56-0B06-96E69323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4F431-1707-4B8C-2F86-5524AA442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walkthrough the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99863-385F-B6C2-0B6D-363FCBE6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14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9911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02D6-5B25-2B6A-7A98-182F2C64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09D2-7D01-3CC3-A266-47D928818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want to show you a few resources available to you through NVivo’s parent company </a:t>
            </a:r>
            <a:r>
              <a:rPr lang="en-US" dirty="0" err="1">
                <a:hlinkClick r:id="rId2"/>
              </a:rPr>
              <a:t>Lumivero</a:t>
            </a:r>
            <a:r>
              <a:rPr lang="en-US" dirty="0"/>
              <a:t> (formerly QSR International)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06E09-265F-CEA0-0C5C-B8262281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15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773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42DF-526E-8515-FD87-6CF379C7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9BC7-44AD-988D-9F08-30A58B4F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questions do you have about getting started?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D6F0E-C034-E7A8-C5D1-D407E443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16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73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uFillTx/>
              </a:rPr>
              <a:t>This lunch &amp; learn will provide a basic overview of…</a:t>
            </a:r>
          </a:p>
          <a:p>
            <a:pPr lvl="1"/>
            <a:r>
              <a:rPr lang="en-US" sz="3400" dirty="0"/>
              <a:t>what NVivo QDAS is</a:t>
            </a:r>
          </a:p>
          <a:p>
            <a:pPr lvl="1"/>
            <a:r>
              <a:rPr lang="en-US" sz="3400" dirty="0">
                <a:uFillTx/>
              </a:rPr>
              <a:t>how to download the software from UIT</a:t>
            </a:r>
          </a:p>
          <a:p>
            <a:pPr lvl="1"/>
            <a:r>
              <a:rPr lang="en-US" sz="3400" dirty="0"/>
              <a:t>getting started with the basics of NVivo</a:t>
            </a:r>
            <a:endParaRPr lang="en-US" sz="3400" dirty="0">
              <a:uFillTx/>
            </a:endParaRPr>
          </a:p>
          <a:p>
            <a:pPr marL="0" indent="0">
              <a:buNone/>
            </a:pPr>
            <a:endParaRPr lang="en-US" sz="3200" dirty="0">
              <a:uFillTx/>
            </a:endParaRPr>
          </a:p>
          <a:p>
            <a:pPr marL="45720" indent="0">
              <a:buNone/>
            </a:pPr>
            <a:endParaRPr lang="en-US" sz="2800" dirty="0">
              <a:uFillTx/>
            </a:endParaRPr>
          </a:p>
          <a:p>
            <a:endParaRPr lang="en-US" sz="2800" dirty="0">
              <a:uFillTx/>
            </a:endParaRPr>
          </a:p>
          <a:p>
            <a:endParaRPr lang="en-US" sz="2800" dirty="0">
              <a:uFillTx/>
            </a:endParaRPr>
          </a:p>
          <a:p>
            <a:endParaRPr lang="en-US" sz="2800" dirty="0">
              <a:uFillTx/>
            </a:endParaRPr>
          </a:p>
          <a:p>
            <a:pPr lvl="1"/>
            <a:endParaRPr lang="en-US" sz="260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2</a:t>
            </a:fld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6EC8-07FE-34A0-0E41-BEBD3D29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0FF4-6755-8DD2-7AF6-B7F995C0F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QDAS/NVivo Overview</a:t>
            </a:r>
          </a:p>
          <a:p>
            <a:r>
              <a:rPr lang="en-US" dirty="0"/>
              <a:t>How to download the software</a:t>
            </a:r>
          </a:p>
          <a:p>
            <a:r>
              <a:rPr lang="en-US" dirty="0"/>
              <a:t>Getting Started with basic functions</a:t>
            </a:r>
          </a:p>
          <a:p>
            <a:pPr lvl="1"/>
            <a:r>
              <a:rPr lang="en-US" dirty="0"/>
              <a:t>Importing data</a:t>
            </a:r>
          </a:p>
          <a:p>
            <a:pPr lvl="1"/>
            <a:r>
              <a:rPr lang="en-US" dirty="0"/>
              <a:t>Coding data</a:t>
            </a:r>
          </a:p>
          <a:p>
            <a:r>
              <a:rPr lang="en-US" dirty="0"/>
              <a:t>Share additional resources from NVivo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C7D4-B084-DBD7-6D6D-704416B2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164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uFillTx/>
              </a:rPr>
              <a:t>Will Fassbender</a:t>
            </a:r>
          </a:p>
          <a:p>
            <a:r>
              <a:rPr lang="en-US" sz="2800" dirty="0">
                <a:uFillTx/>
              </a:rPr>
              <a:t>Assistant Professor in the English Department</a:t>
            </a:r>
          </a:p>
          <a:p>
            <a:r>
              <a:rPr lang="en-US" sz="2800" dirty="0">
                <a:uFillTx/>
              </a:rPr>
              <a:t>I started using NVivo in graduate school and became a certified expert in 2016</a:t>
            </a:r>
          </a:p>
          <a:p>
            <a:endParaRPr lang="en-US" sz="2800" dirty="0">
              <a:uFillTx/>
            </a:endParaRPr>
          </a:p>
          <a:p>
            <a:r>
              <a:rPr lang="en-US" sz="2800" dirty="0"/>
              <a:t>In the chat and face to face, I would love to know level of expertise/comfort with NVivo on a scale of 1-10.</a:t>
            </a:r>
          </a:p>
          <a:p>
            <a:endParaRPr lang="en-US" sz="280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4</a:t>
            </a:fld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A few things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uFillTx/>
              </a:rPr>
              <a:t>Questions welcome at all times</a:t>
            </a:r>
          </a:p>
          <a:p>
            <a:pPr lvl="1"/>
            <a:r>
              <a:rPr lang="en-US" sz="3400" dirty="0">
                <a:uFillTx/>
              </a:rPr>
              <a:t>Ask me to slow down</a:t>
            </a:r>
          </a:p>
          <a:p>
            <a:pPr lvl="1"/>
            <a:r>
              <a:rPr lang="en-US" sz="3400" dirty="0"/>
              <a:t>I’m happy to go over something multiple times</a:t>
            </a:r>
          </a:p>
          <a:p>
            <a:pPr lvl="1"/>
            <a:r>
              <a:rPr lang="en-US" sz="3400" dirty="0">
                <a:uFillTx/>
              </a:rPr>
              <a:t>Recognize that this is purely introductory…we will barely scratch the surface today</a:t>
            </a:r>
            <a:endParaRPr lang="en-US" sz="3600" dirty="0">
              <a:uFillTx/>
            </a:endParaRPr>
          </a:p>
          <a:p>
            <a:pPr marL="45720" indent="0">
              <a:buNone/>
            </a:pPr>
            <a:endParaRPr lang="en-US" sz="2800" dirty="0">
              <a:uFillTx/>
            </a:endParaRPr>
          </a:p>
          <a:p>
            <a:endParaRPr lang="en-US" sz="2800" dirty="0">
              <a:uFillTx/>
            </a:endParaRPr>
          </a:p>
          <a:p>
            <a:endParaRPr lang="en-US" sz="2800" dirty="0">
              <a:uFillTx/>
            </a:endParaRPr>
          </a:p>
          <a:p>
            <a:endParaRPr lang="en-US" sz="2800" dirty="0">
              <a:uFillTx/>
            </a:endParaRPr>
          </a:p>
          <a:p>
            <a:pPr lvl="1"/>
            <a:endParaRPr lang="en-US" sz="260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5</a:t>
            </a:fld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What is NVivo?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uFillTx/>
              </a:rPr>
              <a:t>Qualitative Data Analysis Software (QDAS) that “supports qualitative and mixed methods research” to “help you </a:t>
            </a:r>
            <a:r>
              <a:rPr lang="en-US" b="1" dirty="0">
                <a:uFillTx/>
              </a:rPr>
              <a:t>organize, analyze and find insights in unstructured, or qualitative data</a:t>
            </a:r>
            <a:r>
              <a:rPr lang="en-US" dirty="0">
                <a:uFillTx/>
              </a:rPr>
              <a:t> like: interviews, open-ended survey responses, articles, social media and web content”</a:t>
            </a:r>
          </a:p>
          <a:p>
            <a:r>
              <a:rPr lang="en-US" dirty="0">
                <a:uFillTx/>
              </a:rPr>
              <a:t>Work more efficiently</a:t>
            </a:r>
          </a:p>
          <a:p>
            <a:r>
              <a:rPr lang="en-US" dirty="0">
                <a:uFillTx/>
              </a:rPr>
              <a:t>Save time</a:t>
            </a:r>
          </a:p>
          <a:p>
            <a:r>
              <a:rPr lang="en-US" dirty="0">
                <a:uFillTx/>
              </a:rPr>
              <a:t>Quickly organize, store and retrieve data </a:t>
            </a:r>
          </a:p>
          <a:p>
            <a:r>
              <a:rPr lang="en-US" dirty="0">
                <a:uFillTx/>
              </a:rPr>
              <a:t>Uncover connections in ways that aren’t possible manually</a:t>
            </a:r>
          </a:p>
          <a:p>
            <a:r>
              <a:rPr lang="en-US" dirty="0">
                <a:uFillTx/>
              </a:rPr>
              <a:t>Rigorously back-up findings with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6</a:t>
            </a:fld>
            <a:endParaRPr lang="en-US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8610600" y="65633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uFillTx/>
              </a:rPr>
              <a:t>Source: </a:t>
            </a:r>
            <a:r>
              <a:rPr lang="en-US" sz="1400" dirty="0">
                <a:uFillTx/>
                <a:hlinkClick r:id="rId2"/>
              </a:rPr>
              <a:t>Nvivo website</a:t>
            </a:r>
            <a:endParaRPr lang="en-US" sz="1400" dirty="0">
              <a:uFillTx/>
            </a:endParaRPr>
          </a:p>
          <a:p>
            <a:endParaRPr lang="en-US" sz="1400" dirty="0"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What is QDAS: Qualitative data analysis software?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>
                <a:uFillTx/>
              </a:rPr>
              <a:t>There’s no one right or best way to use QDAS</a:t>
            </a:r>
          </a:p>
          <a:p>
            <a:r>
              <a:rPr lang="en-US" sz="3600" dirty="0">
                <a:uFillTx/>
              </a:rPr>
              <a:t>QDAS programs are not the equivalent of SPSS, R, or SAS</a:t>
            </a:r>
          </a:p>
          <a:p>
            <a:r>
              <a:rPr lang="en-US" sz="3600" dirty="0">
                <a:uFillTx/>
              </a:rPr>
              <a:t>More like a data management system</a:t>
            </a:r>
          </a:p>
          <a:p>
            <a:endParaRPr lang="en-US" sz="3600" dirty="0">
              <a:uFillTx/>
            </a:endParaRPr>
          </a:p>
          <a:p>
            <a:endParaRPr lang="en-US" sz="3600" dirty="0">
              <a:uFillTx/>
            </a:endParaRPr>
          </a:p>
          <a:p>
            <a:endParaRPr lang="en-US" sz="3600" dirty="0">
              <a:uFillTx/>
            </a:endParaRPr>
          </a:p>
          <a:p>
            <a:pPr marL="45720" indent="0">
              <a:buNone/>
            </a:pPr>
            <a:endParaRPr lang="en-US" sz="3600" dirty="0">
              <a:uFillTx/>
            </a:endParaRPr>
          </a:p>
          <a:p>
            <a:r>
              <a:rPr lang="en-US" sz="3600" dirty="0">
                <a:uFillTx/>
              </a:rPr>
              <a:t>Selected based on access, support, resources</a:t>
            </a:r>
          </a:p>
          <a:p>
            <a:r>
              <a:rPr lang="en-US" sz="3600" dirty="0">
                <a:uFillTx/>
              </a:rPr>
              <a:t>You have to tell the software what to do</a:t>
            </a:r>
          </a:p>
          <a:p>
            <a:pPr marL="365760" lvl="1" indent="0">
              <a:buNone/>
            </a:pPr>
            <a:endParaRPr lang="en-US" sz="2600" dirty="0">
              <a:uFillTx/>
            </a:endParaRPr>
          </a:p>
          <a:p>
            <a:endParaRPr lang="en-US" sz="2800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7</a:t>
            </a:fld>
            <a:endParaRPr lang="en-US">
              <a:uFillTx/>
            </a:endParaRPr>
          </a:p>
        </p:txBody>
      </p:sp>
      <p:pic>
        <p:nvPicPr>
          <p:cNvPr id="4" name="Picture 2" descr="http://onlineqda.hud.ac.uk/Step_by_step_software/Atlas.ti/Atlas.ti_7/Images/ATLAS.ti%207%20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446" y="3981997"/>
            <a:ext cx="685800" cy="688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</p:pic>
      <p:pic>
        <p:nvPicPr>
          <p:cNvPr id="5" name="Picture 7" descr="MAXQDA symbo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058514"/>
            <a:ext cx="1830505" cy="5356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0461" y="3961726"/>
            <a:ext cx="1509841" cy="6324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5139" y="3929610"/>
            <a:ext cx="1294773" cy="664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1983" y="4078131"/>
            <a:ext cx="1371600" cy="486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E840-006D-F947-B48A-5A4B4A36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Digital Workflow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9F7C974-9B26-3D4D-9336-357917CEAD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0688" y="2438400"/>
          <a:ext cx="8824912" cy="421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2456">
                  <a:extLst>
                    <a:ext uri="{9D8B030D-6E8A-4147-A177-3AD203B41FA5}">
                      <a16:colId xmlns:a16="http://schemas.microsoft.com/office/drawing/2014/main" val="3792044650"/>
                    </a:ext>
                  </a:extLst>
                </a:gridCol>
                <a:gridCol w="4412456">
                  <a:extLst>
                    <a:ext uri="{9D8B030D-6E8A-4147-A177-3AD203B41FA5}">
                      <a16:colId xmlns:a16="http://schemas.microsoft.com/office/drawing/2014/main" val="2961999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1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39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Writing/Reporting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37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3477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6E829-3AB7-204D-AF26-66842766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8</a:t>
            </a:fld>
            <a:endParaRPr lang="en-US">
              <a:uFillTx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4C301F0-4FD8-FB45-A3D7-6D9287E3A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94" y="3175121"/>
            <a:ext cx="826594" cy="826594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2E31D7E8-D09E-0D43-8AE5-D8400C8FD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57" y="3164894"/>
            <a:ext cx="826594" cy="82659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B40DD03-364C-BA44-89EA-0BC40EA52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78" y="3188420"/>
            <a:ext cx="926063" cy="880258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E06B94-E204-C944-B907-D302AB924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45" y="3199306"/>
            <a:ext cx="826594" cy="82659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4831040-F1BF-1541-AB81-842C01B07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2" y="3175121"/>
            <a:ext cx="893557" cy="893557"/>
          </a:xfrm>
          <a:prstGeom prst="rect">
            <a:avLst/>
          </a:prstGeom>
        </p:spPr>
      </p:pic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4CDF19F3-5FC6-6247-9A08-3B5CD31F5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51" y="2882900"/>
            <a:ext cx="589537" cy="1283794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4828F41-BAFB-CC48-BDF6-CA701C726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88" y="3199306"/>
            <a:ext cx="826594" cy="82659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01F79DF-C034-4C46-9161-F7CCD5967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88" y="5181600"/>
            <a:ext cx="1078114" cy="107811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45BCCB5A-9644-024A-B4D8-FD7E6BB311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71" y="5270500"/>
            <a:ext cx="893557" cy="893557"/>
          </a:xfrm>
          <a:prstGeom prst="rect">
            <a:avLst/>
          </a:prstGeom>
        </p:spPr>
      </p:pic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3A241416-9F91-1447-9CC8-853023F1A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45" y="5272453"/>
            <a:ext cx="893557" cy="8935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8FAA52E-A93F-B849-AE9A-235D3617F5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55" y="5213101"/>
            <a:ext cx="1043233" cy="1043233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7419F46-F311-0B41-81FD-3D35CC0CF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89" y="5266143"/>
            <a:ext cx="965499" cy="897914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985ABC32-8FEB-4A4B-B09F-F5818665D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75" y="5266143"/>
            <a:ext cx="961224" cy="91368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F16C100-4F2B-A040-84C4-7AF58E3BCF70}"/>
              </a:ext>
            </a:extLst>
          </p:cNvPr>
          <p:cNvSpPr txBox="1"/>
          <p:nvPr/>
        </p:nvSpPr>
        <p:spPr>
          <a:xfrm>
            <a:off x="7645101" y="4166694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Zoom H1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7E3E0D-1F24-7F48-BF0D-5A95A264B2B8}"/>
              </a:ext>
            </a:extLst>
          </p:cNvPr>
          <p:cNvSpPr txBox="1"/>
          <p:nvPr/>
        </p:nvSpPr>
        <p:spPr>
          <a:xfrm>
            <a:off x="8993188" y="4178300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Evernote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72E0AD-96C3-2E43-BEC4-F7C2012392F5}"/>
              </a:ext>
            </a:extLst>
          </p:cNvPr>
          <p:cNvSpPr txBox="1"/>
          <p:nvPr/>
        </p:nvSpPr>
        <p:spPr>
          <a:xfrm>
            <a:off x="6349701" y="4178300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Filmic Pro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E74E72-186A-134B-971B-BBFB90478A35}"/>
              </a:ext>
            </a:extLst>
          </p:cNvPr>
          <p:cNvSpPr txBox="1"/>
          <p:nvPr/>
        </p:nvSpPr>
        <p:spPr>
          <a:xfrm>
            <a:off x="2897188" y="4175323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PDF Expert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10790D-8066-204B-BAEB-4D153E632C91}"/>
              </a:ext>
            </a:extLst>
          </p:cNvPr>
          <p:cNvSpPr txBox="1"/>
          <p:nvPr/>
        </p:nvSpPr>
        <p:spPr>
          <a:xfrm>
            <a:off x="3887788" y="4178300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Evernote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9C1254-AE30-004D-867E-36BFCEB3C88B}"/>
              </a:ext>
            </a:extLst>
          </p:cNvPr>
          <p:cNvSpPr txBox="1"/>
          <p:nvPr/>
        </p:nvSpPr>
        <p:spPr>
          <a:xfrm>
            <a:off x="4979689" y="4178300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Dragon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46B45F-186E-394B-BF43-F78380947B4C}"/>
              </a:ext>
            </a:extLst>
          </p:cNvPr>
          <p:cNvSpPr txBox="1"/>
          <p:nvPr/>
        </p:nvSpPr>
        <p:spPr>
          <a:xfrm>
            <a:off x="1754188" y="4178300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Mendeley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C23EA9-4E3F-064C-9539-0CB7B9FCE237}"/>
              </a:ext>
            </a:extLst>
          </p:cNvPr>
          <p:cNvSpPr txBox="1"/>
          <p:nvPr/>
        </p:nvSpPr>
        <p:spPr>
          <a:xfrm>
            <a:off x="1830388" y="6232723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Trint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7347F4-FF22-8D41-9900-44340C113C78}"/>
              </a:ext>
            </a:extLst>
          </p:cNvPr>
          <p:cNvSpPr txBox="1"/>
          <p:nvPr/>
        </p:nvSpPr>
        <p:spPr>
          <a:xfrm>
            <a:off x="3227089" y="6245880"/>
            <a:ext cx="13464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Final Cut Pro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CDFFA8-3E27-AE44-8406-5B5DB710F5E9}"/>
              </a:ext>
            </a:extLst>
          </p:cNvPr>
          <p:cNvSpPr txBox="1"/>
          <p:nvPr/>
        </p:nvSpPr>
        <p:spPr>
          <a:xfrm>
            <a:off x="4649788" y="6235700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NVivo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0261B0-D959-0A4D-A6D7-8A329FFC9F89}"/>
              </a:ext>
            </a:extLst>
          </p:cNvPr>
          <p:cNvSpPr txBox="1"/>
          <p:nvPr/>
        </p:nvSpPr>
        <p:spPr>
          <a:xfrm>
            <a:off x="6249988" y="6235700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Scrivener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0143DE-5014-2447-B5FA-6B49D6F869F7}"/>
              </a:ext>
            </a:extLst>
          </p:cNvPr>
          <p:cNvSpPr txBox="1"/>
          <p:nvPr/>
        </p:nvSpPr>
        <p:spPr>
          <a:xfrm>
            <a:off x="7620000" y="6235700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MS Word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1BC31E-70D2-DA45-BE45-AEB8BFDA2A6C}"/>
              </a:ext>
            </a:extLst>
          </p:cNvPr>
          <p:cNvSpPr txBox="1"/>
          <p:nvPr/>
        </p:nvSpPr>
        <p:spPr>
          <a:xfrm>
            <a:off x="9094489" y="6235700"/>
            <a:ext cx="11940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Mendeley</a:t>
            </a:r>
          </a:p>
        </p:txBody>
      </p:sp>
    </p:spTree>
    <p:extLst>
      <p:ext uri="{BB962C8B-B14F-4D97-AF65-F5344CB8AC3E}">
        <p14:creationId xmlns:p14="http://schemas.microsoft.com/office/powerpoint/2010/main" val="275661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Limitations of QDAS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uFillTx/>
              </a:rPr>
              <a:t>What QDA software can’t do</a:t>
            </a:r>
          </a:p>
          <a:p>
            <a:pPr lvl="1"/>
            <a:r>
              <a:rPr lang="en-US" sz="3200" dirty="0">
                <a:uFillTx/>
              </a:rPr>
              <a:t>Analyze your data </a:t>
            </a:r>
            <a:r>
              <a:rPr lang="en-US" sz="3200" dirty="0">
                <a:solidFill>
                  <a:schemeClr val="accent1"/>
                </a:solidFill>
                <a:uFillTx/>
              </a:rPr>
              <a:t>for</a:t>
            </a:r>
            <a:r>
              <a:rPr lang="en-US" sz="3200" dirty="0">
                <a:uFillTx/>
              </a:rPr>
              <a:t> you (yet…)</a:t>
            </a:r>
          </a:p>
          <a:p>
            <a:pPr lvl="1"/>
            <a:r>
              <a:rPr lang="en-US" sz="3200" dirty="0">
                <a:uFillTx/>
              </a:rPr>
              <a:t>Take control </a:t>
            </a:r>
            <a:r>
              <a:rPr lang="en-US" sz="3200" dirty="0">
                <a:solidFill>
                  <a:schemeClr val="accent1"/>
                </a:solidFill>
                <a:uFillTx/>
              </a:rPr>
              <a:t>away</a:t>
            </a:r>
            <a:r>
              <a:rPr lang="en-US" sz="3200" dirty="0">
                <a:uFillTx/>
              </a:rPr>
              <a:t> from you</a:t>
            </a:r>
          </a:p>
          <a:p>
            <a:pPr lvl="1"/>
            <a:r>
              <a:rPr lang="en-US" sz="3200" dirty="0">
                <a:uFillTx/>
              </a:rPr>
              <a:t>Make the analysis process </a:t>
            </a:r>
            <a:r>
              <a:rPr lang="en-US" sz="3200" dirty="0">
                <a:solidFill>
                  <a:schemeClr val="accent1"/>
                </a:solidFill>
                <a:uFillTx/>
              </a:rPr>
              <a:t>easier</a:t>
            </a:r>
            <a:r>
              <a:rPr lang="en-US" sz="3200" dirty="0">
                <a:uFillTx/>
              </a:rPr>
              <a:t> or </a:t>
            </a:r>
            <a:r>
              <a:rPr lang="en-US" sz="3200" dirty="0">
                <a:solidFill>
                  <a:schemeClr val="accent1"/>
                </a:solidFill>
                <a:uFillTx/>
              </a:rPr>
              <a:t>faster</a:t>
            </a:r>
          </a:p>
          <a:p>
            <a:pPr lvl="1"/>
            <a:r>
              <a:rPr lang="en-US" sz="3200" dirty="0">
                <a:uFillTx/>
              </a:rPr>
              <a:t>Support only </a:t>
            </a:r>
            <a:r>
              <a:rPr lang="en-US" sz="3200" dirty="0">
                <a:solidFill>
                  <a:schemeClr val="accent1"/>
                </a:solidFill>
                <a:uFillTx/>
              </a:rPr>
              <a:t>one kind </a:t>
            </a:r>
            <a:r>
              <a:rPr lang="en-US" sz="3200" dirty="0">
                <a:uFillTx/>
              </a:rPr>
              <a:t>of analysis (e.g. grounded theory, ethnography, discourse analysis)</a:t>
            </a:r>
          </a:p>
          <a:p>
            <a:endParaRPr lang="en-US" sz="280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75D-604F-40CD-886D-8C331D554ED1}" type="slidenum">
              <a:rPr lang="en-US" smtClean="0">
                <a:uFillTx/>
              </a:rPr>
              <a:t>9</a:t>
            </a:fld>
            <a:endParaRPr lang="en-US">
              <a:uFillTx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13205</TotalTime>
  <Words>610</Words>
  <Application>Microsoft Macintosh PowerPoint</Application>
  <PresentationFormat>Widescreen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INTRODUCTION TO NVIVO</vt:lpstr>
      <vt:lpstr>Overview</vt:lpstr>
      <vt:lpstr>Agenda</vt:lpstr>
      <vt:lpstr>Introductions</vt:lpstr>
      <vt:lpstr>A few things</vt:lpstr>
      <vt:lpstr>What is NVivo? </vt:lpstr>
      <vt:lpstr>What is QDAS: Qualitative data analysis software? </vt:lpstr>
      <vt:lpstr>My Digital Workflow</vt:lpstr>
      <vt:lpstr>Limitations of QDAS</vt:lpstr>
      <vt:lpstr>Affordances of QDAS</vt:lpstr>
      <vt:lpstr>QDAS across the research process</vt:lpstr>
      <vt:lpstr>QDAS across the research process</vt:lpstr>
      <vt:lpstr>Downloading the Software</vt:lpstr>
      <vt:lpstr>Getting Started</vt:lpstr>
      <vt:lpstr>Resources</vt:lpstr>
      <vt:lpstr>Q&amp;A</vt:lpstr>
    </vt:vector>
  </TitlesOfParts>
  <Company>College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Trena Paulus</dc:creator>
  <cp:lastModifiedBy>Fassbender, William</cp:lastModifiedBy>
  <cp:revision>491</cp:revision>
  <cp:lastPrinted>2016-09-03T22:25:34Z</cp:lastPrinted>
  <dcterms:created xsi:type="dcterms:W3CDTF">2015-09-11T20:02:30Z</dcterms:created>
  <dcterms:modified xsi:type="dcterms:W3CDTF">2023-02-28T20:18:52Z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3C1479CC-89CB-44B7-8E76-FBC2DCE90AA3</vt:lpwstr>
  </property>
  <property fmtid="{D5CDD505-2E9C-101B-9397-08002B2CF9AE}" pid="3" name="ArticulatePath">
    <vt:lpwstr>UGAQUALTQR2016</vt:lpwstr>
  </property>
</Properties>
</file>