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6" r:id="rId2"/>
    <p:sldId id="257" r:id="rId3"/>
    <p:sldId id="258" r:id="rId4"/>
    <p:sldId id="259" r:id="rId5"/>
    <p:sldId id="260" r:id="rId6"/>
    <p:sldId id="261" r:id="rId7"/>
    <p:sldId id="263" r:id="rId8"/>
    <p:sldId id="262" r:id="rId9"/>
    <p:sldId id="266" r:id="rId10"/>
    <p:sldId id="268" r:id="rId11"/>
    <p:sldId id="274" r:id="rId12"/>
    <p:sldId id="270" r:id="rId13"/>
    <p:sldId id="275" r:id="rId14"/>
    <p:sldId id="271" r:id="rId15"/>
    <p:sldId id="267" r:id="rId16"/>
    <p:sldId id="269" r:id="rId17"/>
    <p:sldId id="272" r:id="rId18"/>
    <p:sldId id="298" r:id="rId19"/>
    <p:sldId id="276" r:id="rId20"/>
    <p:sldId id="297"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126"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9"/>
            <a:ext cx="7772400" cy="1470025"/>
          </a:xfrm>
        </p:spPr>
        <p:txBody>
          <a:bodyPr/>
          <a:lstStyle>
            <a:lvl1pPr>
              <a:defRPr>
                <a:solidFill>
                  <a:schemeClr val="tx1"/>
                </a:solidFill>
              </a:defRPr>
            </a:lvl1pPr>
          </a:lstStyle>
          <a:p>
            <a:r>
              <a:rPr lang="en-US" dirty="0"/>
              <a:t>Title</a:t>
            </a:r>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Subtitle</a:t>
            </a:r>
          </a:p>
        </p:txBody>
      </p:sp>
      <p:sp>
        <p:nvSpPr>
          <p:cNvPr id="4" name="Date Placeholder 3"/>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1412784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1929398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2968366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Title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2393706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842708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2797072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18941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1141435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3974588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864630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07A9634C-365A-9845-9775-8941B6FBB9ED}" type="datetimeFigureOut">
              <a:rPr lang="en-US" smtClean="0"/>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dirty="0"/>
          </a:p>
        </p:txBody>
      </p:sp>
    </p:spTree>
    <p:extLst>
      <p:ext uri="{BB962C8B-B14F-4D97-AF65-F5344CB8AC3E}">
        <p14:creationId xmlns:p14="http://schemas.microsoft.com/office/powerpoint/2010/main" val="1229052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MSU-ppt-2011-white-final.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7A9634C-365A-9845-9775-8941B6FBB9ED}" type="datetimeFigureOut">
              <a:rPr lang="en-US" smtClean="0"/>
              <a:t>10/10/2024</a:t>
            </a:fld>
            <a:endParaRPr lang="en-US" dirty="0"/>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AC8EB61-6689-BD46-842D-184A5EFC0833}" type="slidenum">
              <a:rPr lang="en-US" smtClean="0"/>
              <a:t>‹#›</a:t>
            </a:fld>
            <a:endParaRPr lang="en-US" dirty="0"/>
          </a:p>
        </p:txBody>
      </p:sp>
    </p:spTree>
    <p:extLst>
      <p:ext uri="{BB962C8B-B14F-4D97-AF65-F5344CB8AC3E}">
        <p14:creationId xmlns:p14="http://schemas.microsoft.com/office/powerpoint/2010/main" val="436468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subawards@montana.ed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subawards@montana.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subawards@montana.ed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18AC311-82A3-4D4B-A278-87BACED3210C}"/>
              </a:ext>
            </a:extLst>
          </p:cNvPr>
          <p:cNvSpPr txBox="1">
            <a:spLocks/>
          </p:cNvSpPr>
          <p:nvPr/>
        </p:nvSpPr>
        <p:spPr>
          <a:xfrm>
            <a:off x="1524001" y="2314574"/>
            <a:ext cx="6322958" cy="2371143"/>
          </a:xfrm>
          <a:prstGeom prst="rect">
            <a:avLst/>
          </a:prstGeom>
        </p:spPr>
        <p:txBody>
          <a:bodyPr>
            <a:normAutofit fontScale="97500"/>
          </a:bodyPr>
          <a:lstStyle>
            <a:lvl1pPr algn="ctr" defTabSz="342900" rtl="0" eaLnBrk="1" latinLnBrk="0" hangingPunct="1">
              <a:spcBef>
                <a:spcPct val="0"/>
              </a:spcBef>
              <a:buNone/>
              <a:defRPr sz="33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Office of Sponsored Programs</a:t>
            </a:r>
            <a:br>
              <a:rPr lang="en-US" sz="32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 </a:t>
            </a:r>
            <a:r>
              <a:rPr lang="en-US" sz="3700" b="1" dirty="0"/>
              <a:t>Subaward Management</a:t>
            </a:r>
            <a:endParaRPr lang="en-US" sz="2800" b="1" dirty="0">
              <a:latin typeface="Arial" panose="020B0604020202020204" pitchFamily="34" charset="0"/>
              <a:cs typeface="Arial" panose="020B0604020202020204" pitchFamily="34" charset="0"/>
            </a:endParaRPr>
          </a:p>
        </p:txBody>
      </p:sp>
      <p:sp>
        <p:nvSpPr>
          <p:cNvPr id="7" name="Subtitle 2">
            <a:extLst>
              <a:ext uri="{FF2B5EF4-FFF2-40B4-BE49-F238E27FC236}">
                <a16:creationId xmlns:a16="http://schemas.microsoft.com/office/drawing/2014/main" id="{3D78FF99-7758-414F-8C08-80F673764384}"/>
              </a:ext>
            </a:extLst>
          </p:cNvPr>
          <p:cNvSpPr txBox="1">
            <a:spLocks/>
          </p:cNvSpPr>
          <p:nvPr/>
        </p:nvSpPr>
        <p:spPr>
          <a:xfrm>
            <a:off x="1147763" y="4883453"/>
            <a:ext cx="6848474" cy="1261570"/>
          </a:xfrm>
          <a:prstGeom prst="rect">
            <a:avLst/>
          </a:prstGeom>
        </p:spPr>
        <p:txBody>
          <a:bodyPr>
            <a:norm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lgn="ctr">
              <a:buNone/>
              <a:defRPr/>
            </a:pPr>
            <a:endParaRPr lang="en-US" sz="1300" i="1" dirty="0">
              <a:latin typeface="+mj-lt"/>
            </a:endParaRPr>
          </a:p>
          <a:p>
            <a:pPr marL="0" indent="0" algn="ctr">
              <a:buNone/>
              <a:defRPr/>
            </a:pPr>
            <a:r>
              <a:rPr lang="en-US" sz="3600" b="1" i="1" dirty="0">
                <a:solidFill>
                  <a:srgbClr val="011863"/>
                </a:solidFill>
                <a:latin typeface="+mj-lt"/>
              </a:rPr>
              <a:t>October 2024</a:t>
            </a:r>
          </a:p>
          <a:p>
            <a:pPr marL="0" indent="0" algn="ctr">
              <a:buNone/>
              <a:defRPr/>
            </a:pPr>
            <a:r>
              <a:rPr lang="en-US" sz="1700" b="1" i="1" dirty="0">
                <a:solidFill>
                  <a:srgbClr val="011863"/>
                </a:solidFill>
                <a:latin typeface="+mj-lt"/>
              </a:rPr>
              <a:t>1_Subaward Management Training </a:t>
            </a:r>
            <a:r>
              <a:rPr lang="en-US" sz="1700" b="1" i="1" dirty="0" err="1">
                <a:solidFill>
                  <a:srgbClr val="011863"/>
                </a:solidFill>
                <a:latin typeface="+mj-lt"/>
              </a:rPr>
              <a:t>upd</a:t>
            </a:r>
            <a:r>
              <a:rPr lang="en-US" sz="1700" b="1" i="1" dirty="0">
                <a:solidFill>
                  <a:srgbClr val="011863"/>
                </a:solidFill>
                <a:latin typeface="+mj-lt"/>
              </a:rPr>
              <a:t> 2024.10</a:t>
            </a:r>
          </a:p>
        </p:txBody>
      </p:sp>
      <p:sp>
        <p:nvSpPr>
          <p:cNvPr id="8" name="Text Box 5">
            <a:extLst>
              <a:ext uri="{FF2B5EF4-FFF2-40B4-BE49-F238E27FC236}">
                <a16:creationId xmlns:a16="http://schemas.microsoft.com/office/drawing/2014/main" id="{E9DF0FBB-6067-4A9F-97F1-8B49942E556B}"/>
              </a:ext>
            </a:extLst>
          </p:cNvPr>
          <p:cNvSpPr txBox="1">
            <a:spLocks noChangeArrowheads="1"/>
          </p:cNvSpPr>
          <p:nvPr/>
        </p:nvSpPr>
        <p:spPr bwMode="auto">
          <a:xfrm>
            <a:off x="314325" y="561975"/>
            <a:ext cx="840104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500" b="1" dirty="0">
                <a:solidFill>
                  <a:srgbClr val="011863"/>
                </a:solidFill>
              </a:rPr>
              <a:t>Montana State University</a:t>
            </a:r>
          </a:p>
        </p:txBody>
      </p:sp>
    </p:spTree>
    <p:extLst>
      <p:ext uri="{BB962C8B-B14F-4D97-AF65-F5344CB8AC3E}">
        <p14:creationId xmlns:p14="http://schemas.microsoft.com/office/powerpoint/2010/main" val="2214828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2A057-F7F1-428A-8990-E7990E6706C8}"/>
              </a:ext>
            </a:extLst>
          </p:cNvPr>
          <p:cNvSpPr>
            <a:spLocks noGrp="1"/>
          </p:cNvSpPr>
          <p:nvPr>
            <p:ph type="title"/>
          </p:nvPr>
        </p:nvSpPr>
        <p:spPr>
          <a:xfrm>
            <a:off x="343949" y="274638"/>
            <a:ext cx="8539991" cy="1143000"/>
          </a:xfrm>
        </p:spPr>
        <p:txBody>
          <a:bodyPr>
            <a:normAutofit fontScale="90000"/>
          </a:bodyPr>
          <a:lstStyle/>
          <a:p>
            <a:r>
              <a:rPr lang="en-US" sz="3700" dirty="0"/>
              <a:t>How to Process a Subaward Invoice</a:t>
            </a:r>
            <a:br>
              <a:rPr lang="en-US" dirty="0"/>
            </a:br>
            <a:r>
              <a:rPr lang="en-US" sz="2200" b="1" dirty="0"/>
              <a:t>Departmental/FSS Review of Subrecipient Invoice Requirements Should Verify:</a:t>
            </a:r>
          </a:p>
        </p:txBody>
      </p:sp>
      <p:sp>
        <p:nvSpPr>
          <p:cNvPr id="3" name="Content Placeholder 2">
            <a:extLst>
              <a:ext uri="{FF2B5EF4-FFF2-40B4-BE49-F238E27FC236}">
                <a16:creationId xmlns:a16="http://schemas.microsoft.com/office/drawing/2014/main" id="{9765A092-99EF-41B9-8195-27F445EE9E82}"/>
              </a:ext>
            </a:extLst>
          </p:cNvPr>
          <p:cNvSpPr>
            <a:spLocks noGrp="1"/>
          </p:cNvSpPr>
          <p:nvPr>
            <p:ph idx="1"/>
          </p:nvPr>
        </p:nvSpPr>
        <p:spPr/>
        <p:txBody>
          <a:bodyPr>
            <a:normAutofit lnSpcReduction="10000"/>
          </a:bodyPr>
          <a:lstStyle/>
          <a:p>
            <a:pPr marL="257175" indent="-257175">
              <a:lnSpc>
                <a:spcPct val="110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Subaward ID # is listed on the subrecipient invoice	</a:t>
            </a:r>
          </a:p>
          <a:p>
            <a:pPr marL="257175" indent="-257175">
              <a:lnSpc>
                <a:spcPct val="110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Period covered by invoice is identified</a:t>
            </a:r>
          </a:p>
          <a:p>
            <a:pPr marL="257175" indent="-257175">
              <a:lnSpc>
                <a:spcPct val="110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Columns for Current and Cumulative Costs are included</a:t>
            </a:r>
          </a:p>
          <a:p>
            <a:pPr marL="257175" indent="-257175">
              <a:lnSpc>
                <a:spcPct val="110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If the prime grant is Federal, the Uniform Guidance language regarding “truth and accuracy” is included.</a:t>
            </a:r>
          </a:p>
          <a:p>
            <a:pPr marL="257175" indent="-257175">
              <a:lnSpc>
                <a:spcPct val="110000"/>
              </a:lnSpc>
              <a:spcBef>
                <a:spcPts val="0"/>
              </a:spcBef>
              <a:spcAft>
                <a:spcPts val="750"/>
              </a:spcAft>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Invoice is signed and dated by subrecipient</a:t>
            </a:r>
          </a:p>
          <a:p>
            <a:pPr marL="257175" indent="-257175">
              <a:lnSpc>
                <a:spcPct val="110000"/>
              </a:lnSpc>
              <a:spcBef>
                <a:spcPts val="0"/>
              </a:spcBef>
              <a:spcAft>
                <a:spcPts val="750"/>
              </a:spcAft>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If subaward includes Cost Sharing, it is documented along with the invoice (cumulative to date commitments met).</a:t>
            </a:r>
          </a:p>
          <a:p>
            <a:pPr>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Times New Roman" panose="02020603050405020304" pitchFamily="18" charset="0"/>
              </a:rPr>
              <a:t>If criteria above are incorrect, dept/FSS should work with subrecipient to get corrected invoice </a:t>
            </a:r>
            <a:r>
              <a:rPr lang="en-US" sz="2000" b="1" i="1" dirty="0">
                <a:latin typeface="Calibri" panose="020F0502020204030204" pitchFamily="34" charset="0"/>
                <a:ea typeface="Calibri" panose="020F0502020204030204" pitchFamily="34" charset="0"/>
                <a:cs typeface="Times New Roman" panose="02020603050405020304" pitchFamily="18" charset="0"/>
              </a:rPr>
              <a:t>before</a:t>
            </a:r>
            <a:r>
              <a:rPr lang="en-US" sz="2000" dirty="0">
                <a:latin typeface="Calibri" panose="020F0502020204030204" pitchFamily="34" charset="0"/>
                <a:ea typeface="Calibri" panose="020F0502020204030204" pitchFamily="34" charset="0"/>
                <a:cs typeface="Times New Roman" panose="02020603050405020304" pitchFamily="18" charset="0"/>
              </a:rPr>
              <a:t> processing further. </a:t>
            </a:r>
          </a:p>
          <a:p>
            <a:pPr marL="0" indent="0">
              <a:buNone/>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000" b="1" dirty="0">
                <a:highlight>
                  <a:srgbClr val="FFFF00"/>
                </a:highlight>
                <a:latin typeface="Calibri" panose="020F0502020204030204" pitchFamily="34" charset="0"/>
                <a:ea typeface="Calibri" panose="020F0502020204030204" pitchFamily="34" charset="0"/>
                <a:cs typeface="Times New Roman" panose="02020603050405020304" pitchFamily="18" charset="0"/>
              </a:rPr>
              <a:t>TIP: </a:t>
            </a:r>
            <a:r>
              <a:rPr lang="en-US" sz="2000" dirty="0">
                <a:latin typeface="Calibri" panose="020F0502020204030204" pitchFamily="34" charset="0"/>
                <a:ea typeface="Calibri" panose="020F0502020204030204" pitchFamily="34" charset="0"/>
                <a:cs typeface="Times New Roman" panose="02020603050405020304" pitchFamily="18" charset="0"/>
              </a:rPr>
              <a:t>In the subaward agreement, </a:t>
            </a:r>
            <a:r>
              <a:rPr lang="en-US" sz="2000" b="1" dirty="0">
                <a:latin typeface="Calibri" panose="020F0502020204030204" pitchFamily="34" charset="0"/>
                <a:ea typeface="Calibri" panose="020F0502020204030204" pitchFamily="34" charset="0"/>
                <a:cs typeface="Times New Roman" panose="02020603050405020304" pitchFamily="18" charset="0"/>
              </a:rPr>
              <a:t>Attachment 6 Invoicing Instructions</a:t>
            </a:r>
            <a:r>
              <a:rPr lang="en-US" sz="2000" dirty="0">
                <a:latin typeface="Calibri" panose="020F0502020204030204" pitchFamily="34" charset="0"/>
                <a:ea typeface="Calibri" panose="020F0502020204030204" pitchFamily="34" charset="0"/>
                <a:cs typeface="Times New Roman" panose="02020603050405020304" pitchFamily="18" charset="0"/>
              </a:rPr>
              <a:t>,</a:t>
            </a:r>
            <a:r>
              <a:rPr lang="en-US" sz="2000" b="1" dirty="0">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rPr>
              <a:t>identifies these requirements.</a:t>
            </a:r>
          </a:p>
          <a:p>
            <a:pPr marL="0" indent="0">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35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en-US" dirty="0"/>
          </a:p>
        </p:txBody>
      </p:sp>
    </p:spTree>
    <p:extLst>
      <p:ext uri="{BB962C8B-B14F-4D97-AF65-F5344CB8AC3E}">
        <p14:creationId xmlns:p14="http://schemas.microsoft.com/office/powerpoint/2010/main" val="1235202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2A057-F7F1-428A-8990-E7990E6706C8}"/>
              </a:ext>
            </a:extLst>
          </p:cNvPr>
          <p:cNvSpPr>
            <a:spLocks noGrp="1"/>
          </p:cNvSpPr>
          <p:nvPr>
            <p:ph type="title"/>
          </p:nvPr>
        </p:nvSpPr>
        <p:spPr/>
        <p:txBody>
          <a:bodyPr>
            <a:normAutofit/>
          </a:bodyPr>
          <a:lstStyle/>
          <a:p>
            <a:r>
              <a:rPr lang="en-US" dirty="0"/>
              <a:t>Departmental/FSS Review of Subrecipient Expenditures Should Verify:</a:t>
            </a:r>
          </a:p>
        </p:txBody>
      </p:sp>
      <p:sp>
        <p:nvSpPr>
          <p:cNvPr id="3" name="Content Placeholder 2">
            <a:extLst>
              <a:ext uri="{FF2B5EF4-FFF2-40B4-BE49-F238E27FC236}">
                <a16:creationId xmlns:a16="http://schemas.microsoft.com/office/drawing/2014/main" id="{9765A092-99EF-41B9-8195-27F445EE9E82}"/>
              </a:ext>
            </a:extLst>
          </p:cNvPr>
          <p:cNvSpPr>
            <a:spLocks noGrp="1"/>
          </p:cNvSpPr>
          <p:nvPr>
            <p:ph idx="1"/>
          </p:nvPr>
        </p:nvSpPr>
        <p:spPr/>
        <p:txBody>
          <a:bodyPr>
            <a:normAutofit fontScale="92500" lnSpcReduction="20000"/>
          </a:bodyPr>
          <a:lstStyle/>
          <a:p>
            <a:pPr lvl="1">
              <a:spcBef>
                <a:spcPts val="0"/>
              </a:spcBef>
              <a:spcAft>
                <a:spcPts val="1600"/>
              </a:spcAft>
              <a:buFont typeface="Arial" panose="020B0604020202020204" pitchFamily="34" charset="0"/>
              <a:buChar char="•"/>
            </a:pPr>
            <a:r>
              <a:rPr lang="en-US" dirty="0"/>
              <a:t>Expenses fall within Period of Performance (POP) of the subaward.</a:t>
            </a:r>
          </a:p>
          <a:p>
            <a:pPr lvl="2">
              <a:spcBef>
                <a:spcPts val="0"/>
              </a:spcBef>
              <a:spcAft>
                <a:spcPts val="1600"/>
              </a:spcAft>
              <a:buFont typeface="Arial" panose="020B0604020202020204" pitchFamily="34" charset="0"/>
              <a:buChar char="•"/>
            </a:pPr>
            <a:r>
              <a:rPr lang="en-US" dirty="0"/>
              <a:t>Billing period on first invoice should correspond to the subaward start date.</a:t>
            </a:r>
          </a:p>
          <a:p>
            <a:pPr lvl="2">
              <a:spcBef>
                <a:spcPts val="0"/>
              </a:spcBef>
              <a:spcAft>
                <a:spcPts val="1600"/>
              </a:spcAft>
              <a:buFont typeface="Arial" panose="020B0604020202020204" pitchFamily="34" charset="0"/>
              <a:buChar char="•"/>
            </a:pPr>
            <a:r>
              <a:rPr lang="en-US" dirty="0"/>
              <a:t>Billing period for final invoice should not exceed budget period end date.</a:t>
            </a:r>
          </a:p>
          <a:p>
            <a:pPr lvl="1">
              <a:spcBef>
                <a:spcPts val="0"/>
              </a:spcBef>
              <a:spcAft>
                <a:spcPts val="1600"/>
              </a:spcAft>
              <a:buFont typeface="Arial" panose="020B0604020202020204" pitchFamily="34" charset="0"/>
              <a:buChar char="•"/>
            </a:pPr>
            <a:r>
              <a:rPr lang="en-US" dirty="0"/>
              <a:t>Total Cumulative amount on invoice does not exceed the subaward Authorized Amount.</a:t>
            </a:r>
          </a:p>
          <a:p>
            <a:pPr lvl="1">
              <a:spcBef>
                <a:spcPts val="0"/>
              </a:spcBef>
              <a:spcAft>
                <a:spcPts val="1600"/>
              </a:spcAft>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Expenses within budget categories and budget amounts of the subaward.</a:t>
            </a:r>
            <a:endParaRPr lang="en-US" dirty="0"/>
          </a:p>
          <a:p>
            <a:pPr lvl="1">
              <a:spcBef>
                <a:spcPts val="0"/>
              </a:spcBef>
              <a:spcAft>
                <a:spcPts val="1600"/>
              </a:spcAft>
              <a:buFont typeface="Arial" panose="020B0604020202020204" pitchFamily="34" charset="0"/>
              <a:buChar char="•"/>
            </a:pPr>
            <a:r>
              <a:rPr lang="en-US" dirty="0"/>
              <a:t>Cumulative amount agrees with your payment history records.</a:t>
            </a:r>
          </a:p>
          <a:p>
            <a:pPr lvl="1">
              <a:spcBef>
                <a:spcPts val="0"/>
              </a:spcBef>
              <a:spcAft>
                <a:spcPts val="1600"/>
              </a:spcAft>
              <a:buFont typeface="Arial" panose="020B0604020202020204" pitchFamily="34" charset="0"/>
              <a:buChar char="•"/>
            </a:pPr>
            <a:r>
              <a:rPr lang="en-US" dirty="0"/>
              <a:t>Invoice Period follows previous Invoice Period. (Invoice billing periods are in sequence, no gaps in billing periods.)</a:t>
            </a:r>
          </a:p>
          <a:p>
            <a:pPr marL="342900" lvl="1" indent="0">
              <a:buNone/>
            </a:pPr>
            <a:endParaRPr lang="en-US" sz="1350" dirty="0">
              <a:ea typeface="Calibri" panose="020F0502020204030204" pitchFamily="34" charset="0"/>
              <a:cs typeface="Times New Roman" panose="02020603050405020304" pitchFamily="18" charset="0"/>
            </a:endParaRPr>
          </a:p>
          <a:p>
            <a:pPr marL="0" indent="0">
              <a:buNone/>
            </a:pPr>
            <a:r>
              <a:rPr lang="en-US" sz="1800" b="1" dirty="0">
                <a:highlight>
                  <a:srgbClr val="FFFF00"/>
                </a:highlight>
                <a:ea typeface="Calibri" panose="020F0502020204030204" pitchFamily="34" charset="0"/>
                <a:cs typeface="Times New Roman" panose="02020603050405020304" pitchFamily="18" charset="0"/>
              </a:rPr>
              <a:t>TIP: </a:t>
            </a:r>
            <a:r>
              <a:rPr lang="en-US" sz="1800" dirty="0">
                <a:ea typeface="Calibri" panose="020F0502020204030204" pitchFamily="34" charset="0"/>
                <a:cs typeface="Times New Roman" panose="02020603050405020304" pitchFamily="18" charset="0"/>
              </a:rPr>
              <a:t>If criteria above are incorrect, dept/FSS may email </a:t>
            </a:r>
            <a:r>
              <a:rPr lang="en-US" sz="1800" u="sng" dirty="0">
                <a:solidFill>
                  <a:srgbClr val="0000FF"/>
                </a:solidFill>
                <a:ea typeface="Calibri" panose="020F0502020204030204" pitchFamily="34" charset="0"/>
                <a:cs typeface="Times New Roman" panose="02020603050405020304" pitchFamily="18" charset="0"/>
                <a:hlinkClick r:id="rId2"/>
              </a:rPr>
              <a:t>subawards@montana.edu</a:t>
            </a:r>
            <a:r>
              <a:rPr lang="en-US" sz="1800" dirty="0">
                <a:ea typeface="Calibri" panose="020F0502020204030204" pitchFamily="34" charset="0"/>
                <a:cs typeface="Times New Roman" panose="02020603050405020304" pitchFamily="18" charset="0"/>
              </a:rPr>
              <a:t> to clarify </a:t>
            </a:r>
            <a:r>
              <a:rPr lang="en-US" sz="1800" b="1" dirty="0">
                <a:ea typeface="Calibri" panose="020F0502020204030204" pitchFamily="34" charset="0"/>
                <a:cs typeface="Times New Roman" panose="02020603050405020304" pitchFamily="18" charset="0"/>
              </a:rPr>
              <a:t>before processing further</a:t>
            </a:r>
            <a:r>
              <a:rPr lang="en-US" sz="1800" dirty="0">
                <a:ea typeface="Calibri" panose="020F0502020204030204" pitchFamily="34" charset="0"/>
                <a:cs typeface="Times New Roman" panose="02020603050405020304" pitchFamily="18" charset="0"/>
              </a:rPr>
              <a:t>. It could be an amendment to the subaward is in process that may add more time or funding to cover the invoice in process.</a:t>
            </a:r>
            <a:endParaRPr lang="en-US" sz="1350" dirty="0">
              <a:ea typeface="Calibri" panose="020F0502020204030204" pitchFamily="34" charset="0"/>
              <a:cs typeface="Times New Roman" panose="02020603050405020304" pitchFamily="18" charset="0"/>
            </a:endParaRPr>
          </a:p>
          <a:p>
            <a:pPr marL="342900" lvl="1" indent="0">
              <a:buNone/>
            </a:pPr>
            <a:endParaRPr lang="en-US" dirty="0"/>
          </a:p>
        </p:txBody>
      </p:sp>
    </p:spTree>
    <p:extLst>
      <p:ext uri="{BB962C8B-B14F-4D97-AF65-F5344CB8AC3E}">
        <p14:creationId xmlns:p14="http://schemas.microsoft.com/office/powerpoint/2010/main" val="4142985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2A057-F7F1-428A-8990-E7990E6706C8}"/>
              </a:ext>
            </a:extLst>
          </p:cNvPr>
          <p:cNvSpPr>
            <a:spLocks noGrp="1"/>
          </p:cNvSpPr>
          <p:nvPr>
            <p:ph type="title"/>
          </p:nvPr>
        </p:nvSpPr>
        <p:spPr/>
        <p:txBody>
          <a:bodyPr>
            <a:normAutofit/>
          </a:bodyPr>
          <a:lstStyle/>
          <a:p>
            <a:r>
              <a:rPr lang="en-US" sz="4000" dirty="0"/>
              <a:t>Departmental/FSS BPA Preparation:</a:t>
            </a:r>
          </a:p>
        </p:txBody>
      </p:sp>
      <p:sp>
        <p:nvSpPr>
          <p:cNvPr id="3" name="Content Placeholder 2">
            <a:extLst>
              <a:ext uri="{FF2B5EF4-FFF2-40B4-BE49-F238E27FC236}">
                <a16:creationId xmlns:a16="http://schemas.microsoft.com/office/drawing/2014/main" id="{9765A092-99EF-41B9-8195-27F445EE9E82}"/>
              </a:ext>
            </a:extLst>
          </p:cNvPr>
          <p:cNvSpPr>
            <a:spLocks noGrp="1"/>
          </p:cNvSpPr>
          <p:nvPr>
            <p:ph idx="1"/>
          </p:nvPr>
        </p:nvSpPr>
        <p:spPr>
          <a:xfrm>
            <a:off x="457200" y="1417638"/>
            <a:ext cx="8229600" cy="4525963"/>
          </a:xfrm>
        </p:spPr>
        <p:txBody>
          <a:bodyPr>
            <a:noAutofit/>
          </a:bodyPr>
          <a:lstStyle/>
          <a:p>
            <a:pPr>
              <a:lnSpc>
                <a:spcPct val="80000"/>
              </a:lnSpc>
              <a:spcBef>
                <a:spcPts val="0"/>
              </a:spcBef>
            </a:pPr>
            <a:r>
              <a:rPr lang="en-US" sz="2000" dirty="0">
                <a:ea typeface="Calibri" panose="020F0502020204030204" pitchFamily="34" charset="0"/>
                <a:cs typeface="Calibri" panose="020F0502020204030204" pitchFamily="34" charset="0"/>
              </a:rPr>
              <a:t>Before submitting the BPA, there must be approval to pay from one of the following: PI/BOM/FOM. </a:t>
            </a:r>
          </a:p>
          <a:p>
            <a:pPr lvl="1">
              <a:lnSpc>
                <a:spcPct val="80000"/>
              </a:lnSpc>
              <a:spcBef>
                <a:spcPts val="0"/>
              </a:spcBef>
              <a:spcAft>
                <a:spcPts val="1000"/>
              </a:spcAft>
              <a:buFont typeface="Arial" panose="020B0604020202020204" pitchFamily="34" charset="0"/>
              <a:buChar char="•"/>
            </a:pPr>
            <a:r>
              <a:rPr lang="en-US" sz="2000" dirty="0">
                <a:ea typeface="Calibri" panose="020F0502020204030204" pitchFamily="34" charset="0"/>
                <a:cs typeface="Calibri" panose="020F0502020204030204" pitchFamily="34" charset="0"/>
              </a:rPr>
              <a:t>If subrecipient indicates Final Bill, </a:t>
            </a:r>
            <a:r>
              <a:rPr lang="en-US" sz="2000" b="1" i="1" dirty="0">
                <a:ea typeface="Calibri" panose="020F0502020204030204" pitchFamily="34" charset="0"/>
                <a:cs typeface="Calibri" panose="020F0502020204030204" pitchFamily="34" charset="0"/>
              </a:rPr>
              <a:t>MSU PI </a:t>
            </a:r>
            <a:r>
              <a:rPr lang="en-US" sz="2000" b="1" dirty="0">
                <a:ea typeface="Calibri" panose="020F0502020204030204" pitchFamily="34" charset="0"/>
                <a:cs typeface="Calibri" panose="020F0502020204030204" pitchFamily="34" charset="0"/>
              </a:rPr>
              <a:t>must explicitly approve as the </a:t>
            </a:r>
            <a:r>
              <a:rPr lang="en-US" sz="2000" b="1" i="1" dirty="0">
                <a:ea typeface="Calibri" panose="020F0502020204030204" pitchFamily="34" charset="0"/>
                <a:cs typeface="Calibri" panose="020F0502020204030204" pitchFamily="34" charset="0"/>
              </a:rPr>
              <a:t>Final</a:t>
            </a:r>
            <a:r>
              <a:rPr lang="en-US" sz="2000" b="1" dirty="0">
                <a:ea typeface="Calibri" panose="020F0502020204030204" pitchFamily="34" charset="0"/>
                <a:cs typeface="Calibri" panose="020F0502020204030204" pitchFamily="34" charset="0"/>
              </a:rPr>
              <a:t> bill.</a:t>
            </a:r>
          </a:p>
          <a:p>
            <a:pPr>
              <a:lnSpc>
                <a:spcPct val="80000"/>
              </a:lnSpc>
              <a:spcBef>
                <a:spcPts val="0"/>
              </a:spcBef>
            </a:pPr>
            <a:r>
              <a:rPr lang="en-US" sz="2000" dirty="0">
                <a:ea typeface="Calibri" panose="020F0502020204030204" pitchFamily="34" charset="0"/>
                <a:cs typeface="Calibri" panose="020F0502020204030204" pitchFamily="34" charset="0"/>
              </a:rPr>
              <a:t>Include required UBS info on BPA cover page: </a:t>
            </a:r>
          </a:p>
          <a:p>
            <a:pPr lvl="1">
              <a:lnSpc>
                <a:spcPct val="80000"/>
              </a:lnSpc>
              <a:spcBef>
                <a:spcPts val="0"/>
              </a:spcBef>
              <a:buFont typeface="Arial" panose="020B0604020202020204" pitchFamily="34" charset="0"/>
              <a:buChar char="•"/>
            </a:pPr>
            <a:r>
              <a:rPr lang="en-US" sz="2000" dirty="0">
                <a:ea typeface="Calibri" panose="020F0502020204030204" pitchFamily="34" charset="0"/>
                <a:cs typeface="Calibri" panose="020F0502020204030204" pitchFamily="34" charset="0"/>
              </a:rPr>
              <a:t>Vendor ID</a:t>
            </a:r>
          </a:p>
          <a:p>
            <a:pPr lvl="1">
              <a:lnSpc>
                <a:spcPct val="80000"/>
              </a:lnSpc>
              <a:spcBef>
                <a:spcPts val="0"/>
              </a:spcBef>
              <a:buFont typeface="Arial" panose="020B0604020202020204" pitchFamily="34" charset="0"/>
              <a:buChar char="•"/>
            </a:pPr>
            <a:r>
              <a:rPr lang="en-US" sz="2000" dirty="0">
                <a:ea typeface="Calibri" panose="020F0502020204030204" pitchFamily="34" charset="0"/>
                <a:cs typeface="Calibri" panose="020F0502020204030204" pitchFamily="34" charset="0"/>
              </a:rPr>
              <a:t>Vendor address entered on BPA is the “Remit to” address listed on subrecipient invoice</a:t>
            </a:r>
          </a:p>
          <a:p>
            <a:pPr lvl="1">
              <a:lnSpc>
                <a:spcPct val="80000"/>
              </a:lnSpc>
              <a:spcBef>
                <a:spcPts val="0"/>
              </a:spcBef>
              <a:spcAft>
                <a:spcPts val="1000"/>
              </a:spcAft>
              <a:buFont typeface="Arial" panose="020B0604020202020204" pitchFamily="34" charset="0"/>
              <a:buChar char="•"/>
            </a:pPr>
            <a:r>
              <a:rPr lang="en-US" sz="2000" dirty="0">
                <a:ea typeface="Calibri" panose="020F0502020204030204" pitchFamily="34" charset="0"/>
                <a:cs typeface="Calibri" panose="020F0502020204030204" pitchFamily="34" charset="0"/>
              </a:rPr>
              <a:t>Remit info box: subrecipient invoice number, subrecipient invoice date</a:t>
            </a:r>
          </a:p>
          <a:p>
            <a:pPr>
              <a:lnSpc>
                <a:spcPct val="80000"/>
              </a:lnSpc>
              <a:spcBef>
                <a:spcPts val="0"/>
              </a:spcBef>
              <a:spcAft>
                <a:spcPts val="1000"/>
              </a:spcAft>
            </a:pPr>
            <a:r>
              <a:rPr lang="en-US" sz="2000" dirty="0">
                <a:ea typeface="Calibri" panose="020F0502020204030204" pitchFamily="34" charset="0"/>
                <a:cs typeface="Calibri" panose="020F0502020204030204" pitchFamily="34" charset="0"/>
              </a:rPr>
              <a:t>Also include required OSP subaward info in Remit info box: Subaward ID and Invoice Period.</a:t>
            </a:r>
          </a:p>
          <a:p>
            <a:pPr>
              <a:lnSpc>
                <a:spcPct val="80000"/>
              </a:lnSpc>
              <a:spcBef>
                <a:spcPts val="0"/>
              </a:spcBef>
              <a:spcAft>
                <a:spcPts val="1000"/>
              </a:spcAft>
            </a:pPr>
            <a:r>
              <a:rPr lang="en-US" sz="2000" dirty="0">
                <a:ea typeface="Calibri" panose="020F0502020204030204" pitchFamily="34" charset="0"/>
                <a:cs typeface="Calibri" panose="020F0502020204030204" pitchFamily="34" charset="0"/>
              </a:rPr>
              <a:t>Use correct account code (621471 first 25K, 621472 over 25k).*</a:t>
            </a:r>
          </a:p>
          <a:p>
            <a:pPr>
              <a:lnSpc>
                <a:spcPct val="80000"/>
              </a:lnSpc>
              <a:spcBef>
                <a:spcPts val="0"/>
              </a:spcBef>
              <a:spcAft>
                <a:spcPts val="1000"/>
              </a:spcAft>
            </a:pPr>
            <a:endParaRPr lang="en-US" sz="1000" dirty="0">
              <a:ea typeface="Calibri" panose="020F0502020204030204" pitchFamily="34" charset="0"/>
              <a:cs typeface="Calibri" panose="020F0502020204030204" pitchFamily="34" charset="0"/>
            </a:endParaRPr>
          </a:p>
          <a:p>
            <a:pPr marL="0" indent="0">
              <a:lnSpc>
                <a:spcPct val="80000"/>
              </a:lnSpc>
              <a:spcBef>
                <a:spcPts val="0"/>
              </a:spcBef>
              <a:spcAft>
                <a:spcPts val="1000"/>
              </a:spcAft>
              <a:buNone/>
            </a:pPr>
            <a:r>
              <a:rPr lang="en-US" sz="2000" dirty="0">
                <a:ea typeface="Calibri" panose="020F0502020204030204" pitchFamily="34" charset="0"/>
                <a:cs typeface="Calibri" panose="020F0502020204030204" pitchFamily="34" charset="0"/>
              </a:rPr>
              <a:t>*For continuation subawards (same Scope of Work, new subaward ID), BPA will use 621472 once requirement of 25K met on project (incl. expenses on previous subaward). </a:t>
            </a:r>
            <a:endParaRPr lang="en-US" sz="2000" dirty="0"/>
          </a:p>
        </p:txBody>
      </p:sp>
    </p:spTree>
    <p:extLst>
      <p:ext uri="{BB962C8B-B14F-4D97-AF65-F5344CB8AC3E}">
        <p14:creationId xmlns:p14="http://schemas.microsoft.com/office/powerpoint/2010/main" val="3457535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05AC-DB11-4212-8BB2-1B9156BC371B}"/>
              </a:ext>
            </a:extLst>
          </p:cNvPr>
          <p:cNvSpPr>
            <a:spLocks noGrp="1"/>
          </p:cNvSpPr>
          <p:nvPr>
            <p:ph type="title"/>
          </p:nvPr>
        </p:nvSpPr>
        <p:spPr/>
        <p:txBody>
          <a:bodyPr>
            <a:normAutofit/>
          </a:bodyPr>
          <a:lstStyle/>
          <a:p>
            <a:r>
              <a:rPr lang="en-US" sz="4000" dirty="0"/>
              <a:t>BPA Processing after BPA Preparation</a:t>
            </a:r>
          </a:p>
        </p:txBody>
      </p:sp>
      <p:sp>
        <p:nvSpPr>
          <p:cNvPr id="3" name="Content Placeholder 2">
            <a:extLst>
              <a:ext uri="{FF2B5EF4-FFF2-40B4-BE49-F238E27FC236}">
                <a16:creationId xmlns:a16="http://schemas.microsoft.com/office/drawing/2014/main" id="{08D028C3-546B-4A88-9BAB-B9D5A93202ED}"/>
              </a:ext>
            </a:extLst>
          </p:cNvPr>
          <p:cNvSpPr>
            <a:spLocks noGrp="1"/>
          </p:cNvSpPr>
          <p:nvPr>
            <p:ph idx="1"/>
          </p:nvPr>
        </p:nvSpPr>
        <p:spPr/>
        <p:txBody>
          <a:bodyPr/>
          <a:lstStyle/>
          <a:p>
            <a:pPr>
              <a:spcBef>
                <a:spcPts val="0"/>
              </a:spcBef>
              <a:spcAft>
                <a:spcPts val="2000"/>
              </a:spcAft>
            </a:pPr>
            <a:r>
              <a:rPr lang="en-US" dirty="0"/>
              <a:t>BPAs are submitted to UBS/AP.</a:t>
            </a:r>
          </a:p>
          <a:p>
            <a:pPr>
              <a:spcBef>
                <a:spcPts val="0"/>
              </a:spcBef>
              <a:spcAft>
                <a:spcPts val="2000"/>
              </a:spcAft>
            </a:pPr>
            <a:r>
              <a:rPr lang="en-US" dirty="0"/>
              <a:t>BPAs are data entered by AP, then released electronically to the OSP approval queue.</a:t>
            </a:r>
          </a:p>
          <a:p>
            <a:pPr>
              <a:spcBef>
                <a:spcPts val="0"/>
              </a:spcBef>
              <a:spcAft>
                <a:spcPts val="2000"/>
              </a:spcAft>
            </a:pPr>
            <a:r>
              <a:rPr lang="en-US" dirty="0"/>
              <a:t>Subaward BPAs released to the OSP approval queue are identified in an automated daily report and assigned to the Subaward team for processing.</a:t>
            </a:r>
          </a:p>
          <a:p>
            <a:pPr>
              <a:spcBef>
                <a:spcPts val="0"/>
              </a:spcBef>
              <a:spcAft>
                <a:spcPts val="2000"/>
              </a:spcAft>
            </a:pPr>
            <a:endParaRPr lang="en-US" dirty="0"/>
          </a:p>
        </p:txBody>
      </p:sp>
    </p:spTree>
    <p:extLst>
      <p:ext uri="{BB962C8B-B14F-4D97-AF65-F5344CB8AC3E}">
        <p14:creationId xmlns:p14="http://schemas.microsoft.com/office/powerpoint/2010/main" val="999535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2A057-F7F1-428A-8990-E7990E6706C8}"/>
              </a:ext>
            </a:extLst>
          </p:cNvPr>
          <p:cNvSpPr>
            <a:spLocks noGrp="1"/>
          </p:cNvSpPr>
          <p:nvPr>
            <p:ph type="title"/>
          </p:nvPr>
        </p:nvSpPr>
        <p:spPr/>
        <p:txBody>
          <a:bodyPr>
            <a:noAutofit/>
          </a:bodyPr>
          <a:lstStyle/>
          <a:p>
            <a:r>
              <a:rPr lang="en-US" sz="3500" dirty="0"/>
              <a:t>Once to OSP, the OSP BPA Review Includes:</a:t>
            </a:r>
          </a:p>
        </p:txBody>
      </p:sp>
      <p:sp>
        <p:nvSpPr>
          <p:cNvPr id="3" name="Content Placeholder 2">
            <a:extLst>
              <a:ext uri="{FF2B5EF4-FFF2-40B4-BE49-F238E27FC236}">
                <a16:creationId xmlns:a16="http://schemas.microsoft.com/office/drawing/2014/main" id="{9765A092-99EF-41B9-8195-27F445EE9E82}"/>
              </a:ext>
            </a:extLst>
          </p:cNvPr>
          <p:cNvSpPr>
            <a:spLocks noGrp="1"/>
          </p:cNvSpPr>
          <p:nvPr>
            <p:ph idx="1"/>
          </p:nvPr>
        </p:nvSpPr>
        <p:spPr/>
        <p:txBody>
          <a:bodyPr>
            <a:normAutofit/>
          </a:bodyPr>
          <a:lstStyle/>
          <a:p>
            <a:pPr>
              <a:lnSpc>
                <a:spcPct val="80000"/>
              </a:lnSpc>
              <a:spcBef>
                <a:spcPts val="0"/>
              </a:spcBef>
              <a:spcAft>
                <a:spcPts val="1600"/>
              </a:spcAft>
            </a:pPr>
            <a:r>
              <a:rPr lang="en-US" dirty="0">
                <a:ea typeface="Calibri" panose="020F0502020204030204" pitchFamily="34" charset="0"/>
                <a:cs typeface="Times New Roman" panose="02020603050405020304" pitchFamily="18" charset="0"/>
              </a:rPr>
              <a:t>Invoice amount matches BPA cover sheet amount.</a:t>
            </a:r>
          </a:p>
          <a:p>
            <a:pPr>
              <a:lnSpc>
                <a:spcPct val="80000"/>
              </a:lnSpc>
              <a:spcBef>
                <a:spcPts val="0"/>
              </a:spcBef>
              <a:spcAft>
                <a:spcPts val="1600"/>
              </a:spcAft>
            </a:pPr>
            <a:r>
              <a:rPr lang="en-US" dirty="0">
                <a:ea typeface="Calibri" panose="020F0502020204030204" pitchFamily="34" charset="0"/>
                <a:cs typeface="Times New Roman" panose="02020603050405020304" pitchFamily="18" charset="0"/>
              </a:rPr>
              <a:t>Subaward ID and Invoice period correctly documented in Remit area of BPA. Remit info is entered correctly in Banner.</a:t>
            </a:r>
          </a:p>
          <a:p>
            <a:pPr>
              <a:lnSpc>
                <a:spcPct val="80000"/>
              </a:lnSpc>
              <a:spcBef>
                <a:spcPts val="0"/>
              </a:spcBef>
              <a:spcAft>
                <a:spcPts val="1600"/>
              </a:spcAft>
            </a:pPr>
            <a:r>
              <a:rPr lang="en-US" dirty="0">
                <a:ea typeface="Calibri" panose="020F0502020204030204" pitchFamily="34" charset="0"/>
                <a:cs typeface="Times New Roman" panose="02020603050405020304" pitchFamily="18" charset="0"/>
              </a:rPr>
              <a:t>Use of correct account code on BPA; account code correctly entered in Banner.</a:t>
            </a:r>
          </a:p>
          <a:p>
            <a:pPr>
              <a:lnSpc>
                <a:spcPct val="80000"/>
              </a:lnSpc>
              <a:spcBef>
                <a:spcPts val="0"/>
              </a:spcBef>
              <a:spcAft>
                <a:spcPts val="1600"/>
              </a:spcAft>
            </a:pPr>
            <a:r>
              <a:rPr lang="en-US" dirty="0">
                <a:ea typeface="Calibri" panose="020F0502020204030204" pitchFamily="34" charset="0"/>
                <a:cs typeface="Times New Roman" panose="02020603050405020304" pitchFamily="18" charset="0"/>
              </a:rPr>
              <a:t>Invoice has approval to pay from MSU PI or BOM/FOM</a:t>
            </a:r>
          </a:p>
          <a:p>
            <a:pPr lvl="1">
              <a:lnSpc>
                <a:spcPct val="80000"/>
              </a:lnSpc>
              <a:spcBef>
                <a:spcPts val="0"/>
              </a:spcBef>
              <a:spcAft>
                <a:spcPts val="1600"/>
              </a:spcAft>
              <a:buFont typeface="Arial" panose="020B0604020202020204" pitchFamily="34" charset="0"/>
              <a:buChar char="•"/>
            </a:pPr>
            <a:r>
              <a:rPr lang="en-US" sz="2200" dirty="0">
                <a:effectLst/>
                <a:ea typeface="Calibri" panose="020F0502020204030204" pitchFamily="34" charset="0"/>
                <a:cs typeface="Times New Roman" panose="02020603050405020304" pitchFamily="18" charset="0"/>
              </a:rPr>
              <a:t>If Final, invoice is explicitly approved as Final by MSU PI.</a:t>
            </a:r>
          </a:p>
        </p:txBody>
      </p:sp>
    </p:spTree>
    <p:extLst>
      <p:ext uri="{BB962C8B-B14F-4D97-AF65-F5344CB8AC3E}">
        <p14:creationId xmlns:p14="http://schemas.microsoft.com/office/powerpoint/2010/main" val="3664902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2A057-F7F1-428A-8990-E7990E6706C8}"/>
              </a:ext>
            </a:extLst>
          </p:cNvPr>
          <p:cNvSpPr>
            <a:spLocks noGrp="1"/>
          </p:cNvSpPr>
          <p:nvPr>
            <p:ph type="title"/>
          </p:nvPr>
        </p:nvSpPr>
        <p:spPr/>
        <p:txBody>
          <a:bodyPr/>
          <a:lstStyle/>
          <a:p>
            <a:r>
              <a:rPr lang="en-US" dirty="0"/>
              <a:t>OSP Subrecipient Invoice Review Includes:</a:t>
            </a:r>
          </a:p>
        </p:txBody>
      </p:sp>
      <p:sp>
        <p:nvSpPr>
          <p:cNvPr id="3" name="Content Placeholder 2">
            <a:extLst>
              <a:ext uri="{FF2B5EF4-FFF2-40B4-BE49-F238E27FC236}">
                <a16:creationId xmlns:a16="http://schemas.microsoft.com/office/drawing/2014/main" id="{9765A092-99EF-41B9-8195-27F445EE9E82}"/>
              </a:ext>
            </a:extLst>
          </p:cNvPr>
          <p:cNvSpPr>
            <a:spLocks noGrp="1"/>
          </p:cNvSpPr>
          <p:nvPr>
            <p:ph idx="1"/>
          </p:nvPr>
        </p:nvSpPr>
        <p:spPr/>
        <p:txBody>
          <a:bodyPr>
            <a:normAutofit/>
          </a:bodyPr>
          <a:lstStyle/>
          <a:p>
            <a:pPr>
              <a:lnSpc>
                <a:spcPct val="150000"/>
              </a:lnSpc>
              <a:spcBef>
                <a:spcPts val="0"/>
              </a:spcBef>
              <a:buFont typeface="Arial" panose="020B0604020202020204" pitchFamily="34" charset="0"/>
              <a:buChar char="•"/>
            </a:pPr>
            <a:r>
              <a:rPr lang="en-US" dirty="0">
                <a:ea typeface="Calibri" panose="020F0502020204030204" pitchFamily="34" charset="0"/>
                <a:cs typeface="Times New Roman" panose="02020603050405020304" pitchFamily="18" charset="0"/>
              </a:rPr>
              <a:t>Grant requirements are met:</a:t>
            </a:r>
          </a:p>
          <a:p>
            <a:pPr lvl="1">
              <a:lnSpc>
                <a:spcPct val="150000"/>
              </a:lnSpc>
              <a:spcBef>
                <a:spcPts val="0"/>
              </a:spcBef>
              <a:buFont typeface="Arial" panose="020B0604020202020204" pitchFamily="34" charset="0"/>
              <a:buChar char="•"/>
            </a:pPr>
            <a:r>
              <a:rPr lang="en-US" sz="2400" dirty="0">
                <a:ea typeface="Calibri" panose="020F0502020204030204" pitchFamily="34" charset="0"/>
                <a:cs typeface="Times New Roman" panose="02020603050405020304" pitchFamily="18" charset="0"/>
              </a:rPr>
              <a:t>Grant has sufficient funding to cover payment.</a:t>
            </a:r>
          </a:p>
          <a:p>
            <a:pPr lvl="1">
              <a:lnSpc>
                <a:spcPct val="150000"/>
              </a:lnSpc>
              <a:spcBef>
                <a:spcPts val="0"/>
              </a:spcBef>
              <a:buFont typeface="Arial" panose="020B0604020202020204" pitchFamily="34" charset="0"/>
              <a:buChar char="•"/>
            </a:pPr>
            <a:r>
              <a:rPr lang="en-US" sz="2400" dirty="0">
                <a:ea typeface="Calibri" panose="020F0502020204030204" pitchFamily="34" charset="0"/>
                <a:cs typeface="Times New Roman" panose="02020603050405020304" pitchFamily="18" charset="0"/>
              </a:rPr>
              <a:t>Expenditures are allowable per grant/ per Uniform Guidance.</a:t>
            </a:r>
          </a:p>
        </p:txBody>
      </p:sp>
    </p:spTree>
    <p:extLst>
      <p:ext uri="{BB962C8B-B14F-4D97-AF65-F5344CB8AC3E}">
        <p14:creationId xmlns:p14="http://schemas.microsoft.com/office/powerpoint/2010/main" val="1796762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2A057-F7F1-428A-8990-E7990E6706C8}"/>
              </a:ext>
            </a:extLst>
          </p:cNvPr>
          <p:cNvSpPr>
            <a:spLocks noGrp="1"/>
          </p:cNvSpPr>
          <p:nvPr>
            <p:ph type="title"/>
          </p:nvPr>
        </p:nvSpPr>
        <p:spPr>
          <a:xfrm>
            <a:off x="457200" y="274638"/>
            <a:ext cx="8229600" cy="620892"/>
          </a:xfrm>
        </p:spPr>
        <p:txBody>
          <a:bodyPr/>
          <a:lstStyle/>
          <a:p>
            <a:r>
              <a:rPr lang="en-US" dirty="0"/>
              <a:t>OSP Invoice Review cont’d:</a:t>
            </a:r>
          </a:p>
        </p:txBody>
      </p:sp>
      <p:sp>
        <p:nvSpPr>
          <p:cNvPr id="3" name="Content Placeholder 2">
            <a:extLst>
              <a:ext uri="{FF2B5EF4-FFF2-40B4-BE49-F238E27FC236}">
                <a16:creationId xmlns:a16="http://schemas.microsoft.com/office/drawing/2014/main" id="{9765A092-99EF-41B9-8195-27F445EE9E82}"/>
              </a:ext>
            </a:extLst>
          </p:cNvPr>
          <p:cNvSpPr>
            <a:spLocks noGrp="1"/>
          </p:cNvSpPr>
          <p:nvPr>
            <p:ph idx="1"/>
          </p:nvPr>
        </p:nvSpPr>
        <p:spPr>
          <a:xfrm>
            <a:off x="402020" y="736139"/>
            <a:ext cx="8339959" cy="4641204"/>
          </a:xfrm>
        </p:spPr>
        <p:txBody>
          <a:bodyPr>
            <a:noAutofit/>
          </a:bodyPr>
          <a:lstStyle/>
          <a:p>
            <a:pPr>
              <a:spcBef>
                <a:spcPts val="0"/>
              </a:spcBef>
              <a:spcAft>
                <a:spcPts val="1600"/>
              </a:spcAft>
              <a:buFont typeface="Arial" panose="020B0604020202020204" pitchFamily="34" charset="0"/>
              <a:buChar char="•"/>
            </a:pPr>
            <a:r>
              <a:rPr lang="en-US" sz="1900" dirty="0">
                <a:ea typeface="Calibri" panose="020F0502020204030204" pitchFamily="34" charset="0"/>
                <a:cs typeface="Times New Roman" panose="02020603050405020304" pitchFamily="18" charset="0"/>
              </a:rPr>
              <a:t>Subaward requirements are met:</a:t>
            </a:r>
          </a:p>
          <a:p>
            <a:pPr lvl="1">
              <a:spcBef>
                <a:spcPts val="0"/>
              </a:spcBef>
              <a:spcAft>
                <a:spcPts val="1600"/>
              </a:spcAft>
              <a:buFont typeface="Arial" panose="020B0604020202020204" pitchFamily="34" charset="0"/>
              <a:buChar char="•"/>
            </a:pPr>
            <a:r>
              <a:rPr lang="en-US" sz="1900" dirty="0">
                <a:ea typeface="Calibri" panose="020F0502020204030204" pitchFamily="34" charset="0"/>
                <a:cs typeface="Times New Roman" panose="02020603050405020304" pitchFamily="18" charset="0"/>
              </a:rPr>
              <a:t>Subaward is in Active (A) status; if status is Pending (P) verify with Subaward Business Operations Analyst before proceeding.</a:t>
            </a:r>
          </a:p>
          <a:p>
            <a:pPr lvl="1">
              <a:spcBef>
                <a:spcPts val="0"/>
              </a:spcBef>
              <a:spcAft>
                <a:spcPts val="1600"/>
              </a:spcAft>
              <a:buFont typeface="Arial" panose="020B0604020202020204" pitchFamily="34" charset="0"/>
              <a:buChar char="•"/>
            </a:pPr>
            <a:r>
              <a:rPr lang="en-US" sz="1900" dirty="0">
                <a:ea typeface="Calibri" panose="020F0502020204030204" pitchFamily="34" charset="0"/>
                <a:cs typeface="Times New Roman" panose="02020603050405020304" pitchFamily="18" charset="0"/>
              </a:rPr>
              <a:t>Subrecipient cumulative expenses do not exceed subaward Authorized Amount.</a:t>
            </a:r>
          </a:p>
          <a:p>
            <a:pPr lvl="1">
              <a:spcBef>
                <a:spcPts val="0"/>
              </a:spcBef>
              <a:spcAft>
                <a:spcPts val="1600"/>
              </a:spcAft>
              <a:buFont typeface="Arial" panose="020B0604020202020204" pitchFamily="34" charset="0"/>
              <a:buChar char="•"/>
            </a:pPr>
            <a:r>
              <a:rPr lang="en-US" sz="1900" dirty="0">
                <a:ea typeface="Calibri" panose="020F0502020204030204" pitchFamily="34" charset="0"/>
                <a:cs typeface="Times New Roman" panose="02020603050405020304" pitchFamily="18" charset="0"/>
              </a:rPr>
              <a:t>Subaward expenses within subaward Period of Performance.</a:t>
            </a:r>
          </a:p>
          <a:p>
            <a:pPr lvl="1">
              <a:spcBef>
                <a:spcPts val="0"/>
              </a:spcBef>
              <a:spcAft>
                <a:spcPts val="1600"/>
              </a:spcAft>
              <a:buFont typeface="Arial" panose="020B0604020202020204" pitchFamily="34" charset="0"/>
              <a:buChar char="•"/>
            </a:pPr>
            <a:r>
              <a:rPr lang="en-US" sz="1900" dirty="0">
                <a:ea typeface="Calibri" panose="020F0502020204030204" pitchFamily="34" charset="0"/>
                <a:cs typeface="Times New Roman" panose="02020603050405020304" pitchFamily="18" charset="0"/>
              </a:rPr>
              <a:t>Subrecipient expenses are in line with subaward budget, and no subaward budget category is materially overspent.</a:t>
            </a:r>
          </a:p>
          <a:p>
            <a:pPr lvl="1">
              <a:spcBef>
                <a:spcPts val="0"/>
              </a:spcBef>
              <a:spcAft>
                <a:spcPts val="1600"/>
              </a:spcAft>
              <a:buFont typeface="Arial" panose="020B0604020202020204" pitchFamily="34" charset="0"/>
              <a:buChar char="•"/>
            </a:pPr>
            <a:r>
              <a:rPr lang="en-US" sz="1900" dirty="0">
                <a:ea typeface="Calibri" panose="020F0502020204030204" pitchFamily="34" charset="0"/>
                <a:cs typeface="Times New Roman" panose="02020603050405020304" pitchFamily="18" charset="0"/>
              </a:rPr>
              <a:t>IDC is being applied and calculated properly.</a:t>
            </a:r>
          </a:p>
          <a:p>
            <a:pPr lvl="1">
              <a:spcBef>
                <a:spcPts val="0"/>
              </a:spcBef>
              <a:spcAft>
                <a:spcPts val="1600"/>
              </a:spcAft>
              <a:buFont typeface="Arial" panose="020B0604020202020204" pitchFamily="34" charset="0"/>
              <a:buChar char="•"/>
            </a:pPr>
            <a:r>
              <a:rPr lang="en-US" sz="1900" dirty="0">
                <a:ea typeface="Calibri" panose="020F0502020204030204" pitchFamily="34" charset="0"/>
                <a:cs typeface="Times New Roman" panose="02020603050405020304" pitchFamily="18" charset="0"/>
              </a:rPr>
              <a:t>If subaward includes Cost Share, commitments are noted on invoice. </a:t>
            </a:r>
          </a:p>
          <a:p>
            <a:pPr lvl="1">
              <a:spcBef>
                <a:spcPts val="0"/>
              </a:spcBef>
              <a:spcAft>
                <a:spcPts val="1600"/>
              </a:spcAft>
              <a:buFont typeface="Arial" panose="020B0604020202020204" pitchFamily="34" charset="0"/>
              <a:buChar char="•"/>
            </a:pPr>
            <a:r>
              <a:rPr lang="en-US" sz="1900" dirty="0">
                <a:ea typeface="Calibri" panose="020F0502020204030204" pitchFamily="34" charset="0"/>
                <a:cs typeface="Times New Roman" panose="02020603050405020304" pitchFamily="18" charset="0"/>
              </a:rPr>
              <a:t>All required approvals are documented. </a:t>
            </a:r>
            <a:endParaRPr lang="en-US" sz="1900" b="1" dirty="0"/>
          </a:p>
          <a:p>
            <a:pPr marL="342900" lvl="1" indent="0">
              <a:spcBef>
                <a:spcPts val="0"/>
              </a:spcBef>
              <a:spcAft>
                <a:spcPts val="1600"/>
              </a:spcAft>
              <a:buNone/>
            </a:pPr>
            <a:r>
              <a:rPr lang="en-US" sz="1900" b="1" dirty="0">
                <a:highlight>
                  <a:srgbClr val="FFFF00"/>
                </a:highlight>
              </a:rPr>
              <a:t>Tip: </a:t>
            </a:r>
            <a:r>
              <a:rPr lang="en-US" sz="1900" b="1" dirty="0"/>
              <a:t>Cover Page </a:t>
            </a:r>
            <a:r>
              <a:rPr lang="en-US" sz="1900" dirty="0"/>
              <a:t>and </a:t>
            </a:r>
            <a:r>
              <a:rPr lang="en-US" sz="1900" b="1" dirty="0"/>
              <a:t>Attachment 5</a:t>
            </a:r>
            <a:r>
              <a:rPr lang="en-US" sz="1900" dirty="0"/>
              <a:t> of the subaward agreement are used to verify much of this information.</a:t>
            </a:r>
          </a:p>
        </p:txBody>
      </p:sp>
    </p:spTree>
    <p:extLst>
      <p:ext uri="{BB962C8B-B14F-4D97-AF65-F5344CB8AC3E}">
        <p14:creationId xmlns:p14="http://schemas.microsoft.com/office/powerpoint/2010/main" val="2764392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BF76F-093E-4057-A0E7-85D14E34589B}"/>
              </a:ext>
            </a:extLst>
          </p:cNvPr>
          <p:cNvSpPr>
            <a:spLocks noGrp="1"/>
          </p:cNvSpPr>
          <p:nvPr>
            <p:ph type="title"/>
          </p:nvPr>
        </p:nvSpPr>
        <p:spPr>
          <a:xfrm>
            <a:off x="457200" y="0"/>
            <a:ext cx="8229600" cy="1191237"/>
          </a:xfrm>
        </p:spPr>
        <p:txBody>
          <a:bodyPr/>
          <a:lstStyle/>
          <a:p>
            <a:r>
              <a:rPr lang="en-US" dirty="0"/>
              <a:t>Why Must All Parties Do Their Part? </a:t>
            </a:r>
          </a:p>
        </p:txBody>
      </p:sp>
      <p:sp>
        <p:nvSpPr>
          <p:cNvPr id="3" name="Content Placeholder 2">
            <a:extLst>
              <a:ext uri="{FF2B5EF4-FFF2-40B4-BE49-F238E27FC236}">
                <a16:creationId xmlns:a16="http://schemas.microsoft.com/office/drawing/2014/main" id="{29D9F04C-3CC5-44A8-AB32-17750647AC2D}"/>
              </a:ext>
            </a:extLst>
          </p:cNvPr>
          <p:cNvSpPr>
            <a:spLocks noGrp="1"/>
          </p:cNvSpPr>
          <p:nvPr>
            <p:ph idx="1"/>
          </p:nvPr>
        </p:nvSpPr>
        <p:spPr>
          <a:xfrm>
            <a:off x="457200" y="847288"/>
            <a:ext cx="8229600" cy="5368954"/>
          </a:xfrm>
        </p:spPr>
        <p:txBody>
          <a:bodyPr>
            <a:normAutofit lnSpcReduction="10000"/>
          </a:bodyPr>
          <a:lstStyle/>
          <a:p>
            <a:pPr>
              <a:spcAft>
                <a:spcPts val="300"/>
              </a:spcAft>
            </a:pPr>
            <a:r>
              <a:rPr lang="en-US" dirty="0"/>
              <a:t>If some departmental/FSS BPA elements are submitted incorrectly, UBS must correct during data entry. </a:t>
            </a:r>
          </a:p>
          <a:p>
            <a:pPr>
              <a:spcAft>
                <a:spcPts val="300"/>
              </a:spcAft>
            </a:pPr>
            <a:r>
              <a:rPr lang="en-US" dirty="0"/>
              <a:t>Any other errors must be corrected by OSP during the OSP approval process. </a:t>
            </a:r>
          </a:p>
          <a:p>
            <a:r>
              <a:rPr lang="en-US" dirty="0"/>
              <a:t>The further into the routing process a BPA is when an error is caught, the more steps there are to correct and the more delay in making payments. For example: </a:t>
            </a:r>
          </a:p>
          <a:p>
            <a:pPr lvl="1"/>
            <a:r>
              <a:rPr lang="en-US" dirty="0"/>
              <a:t>BPAs may have to be disapproved </a:t>
            </a:r>
          </a:p>
          <a:p>
            <a:pPr lvl="1"/>
            <a:r>
              <a:rPr lang="en-US" dirty="0"/>
              <a:t>BPA cover pages may have to be annotated in EDM and resent to dept/FSS</a:t>
            </a:r>
          </a:p>
          <a:p>
            <a:pPr lvl="1"/>
            <a:r>
              <a:rPr lang="en-US" dirty="0"/>
              <a:t>Banner data may have to be entered or corrected </a:t>
            </a:r>
          </a:p>
          <a:p>
            <a:pPr lvl="1"/>
            <a:r>
              <a:rPr lang="en-US" dirty="0"/>
              <a:t>BPAs may get held to follow up with the subrecipient  </a:t>
            </a:r>
          </a:p>
          <a:p>
            <a:pPr lvl="1"/>
            <a:r>
              <a:rPr lang="en-US" dirty="0"/>
              <a:t>Corrected subrecipient invoices may have to be uploaded to EDM and updated in the departmental /FSS records</a:t>
            </a:r>
          </a:p>
          <a:p>
            <a:pPr lvl="1"/>
            <a:r>
              <a:rPr lang="en-US" dirty="0"/>
              <a:t>Additional Banner data may have to be entered </a:t>
            </a:r>
          </a:p>
        </p:txBody>
      </p:sp>
    </p:spTree>
    <p:extLst>
      <p:ext uri="{BB962C8B-B14F-4D97-AF65-F5344CB8AC3E}">
        <p14:creationId xmlns:p14="http://schemas.microsoft.com/office/powerpoint/2010/main" val="3317388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AD254-6B7C-FB57-633E-E4882AB825B6}"/>
              </a:ext>
            </a:extLst>
          </p:cNvPr>
          <p:cNvSpPr>
            <a:spLocks noGrp="1"/>
          </p:cNvSpPr>
          <p:nvPr>
            <p:ph type="title"/>
          </p:nvPr>
        </p:nvSpPr>
        <p:spPr/>
        <p:txBody>
          <a:bodyPr/>
          <a:lstStyle/>
          <a:p>
            <a:r>
              <a:rPr lang="en-US" dirty="0"/>
              <a:t>Timely Payment Requirements per 2CFR 200.305</a:t>
            </a:r>
          </a:p>
        </p:txBody>
      </p:sp>
      <p:sp>
        <p:nvSpPr>
          <p:cNvPr id="3" name="Content Placeholder 2">
            <a:extLst>
              <a:ext uri="{FF2B5EF4-FFF2-40B4-BE49-F238E27FC236}">
                <a16:creationId xmlns:a16="http://schemas.microsoft.com/office/drawing/2014/main" id="{A4B9BD5F-2E7D-6AF6-1B26-3DF5EE0155DB}"/>
              </a:ext>
            </a:extLst>
          </p:cNvPr>
          <p:cNvSpPr>
            <a:spLocks noGrp="1"/>
          </p:cNvSpPr>
          <p:nvPr>
            <p:ph idx="1"/>
          </p:nvPr>
        </p:nvSpPr>
        <p:spPr/>
        <p:txBody>
          <a:bodyPr/>
          <a:lstStyle/>
          <a:p>
            <a:endParaRPr lang="en-US" dirty="0"/>
          </a:p>
          <a:p>
            <a:r>
              <a:rPr lang="en-US" i="1" dirty="0"/>
              <a:t>“…When the reimbursement method is used, the Federal agency or pass-through entity must make payment within 30 calendar days after receipt of the payment request unless the Federal agency or the pass-through entity reasonably believes the request to be improper.”</a:t>
            </a:r>
          </a:p>
          <a:p>
            <a:endParaRPr lang="en-US" dirty="0"/>
          </a:p>
          <a:p>
            <a:r>
              <a:rPr lang="en-US" dirty="0"/>
              <a:t>Unnecessary delays in payment could be an audit finding for MSU.</a:t>
            </a:r>
          </a:p>
          <a:p>
            <a:endParaRPr lang="en-US" dirty="0"/>
          </a:p>
        </p:txBody>
      </p:sp>
    </p:spTree>
    <p:extLst>
      <p:ext uri="{BB962C8B-B14F-4D97-AF65-F5344CB8AC3E}">
        <p14:creationId xmlns:p14="http://schemas.microsoft.com/office/powerpoint/2010/main" val="3885161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8D6C2-CB04-4606-B2E3-2C4359C3E77C}"/>
              </a:ext>
            </a:extLst>
          </p:cNvPr>
          <p:cNvSpPr>
            <a:spLocks noGrp="1"/>
          </p:cNvSpPr>
          <p:nvPr>
            <p:ph type="title"/>
          </p:nvPr>
        </p:nvSpPr>
        <p:spPr/>
        <p:txBody>
          <a:bodyPr/>
          <a:lstStyle/>
          <a:p>
            <a:r>
              <a:rPr lang="en-US" dirty="0"/>
              <a:t>Subaward Closeout</a:t>
            </a:r>
          </a:p>
        </p:txBody>
      </p:sp>
      <p:sp>
        <p:nvSpPr>
          <p:cNvPr id="3" name="Content Placeholder 2">
            <a:extLst>
              <a:ext uri="{FF2B5EF4-FFF2-40B4-BE49-F238E27FC236}">
                <a16:creationId xmlns:a16="http://schemas.microsoft.com/office/drawing/2014/main" id="{18BCCEB1-7198-449A-BD8F-0AD751D5854E}"/>
              </a:ext>
            </a:extLst>
          </p:cNvPr>
          <p:cNvSpPr>
            <a:spLocks noGrp="1"/>
          </p:cNvSpPr>
          <p:nvPr>
            <p:ph idx="1"/>
          </p:nvPr>
        </p:nvSpPr>
        <p:spPr/>
        <p:txBody>
          <a:bodyPr>
            <a:normAutofit fontScale="92500" lnSpcReduction="20000"/>
          </a:bodyPr>
          <a:lstStyle/>
          <a:p>
            <a:pPr>
              <a:lnSpc>
                <a:spcPct val="90000"/>
              </a:lnSpc>
              <a:spcBef>
                <a:spcPts val="0"/>
              </a:spcBef>
              <a:spcAft>
                <a:spcPts val="1600"/>
              </a:spcAft>
            </a:pPr>
            <a:r>
              <a:rPr lang="en-US" dirty="0"/>
              <a:t>Payment of Final Invoice to subrecipient will trigger subaward closeout process.</a:t>
            </a:r>
          </a:p>
          <a:p>
            <a:pPr>
              <a:lnSpc>
                <a:spcPct val="90000"/>
              </a:lnSpc>
              <a:spcBef>
                <a:spcPts val="0"/>
              </a:spcBef>
              <a:spcAft>
                <a:spcPts val="1600"/>
              </a:spcAft>
            </a:pPr>
            <a:r>
              <a:rPr lang="en-US" dirty="0"/>
              <a:t>Closeout Certification email and memo sent to Subrecipient PI and Subrecipient contacts. Once signed and returned by the subrecipient, the closeout certification is sent to the MSU PI for signature. MSU Financial Contact receives a copy. PIs are certifying:</a:t>
            </a:r>
          </a:p>
          <a:p>
            <a:pPr lvl="1">
              <a:lnSpc>
                <a:spcPct val="90000"/>
              </a:lnSpc>
              <a:spcBef>
                <a:spcPts val="0"/>
              </a:spcBef>
              <a:spcAft>
                <a:spcPts val="1600"/>
              </a:spcAft>
            </a:pPr>
            <a:r>
              <a:rPr lang="en-US" dirty="0"/>
              <a:t>All deliverables met, including reports and cost sharing</a:t>
            </a:r>
          </a:p>
          <a:p>
            <a:pPr lvl="1">
              <a:lnSpc>
                <a:spcPct val="90000"/>
              </a:lnSpc>
              <a:spcBef>
                <a:spcPts val="0"/>
              </a:spcBef>
              <a:spcAft>
                <a:spcPts val="1600"/>
              </a:spcAft>
            </a:pPr>
            <a:r>
              <a:rPr lang="en-US" dirty="0"/>
              <a:t>All expenses submitted to and paid by MSU</a:t>
            </a:r>
          </a:p>
          <a:p>
            <a:pPr lvl="1">
              <a:lnSpc>
                <a:spcPct val="90000"/>
              </a:lnSpc>
              <a:spcBef>
                <a:spcPts val="0"/>
              </a:spcBef>
              <a:spcAft>
                <a:spcPts val="1600"/>
              </a:spcAft>
            </a:pPr>
            <a:r>
              <a:rPr lang="en-US" dirty="0"/>
              <a:t>All new technologies (inventions and innovations) are documented</a:t>
            </a:r>
          </a:p>
          <a:p>
            <a:pPr>
              <a:lnSpc>
                <a:spcPct val="90000"/>
              </a:lnSpc>
              <a:spcBef>
                <a:spcPts val="0"/>
              </a:spcBef>
              <a:spcAft>
                <a:spcPts val="1600"/>
              </a:spcAft>
            </a:pPr>
            <a:r>
              <a:rPr lang="en-US" dirty="0"/>
              <a:t>OSP verifies subaward e-file documentation is complete, including capital equipment reports and lower tier subawards if required.</a:t>
            </a:r>
          </a:p>
          <a:p>
            <a:pPr>
              <a:lnSpc>
                <a:spcPct val="90000"/>
              </a:lnSpc>
              <a:spcBef>
                <a:spcPts val="0"/>
              </a:spcBef>
              <a:spcAft>
                <a:spcPts val="1600"/>
              </a:spcAft>
            </a:pPr>
            <a:r>
              <a:rPr lang="en-US" dirty="0"/>
              <a:t>Prime grant can not be closed until all subawards have been certified for closeout by both PIs.</a:t>
            </a:r>
          </a:p>
          <a:p>
            <a:pPr lvl="1">
              <a:lnSpc>
                <a:spcPct val="90000"/>
              </a:lnSpc>
              <a:spcBef>
                <a:spcPts val="0"/>
              </a:spcBef>
              <a:spcAft>
                <a:spcPts val="1600"/>
              </a:spcAft>
            </a:pPr>
            <a:endParaRPr lang="en-US" dirty="0"/>
          </a:p>
          <a:p>
            <a:pPr lvl="1">
              <a:lnSpc>
                <a:spcPct val="90000"/>
              </a:lnSpc>
              <a:spcBef>
                <a:spcPts val="0"/>
              </a:spcBef>
              <a:spcAft>
                <a:spcPts val="1600"/>
              </a:spcAft>
            </a:pPr>
            <a:endParaRPr lang="en-US" dirty="0"/>
          </a:p>
        </p:txBody>
      </p:sp>
    </p:spTree>
    <p:extLst>
      <p:ext uri="{BB962C8B-B14F-4D97-AF65-F5344CB8AC3E}">
        <p14:creationId xmlns:p14="http://schemas.microsoft.com/office/powerpoint/2010/main" val="373442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CF43935-B872-4FF3-B96A-A2AA22CC188F}"/>
              </a:ext>
            </a:extLst>
          </p:cNvPr>
          <p:cNvSpPr>
            <a:spLocks noGrp="1"/>
          </p:cNvSpPr>
          <p:nvPr>
            <p:ph type="title"/>
          </p:nvPr>
        </p:nvSpPr>
        <p:spPr>
          <a:xfrm>
            <a:off x="924910" y="400757"/>
            <a:ext cx="7761890" cy="3228267"/>
          </a:xfrm>
        </p:spPr>
        <p:txBody>
          <a:bodyPr>
            <a:noAutofit/>
          </a:bodyPr>
          <a:lstStyle/>
          <a:p>
            <a:pPr algn="l"/>
            <a:r>
              <a:rPr lang="en-US" altLang="en-US" sz="4000" b="1" dirty="0"/>
              <a:t>Objective</a:t>
            </a:r>
            <a:r>
              <a:rPr lang="en-US" altLang="en-US" sz="3200" dirty="0"/>
              <a:t> – </a:t>
            </a:r>
            <a:r>
              <a:rPr lang="en-US" altLang="en-US" sz="2800" dirty="0"/>
              <a:t>Provide basic information and resources for helping understand and manage subawards.</a:t>
            </a:r>
            <a:endParaRPr lang="en-US" sz="2800" dirty="0"/>
          </a:p>
        </p:txBody>
      </p:sp>
    </p:spTree>
    <p:extLst>
      <p:ext uri="{BB962C8B-B14F-4D97-AF65-F5344CB8AC3E}">
        <p14:creationId xmlns:p14="http://schemas.microsoft.com/office/powerpoint/2010/main" val="3361117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8D6C2-CB04-4606-B2E3-2C4359C3E77C}"/>
              </a:ext>
            </a:extLst>
          </p:cNvPr>
          <p:cNvSpPr>
            <a:spLocks noGrp="1"/>
          </p:cNvSpPr>
          <p:nvPr>
            <p:ph type="title"/>
          </p:nvPr>
        </p:nvSpPr>
        <p:spPr/>
        <p:txBody>
          <a:bodyPr/>
          <a:lstStyle/>
          <a:p>
            <a:r>
              <a:rPr lang="en-US" dirty="0"/>
              <a:t>Questions? Want more training?</a:t>
            </a:r>
          </a:p>
        </p:txBody>
      </p:sp>
      <p:sp>
        <p:nvSpPr>
          <p:cNvPr id="3" name="Content Placeholder 2">
            <a:extLst>
              <a:ext uri="{FF2B5EF4-FFF2-40B4-BE49-F238E27FC236}">
                <a16:creationId xmlns:a16="http://schemas.microsoft.com/office/drawing/2014/main" id="{18BCCEB1-7198-449A-BD8F-0AD751D5854E}"/>
              </a:ext>
            </a:extLst>
          </p:cNvPr>
          <p:cNvSpPr>
            <a:spLocks noGrp="1"/>
          </p:cNvSpPr>
          <p:nvPr>
            <p:ph idx="1"/>
          </p:nvPr>
        </p:nvSpPr>
        <p:spPr>
          <a:xfrm>
            <a:off x="1408386" y="1860331"/>
            <a:ext cx="7131269" cy="3982057"/>
          </a:xfrm>
        </p:spPr>
        <p:txBody>
          <a:bodyPr>
            <a:normAutofit/>
          </a:bodyPr>
          <a:lstStyle/>
          <a:p>
            <a:r>
              <a:rPr lang="en-US" dirty="0"/>
              <a:t>Contact Subawards at:</a:t>
            </a:r>
            <a:br>
              <a:rPr lang="en-US" dirty="0"/>
            </a:br>
            <a:r>
              <a:rPr lang="en-US" dirty="0">
                <a:hlinkClick r:id="rId2"/>
              </a:rPr>
              <a:t>subawards@montana.edu</a:t>
            </a:r>
            <a:r>
              <a:rPr lang="en-US" dirty="0"/>
              <a:t> </a:t>
            </a:r>
          </a:p>
          <a:p>
            <a:pPr lvl="1"/>
            <a:endParaRPr lang="en-US" dirty="0"/>
          </a:p>
          <a:p>
            <a:pPr lvl="1"/>
            <a:endParaRPr lang="en-US" dirty="0"/>
          </a:p>
        </p:txBody>
      </p:sp>
    </p:spTree>
    <p:extLst>
      <p:ext uri="{BB962C8B-B14F-4D97-AF65-F5344CB8AC3E}">
        <p14:creationId xmlns:p14="http://schemas.microsoft.com/office/powerpoint/2010/main" val="637185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2CD15-FA8C-4754-997D-CEDA6DF319D2}"/>
              </a:ext>
            </a:extLst>
          </p:cNvPr>
          <p:cNvSpPr>
            <a:spLocks noGrp="1"/>
          </p:cNvSpPr>
          <p:nvPr>
            <p:ph type="title"/>
          </p:nvPr>
        </p:nvSpPr>
        <p:spPr>
          <a:xfrm>
            <a:off x="457200" y="229482"/>
            <a:ext cx="8229600" cy="1143000"/>
          </a:xfrm>
        </p:spPr>
        <p:txBody>
          <a:bodyPr>
            <a:noAutofit/>
          </a:bodyPr>
          <a:lstStyle/>
          <a:p>
            <a:r>
              <a:rPr lang="en-US" sz="4000" dirty="0"/>
              <a:t>Topics</a:t>
            </a:r>
          </a:p>
        </p:txBody>
      </p:sp>
      <p:sp>
        <p:nvSpPr>
          <p:cNvPr id="3" name="Content Placeholder 2">
            <a:extLst>
              <a:ext uri="{FF2B5EF4-FFF2-40B4-BE49-F238E27FC236}">
                <a16:creationId xmlns:a16="http://schemas.microsoft.com/office/drawing/2014/main" id="{6008D4D4-D96D-4BC8-83F5-6F8AF19CE02D}"/>
              </a:ext>
            </a:extLst>
          </p:cNvPr>
          <p:cNvSpPr>
            <a:spLocks noGrp="1"/>
          </p:cNvSpPr>
          <p:nvPr>
            <p:ph idx="1"/>
          </p:nvPr>
        </p:nvSpPr>
        <p:spPr>
          <a:xfrm>
            <a:off x="457200" y="1543759"/>
            <a:ext cx="8229600" cy="4525963"/>
          </a:xfrm>
        </p:spPr>
        <p:txBody>
          <a:bodyPr>
            <a:normAutofit/>
          </a:bodyPr>
          <a:lstStyle/>
          <a:p>
            <a:r>
              <a:rPr lang="en-US" sz="3000" dirty="0"/>
              <a:t>Definition of Subaward</a:t>
            </a:r>
          </a:p>
          <a:p>
            <a:r>
              <a:rPr lang="en-US" sz="3000" dirty="0"/>
              <a:t>Why Issue a Subaward?</a:t>
            </a:r>
          </a:p>
          <a:p>
            <a:r>
              <a:rPr lang="en-US" sz="3000" dirty="0"/>
              <a:t>How Does a Subaward Get Issued?</a:t>
            </a:r>
          </a:p>
          <a:p>
            <a:r>
              <a:rPr lang="en-US" sz="3000" dirty="0"/>
              <a:t>What are the MSU Responsibilities for Monitoring a Subaward?</a:t>
            </a:r>
          </a:p>
          <a:p>
            <a:r>
              <a:rPr lang="en-US" sz="3000" dirty="0"/>
              <a:t>How to Process a Subaward Invoice</a:t>
            </a:r>
          </a:p>
          <a:p>
            <a:r>
              <a:rPr lang="en-US" sz="3000" dirty="0"/>
              <a:t>Subaward Closeout</a:t>
            </a:r>
          </a:p>
        </p:txBody>
      </p:sp>
    </p:spTree>
    <p:extLst>
      <p:ext uri="{BB962C8B-B14F-4D97-AF65-F5344CB8AC3E}">
        <p14:creationId xmlns:p14="http://schemas.microsoft.com/office/powerpoint/2010/main" val="2942647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B49BD-82DC-4F1F-BB8B-DD0A95835726}"/>
              </a:ext>
            </a:extLst>
          </p:cNvPr>
          <p:cNvSpPr>
            <a:spLocks noGrp="1"/>
          </p:cNvSpPr>
          <p:nvPr>
            <p:ph type="title"/>
          </p:nvPr>
        </p:nvSpPr>
        <p:spPr/>
        <p:txBody>
          <a:bodyPr>
            <a:normAutofit/>
          </a:bodyPr>
          <a:lstStyle/>
          <a:p>
            <a:r>
              <a:rPr lang="en-US" sz="4000" dirty="0"/>
              <a:t>What is a Subaward?</a:t>
            </a:r>
          </a:p>
        </p:txBody>
      </p:sp>
      <p:sp>
        <p:nvSpPr>
          <p:cNvPr id="3" name="Content Placeholder 2">
            <a:extLst>
              <a:ext uri="{FF2B5EF4-FFF2-40B4-BE49-F238E27FC236}">
                <a16:creationId xmlns:a16="http://schemas.microsoft.com/office/drawing/2014/main" id="{0B01406E-E9D3-41B1-A09B-830B009EF2E5}"/>
              </a:ext>
            </a:extLst>
          </p:cNvPr>
          <p:cNvSpPr>
            <a:spLocks noGrp="1"/>
          </p:cNvSpPr>
          <p:nvPr>
            <p:ph idx="1"/>
          </p:nvPr>
        </p:nvSpPr>
        <p:spPr/>
        <p:txBody>
          <a:bodyPr>
            <a:normAutofit/>
          </a:bodyPr>
          <a:lstStyle/>
          <a:p>
            <a:r>
              <a:rPr lang="en-US" dirty="0"/>
              <a:t>Per the Uniform Guidance (200.92):  Subaward means an award provided by a pass-through entity (MSU) to a subrecipient for the subrecipient to carry out part of a Federal award received by the pass-through entity.  It does not include payments to a contractor or payments to an individual that is the beneficiary of a Federal program.  A subaward may be provided through any form of legal agreement, including an agreement that the pass-through entity considers a contract. </a:t>
            </a:r>
          </a:p>
          <a:p>
            <a:r>
              <a:rPr lang="en-US" dirty="0"/>
              <a:t>MSU is referred to as the Pass-Through Entity (PTE) and the entity receiving the subaward is referred to as the Subrecipient. </a:t>
            </a:r>
          </a:p>
        </p:txBody>
      </p:sp>
    </p:spTree>
    <p:extLst>
      <p:ext uri="{BB962C8B-B14F-4D97-AF65-F5344CB8AC3E}">
        <p14:creationId xmlns:p14="http://schemas.microsoft.com/office/powerpoint/2010/main" val="2374752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A9BDF-8978-494D-BD75-2DC28E509D88}"/>
              </a:ext>
            </a:extLst>
          </p:cNvPr>
          <p:cNvSpPr>
            <a:spLocks noGrp="1"/>
          </p:cNvSpPr>
          <p:nvPr>
            <p:ph type="title"/>
          </p:nvPr>
        </p:nvSpPr>
        <p:spPr/>
        <p:txBody>
          <a:bodyPr>
            <a:normAutofit/>
          </a:bodyPr>
          <a:lstStyle/>
          <a:p>
            <a:r>
              <a:rPr lang="en-US" sz="4000" dirty="0"/>
              <a:t>Why does MSU issue Subawards?</a:t>
            </a:r>
          </a:p>
        </p:txBody>
      </p:sp>
      <p:sp>
        <p:nvSpPr>
          <p:cNvPr id="3" name="Content Placeholder 2">
            <a:extLst>
              <a:ext uri="{FF2B5EF4-FFF2-40B4-BE49-F238E27FC236}">
                <a16:creationId xmlns:a16="http://schemas.microsoft.com/office/drawing/2014/main" id="{F15977B3-7AF6-4D11-9422-4ADD337E8999}"/>
              </a:ext>
            </a:extLst>
          </p:cNvPr>
          <p:cNvSpPr>
            <a:spLocks noGrp="1"/>
          </p:cNvSpPr>
          <p:nvPr>
            <p:ph idx="1"/>
          </p:nvPr>
        </p:nvSpPr>
        <p:spPr/>
        <p:txBody>
          <a:bodyPr>
            <a:normAutofit/>
          </a:bodyPr>
          <a:lstStyle/>
          <a:p>
            <a:pPr marL="0" indent="0">
              <a:buNone/>
            </a:pPr>
            <a:r>
              <a:rPr lang="en-US" dirty="0"/>
              <a:t>An MSU researcher may want to include another scientist or collaborator from outside our institution who can bring expertise or special skills to the proposed project.</a:t>
            </a:r>
          </a:p>
          <a:p>
            <a:pPr marL="0" indent="0">
              <a:buNone/>
            </a:pPr>
            <a:endParaRPr lang="en-US" dirty="0"/>
          </a:p>
          <a:p>
            <a:pPr marL="0" indent="0">
              <a:buNone/>
            </a:pPr>
            <a:r>
              <a:rPr lang="en-US" dirty="0"/>
              <a:t>This can strengthen the proposal being submitted to the sponsor and can increase the chances that an award will be made over the chances if only MSU researchers are involved.</a:t>
            </a:r>
          </a:p>
          <a:p>
            <a:pPr marL="0" indent="0">
              <a:buNone/>
            </a:pPr>
            <a:endParaRPr lang="en-US" dirty="0"/>
          </a:p>
          <a:p>
            <a:pPr marL="0" indent="0">
              <a:buNone/>
            </a:pPr>
            <a:r>
              <a:rPr lang="en-US" dirty="0"/>
              <a:t>If a specific subrecipient is listed in the proposal it is critical to have that subrecipient conduct that portion of the project.</a:t>
            </a:r>
          </a:p>
          <a:p>
            <a:pPr marL="0" indent="0">
              <a:buNone/>
            </a:pPr>
            <a:endParaRPr lang="en-US" dirty="0"/>
          </a:p>
        </p:txBody>
      </p:sp>
    </p:spTree>
    <p:extLst>
      <p:ext uri="{BB962C8B-B14F-4D97-AF65-F5344CB8AC3E}">
        <p14:creationId xmlns:p14="http://schemas.microsoft.com/office/powerpoint/2010/main" val="113357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4CB87-DA06-4202-9699-1EB2856E92E8}"/>
              </a:ext>
            </a:extLst>
          </p:cNvPr>
          <p:cNvSpPr>
            <a:spLocks noGrp="1"/>
          </p:cNvSpPr>
          <p:nvPr>
            <p:ph type="title"/>
          </p:nvPr>
        </p:nvSpPr>
        <p:spPr/>
        <p:txBody>
          <a:bodyPr>
            <a:normAutofit/>
          </a:bodyPr>
          <a:lstStyle/>
          <a:p>
            <a:r>
              <a:rPr lang="en-US" dirty="0"/>
              <a:t>How Does a Subaward Get Issued?  </a:t>
            </a:r>
            <a:br>
              <a:rPr lang="en-US" dirty="0"/>
            </a:br>
            <a:r>
              <a:rPr lang="en-US" sz="2200" b="1" dirty="0"/>
              <a:t>A subaward is identified at the proposal stage. </a:t>
            </a:r>
            <a:endParaRPr lang="en-US" b="1" dirty="0">
              <a:solidFill>
                <a:srgbClr val="FF0000"/>
              </a:solidFill>
            </a:endParaRPr>
          </a:p>
        </p:txBody>
      </p:sp>
      <p:sp>
        <p:nvSpPr>
          <p:cNvPr id="3" name="Content Placeholder 2">
            <a:extLst>
              <a:ext uri="{FF2B5EF4-FFF2-40B4-BE49-F238E27FC236}">
                <a16:creationId xmlns:a16="http://schemas.microsoft.com/office/drawing/2014/main" id="{4A93EA9A-5F97-4C60-B8A2-90FC20B77C15}"/>
              </a:ext>
            </a:extLst>
          </p:cNvPr>
          <p:cNvSpPr>
            <a:spLocks noGrp="1"/>
          </p:cNvSpPr>
          <p:nvPr>
            <p:ph idx="1"/>
          </p:nvPr>
        </p:nvSpPr>
        <p:spPr/>
        <p:txBody>
          <a:bodyPr>
            <a:normAutofit fontScale="85000" lnSpcReduction="20000"/>
          </a:bodyPr>
          <a:lstStyle/>
          <a:p>
            <a:r>
              <a:rPr lang="en-US" dirty="0"/>
              <a:t>The type of information requested from a potential subrecipient at the proposal stage is based on the sponsor requirements and/or the Request for Proposal (RFP). Typically the information includes at least a Letter of Intent or Letter of Commitment from the subrecipient, a Statement of Work (SOW), a budget estimate and sometimes a schedule of deliverables.  </a:t>
            </a:r>
          </a:p>
          <a:p>
            <a:endParaRPr lang="en-US" dirty="0"/>
          </a:p>
          <a:p>
            <a:r>
              <a:rPr lang="en-US" dirty="0"/>
              <a:t>The Letter of Intent is typically signed by an Authorized Representative at the subrecipient’s institution.</a:t>
            </a:r>
          </a:p>
          <a:p>
            <a:endParaRPr lang="en-US" dirty="0"/>
          </a:p>
          <a:p>
            <a:r>
              <a:rPr lang="en-US" dirty="0"/>
              <a:t>If a proposal is awarded, additional information will be required for the subaward request from the subrecipient as well as the MSU PI. </a:t>
            </a:r>
          </a:p>
          <a:p>
            <a:endParaRPr lang="en-US" dirty="0"/>
          </a:p>
          <a:p>
            <a:pPr marL="0" indent="0">
              <a:buNone/>
            </a:pPr>
            <a:r>
              <a:rPr lang="en-US" b="1" dirty="0">
                <a:highlight>
                  <a:srgbClr val="FFFF00"/>
                </a:highlight>
              </a:rPr>
              <a:t>TIP</a:t>
            </a:r>
            <a:r>
              <a:rPr lang="en-US" dirty="0">
                <a:highlight>
                  <a:srgbClr val="FFFF00"/>
                </a:highlight>
              </a:rPr>
              <a:t>:  </a:t>
            </a:r>
            <a:r>
              <a:rPr lang="en-US" dirty="0"/>
              <a:t>Subrecipients are allowed to include their entity’s F&amp;A rate in their proposal budget; if there is an F&amp;A cap from the sponsor, both the PTE (MSU) and the Subrecipient are held to that cap. </a:t>
            </a:r>
          </a:p>
        </p:txBody>
      </p:sp>
    </p:spTree>
    <p:extLst>
      <p:ext uri="{BB962C8B-B14F-4D97-AF65-F5344CB8AC3E}">
        <p14:creationId xmlns:p14="http://schemas.microsoft.com/office/powerpoint/2010/main" val="891274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E4B44-3482-45BC-8CE9-6AF038BF104F}"/>
              </a:ext>
            </a:extLst>
          </p:cNvPr>
          <p:cNvSpPr>
            <a:spLocks noGrp="1"/>
          </p:cNvSpPr>
          <p:nvPr>
            <p:ph type="title"/>
          </p:nvPr>
        </p:nvSpPr>
        <p:spPr>
          <a:xfrm>
            <a:off x="457200" y="377504"/>
            <a:ext cx="8229600" cy="1040133"/>
          </a:xfrm>
        </p:spPr>
        <p:txBody>
          <a:bodyPr>
            <a:normAutofit fontScale="90000"/>
          </a:bodyPr>
          <a:lstStyle/>
          <a:p>
            <a:r>
              <a:rPr lang="en-US" dirty="0"/>
              <a:t>Who is Responsible for Initiating the Subaward?</a:t>
            </a:r>
            <a:br>
              <a:rPr lang="en-US" dirty="0"/>
            </a:br>
            <a:r>
              <a:rPr lang="en-US" sz="2400" b="1" dirty="0"/>
              <a:t>If a proposal is awarded, the MSU PI is responsible for submitting the Subaward Request to OSP.  </a:t>
            </a:r>
          </a:p>
        </p:txBody>
      </p:sp>
      <p:sp>
        <p:nvSpPr>
          <p:cNvPr id="3" name="Content Placeholder 2">
            <a:extLst>
              <a:ext uri="{FF2B5EF4-FFF2-40B4-BE49-F238E27FC236}">
                <a16:creationId xmlns:a16="http://schemas.microsoft.com/office/drawing/2014/main" id="{1B13071A-AF34-4E1C-AC17-02EFEC2804CF}"/>
              </a:ext>
            </a:extLst>
          </p:cNvPr>
          <p:cNvSpPr>
            <a:spLocks noGrp="1"/>
          </p:cNvSpPr>
          <p:nvPr>
            <p:ph idx="1"/>
          </p:nvPr>
        </p:nvSpPr>
        <p:spPr>
          <a:xfrm>
            <a:off x="457200" y="1417638"/>
            <a:ext cx="8229600" cy="4647602"/>
          </a:xfrm>
        </p:spPr>
        <p:txBody>
          <a:bodyPr>
            <a:noAutofit/>
          </a:bodyPr>
          <a:lstStyle/>
          <a:p>
            <a:pPr>
              <a:lnSpc>
                <a:spcPct val="110000"/>
              </a:lnSpc>
              <a:spcBef>
                <a:spcPts val="0"/>
              </a:spcBef>
              <a:spcAft>
                <a:spcPts val="1500"/>
              </a:spcAft>
            </a:pPr>
            <a:r>
              <a:rPr lang="en-US" sz="1900" dirty="0"/>
              <a:t>When a grant is opened with a subaward budget, the eOpen memo will include a link to the OSP Subaward web page and provide the subaward contact info (</a:t>
            </a:r>
            <a:r>
              <a:rPr lang="en-US" sz="2000" u="sng" dirty="0">
                <a:solidFill>
                  <a:srgbClr val="0000FF"/>
                </a:solidFill>
                <a:ea typeface="Calibri" panose="020F0502020204030204" pitchFamily="34" charset="0"/>
                <a:cs typeface="Times New Roman" panose="02020603050405020304" pitchFamily="18" charset="0"/>
                <a:hlinkClick r:id="rId2"/>
              </a:rPr>
              <a:t>subawards@montana.edu</a:t>
            </a:r>
            <a:r>
              <a:rPr lang="en-US" sz="2000" dirty="0">
                <a:ea typeface="Calibri" panose="020F0502020204030204" pitchFamily="34" charset="0"/>
                <a:cs typeface="Times New Roman" panose="02020603050405020304" pitchFamily="18" charset="0"/>
              </a:rPr>
              <a:t> </a:t>
            </a:r>
            <a:r>
              <a:rPr lang="en-US" sz="1900" dirty="0">
                <a:ea typeface="Calibri" panose="020F0502020204030204" pitchFamily="34" charset="0"/>
                <a:cs typeface="Times New Roman" panose="02020603050405020304" pitchFamily="18" charset="0"/>
              </a:rPr>
              <a:t>)</a:t>
            </a:r>
            <a:r>
              <a:rPr lang="en-US" sz="1900" dirty="0"/>
              <a:t>.</a:t>
            </a:r>
          </a:p>
          <a:p>
            <a:pPr>
              <a:lnSpc>
                <a:spcPct val="110000"/>
              </a:lnSpc>
              <a:spcBef>
                <a:spcPts val="0"/>
              </a:spcBef>
              <a:spcAft>
                <a:spcPts val="1500"/>
              </a:spcAft>
            </a:pPr>
            <a:r>
              <a:rPr lang="en-US" sz="1900" dirty="0"/>
              <a:t>The PI is responsible for collecting and approving the appropriate subaward documents, and for forwarding the request to OSP. See the OSP Website: </a:t>
            </a:r>
            <a:r>
              <a:rPr lang="en-US" sz="1900" i="1" dirty="0"/>
              <a:t>Subawards: Funding from MSU to Collaborators </a:t>
            </a:r>
            <a:r>
              <a:rPr lang="en-US" sz="1900" dirty="0"/>
              <a:t>for forms and instructions.</a:t>
            </a:r>
          </a:p>
          <a:p>
            <a:pPr>
              <a:lnSpc>
                <a:spcPct val="110000"/>
              </a:lnSpc>
              <a:spcBef>
                <a:spcPts val="0"/>
              </a:spcBef>
              <a:spcAft>
                <a:spcPts val="1500"/>
              </a:spcAft>
            </a:pPr>
            <a:r>
              <a:rPr lang="en-US" sz="1900" dirty="0"/>
              <a:t>OSP is responsible for reviewing the information provided by the PI, completing the risk assessment process, and drafting and executing the agreement.</a:t>
            </a:r>
          </a:p>
          <a:p>
            <a:pPr marL="0" indent="0">
              <a:buNone/>
            </a:pPr>
            <a:r>
              <a:rPr lang="en-US" sz="1900" b="1" dirty="0">
                <a:highlight>
                  <a:srgbClr val="FFFF00"/>
                </a:highlight>
              </a:rPr>
              <a:t>TIP</a:t>
            </a:r>
            <a:r>
              <a:rPr lang="en-US" sz="1900" dirty="0">
                <a:highlight>
                  <a:srgbClr val="FFFF00"/>
                </a:highlight>
              </a:rPr>
              <a:t>: </a:t>
            </a:r>
            <a:r>
              <a:rPr lang="en-US" sz="1900" dirty="0"/>
              <a:t>Subawards are not “automatic” and do not get set up just because the grant is established. The same is true for amendments: if the grant gets an extension of time and/or funding, it does not happen automatically on the subaward.</a:t>
            </a:r>
          </a:p>
        </p:txBody>
      </p:sp>
    </p:spTree>
    <p:extLst>
      <p:ext uri="{BB962C8B-B14F-4D97-AF65-F5344CB8AC3E}">
        <p14:creationId xmlns:p14="http://schemas.microsoft.com/office/powerpoint/2010/main" val="1489443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BC03F-2382-4936-B943-5DB30AB82C33}"/>
              </a:ext>
            </a:extLst>
          </p:cNvPr>
          <p:cNvSpPr>
            <a:spLocks noGrp="1"/>
          </p:cNvSpPr>
          <p:nvPr>
            <p:ph type="title"/>
          </p:nvPr>
        </p:nvSpPr>
        <p:spPr/>
        <p:txBody>
          <a:bodyPr/>
          <a:lstStyle/>
          <a:p>
            <a:r>
              <a:rPr lang="en-US" dirty="0"/>
              <a:t>What are the MSU Responsibilities for </a:t>
            </a:r>
            <a:br>
              <a:rPr lang="en-US" dirty="0"/>
            </a:br>
            <a:r>
              <a:rPr lang="en-US" dirty="0"/>
              <a:t>Monitoring Subawards?</a:t>
            </a:r>
          </a:p>
        </p:txBody>
      </p:sp>
      <p:sp>
        <p:nvSpPr>
          <p:cNvPr id="3" name="Content Placeholder 2">
            <a:extLst>
              <a:ext uri="{FF2B5EF4-FFF2-40B4-BE49-F238E27FC236}">
                <a16:creationId xmlns:a16="http://schemas.microsoft.com/office/drawing/2014/main" id="{D9738AD7-0456-40B8-97AC-A2148BF5C1FE}"/>
              </a:ext>
            </a:extLst>
          </p:cNvPr>
          <p:cNvSpPr>
            <a:spLocks noGrp="1"/>
          </p:cNvSpPr>
          <p:nvPr>
            <p:ph idx="1"/>
          </p:nvPr>
        </p:nvSpPr>
        <p:spPr/>
        <p:txBody>
          <a:bodyPr>
            <a:normAutofit lnSpcReduction="10000"/>
          </a:bodyPr>
          <a:lstStyle/>
          <a:p>
            <a:pPr>
              <a:lnSpc>
                <a:spcPct val="90000"/>
              </a:lnSpc>
              <a:spcBef>
                <a:spcPts val="0"/>
              </a:spcBef>
              <a:spcAft>
                <a:spcPts val="1600"/>
              </a:spcAft>
            </a:pPr>
            <a:r>
              <a:rPr lang="en-US" sz="2000" dirty="0"/>
              <a:t>Per the Uniform Guidance, 200.332 – As the pass-through entity, MSU is responsible for managing and monitoring the programmatic, financial and other compliance related aspects of the subaward.</a:t>
            </a:r>
          </a:p>
          <a:p>
            <a:pPr>
              <a:lnSpc>
                <a:spcPct val="90000"/>
              </a:lnSpc>
              <a:spcBef>
                <a:spcPts val="0"/>
              </a:spcBef>
              <a:spcAft>
                <a:spcPts val="1600"/>
              </a:spcAft>
            </a:pPr>
            <a:r>
              <a:rPr lang="en-US" sz="2000" dirty="0"/>
              <a:t>MSU will be acting in the capacity of the Federal agency.</a:t>
            </a:r>
          </a:p>
          <a:p>
            <a:pPr>
              <a:lnSpc>
                <a:spcPct val="90000"/>
              </a:lnSpc>
              <a:spcBef>
                <a:spcPts val="0"/>
              </a:spcBef>
              <a:spcAft>
                <a:spcPts val="1600"/>
              </a:spcAft>
            </a:pPr>
            <a:r>
              <a:rPr lang="en-US" sz="2000" dirty="0"/>
              <a:t>MSU has the same responsibilities for ensuring that the Federal funds are spent appropriately and that all of the deliverables are met.</a:t>
            </a:r>
          </a:p>
          <a:p>
            <a:pPr>
              <a:lnSpc>
                <a:spcPct val="90000"/>
              </a:lnSpc>
              <a:spcBef>
                <a:spcPts val="0"/>
              </a:spcBef>
              <a:spcAft>
                <a:spcPts val="1600"/>
              </a:spcAft>
            </a:pPr>
            <a:r>
              <a:rPr lang="en-US" sz="2000" dirty="0"/>
              <a:t>MSU utilizes standard subaward agreements that are the industry standard and flows down requirements and Terms &amp; Conditions received on the prime award to MSU to each subrecipient to ensure all parties are aware of the requirements of the award.</a:t>
            </a:r>
          </a:p>
          <a:p>
            <a:pPr>
              <a:lnSpc>
                <a:spcPct val="90000"/>
              </a:lnSpc>
              <a:spcBef>
                <a:spcPts val="0"/>
              </a:spcBef>
              <a:spcAft>
                <a:spcPts val="1600"/>
              </a:spcAft>
            </a:pPr>
            <a:r>
              <a:rPr lang="en-US" sz="2000" dirty="0"/>
              <a:t>Flowing down these requirements is one way we distinguish between a Subaward and a Contracted Services arrangement; the Terms &amp; Conditions imparted to a Subrecipient are the same as those imparted to MSU.</a:t>
            </a:r>
          </a:p>
          <a:p>
            <a:pPr>
              <a:lnSpc>
                <a:spcPct val="90000"/>
              </a:lnSpc>
              <a:spcBef>
                <a:spcPts val="0"/>
              </a:spcBef>
              <a:spcAft>
                <a:spcPts val="1600"/>
              </a:spcAft>
            </a:pPr>
            <a:endParaRPr lang="en-US" sz="2000" dirty="0"/>
          </a:p>
        </p:txBody>
      </p:sp>
    </p:spTree>
    <p:extLst>
      <p:ext uri="{BB962C8B-B14F-4D97-AF65-F5344CB8AC3E}">
        <p14:creationId xmlns:p14="http://schemas.microsoft.com/office/powerpoint/2010/main" val="764191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484CA-526F-445F-8423-872C0AAEAB59}"/>
              </a:ext>
            </a:extLst>
          </p:cNvPr>
          <p:cNvSpPr>
            <a:spLocks noGrp="1"/>
          </p:cNvSpPr>
          <p:nvPr>
            <p:ph type="title"/>
          </p:nvPr>
        </p:nvSpPr>
        <p:spPr>
          <a:xfrm>
            <a:off x="457200" y="293615"/>
            <a:ext cx="8229600" cy="1015069"/>
          </a:xfrm>
        </p:spPr>
        <p:txBody>
          <a:bodyPr>
            <a:noAutofit/>
          </a:bodyPr>
          <a:lstStyle/>
          <a:p>
            <a:r>
              <a:rPr lang="en-US" dirty="0"/>
              <a:t>Who at MSU is Responsible for </a:t>
            </a:r>
            <a:br>
              <a:rPr lang="en-US" dirty="0"/>
            </a:br>
            <a:r>
              <a:rPr lang="en-US" dirty="0"/>
              <a:t>Subrecipient Monitoring?</a:t>
            </a:r>
          </a:p>
        </p:txBody>
      </p:sp>
      <p:sp>
        <p:nvSpPr>
          <p:cNvPr id="3" name="Content Placeholder 2">
            <a:extLst>
              <a:ext uri="{FF2B5EF4-FFF2-40B4-BE49-F238E27FC236}">
                <a16:creationId xmlns:a16="http://schemas.microsoft.com/office/drawing/2014/main" id="{F63307DD-0425-46D3-A329-F3B84A2E1AA4}"/>
              </a:ext>
            </a:extLst>
          </p:cNvPr>
          <p:cNvSpPr>
            <a:spLocks noGrp="1"/>
          </p:cNvSpPr>
          <p:nvPr>
            <p:ph idx="1"/>
          </p:nvPr>
        </p:nvSpPr>
        <p:spPr>
          <a:xfrm>
            <a:off x="457200" y="1308684"/>
            <a:ext cx="8229600" cy="4974755"/>
          </a:xfrm>
        </p:spPr>
        <p:txBody>
          <a:bodyPr>
            <a:normAutofit fontScale="25000" lnSpcReduction="20000"/>
          </a:bodyPr>
          <a:lstStyle/>
          <a:p>
            <a:pPr>
              <a:lnSpc>
                <a:spcPct val="110000"/>
              </a:lnSpc>
              <a:spcBef>
                <a:spcPts val="0"/>
              </a:spcBef>
              <a:spcAft>
                <a:spcPts val="1600"/>
              </a:spcAft>
            </a:pPr>
            <a:r>
              <a:rPr lang="en-US" sz="7600" dirty="0"/>
              <a:t>This is a shared responsibility between OSP, the MSU PI, and the department or Fiscal Shared Services (FSS).</a:t>
            </a:r>
          </a:p>
          <a:p>
            <a:pPr>
              <a:lnSpc>
                <a:spcPct val="110000"/>
              </a:lnSpc>
              <a:spcBef>
                <a:spcPts val="0"/>
              </a:spcBef>
              <a:spcAft>
                <a:spcPts val="1600"/>
              </a:spcAft>
            </a:pPr>
            <a:r>
              <a:rPr lang="en-US" sz="7600" dirty="0"/>
              <a:t>Departments and/or FSS are responsible for assisting PI’s with receipt, review, and processing of invoices received from subrecipients.</a:t>
            </a:r>
          </a:p>
          <a:p>
            <a:pPr>
              <a:lnSpc>
                <a:spcPct val="110000"/>
              </a:lnSpc>
              <a:spcBef>
                <a:spcPts val="0"/>
              </a:spcBef>
              <a:spcAft>
                <a:spcPts val="1600"/>
              </a:spcAft>
            </a:pPr>
            <a:r>
              <a:rPr lang="en-US" sz="7600" dirty="0"/>
              <a:t>PI is responsible for reviewing invoices for allowable costs per the subrecipient Scope of Work and per the subaward budget, for ensuring technical and scientific progress, and for monitoring Cost Sharing commitments of subrecipient. PI is also responsible for collecting final reports/deliverables from subrecipients.</a:t>
            </a:r>
          </a:p>
          <a:p>
            <a:pPr>
              <a:lnSpc>
                <a:spcPct val="110000"/>
              </a:lnSpc>
              <a:spcBef>
                <a:spcPts val="0"/>
              </a:spcBef>
              <a:spcAft>
                <a:spcPts val="1600"/>
              </a:spcAft>
            </a:pPr>
            <a:r>
              <a:rPr lang="en-US" sz="7600" dirty="0"/>
              <a:t>PIs and departments/FSS are also responsible for ensuring timely invoicing. </a:t>
            </a:r>
          </a:p>
          <a:p>
            <a:pPr>
              <a:lnSpc>
                <a:spcPct val="110000"/>
              </a:lnSpc>
              <a:spcBef>
                <a:spcPts val="0"/>
              </a:spcBef>
              <a:spcAft>
                <a:spcPts val="1600"/>
              </a:spcAft>
            </a:pPr>
            <a:r>
              <a:rPr lang="en-US" sz="7600" dirty="0"/>
              <a:t>OSP is responsible for issuing subawards, issuing modifications to subawards, ensuring subaward terms fall within the parameters of the prime award, completing ongoing risk assessments as needed, maintaining subrecipient compliance records for Human Subjects and Animal work, final review and release of subaward BPAs, and subaward closeout.</a:t>
            </a:r>
          </a:p>
          <a:p>
            <a:pPr>
              <a:lnSpc>
                <a:spcPct val="110000"/>
              </a:lnSpc>
              <a:spcBef>
                <a:spcPts val="0"/>
              </a:spcBef>
              <a:spcAft>
                <a:spcPts val="1600"/>
              </a:spcAft>
            </a:pPr>
            <a:endParaRPr lang="en-US" dirty="0"/>
          </a:p>
        </p:txBody>
      </p:sp>
    </p:spTree>
    <p:extLst>
      <p:ext uri="{BB962C8B-B14F-4D97-AF65-F5344CB8AC3E}">
        <p14:creationId xmlns:p14="http://schemas.microsoft.com/office/powerpoint/2010/main" val="744189727"/>
      </p:ext>
    </p:extLst>
  </p:cSld>
  <p:clrMapOvr>
    <a:masterClrMapping/>
  </p:clrMapOvr>
</p:sld>
</file>

<file path=ppt/theme/theme1.xml><?xml version="1.0" encoding="utf-8"?>
<a:theme xmlns:a="http://schemas.openxmlformats.org/drawingml/2006/main" name="1_Custom Design">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B11E"/>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1840</TotalTime>
  <Words>1978</Words>
  <Application>Microsoft Office PowerPoint</Application>
  <PresentationFormat>On-screen Show (4:3)</PresentationFormat>
  <Paragraphs>128</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Symbol</vt:lpstr>
      <vt:lpstr>Wingdings</vt:lpstr>
      <vt:lpstr>1_Custom Design</vt:lpstr>
      <vt:lpstr>PowerPoint Presentation</vt:lpstr>
      <vt:lpstr>Objective – Provide basic information and resources for helping understand and manage subawards.</vt:lpstr>
      <vt:lpstr>Topics</vt:lpstr>
      <vt:lpstr>What is a Subaward?</vt:lpstr>
      <vt:lpstr>Why does MSU issue Subawards?</vt:lpstr>
      <vt:lpstr>How Does a Subaward Get Issued?   A subaward is identified at the proposal stage. </vt:lpstr>
      <vt:lpstr>Who is Responsible for Initiating the Subaward? If a proposal is awarded, the MSU PI is responsible for submitting the Subaward Request to OSP.  </vt:lpstr>
      <vt:lpstr>What are the MSU Responsibilities for  Monitoring Subawards?</vt:lpstr>
      <vt:lpstr>Who at MSU is Responsible for  Subrecipient Monitoring?</vt:lpstr>
      <vt:lpstr>How to Process a Subaward Invoice Departmental/FSS Review of Subrecipient Invoice Requirements Should Verify:</vt:lpstr>
      <vt:lpstr>Departmental/FSS Review of Subrecipient Expenditures Should Verify:</vt:lpstr>
      <vt:lpstr>Departmental/FSS BPA Preparation:</vt:lpstr>
      <vt:lpstr>BPA Processing after BPA Preparation</vt:lpstr>
      <vt:lpstr>Once to OSP, the OSP BPA Review Includes:</vt:lpstr>
      <vt:lpstr>OSP Subrecipient Invoice Review Includes:</vt:lpstr>
      <vt:lpstr>OSP Invoice Review cont’d:</vt:lpstr>
      <vt:lpstr>Why Must All Parties Do Their Part? </vt:lpstr>
      <vt:lpstr>Timely Payment Requirements per 2CFR 200.305</vt:lpstr>
      <vt:lpstr>Subaward Closeout</vt:lpstr>
      <vt:lpstr>Questions? Want more training?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Montana State University</dc:title>
  <dc:creator>Schmidt, Leslie</dc:creator>
  <cp:lastModifiedBy>Nesbitt, Jennifer</cp:lastModifiedBy>
  <cp:revision>81</cp:revision>
  <cp:lastPrinted>2024-10-10T17:18:08Z</cp:lastPrinted>
  <dcterms:created xsi:type="dcterms:W3CDTF">2021-04-02T20:13:45Z</dcterms:created>
  <dcterms:modified xsi:type="dcterms:W3CDTF">2024-10-10T17:21:16Z</dcterms:modified>
</cp:coreProperties>
</file>