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17"/>
  </p:notesMasterIdLst>
  <p:handoutMasterIdLst>
    <p:handoutMasterId r:id="rId18"/>
  </p:handout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71" r:id="rId14"/>
    <p:sldId id="270" r:id="rId15"/>
    <p:sldId id="272" r:id="rId16"/>
  </p:sldIdLst>
  <p:sldSz cx="9144000" cy="6858000" type="screen4x3"/>
  <p:notesSz cx="6858000" cy="9144000"/>
  <p:embeddedFontLst>
    <p:embeddedFont>
      <p:font typeface="Cambria Math" panose="02040503050406030204" pitchFamily="18" charset="0"/>
      <p:regular r:id="rId19"/>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969696"/>
    <a:srgbClr val="C0C0C0"/>
    <a:srgbClr val="DDDDDD"/>
    <a:srgbClr val="EAEAEA"/>
    <a:srgbClr val="FFFF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109" d="100"/>
          <a:sy n="109" d="100"/>
        </p:scale>
        <p:origin x="95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20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20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20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3BA4BDF-EE59-4836-96C4-23B25AE8B6E2}" type="slidenum">
              <a:rPr lang="en-US"/>
              <a:pPr>
                <a:defRPr/>
              </a:pPr>
              <a:t>‹#›</a:t>
            </a:fld>
            <a:endParaRPr lang="en-US"/>
          </a:p>
        </p:txBody>
      </p:sp>
    </p:spTree>
    <p:extLst>
      <p:ext uri="{BB962C8B-B14F-4D97-AF65-F5344CB8AC3E}">
        <p14:creationId xmlns:p14="http://schemas.microsoft.com/office/powerpoint/2010/main" val="1502663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22DBC33-4D7E-452F-AFD3-EB29E0A75F5F}" type="slidenum">
              <a:rPr lang="en-US"/>
              <a:pPr>
                <a:defRPr/>
              </a:pPr>
              <a:t>‹#›</a:t>
            </a:fld>
            <a:endParaRPr lang="en-US"/>
          </a:p>
        </p:txBody>
      </p:sp>
    </p:spTree>
    <p:extLst>
      <p:ext uri="{BB962C8B-B14F-4D97-AF65-F5344CB8AC3E}">
        <p14:creationId xmlns:p14="http://schemas.microsoft.com/office/powerpoint/2010/main" val="28515463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79283E9-3C97-487B-A638-1FF278E22905}" type="slidenum">
              <a:rPr lang="en-US" smtClean="0"/>
              <a:pPr eaLnBrk="1" hangingPunct="1">
                <a:defRPr/>
              </a:pPr>
              <a:t>1</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42460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17DC47C-72A9-4F8F-B64A-D968EE80CB0A}" type="slidenum">
              <a:rPr lang="en-US" smtClean="0"/>
              <a:pPr eaLnBrk="1" hangingPunct="1">
                <a:defRPr/>
              </a:pPr>
              <a:t>2</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60402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Ro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220336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2293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3509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6371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slideLayout" Target="../slideLayouts/slideLayout13.xml"/><Relationship Id="rId3" Type="http://schemas.microsoft.com/office/2007/relationships/media" Target="../media/media2.wav"/><Relationship Id="rId7" Type="http://schemas.microsoft.com/office/2007/relationships/media" Target="../media/media4.wav"/><Relationship Id="rId12" Type="http://schemas.openxmlformats.org/officeDocument/2006/relationships/audio" Target="../media/media6.WAV"/><Relationship Id="rId17" Type="http://schemas.openxmlformats.org/officeDocument/2006/relationships/image" Target="../media/image15.png"/><Relationship Id="rId2" Type="http://schemas.openxmlformats.org/officeDocument/2006/relationships/audio" Target="../media/media1.wav"/><Relationship Id="rId16" Type="http://schemas.openxmlformats.org/officeDocument/2006/relationships/image" Target="../media/image14.png"/><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6.WAV"/><Relationship Id="rId5" Type="http://schemas.microsoft.com/office/2007/relationships/media" Target="../media/media3.wav"/><Relationship Id="rId15" Type="http://schemas.openxmlformats.org/officeDocument/2006/relationships/image" Target="../media/image13.png"/><Relationship Id="rId10" Type="http://schemas.openxmlformats.org/officeDocument/2006/relationships/audio" Target="../media/media5.wav"/><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8.wav"/><Relationship Id="rId7" Type="http://schemas.openxmlformats.org/officeDocument/2006/relationships/image" Target="../media/image17.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6.png"/><Relationship Id="rId5" Type="http://schemas.openxmlformats.org/officeDocument/2006/relationships/slideLayout" Target="../slideLayouts/slideLayout6.xml"/><Relationship Id="rId4" Type="http://schemas.openxmlformats.org/officeDocument/2006/relationships/audio" Target="../media/media8.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3.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568575"/>
            <a:ext cx="7772400" cy="1470025"/>
          </a:xfrm>
        </p:spPr>
        <p:txBody>
          <a:bodyPr/>
          <a:lstStyle/>
          <a:p>
            <a:pPr eaLnBrk="1" hangingPunct="1">
              <a:defRPr/>
            </a:pPr>
            <a:r>
              <a:rPr lang="en-US" sz="4000" dirty="0" smtClean="0"/>
              <a:t>Periodic Waves and Harmonics</a:t>
            </a:r>
            <a:endParaRPr lang="en-US" sz="4000" dirty="0" smtClean="0"/>
          </a:p>
        </p:txBody>
      </p:sp>
      <p:sp>
        <p:nvSpPr>
          <p:cNvPr id="4099" name="Rectangle 3"/>
          <p:cNvSpPr>
            <a:spLocks noGrp="1" noChangeArrowheads="1"/>
          </p:cNvSpPr>
          <p:nvPr>
            <p:ph type="subTitle" idx="1"/>
          </p:nvPr>
        </p:nvSpPr>
        <p:spPr>
          <a:xfrm>
            <a:off x="533400" y="4114800"/>
            <a:ext cx="8229600" cy="1752600"/>
          </a:xfrm>
        </p:spPr>
        <p:txBody>
          <a:bodyPr/>
          <a:lstStyle/>
          <a:p>
            <a:pPr eaLnBrk="1" hangingPunct="1">
              <a:defRPr/>
            </a:pPr>
            <a:r>
              <a:rPr lang="en-US" sz="2400" i="1" dirty="0" smtClean="0"/>
              <a:t>EELE 217 Science of Sound</a:t>
            </a:r>
            <a:endParaRPr lang="en-US" sz="2400" i="1" dirty="0" smtClean="0"/>
          </a:p>
        </p:txBody>
      </p:sp>
      <p:sp>
        <p:nvSpPr>
          <p:cNvPr id="2080" name="Rectangle 3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Harmonics (cont.)</a:t>
            </a:r>
            <a:endParaRPr lang="en-US" dirty="0"/>
          </a:p>
        </p:txBody>
      </p:sp>
      <p:sp>
        <p:nvSpPr>
          <p:cNvPr id="3" name="Content Placeholder 2"/>
          <p:cNvSpPr>
            <a:spLocks noGrp="1"/>
          </p:cNvSpPr>
          <p:nvPr>
            <p:ph idx="1"/>
          </p:nvPr>
        </p:nvSpPr>
        <p:spPr/>
        <p:txBody>
          <a:bodyPr/>
          <a:lstStyle/>
          <a:p>
            <a:r>
              <a:rPr lang="en-US" dirty="0" smtClean="0"/>
              <a:t>In general, </a:t>
            </a:r>
            <a:r>
              <a:rPr lang="en-US" u="sng" dirty="0" smtClean="0"/>
              <a:t>periodic</a:t>
            </a:r>
            <a:r>
              <a:rPr lang="en-US" i="1" dirty="0"/>
              <a:t> </a:t>
            </a:r>
            <a:r>
              <a:rPr lang="en-US" dirty="0" smtClean="0"/>
              <a:t>waveforms can be represented as a sum of harmonic partials, or </a:t>
            </a:r>
            <a:r>
              <a:rPr lang="en-US" i="1" dirty="0" smtClean="0"/>
              <a:t>overtones</a:t>
            </a:r>
            <a:r>
              <a:rPr lang="en-US" dirty="0" smtClean="0"/>
              <a:t>.</a:t>
            </a:r>
          </a:p>
          <a:p>
            <a:r>
              <a:rPr lang="en-US" dirty="0" smtClean="0"/>
              <a:t>The amount of vibration energy may vary from one partial to another.  Our ear detects differences in partials as a change in tone quality, or </a:t>
            </a:r>
            <a:r>
              <a:rPr lang="en-US" i="1" dirty="0" smtClean="0"/>
              <a:t>timbre</a:t>
            </a:r>
            <a:r>
              <a:rPr lang="en-US" dirty="0" smtClean="0"/>
              <a:t>.</a:t>
            </a:r>
            <a:endParaRPr lang="en-US" dirty="0"/>
          </a:p>
        </p:txBody>
      </p:sp>
    </p:spTree>
    <p:extLst>
      <p:ext uri="{BB962C8B-B14F-4D97-AF65-F5344CB8AC3E}">
        <p14:creationId xmlns:p14="http://schemas.microsoft.com/office/powerpoint/2010/main" val="476437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  Organ Pipe</a:t>
            </a:r>
            <a:endParaRPr lang="en-US" dirty="0"/>
          </a:p>
        </p:txBody>
      </p:sp>
      <p:sp>
        <p:nvSpPr>
          <p:cNvPr id="3" name="Content Placeholder 2"/>
          <p:cNvSpPr>
            <a:spLocks noGrp="1"/>
          </p:cNvSpPr>
          <p:nvPr>
            <p:ph idx="1"/>
          </p:nvPr>
        </p:nvSpPr>
        <p:spPr/>
        <p:txBody>
          <a:bodyPr/>
          <a:lstStyle/>
          <a:p>
            <a:r>
              <a:rPr lang="en-US" dirty="0" smtClean="0"/>
              <a:t>The pipes of an organ are usually closed at the bottom and open at the top. At pipe resonance, like the string with fixed ends, only certain air particle displacement patterns are possible.</a:t>
            </a:r>
            <a:endParaRPr lang="en-US" dirty="0"/>
          </a:p>
        </p:txBody>
      </p:sp>
    </p:spTree>
    <p:extLst>
      <p:ext uri="{BB962C8B-B14F-4D97-AF65-F5344CB8AC3E}">
        <p14:creationId xmlns:p14="http://schemas.microsoft.com/office/powerpoint/2010/main" val="762403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 Pipe (cont.)</a:t>
            </a:r>
            <a:endParaRPr lang="en-US" dirty="0"/>
          </a:p>
        </p:txBody>
      </p:sp>
      <p:sp>
        <p:nvSpPr>
          <p:cNvPr id="3" name="Content Placeholder 2"/>
          <p:cNvSpPr>
            <a:spLocks noGrp="1"/>
          </p:cNvSpPr>
          <p:nvPr>
            <p:ph idx="1"/>
          </p:nvPr>
        </p:nvSpPr>
        <p:spPr/>
        <p:txBody>
          <a:bodyPr/>
          <a:lstStyle/>
          <a:p>
            <a:r>
              <a:rPr lang="en-US" dirty="0" smtClean="0"/>
              <a:t>Displacement patterns</a:t>
            </a:r>
            <a:endParaRPr lang="en-US" dirty="0"/>
          </a:p>
        </p:txBody>
      </p:sp>
      <p:grpSp>
        <p:nvGrpSpPr>
          <p:cNvPr id="9" name="Group 8"/>
          <p:cNvGrpSpPr/>
          <p:nvPr/>
        </p:nvGrpSpPr>
        <p:grpSpPr>
          <a:xfrm>
            <a:off x="1066800" y="3045068"/>
            <a:ext cx="1905000" cy="609600"/>
            <a:chOff x="1066800" y="2438400"/>
            <a:chExt cx="1905000" cy="609600"/>
          </a:xfrm>
        </p:grpSpPr>
        <p:cxnSp>
          <p:nvCxnSpPr>
            <p:cNvPr id="5" name="Straight Connector 4"/>
            <p:cNvCxnSpPr/>
            <p:nvPr/>
          </p:nvCxnSpPr>
          <p:spPr>
            <a:xfrm>
              <a:off x="1066800" y="2438400"/>
              <a:ext cx="1905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066800" y="3048000"/>
              <a:ext cx="1905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066800" y="2438400"/>
              <a:ext cx="0" cy="609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096106" y="3083169"/>
            <a:ext cx="1875693" cy="533399"/>
            <a:chOff x="609600" y="3294915"/>
            <a:chExt cx="1776046" cy="820615"/>
          </a:xfrm>
        </p:grpSpPr>
        <p:sp>
          <p:nvSpPr>
            <p:cNvPr id="12" name="Freeform 11"/>
            <p:cNvSpPr/>
            <p:nvPr/>
          </p:nvSpPr>
          <p:spPr>
            <a:xfrm>
              <a:off x="609600" y="3294915"/>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flipV="1">
              <a:off x="609600" y="3702291"/>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4695094" y="3048000"/>
            <a:ext cx="1905000" cy="609600"/>
            <a:chOff x="1066800" y="2438400"/>
            <a:chExt cx="1905000" cy="609600"/>
          </a:xfrm>
        </p:grpSpPr>
        <p:cxnSp>
          <p:nvCxnSpPr>
            <p:cNvPr id="16" name="Straight Connector 15"/>
            <p:cNvCxnSpPr/>
            <p:nvPr/>
          </p:nvCxnSpPr>
          <p:spPr>
            <a:xfrm>
              <a:off x="1066800" y="2438400"/>
              <a:ext cx="1905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66800" y="3048000"/>
              <a:ext cx="1905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66800" y="2438400"/>
              <a:ext cx="0" cy="609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4724400" y="3086101"/>
            <a:ext cx="621792" cy="533399"/>
            <a:chOff x="609600" y="3294915"/>
            <a:chExt cx="1776046" cy="820615"/>
          </a:xfrm>
        </p:grpSpPr>
        <p:sp>
          <p:nvSpPr>
            <p:cNvPr id="20" name="Freeform 19"/>
            <p:cNvSpPr/>
            <p:nvPr/>
          </p:nvSpPr>
          <p:spPr>
            <a:xfrm>
              <a:off x="609600" y="3294915"/>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flipV="1">
              <a:off x="609600" y="3702291"/>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flipH="1">
            <a:off x="5346192" y="3088006"/>
            <a:ext cx="621792" cy="533399"/>
            <a:chOff x="609600" y="3294915"/>
            <a:chExt cx="1776046" cy="820615"/>
          </a:xfrm>
        </p:grpSpPr>
        <p:sp>
          <p:nvSpPr>
            <p:cNvPr id="23" name="Freeform 22"/>
            <p:cNvSpPr/>
            <p:nvPr/>
          </p:nvSpPr>
          <p:spPr>
            <a:xfrm>
              <a:off x="609600" y="3294915"/>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flipV="1">
              <a:off x="609600" y="3702291"/>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5941839" y="3088006"/>
            <a:ext cx="621792" cy="533399"/>
            <a:chOff x="609600" y="3294915"/>
            <a:chExt cx="1776046" cy="820615"/>
          </a:xfrm>
        </p:grpSpPr>
        <p:sp>
          <p:nvSpPr>
            <p:cNvPr id="26" name="Freeform 25"/>
            <p:cNvSpPr/>
            <p:nvPr/>
          </p:nvSpPr>
          <p:spPr>
            <a:xfrm>
              <a:off x="609600" y="3294915"/>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flipV="1">
              <a:off x="609600" y="3702291"/>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536331" y="2252215"/>
            <a:ext cx="1828800" cy="646331"/>
          </a:xfrm>
          <a:prstGeom prst="rect">
            <a:avLst/>
          </a:prstGeom>
          <a:noFill/>
        </p:spPr>
        <p:txBody>
          <a:bodyPr wrap="square" rtlCol="0">
            <a:spAutoFit/>
          </a:bodyPr>
          <a:lstStyle/>
          <a:p>
            <a:r>
              <a:rPr lang="en-US" dirty="0" smtClean="0"/>
              <a:t>Closed end: </a:t>
            </a:r>
            <a:r>
              <a:rPr lang="en-US" i="1" dirty="0" smtClean="0"/>
              <a:t>no displacement</a:t>
            </a:r>
            <a:endParaRPr lang="en-US" i="1" dirty="0"/>
          </a:p>
        </p:txBody>
      </p:sp>
      <p:sp>
        <p:nvSpPr>
          <p:cNvPr id="29" name="TextBox 28"/>
          <p:cNvSpPr txBox="1"/>
          <p:nvPr/>
        </p:nvSpPr>
        <p:spPr>
          <a:xfrm>
            <a:off x="2514600" y="2287032"/>
            <a:ext cx="1828800" cy="646331"/>
          </a:xfrm>
          <a:prstGeom prst="rect">
            <a:avLst/>
          </a:prstGeom>
          <a:noFill/>
        </p:spPr>
        <p:txBody>
          <a:bodyPr wrap="square" rtlCol="0">
            <a:spAutoFit/>
          </a:bodyPr>
          <a:lstStyle/>
          <a:p>
            <a:r>
              <a:rPr lang="en-US" dirty="0" smtClean="0"/>
              <a:t>Open end: </a:t>
            </a:r>
            <a:r>
              <a:rPr lang="en-US" i="1" dirty="0" smtClean="0"/>
              <a:t>max displacement</a:t>
            </a:r>
            <a:endParaRPr lang="en-US" i="1" dirty="0"/>
          </a:p>
        </p:txBody>
      </p:sp>
      <p:grpSp>
        <p:nvGrpSpPr>
          <p:cNvPr id="30" name="Group 29"/>
          <p:cNvGrpSpPr/>
          <p:nvPr/>
        </p:nvGrpSpPr>
        <p:grpSpPr>
          <a:xfrm>
            <a:off x="1062576" y="4760594"/>
            <a:ext cx="1905000" cy="609600"/>
            <a:chOff x="1066800" y="2438400"/>
            <a:chExt cx="1905000" cy="609600"/>
          </a:xfrm>
        </p:grpSpPr>
        <p:cxnSp>
          <p:nvCxnSpPr>
            <p:cNvPr id="31" name="Straight Connector 30"/>
            <p:cNvCxnSpPr/>
            <p:nvPr/>
          </p:nvCxnSpPr>
          <p:spPr>
            <a:xfrm>
              <a:off x="1066800" y="2438400"/>
              <a:ext cx="1905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66800" y="3048000"/>
              <a:ext cx="1905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66800" y="2438400"/>
              <a:ext cx="0" cy="609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1091882" y="4796789"/>
            <a:ext cx="1875694" cy="541020"/>
            <a:chOff x="1091882" y="4796789"/>
            <a:chExt cx="3099118" cy="541020"/>
          </a:xfrm>
        </p:grpSpPr>
        <p:grpSp>
          <p:nvGrpSpPr>
            <p:cNvPr id="34" name="Group 33"/>
            <p:cNvGrpSpPr/>
            <p:nvPr/>
          </p:nvGrpSpPr>
          <p:grpSpPr>
            <a:xfrm>
              <a:off x="1091882" y="4798695"/>
              <a:ext cx="634122" cy="533399"/>
              <a:chOff x="609600" y="3294915"/>
              <a:chExt cx="1776046" cy="820615"/>
            </a:xfrm>
          </p:grpSpPr>
          <p:sp>
            <p:nvSpPr>
              <p:cNvPr id="35" name="Freeform 34"/>
              <p:cNvSpPr/>
              <p:nvPr/>
            </p:nvSpPr>
            <p:spPr>
              <a:xfrm>
                <a:off x="609600" y="3294915"/>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flipV="1">
                <a:off x="609600" y="3702291"/>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flipH="1">
              <a:off x="1713674" y="4800600"/>
              <a:ext cx="634122" cy="533399"/>
              <a:chOff x="609600" y="3294915"/>
              <a:chExt cx="1776046" cy="820615"/>
            </a:xfrm>
          </p:grpSpPr>
          <p:sp>
            <p:nvSpPr>
              <p:cNvPr id="38" name="Freeform 37"/>
              <p:cNvSpPr/>
              <p:nvPr/>
            </p:nvSpPr>
            <p:spPr>
              <a:xfrm>
                <a:off x="609600" y="3294915"/>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flipV="1">
                <a:off x="609600" y="3702291"/>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3556878" y="4796789"/>
              <a:ext cx="634122" cy="533399"/>
              <a:chOff x="609600" y="3294915"/>
              <a:chExt cx="1776046" cy="820615"/>
            </a:xfrm>
          </p:grpSpPr>
          <p:sp>
            <p:nvSpPr>
              <p:cNvPr id="41" name="Freeform 40"/>
              <p:cNvSpPr/>
              <p:nvPr/>
            </p:nvSpPr>
            <p:spPr>
              <a:xfrm>
                <a:off x="609600" y="3294915"/>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flipV="1">
                <a:off x="609600" y="3702291"/>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2304395" y="4802505"/>
              <a:ext cx="634122" cy="533399"/>
              <a:chOff x="609600" y="3294915"/>
              <a:chExt cx="1776046" cy="820615"/>
            </a:xfrm>
          </p:grpSpPr>
          <p:sp>
            <p:nvSpPr>
              <p:cNvPr id="44" name="Freeform 43"/>
              <p:cNvSpPr/>
              <p:nvPr/>
            </p:nvSpPr>
            <p:spPr>
              <a:xfrm>
                <a:off x="609600" y="3294915"/>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flipV="1">
                <a:off x="609600" y="3702291"/>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flipH="1">
              <a:off x="2926187" y="4804410"/>
              <a:ext cx="634122" cy="533399"/>
              <a:chOff x="609600" y="3294915"/>
              <a:chExt cx="1776046" cy="820615"/>
            </a:xfrm>
          </p:grpSpPr>
          <p:sp>
            <p:nvSpPr>
              <p:cNvPr id="47" name="Freeform 46"/>
              <p:cNvSpPr/>
              <p:nvPr/>
            </p:nvSpPr>
            <p:spPr>
              <a:xfrm>
                <a:off x="609600" y="3294915"/>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flipV="1">
                <a:off x="609600" y="3702291"/>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 name="Group 49"/>
          <p:cNvGrpSpPr/>
          <p:nvPr/>
        </p:nvGrpSpPr>
        <p:grpSpPr>
          <a:xfrm>
            <a:off x="4724400" y="4764404"/>
            <a:ext cx="1905000" cy="609600"/>
            <a:chOff x="1066800" y="2438400"/>
            <a:chExt cx="1905000" cy="609600"/>
          </a:xfrm>
        </p:grpSpPr>
        <p:cxnSp>
          <p:nvCxnSpPr>
            <p:cNvPr id="51" name="Straight Connector 50"/>
            <p:cNvCxnSpPr/>
            <p:nvPr/>
          </p:nvCxnSpPr>
          <p:spPr>
            <a:xfrm>
              <a:off x="1066800" y="2438400"/>
              <a:ext cx="1905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066800" y="3048000"/>
              <a:ext cx="1905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066800" y="2438400"/>
              <a:ext cx="0" cy="609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4753706" y="4804410"/>
            <a:ext cx="1875693" cy="533399"/>
            <a:chOff x="4753706" y="4804410"/>
            <a:chExt cx="2662294" cy="533399"/>
          </a:xfrm>
        </p:grpSpPr>
        <p:grpSp>
          <p:nvGrpSpPr>
            <p:cNvPr id="55" name="Group 54"/>
            <p:cNvGrpSpPr/>
            <p:nvPr/>
          </p:nvGrpSpPr>
          <p:grpSpPr>
            <a:xfrm>
              <a:off x="4753706" y="4804410"/>
              <a:ext cx="383793" cy="533399"/>
              <a:chOff x="609600" y="3294915"/>
              <a:chExt cx="1776046" cy="820615"/>
            </a:xfrm>
          </p:grpSpPr>
          <p:sp>
            <p:nvSpPr>
              <p:cNvPr id="68" name="Freeform 67"/>
              <p:cNvSpPr/>
              <p:nvPr/>
            </p:nvSpPr>
            <p:spPr>
              <a:xfrm>
                <a:off x="609600" y="3294915"/>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flipV="1">
                <a:off x="609600" y="3702291"/>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flipH="1">
              <a:off x="5130036" y="4804410"/>
              <a:ext cx="383793" cy="533399"/>
              <a:chOff x="609600" y="3294915"/>
              <a:chExt cx="1776046" cy="820615"/>
            </a:xfrm>
          </p:grpSpPr>
          <p:sp>
            <p:nvSpPr>
              <p:cNvPr id="66" name="Freeform 65"/>
              <p:cNvSpPr/>
              <p:nvPr/>
            </p:nvSpPr>
            <p:spPr>
              <a:xfrm>
                <a:off x="609600" y="3294915"/>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flipV="1">
                <a:off x="609600" y="3702291"/>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7032207" y="4804410"/>
              <a:ext cx="383793" cy="533399"/>
              <a:chOff x="609600" y="3294915"/>
              <a:chExt cx="1776046" cy="820615"/>
            </a:xfrm>
          </p:grpSpPr>
          <p:sp>
            <p:nvSpPr>
              <p:cNvPr id="64" name="Freeform 63"/>
              <p:cNvSpPr/>
              <p:nvPr/>
            </p:nvSpPr>
            <p:spPr>
              <a:xfrm>
                <a:off x="609600" y="3294915"/>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flipV="1">
                <a:off x="609600" y="3702291"/>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5487561" y="4804410"/>
              <a:ext cx="383793" cy="533399"/>
              <a:chOff x="609600" y="3294915"/>
              <a:chExt cx="1776046" cy="820615"/>
            </a:xfrm>
          </p:grpSpPr>
          <p:sp>
            <p:nvSpPr>
              <p:cNvPr id="62" name="Freeform 61"/>
              <p:cNvSpPr/>
              <p:nvPr/>
            </p:nvSpPr>
            <p:spPr>
              <a:xfrm>
                <a:off x="609600" y="3294915"/>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flipV="1">
                <a:off x="609600" y="3702291"/>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flipH="1">
              <a:off x="5863891" y="4804410"/>
              <a:ext cx="383793" cy="533399"/>
              <a:chOff x="609600" y="3294915"/>
              <a:chExt cx="1776046" cy="820615"/>
            </a:xfrm>
          </p:grpSpPr>
          <p:sp>
            <p:nvSpPr>
              <p:cNvPr id="60" name="Freeform 59"/>
              <p:cNvSpPr/>
              <p:nvPr/>
            </p:nvSpPr>
            <p:spPr>
              <a:xfrm>
                <a:off x="609600" y="3294915"/>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flipV="1">
                <a:off x="609600" y="3702291"/>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6267520" y="4804410"/>
              <a:ext cx="383793" cy="533399"/>
              <a:chOff x="609600" y="3294915"/>
              <a:chExt cx="1776046" cy="820615"/>
            </a:xfrm>
          </p:grpSpPr>
          <p:sp>
            <p:nvSpPr>
              <p:cNvPr id="71" name="Freeform 70"/>
              <p:cNvSpPr/>
              <p:nvPr/>
            </p:nvSpPr>
            <p:spPr>
              <a:xfrm>
                <a:off x="609600" y="3294915"/>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flipV="1">
                <a:off x="609600" y="3702291"/>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flipH="1">
              <a:off x="6643850" y="4804410"/>
              <a:ext cx="383793" cy="533399"/>
              <a:chOff x="609600" y="3294915"/>
              <a:chExt cx="1776046" cy="820615"/>
            </a:xfrm>
          </p:grpSpPr>
          <p:sp>
            <p:nvSpPr>
              <p:cNvPr id="74" name="Freeform 73"/>
              <p:cNvSpPr/>
              <p:nvPr/>
            </p:nvSpPr>
            <p:spPr>
              <a:xfrm>
                <a:off x="609600" y="3294915"/>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flipV="1">
                <a:off x="609600" y="3702291"/>
                <a:ext cx="1776046" cy="413239"/>
              </a:xfrm>
              <a:custGeom>
                <a:avLst/>
                <a:gdLst>
                  <a:gd name="connsiteX0" fmla="*/ 0 w 1776046"/>
                  <a:gd name="connsiteY0" fmla="*/ 413239 h 413239"/>
                  <a:gd name="connsiteX1" fmla="*/ 501161 w 1776046"/>
                  <a:gd name="connsiteY1" fmla="*/ 246185 h 413239"/>
                  <a:gd name="connsiteX2" fmla="*/ 1134208 w 1776046"/>
                  <a:gd name="connsiteY2" fmla="*/ 70339 h 413239"/>
                  <a:gd name="connsiteX3" fmla="*/ 1776046 w 1776046"/>
                  <a:gd name="connsiteY3" fmla="*/ 0 h 413239"/>
                </a:gdLst>
                <a:ahLst/>
                <a:cxnLst>
                  <a:cxn ang="0">
                    <a:pos x="connsiteX0" y="connsiteY0"/>
                  </a:cxn>
                  <a:cxn ang="0">
                    <a:pos x="connsiteX1" y="connsiteY1"/>
                  </a:cxn>
                  <a:cxn ang="0">
                    <a:pos x="connsiteX2" y="connsiteY2"/>
                  </a:cxn>
                  <a:cxn ang="0">
                    <a:pos x="connsiteX3" y="connsiteY3"/>
                  </a:cxn>
                </a:cxnLst>
                <a:rect l="l" t="t" r="r" b="b"/>
                <a:pathLst>
                  <a:path w="1776046" h="413239">
                    <a:moveTo>
                      <a:pt x="0" y="413239"/>
                    </a:moveTo>
                    <a:cubicBezTo>
                      <a:pt x="156063" y="358287"/>
                      <a:pt x="312126" y="303335"/>
                      <a:pt x="501161" y="246185"/>
                    </a:cubicBezTo>
                    <a:cubicBezTo>
                      <a:pt x="690196" y="189035"/>
                      <a:pt x="921727" y="111370"/>
                      <a:pt x="1134208" y="70339"/>
                    </a:cubicBezTo>
                    <a:cubicBezTo>
                      <a:pt x="1346689" y="29308"/>
                      <a:pt x="1561367" y="14654"/>
                      <a:pt x="1776046"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mc:AlternateContent xmlns:mc="http://schemas.openxmlformats.org/markup-compatibility/2006">
        <mc:Choice xmlns:a14="http://schemas.microsoft.com/office/drawing/2010/main" Requires="a14">
          <p:sp>
            <p:nvSpPr>
              <p:cNvPr id="83" name="TextBox 82"/>
              <p:cNvSpPr txBox="1"/>
              <p:nvPr/>
            </p:nvSpPr>
            <p:spPr>
              <a:xfrm>
                <a:off x="1641999" y="3819063"/>
                <a:ext cx="746102"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𝐿</m:t>
                      </m:r>
                    </m:oMath>
                  </m:oMathPara>
                </a14:m>
                <a:endParaRPr lang="en-US" dirty="0"/>
              </a:p>
            </p:txBody>
          </p:sp>
        </mc:Choice>
        <mc:Fallback>
          <p:sp>
            <p:nvSpPr>
              <p:cNvPr id="83" name="TextBox 82"/>
              <p:cNvSpPr txBox="1">
                <a:spLocks noRot="1" noChangeAspect="1" noMove="1" noResize="1" noEditPoints="1" noAdjustHandles="1" noChangeArrowheads="1" noChangeShapeType="1" noTextEdit="1"/>
              </p:cNvSpPr>
              <p:nvPr/>
            </p:nvSpPr>
            <p:spPr>
              <a:xfrm>
                <a:off x="1641999" y="3819063"/>
                <a:ext cx="746102" cy="276999"/>
              </a:xfrm>
              <a:prstGeom prst="rect">
                <a:avLst/>
              </a:prstGeom>
              <a:blipFill>
                <a:blip r:embed="rId2"/>
                <a:stretch>
                  <a:fillRect l="-6504" r="-5691" b="-869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4" name="TextBox 83"/>
              <p:cNvSpPr txBox="1"/>
              <p:nvPr/>
            </p:nvSpPr>
            <p:spPr>
              <a:xfrm>
                <a:off x="5164399" y="3824042"/>
                <a:ext cx="988156"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𝐿</m:t>
                      </m:r>
                      <m:r>
                        <a:rPr lang="en-US" b="0" i="1" smtClean="0">
                          <a:latin typeface="Cambria Math" panose="02040503050406030204" pitchFamily="18" charset="0"/>
                          <a:ea typeface="Cambria Math" panose="02040503050406030204" pitchFamily="18" charset="0"/>
                        </a:rPr>
                        <m:t>/3</m:t>
                      </m:r>
                    </m:oMath>
                  </m:oMathPara>
                </a14:m>
                <a:endParaRPr lang="en-US" dirty="0"/>
              </a:p>
            </p:txBody>
          </p:sp>
        </mc:Choice>
        <mc:Fallback>
          <p:sp>
            <p:nvSpPr>
              <p:cNvPr id="84" name="TextBox 83"/>
              <p:cNvSpPr txBox="1">
                <a:spLocks noRot="1" noChangeAspect="1" noMove="1" noResize="1" noEditPoints="1" noAdjustHandles="1" noChangeArrowheads="1" noChangeShapeType="1" noTextEdit="1"/>
              </p:cNvSpPr>
              <p:nvPr/>
            </p:nvSpPr>
            <p:spPr>
              <a:xfrm>
                <a:off x="5164399" y="3824042"/>
                <a:ext cx="988156" cy="276999"/>
              </a:xfrm>
              <a:prstGeom prst="rect">
                <a:avLst/>
              </a:prstGeom>
              <a:blipFill>
                <a:blip r:embed="rId3"/>
                <a:stretch>
                  <a:fillRect l="-4938" r="-5556" b="-3478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5" name="TextBox 84"/>
              <p:cNvSpPr txBox="1"/>
              <p:nvPr/>
            </p:nvSpPr>
            <p:spPr>
              <a:xfrm>
                <a:off x="1450731" y="5461030"/>
                <a:ext cx="988156"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𝐿</m:t>
                      </m:r>
                      <m:r>
                        <a:rPr lang="en-US" b="0" i="1" smtClean="0">
                          <a:latin typeface="Cambria Math" panose="02040503050406030204" pitchFamily="18" charset="0"/>
                          <a:ea typeface="Cambria Math" panose="02040503050406030204" pitchFamily="18" charset="0"/>
                        </a:rPr>
                        <m:t>/5</m:t>
                      </m:r>
                    </m:oMath>
                  </m:oMathPara>
                </a14:m>
                <a:endParaRPr lang="en-US" dirty="0"/>
              </a:p>
            </p:txBody>
          </p:sp>
        </mc:Choice>
        <mc:Fallback>
          <p:sp>
            <p:nvSpPr>
              <p:cNvPr id="85" name="TextBox 84"/>
              <p:cNvSpPr txBox="1">
                <a:spLocks noRot="1" noChangeAspect="1" noMove="1" noResize="1" noEditPoints="1" noAdjustHandles="1" noChangeArrowheads="1" noChangeShapeType="1" noTextEdit="1"/>
              </p:cNvSpPr>
              <p:nvPr/>
            </p:nvSpPr>
            <p:spPr>
              <a:xfrm>
                <a:off x="1450731" y="5461030"/>
                <a:ext cx="988156" cy="276999"/>
              </a:xfrm>
              <a:prstGeom prst="rect">
                <a:avLst/>
              </a:prstGeom>
              <a:blipFill>
                <a:blip r:embed="rId4"/>
                <a:stretch>
                  <a:fillRect l="-4938" r="-5556" b="-377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6" name="TextBox 85"/>
              <p:cNvSpPr txBox="1"/>
              <p:nvPr/>
            </p:nvSpPr>
            <p:spPr>
              <a:xfrm>
                <a:off x="5164399" y="5473084"/>
                <a:ext cx="988156"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𝐿</m:t>
                      </m:r>
                      <m:r>
                        <a:rPr lang="en-US" b="0" i="1" smtClean="0">
                          <a:latin typeface="Cambria Math" panose="02040503050406030204" pitchFamily="18" charset="0"/>
                          <a:ea typeface="Cambria Math" panose="02040503050406030204" pitchFamily="18" charset="0"/>
                        </a:rPr>
                        <m:t>/7</m:t>
                      </m:r>
                    </m:oMath>
                  </m:oMathPara>
                </a14:m>
                <a:endParaRPr lang="en-US" dirty="0"/>
              </a:p>
            </p:txBody>
          </p:sp>
        </mc:Choice>
        <mc:Fallback>
          <p:sp>
            <p:nvSpPr>
              <p:cNvPr id="86" name="TextBox 85"/>
              <p:cNvSpPr txBox="1">
                <a:spLocks noRot="1" noChangeAspect="1" noMove="1" noResize="1" noEditPoints="1" noAdjustHandles="1" noChangeArrowheads="1" noChangeShapeType="1" noTextEdit="1"/>
              </p:cNvSpPr>
              <p:nvPr/>
            </p:nvSpPr>
            <p:spPr>
              <a:xfrm>
                <a:off x="5164399" y="5473084"/>
                <a:ext cx="988156" cy="276999"/>
              </a:xfrm>
              <a:prstGeom prst="rect">
                <a:avLst/>
              </a:prstGeom>
              <a:blipFill>
                <a:blip r:embed="rId5"/>
                <a:stretch>
                  <a:fillRect l="-4938" r="-5556" b="-37778"/>
                </a:stretch>
              </a:blipFill>
            </p:spPr>
            <p:txBody>
              <a:bodyPr/>
              <a:lstStyle/>
              <a:p>
                <a:r>
                  <a:rPr lang="en-US">
                    <a:noFill/>
                  </a:rPr>
                  <a:t> </a:t>
                </a:r>
              </a:p>
            </p:txBody>
          </p:sp>
        </mc:Fallback>
      </mc:AlternateContent>
      <p:sp>
        <p:nvSpPr>
          <p:cNvPr id="87" name="TextBox 86"/>
          <p:cNvSpPr txBox="1"/>
          <p:nvPr/>
        </p:nvSpPr>
        <p:spPr>
          <a:xfrm>
            <a:off x="7056470" y="3307257"/>
            <a:ext cx="2132039" cy="2308324"/>
          </a:xfrm>
          <a:prstGeom prst="rect">
            <a:avLst/>
          </a:prstGeom>
          <a:noFill/>
        </p:spPr>
        <p:txBody>
          <a:bodyPr wrap="square" rtlCol="0">
            <a:spAutoFit/>
          </a:bodyPr>
          <a:lstStyle/>
          <a:p>
            <a:r>
              <a:rPr lang="en-US" dirty="0" smtClean="0">
                <a:solidFill>
                  <a:srgbClr val="FF0000"/>
                </a:solidFill>
              </a:rPr>
              <a:t>Note that the corresponding frequencies 1/4L, 3/4L, 5/4L, 7/4L, …</a:t>
            </a:r>
          </a:p>
          <a:p>
            <a:r>
              <a:rPr lang="en-US" dirty="0" smtClean="0">
                <a:solidFill>
                  <a:srgbClr val="FF0000"/>
                </a:solidFill>
              </a:rPr>
              <a:t>have only ODD harmonics for a pipe closed at one end.</a:t>
            </a:r>
            <a:endParaRPr lang="en-US" dirty="0">
              <a:solidFill>
                <a:srgbClr val="FF0000"/>
              </a:solidFill>
            </a:endParaRPr>
          </a:p>
        </p:txBody>
      </p:sp>
    </p:spTree>
    <p:extLst>
      <p:ext uri="{BB962C8B-B14F-4D97-AF65-F5344CB8AC3E}">
        <p14:creationId xmlns:p14="http://schemas.microsoft.com/office/powerpoint/2010/main" val="2269668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ltLang="en-US" dirty="0" smtClean="0">
                <a:effectLst/>
              </a:rPr>
              <a:t>Harmonics and Bandwidth </a:t>
            </a:r>
            <a:r>
              <a:rPr lang="en-US" altLang="en-US" dirty="0" smtClean="0">
                <a:effectLst/>
              </a:rPr>
              <a:t>Examples</a:t>
            </a:r>
          </a:p>
        </p:txBody>
      </p:sp>
      <p:sp>
        <p:nvSpPr>
          <p:cNvPr id="17411" name="Rectangle 3"/>
          <p:cNvSpPr>
            <a:spLocks noGrp="1" noChangeArrowheads="1"/>
          </p:cNvSpPr>
          <p:nvPr>
            <p:ph type="body" sz="half" idx="1"/>
          </p:nvPr>
        </p:nvSpPr>
        <p:spPr>
          <a:xfrm>
            <a:off x="457200" y="1600200"/>
            <a:ext cx="6934200" cy="4525963"/>
          </a:xfrm>
          <a:noFill/>
          <a:extLst>
            <a:ext uri="{909E8E84-426E-40DD-AFC4-6F175D3DCCD1}">
              <a14:hiddenFill xmlns:a14="http://schemas.microsoft.com/office/drawing/2010/main">
                <a:solidFill>
                  <a:srgbClr val="FFFFFF"/>
                </a:solidFill>
              </a14:hiddenFill>
            </a:ext>
          </a:extLst>
        </p:spPr>
        <p:txBody>
          <a:bodyPr/>
          <a:lstStyle/>
          <a:p>
            <a:r>
              <a:rPr lang="en-US" altLang="en-US" sz="2800" dirty="0" smtClean="0">
                <a:effectLst/>
              </a:rPr>
              <a:t>Harmonic series example  </a:t>
            </a:r>
          </a:p>
          <a:p>
            <a:endParaRPr lang="en-US" altLang="en-US" sz="2800" dirty="0">
              <a:effectLst/>
            </a:endParaRPr>
          </a:p>
          <a:p>
            <a:r>
              <a:rPr lang="en-US" altLang="en-US" sz="2800" dirty="0" smtClean="0">
                <a:effectLst/>
              </a:rPr>
              <a:t>“Telephone” </a:t>
            </a:r>
            <a:r>
              <a:rPr lang="en-US" altLang="en-US" sz="2800" dirty="0" smtClean="0">
                <a:effectLst/>
              </a:rPr>
              <a:t>bandwidth (400 Hz – 4kHz)</a:t>
            </a:r>
          </a:p>
          <a:p>
            <a:r>
              <a:rPr lang="en-US" altLang="en-US" sz="2800" dirty="0" smtClean="0">
                <a:effectLst/>
              </a:rPr>
              <a:t>Sub-100 Hz bandwidth (very quiet)</a:t>
            </a:r>
          </a:p>
          <a:p>
            <a:r>
              <a:rPr lang="en-US" altLang="en-US" sz="2800" dirty="0" smtClean="0">
                <a:effectLst/>
              </a:rPr>
              <a:t>Sub-400 Hz bandwidth</a:t>
            </a:r>
          </a:p>
          <a:p>
            <a:r>
              <a:rPr lang="en-US" altLang="en-US" sz="2800" dirty="0" smtClean="0">
                <a:effectLst/>
              </a:rPr>
              <a:t>Above- 4 kHz </a:t>
            </a:r>
            <a:r>
              <a:rPr lang="en-US" altLang="en-US" sz="2800" dirty="0" smtClean="0">
                <a:effectLst/>
              </a:rPr>
              <a:t>bandwidth</a:t>
            </a:r>
          </a:p>
          <a:p>
            <a:r>
              <a:rPr lang="en-US" altLang="en-US" sz="2800" dirty="0" smtClean="0">
                <a:effectLst/>
              </a:rPr>
              <a:t>Full bandwidth</a:t>
            </a:r>
            <a:endParaRPr lang="en-US" altLang="en-US" sz="2800" dirty="0" smtClean="0">
              <a:effectLst/>
            </a:endParaRPr>
          </a:p>
        </p:txBody>
      </p:sp>
      <p:pic>
        <p:nvPicPr>
          <p:cNvPr id="9" name="speech.400-4k.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extLst>
              <a:ext uri="{28A0092B-C50C-407E-A947-70E740481C1C}">
                <a14:useLocalDpi xmlns:a14="http://schemas.microsoft.com/office/drawing/2010/main" val="0"/>
              </a:ext>
            </a:extLst>
          </a:blip>
          <a:srcRect/>
          <a:stretch>
            <a:fillRect/>
          </a:stretch>
        </p:blipFill>
        <p:spPr bwMode="auto">
          <a:xfrm>
            <a:off x="7239000" y="274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peech.sub100.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extLst>
              <a:ext uri="{28A0092B-C50C-407E-A947-70E740481C1C}">
                <a14:useLocalDpi xmlns:a14="http://schemas.microsoft.com/office/drawing/2010/main" val="0"/>
              </a:ext>
            </a:extLst>
          </a:blip>
          <a:srcRect/>
          <a:stretch>
            <a:fillRect/>
          </a:stretch>
        </p:blipFill>
        <p:spPr bwMode="auto">
          <a:xfrm>
            <a:off x="6705600" y="33115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peech.sub400.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extLst>
              <a:ext uri="{28A0092B-C50C-407E-A947-70E740481C1C}">
                <a14:useLocalDpi xmlns:a14="http://schemas.microsoft.com/office/drawing/2010/main" val="0"/>
              </a:ext>
            </a:extLst>
          </a:blip>
          <a:srcRect/>
          <a:stretch>
            <a:fillRect/>
          </a:stretch>
        </p:blipFill>
        <p:spPr bwMode="auto">
          <a:xfrm>
            <a:off x="4615962" y="374654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speech.above4k.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extLst>
              <a:ext uri="{28A0092B-C50C-407E-A947-70E740481C1C}">
                <a14:useLocalDpi xmlns:a14="http://schemas.microsoft.com/office/drawing/2010/main" val="0"/>
              </a:ext>
            </a:extLst>
          </a:blip>
          <a:srcRect/>
          <a:stretch>
            <a:fillRect/>
          </a:stretch>
        </p:blipFill>
        <p:spPr bwMode="auto">
          <a:xfrm>
            <a:off x="4920762" y="423390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spme50_1.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extLst>
              <a:ext uri="{28A0092B-C50C-407E-A947-70E740481C1C}">
                <a14:useLocalDpi xmlns:a14="http://schemas.microsoft.com/office/drawing/2010/main" val="0"/>
              </a:ext>
            </a:extLst>
          </a:blip>
          <a:srcRect/>
          <a:stretch>
            <a:fillRect/>
          </a:stretch>
        </p:blipFill>
        <p:spPr bwMode="auto">
          <a:xfrm>
            <a:off x="3276600" y="4800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ancelled_harmonic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5035062" y="1752600"/>
            <a:ext cx="381000" cy="381000"/>
          </a:xfrm>
          <a:prstGeom prst="rect">
            <a:avLst/>
          </a:prstGeom>
        </p:spPr>
      </p:pic>
    </p:spTree>
    <p:extLst>
      <p:ext uri="{BB962C8B-B14F-4D97-AF65-F5344CB8AC3E}">
        <p14:creationId xmlns:p14="http://schemas.microsoft.com/office/powerpoint/2010/main" val="3572437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7953"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7953" fill="hold"/>
                                        <p:tgtEl>
                                          <p:spTgt spid="10"/>
                                        </p:tgtEl>
                                      </p:cBhvr>
                                    </p:cmd>
                                  </p:childTnLst>
                                </p:cTn>
                              </p:par>
                            </p:childTnLst>
                          </p:cTn>
                        </p:par>
                      </p:childTnLst>
                    </p:cTn>
                  </p:par>
                </p:childTnLst>
              </p:cTn>
              <p:nextCondLst>
                <p:cond evt="onClick" delay="0">
                  <p:tgtEl>
                    <p:spTgt spid="1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1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7953" fill="hold"/>
                                        <p:tgtEl>
                                          <p:spTgt spid="11"/>
                                        </p:tgtEl>
                                      </p:cBhvr>
                                    </p:cmd>
                                  </p:childTnLst>
                                </p:cTn>
                              </p:par>
                            </p:childTnLst>
                          </p:cTn>
                        </p:par>
                      </p:childTnLst>
                    </p:cTn>
                  </p:par>
                </p:childTnLst>
              </p:cTn>
              <p:nextCondLst>
                <p:cond evt="onClick" delay="0">
                  <p:tgtEl>
                    <p:spTgt spid="11"/>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seq concurrent="1" nextAc="seek">
              <p:cTn id="20" restart="whenNotActive" fill="hold" evtFilter="cancelBubble" nodeType="interactiveSeq">
                <p:stCondLst>
                  <p:cond evt="onClick" delay="0">
                    <p:tgtEl>
                      <p:spTgt spid="1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17953" fill="hold"/>
                                        <p:tgtEl>
                                          <p:spTgt spid="12"/>
                                        </p:tgtEl>
                                      </p:cBhvr>
                                    </p:cmd>
                                  </p:childTnLst>
                                </p:cTn>
                              </p:par>
                            </p:childTnLst>
                          </p:cTn>
                        </p:par>
                      </p:childTnLst>
                    </p:cTn>
                  </p:par>
                </p:childTnLst>
              </p:cTn>
              <p:nextCondLst>
                <p:cond evt="onClick" delay="0">
                  <p:tgtEl>
                    <p:spTgt spid="12"/>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26" restart="whenNotActive" fill="hold" evtFilter="cancelBubble" nodeType="interactiveSeq">
                <p:stCondLst>
                  <p:cond evt="onClick" delay="0">
                    <p:tgtEl>
                      <p:spTgt spid="1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17953" fill="hold"/>
                                        <p:tgtEl>
                                          <p:spTgt spid="13"/>
                                        </p:tgtEl>
                                      </p:cBhvr>
                                    </p:cmd>
                                  </p:childTnLst>
                                </p:cTn>
                              </p:par>
                            </p:childTnLst>
                          </p:cTn>
                        </p:par>
                      </p:childTnLst>
                    </p:cTn>
                  </p:par>
                </p:childTnLst>
              </p:cTn>
              <p:nextCondLst>
                <p:cond evt="onClick" delay="0">
                  <p:tgtEl>
                    <p:spTgt spid="13"/>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98400" fill="hold"/>
                                        <p:tgtEl>
                                          <p:spTgt spid="4"/>
                                        </p:tgtEl>
                                      </p:cBhvr>
                                    </p:cmd>
                                  </p:childTnLst>
                                </p:cTn>
                              </p:par>
                            </p:childTnLst>
                          </p:cTn>
                        </p:par>
                      </p:childTnLst>
                    </p:cTn>
                  </p:par>
                </p:childTnLst>
              </p:cTn>
              <p:nextCondLst>
                <p:cond evt="onClick" delay="0">
                  <p:tgtEl>
                    <p:spTgt spid="4"/>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ltLang="en-US" smtClean="0">
                <a:effectLst/>
              </a:rPr>
              <a:t>Spectrogram</a:t>
            </a:r>
          </a:p>
        </p:txBody>
      </p:sp>
      <p:pic>
        <p:nvPicPr>
          <p:cNvPr id="16388" name="Picture 5"/>
          <p:cNvPicPr>
            <a:picLocks noChangeAspect="1" noChangeArrowheads="1"/>
          </p:cNvPicPr>
          <p:nvPr/>
        </p:nvPicPr>
        <p:blipFill>
          <a:blip r:embed="rId6">
            <a:extLst>
              <a:ext uri="{28A0092B-C50C-407E-A947-70E740481C1C}">
                <a14:useLocalDpi xmlns:a14="http://schemas.microsoft.com/office/drawing/2010/main" val="0"/>
              </a:ext>
            </a:extLst>
          </a:blip>
          <a:srcRect l="13202" t="9814" b="17174"/>
          <a:stretch>
            <a:fillRect/>
          </a:stretch>
        </p:blipFill>
        <p:spPr bwMode="auto">
          <a:xfrm>
            <a:off x="228600" y="1371600"/>
            <a:ext cx="860107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2"/>
          <p:cNvGrpSpPr>
            <a:grpSpLocks/>
          </p:cNvGrpSpPr>
          <p:nvPr/>
        </p:nvGrpSpPr>
        <p:grpSpPr bwMode="auto">
          <a:xfrm>
            <a:off x="381000" y="2133600"/>
            <a:ext cx="7848600" cy="381000"/>
            <a:chOff x="240" y="1344"/>
            <a:chExt cx="4944" cy="240"/>
          </a:xfrm>
        </p:grpSpPr>
        <p:sp>
          <p:nvSpPr>
            <p:cNvPr id="16393" name="Text Box 6"/>
            <p:cNvSpPr txBox="1">
              <a:spLocks noChangeArrowheads="1"/>
            </p:cNvSpPr>
            <p:nvPr/>
          </p:nvSpPr>
          <p:spPr bwMode="auto">
            <a:xfrm>
              <a:off x="240" y="1344"/>
              <a:ext cx="2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In</a:t>
              </a:r>
            </a:p>
          </p:txBody>
        </p:sp>
        <p:sp>
          <p:nvSpPr>
            <p:cNvPr id="16394" name="Text Box 7"/>
            <p:cNvSpPr txBox="1">
              <a:spLocks noChangeArrowheads="1"/>
            </p:cNvSpPr>
            <p:nvPr/>
          </p:nvSpPr>
          <p:spPr bwMode="auto">
            <a:xfrm>
              <a:off x="480" y="1344"/>
              <a:ext cx="3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the</a:t>
              </a:r>
            </a:p>
          </p:txBody>
        </p:sp>
        <p:sp>
          <p:nvSpPr>
            <p:cNvPr id="16395" name="Text Box 8"/>
            <p:cNvSpPr txBox="1">
              <a:spLocks noChangeArrowheads="1"/>
            </p:cNvSpPr>
            <p:nvPr/>
          </p:nvSpPr>
          <p:spPr bwMode="auto">
            <a:xfrm>
              <a:off x="816" y="1344"/>
              <a:ext cx="6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course</a:t>
              </a:r>
            </a:p>
          </p:txBody>
        </p:sp>
        <p:sp>
          <p:nvSpPr>
            <p:cNvPr id="16396" name="Text Box 9"/>
            <p:cNvSpPr txBox="1">
              <a:spLocks noChangeArrowheads="1"/>
            </p:cNvSpPr>
            <p:nvPr/>
          </p:nvSpPr>
          <p:spPr bwMode="auto">
            <a:xfrm>
              <a:off x="1440" y="1344"/>
              <a:ext cx="3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of a</a:t>
              </a:r>
            </a:p>
          </p:txBody>
        </p:sp>
        <p:sp>
          <p:nvSpPr>
            <p:cNvPr id="16397" name="Text Box 10"/>
            <p:cNvSpPr txBox="1">
              <a:spLocks noChangeArrowheads="1"/>
            </p:cNvSpPr>
            <p:nvPr/>
          </p:nvSpPr>
          <p:spPr bwMode="auto">
            <a:xfrm>
              <a:off x="1776" y="1344"/>
              <a:ext cx="1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Dec---e--m--ber</a:t>
              </a:r>
            </a:p>
          </p:txBody>
        </p:sp>
        <p:sp>
          <p:nvSpPr>
            <p:cNvPr id="16398" name="Text Box 11"/>
            <p:cNvSpPr txBox="1">
              <a:spLocks noChangeArrowheads="1"/>
            </p:cNvSpPr>
            <p:nvPr/>
          </p:nvSpPr>
          <p:spPr bwMode="auto">
            <a:xfrm>
              <a:off x="2976" y="1344"/>
              <a:ext cx="10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T-o--ur       in</a:t>
              </a:r>
            </a:p>
          </p:txBody>
        </p:sp>
        <p:sp>
          <p:nvSpPr>
            <p:cNvPr id="16399" name="Text Box 12"/>
            <p:cNvSpPr txBox="1">
              <a:spLocks noChangeArrowheads="1"/>
            </p:cNvSpPr>
            <p:nvPr/>
          </p:nvSpPr>
          <p:spPr bwMode="auto">
            <a:xfrm>
              <a:off x="4128" y="1353"/>
              <a:ext cx="10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Y--or--ksh--ire</a:t>
              </a:r>
            </a:p>
          </p:txBody>
        </p:sp>
      </p:grpSp>
      <p:pic>
        <p:nvPicPr>
          <p:cNvPr id="14" name="spme50_1_excerp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2209800" y="685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spme50_1_excerpt_slow.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extLst>
              <a:ext uri="{28A0092B-C50C-407E-A947-70E740481C1C}">
                <a14:useLocalDpi xmlns:a14="http://schemas.microsoft.com/office/drawing/2010/main" val="0"/>
              </a:ext>
            </a:extLst>
          </a:blip>
          <a:srcRect/>
          <a:stretch>
            <a:fillRect/>
          </a:stretch>
        </p:blipFill>
        <p:spPr bwMode="auto">
          <a:xfrm>
            <a:off x="8153400" y="762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868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2434" fill="hold"/>
                                        <p:tgtEl>
                                          <p:spTgt spid="14"/>
                                        </p:tgtEl>
                                      </p:cBhvr>
                                    </p:cmd>
                                  </p:childTnLst>
                                </p:cTn>
                              </p:par>
                            </p:childTnLst>
                          </p:cTn>
                        </p:par>
                      </p:childTnLst>
                    </p:cTn>
                  </p:par>
                </p:childTnLst>
              </p:cTn>
              <p:nextCondLst>
                <p:cond evt="onClick" delay="0">
                  <p:tgtEl>
                    <p:spTgt spid="14"/>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seq concurrent="1" nextAc="seek">
              <p:cTn id="13" restart="whenNotActive" fill="hold" evtFilter="cancelBubble" nodeType="interactiveSeq">
                <p:stCondLst>
                  <p:cond evt="onClick" delay="0">
                    <p:tgtEl>
                      <p:spTgt spid="1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4868" fill="hold"/>
                                        <p:tgtEl>
                                          <p:spTgt spid="15"/>
                                        </p:tgtEl>
                                      </p:cBhvr>
                                    </p:cmd>
                                  </p:childTnLst>
                                </p:cTn>
                              </p:par>
                            </p:childTnLst>
                          </p:cTn>
                        </p:par>
                      </p:childTnLst>
                    </p:cTn>
                  </p:par>
                </p:childTnLst>
              </p:cTn>
              <p:nextCondLst>
                <p:cond evt="onClick" delay="0">
                  <p:tgtEl>
                    <p:spTgt spid="15"/>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ltLang="en-US" smtClean="0">
                <a:effectLst/>
              </a:rPr>
              <a:t>Formant Synthesis</a:t>
            </a:r>
          </a:p>
        </p:txBody>
      </p:sp>
      <p:sp>
        <p:nvSpPr>
          <p:cNvPr id="18435" name="Rectangle 3"/>
          <p:cNvSpPr>
            <a:spLocks noGrp="1" noChangeArrowheads="1"/>
          </p:cNvSpPr>
          <p:nvPr>
            <p:ph type="body" sz="half" idx="1"/>
          </p:nvPr>
        </p:nvSpPr>
        <p:spPr>
          <a:xfrm>
            <a:off x="3886200" y="1600200"/>
            <a:ext cx="4724400" cy="1524000"/>
          </a:xfrm>
          <a:noFill/>
          <a:extLst>
            <a:ext uri="{909E8E84-426E-40DD-AFC4-6F175D3DCCD1}">
              <a14:hiddenFill xmlns:a14="http://schemas.microsoft.com/office/drawing/2010/main">
                <a:solidFill>
                  <a:srgbClr val="FFFFFF"/>
                </a:solidFill>
              </a14:hiddenFill>
            </a:ext>
          </a:extLst>
        </p:spPr>
        <p:txBody>
          <a:bodyPr/>
          <a:lstStyle/>
          <a:p>
            <a:r>
              <a:rPr lang="en-US" altLang="en-US" sz="2800" dirty="0" smtClean="0">
                <a:effectLst/>
              </a:rPr>
              <a:t>Signal rich in harmonics (a “buzz”) with spectral shaping</a:t>
            </a:r>
            <a:endParaRPr lang="en-US" altLang="en-US" sz="2800" dirty="0" smtClean="0">
              <a:effectLst/>
            </a:endParaRPr>
          </a:p>
        </p:txBody>
      </p:sp>
      <p:grpSp>
        <p:nvGrpSpPr>
          <p:cNvPr id="18437" name="Group 6"/>
          <p:cNvGrpSpPr>
            <a:grpSpLocks/>
          </p:cNvGrpSpPr>
          <p:nvPr/>
        </p:nvGrpSpPr>
        <p:grpSpPr bwMode="auto">
          <a:xfrm>
            <a:off x="457200" y="2133600"/>
            <a:ext cx="3276600" cy="4038600"/>
            <a:chOff x="288" y="624"/>
            <a:chExt cx="2064" cy="2544"/>
          </a:xfrm>
        </p:grpSpPr>
        <p:sp>
          <p:nvSpPr>
            <p:cNvPr id="18439" name="Rectangle 7"/>
            <p:cNvSpPr>
              <a:spLocks noChangeArrowheads="1"/>
            </p:cNvSpPr>
            <p:nvPr/>
          </p:nvSpPr>
          <p:spPr bwMode="auto">
            <a:xfrm>
              <a:off x="288" y="624"/>
              <a:ext cx="2064" cy="2544"/>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18440" name="Picture 2" descr="http://hyperphysics.phy-astr.gsu.edu/hbase/music/imgmus/vow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624"/>
              <a:ext cx="1733" cy="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varbpf_voice_simulatio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50292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txBox="1">
            <a:spLocks noChangeArrowheads="1"/>
          </p:cNvSpPr>
          <p:nvPr/>
        </p:nvSpPr>
        <p:spPr bwMode="auto">
          <a:xfrm>
            <a:off x="3979985" y="4267200"/>
            <a:ext cx="4724400" cy="1524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800" kern="0" dirty="0" smtClean="0">
                <a:effectLst/>
              </a:rPr>
              <a:t>Does it sound like singing?  Does the vibrato help?</a:t>
            </a:r>
            <a:endParaRPr lang="en-US" altLang="en-US" sz="2800" kern="0" dirty="0" smtClean="0">
              <a:effectLst/>
            </a:endParaRPr>
          </a:p>
        </p:txBody>
      </p:sp>
    </p:spTree>
    <p:extLst>
      <p:ext uri="{BB962C8B-B14F-4D97-AF65-F5344CB8AC3E}">
        <p14:creationId xmlns:p14="http://schemas.microsoft.com/office/powerpoint/2010/main" val="2979178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4025"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dirty="0" smtClean="0"/>
              <a:t>Outline</a:t>
            </a:r>
          </a:p>
        </p:txBody>
      </p:sp>
      <p:sp>
        <p:nvSpPr>
          <p:cNvPr id="6147" name="Rectangle 3"/>
          <p:cNvSpPr>
            <a:spLocks noGrp="1" noChangeArrowheads="1"/>
          </p:cNvSpPr>
          <p:nvPr>
            <p:ph type="body" idx="1"/>
          </p:nvPr>
        </p:nvSpPr>
        <p:spPr>
          <a:xfrm>
            <a:off x="609600" y="1371600"/>
            <a:ext cx="8382000" cy="4525963"/>
          </a:xfrm>
        </p:spPr>
        <p:txBody>
          <a:bodyPr/>
          <a:lstStyle/>
          <a:p>
            <a:pPr eaLnBrk="1" hangingPunct="1">
              <a:spcBef>
                <a:spcPts val="300"/>
              </a:spcBef>
              <a:defRPr/>
            </a:pPr>
            <a:r>
              <a:rPr lang="en-US" dirty="0" smtClean="0"/>
              <a:t>Introduction</a:t>
            </a:r>
          </a:p>
          <a:p>
            <a:pPr lvl="1" eaLnBrk="1" hangingPunct="1">
              <a:spcBef>
                <a:spcPts val="300"/>
              </a:spcBef>
              <a:defRPr/>
            </a:pPr>
            <a:r>
              <a:rPr lang="en-US" dirty="0" smtClean="0"/>
              <a:t>Simple mass-spring systems</a:t>
            </a:r>
            <a:endParaRPr lang="en-US" dirty="0" smtClean="0"/>
          </a:p>
          <a:p>
            <a:pPr lvl="1" eaLnBrk="1" hangingPunct="1">
              <a:spcBef>
                <a:spcPts val="300"/>
              </a:spcBef>
              <a:defRPr/>
            </a:pPr>
            <a:r>
              <a:rPr lang="en-US" dirty="0" smtClean="0"/>
              <a:t>More complicated mass-spring systems</a:t>
            </a:r>
            <a:endParaRPr lang="en-US" dirty="0" smtClean="0"/>
          </a:p>
          <a:p>
            <a:pPr eaLnBrk="1" hangingPunct="1">
              <a:spcBef>
                <a:spcPts val="300"/>
              </a:spcBef>
              <a:defRPr/>
            </a:pPr>
            <a:r>
              <a:rPr lang="en-US" dirty="0" smtClean="0"/>
              <a:t>Vibration with “boundary conditions”</a:t>
            </a:r>
            <a:endParaRPr lang="en-US" dirty="0" smtClean="0"/>
          </a:p>
          <a:p>
            <a:pPr eaLnBrk="1" hangingPunct="1">
              <a:spcBef>
                <a:spcPts val="300"/>
              </a:spcBef>
              <a:defRPr/>
            </a:pPr>
            <a:r>
              <a:rPr lang="en-US" dirty="0" smtClean="0"/>
              <a:t>Frequency content and the “spectrum”</a:t>
            </a:r>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Motion</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smtClean="0"/>
                  <a:t>We saw that a mass-spring system:</a:t>
                </a:r>
              </a:p>
              <a:p>
                <a:endParaRPr lang="en-US" dirty="0" smtClean="0"/>
              </a:p>
              <a:p>
                <a:endParaRPr lang="en-US" dirty="0"/>
              </a:p>
              <a:p>
                <a:pPr marL="0" indent="0">
                  <a:buNone/>
                </a:pPr>
                <a:r>
                  <a:rPr lang="en-US" dirty="0" smtClean="0"/>
                  <a:t>vibrates with a single frequency </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den>
                      </m:f>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𝑠𝑡𝑖𝑓𝑓𝑛𝑒𝑠𝑠</m:t>
                              </m:r>
                            </m:num>
                            <m:den>
                              <m:r>
                                <a:rPr lang="en-US" b="0" i="1" smtClean="0">
                                  <a:latin typeface="Cambria Math" panose="02040503050406030204" pitchFamily="18" charset="0"/>
                                </a:rPr>
                                <m:t>𝑚𝑎𝑠𝑠</m:t>
                              </m:r>
                            </m:den>
                          </m:f>
                        </m:e>
                      </m:rad>
                    </m:oMath>
                  </m:oMathPara>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2000" t="-2022"/>
                </a:stretch>
              </a:blipFill>
            </p:spPr>
            <p:txBody>
              <a:bodyPr/>
              <a:lstStyle/>
              <a:p>
                <a:r>
                  <a:rPr lang="en-US">
                    <a:noFill/>
                  </a:rPr>
                  <a:t> </a:t>
                </a:r>
              </a:p>
            </p:txBody>
          </p:sp>
        </mc:Fallback>
      </mc:AlternateContent>
      <p:grpSp>
        <p:nvGrpSpPr>
          <p:cNvPr id="22" name="Group 21"/>
          <p:cNvGrpSpPr/>
          <p:nvPr/>
        </p:nvGrpSpPr>
        <p:grpSpPr>
          <a:xfrm>
            <a:off x="2209800" y="2209800"/>
            <a:ext cx="2743200" cy="1066800"/>
            <a:chOff x="2209800" y="2209800"/>
            <a:chExt cx="2743200" cy="1066800"/>
          </a:xfrm>
        </p:grpSpPr>
        <p:sp>
          <p:nvSpPr>
            <p:cNvPr id="4" name="Rectangle 3"/>
            <p:cNvSpPr/>
            <p:nvPr/>
          </p:nvSpPr>
          <p:spPr>
            <a:xfrm>
              <a:off x="2209800" y="2209800"/>
              <a:ext cx="152400" cy="1066800"/>
            </a:xfrm>
            <a:prstGeom prst="rect">
              <a:avLst/>
            </a:prstGeom>
            <a:pattFill prst="wdUpDiag">
              <a:fgClr>
                <a:schemeClr val="accent1"/>
              </a:fgClr>
              <a:bgClr>
                <a:schemeClr val="tx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91000" y="2514600"/>
              <a:ext cx="762000" cy="457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mass</a:t>
              </a:r>
              <a:endParaRPr lang="en-US" dirty="0">
                <a:solidFill>
                  <a:srgbClr val="000000"/>
                </a:solidFill>
              </a:endParaRPr>
            </a:p>
          </p:txBody>
        </p:sp>
        <p:sp>
          <p:nvSpPr>
            <p:cNvPr id="11" name="Freeform 10"/>
            <p:cNvSpPr/>
            <p:nvPr/>
          </p:nvSpPr>
          <p:spPr>
            <a:xfrm>
              <a:off x="2589335" y="2420483"/>
              <a:ext cx="331177" cy="384827"/>
            </a:xfrm>
            <a:custGeom>
              <a:avLst/>
              <a:gdLst>
                <a:gd name="connsiteX0" fmla="*/ 0 w 501162"/>
                <a:gd name="connsiteY0" fmla="*/ 360941 h 420646"/>
                <a:gd name="connsiteX1" fmla="*/ 123092 w 501162"/>
                <a:gd name="connsiteY1" fmla="*/ 369734 h 420646"/>
                <a:gd name="connsiteX2" fmla="*/ 298939 w 501162"/>
                <a:gd name="connsiteY2" fmla="*/ 185095 h 420646"/>
                <a:gd name="connsiteX3" fmla="*/ 228600 w 501162"/>
                <a:gd name="connsiteY3" fmla="*/ 457 h 420646"/>
                <a:gd name="connsiteX4" fmla="*/ 123092 w 501162"/>
                <a:gd name="connsiteY4" fmla="*/ 141134 h 420646"/>
                <a:gd name="connsiteX5" fmla="*/ 369277 w 501162"/>
                <a:gd name="connsiteY5" fmla="*/ 396111 h 420646"/>
                <a:gd name="connsiteX6" fmla="*/ 501162 w 501162"/>
                <a:gd name="connsiteY6" fmla="*/ 396111 h 420646"/>
                <a:gd name="connsiteX0" fmla="*/ 0 w 501162"/>
                <a:gd name="connsiteY0" fmla="*/ 360914 h 405901"/>
                <a:gd name="connsiteX1" fmla="*/ 123092 w 501162"/>
                <a:gd name="connsiteY1" fmla="*/ 369707 h 405901"/>
                <a:gd name="connsiteX2" fmla="*/ 298939 w 501162"/>
                <a:gd name="connsiteY2" fmla="*/ 185068 h 405901"/>
                <a:gd name="connsiteX3" fmla="*/ 228600 w 501162"/>
                <a:gd name="connsiteY3" fmla="*/ 430 h 405901"/>
                <a:gd name="connsiteX4" fmla="*/ 123092 w 501162"/>
                <a:gd name="connsiteY4" fmla="*/ 141107 h 405901"/>
                <a:gd name="connsiteX5" fmla="*/ 369278 w 501162"/>
                <a:gd name="connsiteY5" fmla="*/ 360915 h 405901"/>
                <a:gd name="connsiteX6" fmla="*/ 501162 w 501162"/>
                <a:gd name="connsiteY6" fmla="*/ 396084 h 405901"/>
                <a:gd name="connsiteX0" fmla="*/ 0 w 529265"/>
                <a:gd name="connsiteY0" fmla="*/ 360914 h 384827"/>
                <a:gd name="connsiteX1" fmla="*/ 123092 w 529265"/>
                <a:gd name="connsiteY1" fmla="*/ 369707 h 384827"/>
                <a:gd name="connsiteX2" fmla="*/ 298939 w 529265"/>
                <a:gd name="connsiteY2" fmla="*/ 185068 h 384827"/>
                <a:gd name="connsiteX3" fmla="*/ 228600 w 529265"/>
                <a:gd name="connsiteY3" fmla="*/ 430 h 384827"/>
                <a:gd name="connsiteX4" fmla="*/ 123092 w 529265"/>
                <a:gd name="connsiteY4" fmla="*/ 141107 h 384827"/>
                <a:gd name="connsiteX5" fmla="*/ 369278 w 529265"/>
                <a:gd name="connsiteY5" fmla="*/ 360915 h 384827"/>
                <a:gd name="connsiteX6" fmla="*/ 529265 w 529265"/>
                <a:gd name="connsiteY6" fmla="*/ 352123 h 38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265" h="384827">
                  <a:moveTo>
                    <a:pt x="0" y="360914"/>
                  </a:moveTo>
                  <a:cubicBezTo>
                    <a:pt x="36634" y="379964"/>
                    <a:pt x="73269" y="399015"/>
                    <a:pt x="123092" y="369707"/>
                  </a:cubicBezTo>
                  <a:cubicBezTo>
                    <a:pt x="172915" y="340399"/>
                    <a:pt x="281354" y="246614"/>
                    <a:pt x="298939" y="185068"/>
                  </a:cubicBezTo>
                  <a:cubicBezTo>
                    <a:pt x="316524" y="123522"/>
                    <a:pt x="257908" y="7757"/>
                    <a:pt x="228600" y="430"/>
                  </a:cubicBezTo>
                  <a:cubicBezTo>
                    <a:pt x="199292" y="-6897"/>
                    <a:pt x="99646" y="81026"/>
                    <a:pt x="123092" y="141107"/>
                  </a:cubicBezTo>
                  <a:cubicBezTo>
                    <a:pt x="146538" y="201188"/>
                    <a:pt x="301583" y="325746"/>
                    <a:pt x="369278" y="360915"/>
                  </a:cubicBezTo>
                  <a:cubicBezTo>
                    <a:pt x="436973" y="396084"/>
                    <a:pt x="494828" y="373371"/>
                    <a:pt x="529265" y="35212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851150" y="2420483"/>
              <a:ext cx="331177" cy="384827"/>
            </a:xfrm>
            <a:custGeom>
              <a:avLst/>
              <a:gdLst>
                <a:gd name="connsiteX0" fmla="*/ 0 w 501162"/>
                <a:gd name="connsiteY0" fmla="*/ 360941 h 420646"/>
                <a:gd name="connsiteX1" fmla="*/ 123092 w 501162"/>
                <a:gd name="connsiteY1" fmla="*/ 369734 h 420646"/>
                <a:gd name="connsiteX2" fmla="*/ 298939 w 501162"/>
                <a:gd name="connsiteY2" fmla="*/ 185095 h 420646"/>
                <a:gd name="connsiteX3" fmla="*/ 228600 w 501162"/>
                <a:gd name="connsiteY3" fmla="*/ 457 h 420646"/>
                <a:gd name="connsiteX4" fmla="*/ 123092 w 501162"/>
                <a:gd name="connsiteY4" fmla="*/ 141134 h 420646"/>
                <a:gd name="connsiteX5" fmla="*/ 369277 w 501162"/>
                <a:gd name="connsiteY5" fmla="*/ 396111 h 420646"/>
                <a:gd name="connsiteX6" fmla="*/ 501162 w 501162"/>
                <a:gd name="connsiteY6" fmla="*/ 396111 h 420646"/>
                <a:gd name="connsiteX0" fmla="*/ 0 w 501162"/>
                <a:gd name="connsiteY0" fmla="*/ 360914 h 405901"/>
                <a:gd name="connsiteX1" fmla="*/ 123092 w 501162"/>
                <a:gd name="connsiteY1" fmla="*/ 369707 h 405901"/>
                <a:gd name="connsiteX2" fmla="*/ 298939 w 501162"/>
                <a:gd name="connsiteY2" fmla="*/ 185068 h 405901"/>
                <a:gd name="connsiteX3" fmla="*/ 228600 w 501162"/>
                <a:gd name="connsiteY3" fmla="*/ 430 h 405901"/>
                <a:gd name="connsiteX4" fmla="*/ 123092 w 501162"/>
                <a:gd name="connsiteY4" fmla="*/ 141107 h 405901"/>
                <a:gd name="connsiteX5" fmla="*/ 369278 w 501162"/>
                <a:gd name="connsiteY5" fmla="*/ 360915 h 405901"/>
                <a:gd name="connsiteX6" fmla="*/ 501162 w 501162"/>
                <a:gd name="connsiteY6" fmla="*/ 396084 h 405901"/>
                <a:gd name="connsiteX0" fmla="*/ 0 w 529265"/>
                <a:gd name="connsiteY0" fmla="*/ 360914 h 384827"/>
                <a:gd name="connsiteX1" fmla="*/ 123092 w 529265"/>
                <a:gd name="connsiteY1" fmla="*/ 369707 h 384827"/>
                <a:gd name="connsiteX2" fmla="*/ 298939 w 529265"/>
                <a:gd name="connsiteY2" fmla="*/ 185068 h 384827"/>
                <a:gd name="connsiteX3" fmla="*/ 228600 w 529265"/>
                <a:gd name="connsiteY3" fmla="*/ 430 h 384827"/>
                <a:gd name="connsiteX4" fmla="*/ 123092 w 529265"/>
                <a:gd name="connsiteY4" fmla="*/ 141107 h 384827"/>
                <a:gd name="connsiteX5" fmla="*/ 369278 w 529265"/>
                <a:gd name="connsiteY5" fmla="*/ 360915 h 384827"/>
                <a:gd name="connsiteX6" fmla="*/ 529265 w 529265"/>
                <a:gd name="connsiteY6" fmla="*/ 352123 h 38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265" h="384827">
                  <a:moveTo>
                    <a:pt x="0" y="360914"/>
                  </a:moveTo>
                  <a:cubicBezTo>
                    <a:pt x="36634" y="379964"/>
                    <a:pt x="73269" y="399015"/>
                    <a:pt x="123092" y="369707"/>
                  </a:cubicBezTo>
                  <a:cubicBezTo>
                    <a:pt x="172915" y="340399"/>
                    <a:pt x="281354" y="246614"/>
                    <a:pt x="298939" y="185068"/>
                  </a:cubicBezTo>
                  <a:cubicBezTo>
                    <a:pt x="316524" y="123522"/>
                    <a:pt x="257908" y="7757"/>
                    <a:pt x="228600" y="430"/>
                  </a:cubicBezTo>
                  <a:cubicBezTo>
                    <a:pt x="199292" y="-6897"/>
                    <a:pt x="99646" y="81026"/>
                    <a:pt x="123092" y="141107"/>
                  </a:cubicBezTo>
                  <a:cubicBezTo>
                    <a:pt x="146538" y="201188"/>
                    <a:pt x="301583" y="325746"/>
                    <a:pt x="369278" y="360915"/>
                  </a:cubicBezTo>
                  <a:cubicBezTo>
                    <a:pt x="436973" y="396084"/>
                    <a:pt x="494828" y="373371"/>
                    <a:pt x="529265" y="35212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660041" y="2420483"/>
              <a:ext cx="331177" cy="384827"/>
            </a:xfrm>
            <a:custGeom>
              <a:avLst/>
              <a:gdLst>
                <a:gd name="connsiteX0" fmla="*/ 0 w 501162"/>
                <a:gd name="connsiteY0" fmla="*/ 360941 h 420646"/>
                <a:gd name="connsiteX1" fmla="*/ 123092 w 501162"/>
                <a:gd name="connsiteY1" fmla="*/ 369734 h 420646"/>
                <a:gd name="connsiteX2" fmla="*/ 298939 w 501162"/>
                <a:gd name="connsiteY2" fmla="*/ 185095 h 420646"/>
                <a:gd name="connsiteX3" fmla="*/ 228600 w 501162"/>
                <a:gd name="connsiteY3" fmla="*/ 457 h 420646"/>
                <a:gd name="connsiteX4" fmla="*/ 123092 w 501162"/>
                <a:gd name="connsiteY4" fmla="*/ 141134 h 420646"/>
                <a:gd name="connsiteX5" fmla="*/ 369277 w 501162"/>
                <a:gd name="connsiteY5" fmla="*/ 396111 h 420646"/>
                <a:gd name="connsiteX6" fmla="*/ 501162 w 501162"/>
                <a:gd name="connsiteY6" fmla="*/ 396111 h 420646"/>
                <a:gd name="connsiteX0" fmla="*/ 0 w 501162"/>
                <a:gd name="connsiteY0" fmla="*/ 360914 h 405901"/>
                <a:gd name="connsiteX1" fmla="*/ 123092 w 501162"/>
                <a:gd name="connsiteY1" fmla="*/ 369707 h 405901"/>
                <a:gd name="connsiteX2" fmla="*/ 298939 w 501162"/>
                <a:gd name="connsiteY2" fmla="*/ 185068 h 405901"/>
                <a:gd name="connsiteX3" fmla="*/ 228600 w 501162"/>
                <a:gd name="connsiteY3" fmla="*/ 430 h 405901"/>
                <a:gd name="connsiteX4" fmla="*/ 123092 w 501162"/>
                <a:gd name="connsiteY4" fmla="*/ 141107 h 405901"/>
                <a:gd name="connsiteX5" fmla="*/ 369278 w 501162"/>
                <a:gd name="connsiteY5" fmla="*/ 360915 h 405901"/>
                <a:gd name="connsiteX6" fmla="*/ 501162 w 501162"/>
                <a:gd name="connsiteY6" fmla="*/ 396084 h 405901"/>
                <a:gd name="connsiteX0" fmla="*/ 0 w 529265"/>
                <a:gd name="connsiteY0" fmla="*/ 360914 h 384827"/>
                <a:gd name="connsiteX1" fmla="*/ 123092 w 529265"/>
                <a:gd name="connsiteY1" fmla="*/ 369707 h 384827"/>
                <a:gd name="connsiteX2" fmla="*/ 298939 w 529265"/>
                <a:gd name="connsiteY2" fmla="*/ 185068 h 384827"/>
                <a:gd name="connsiteX3" fmla="*/ 228600 w 529265"/>
                <a:gd name="connsiteY3" fmla="*/ 430 h 384827"/>
                <a:gd name="connsiteX4" fmla="*/ 123092 w 529265"/>
                <a:gd name="connsiteY4" fmla="*/ 141107 h 384827"/>
                <a:gd name="connsiteX5" fmla="*/ 369278 w 529265"/>
                <a:gd name="connsiteY5" fmla="*/ 360915 h 384827"/>
                <a:gd name="connsiteX6" fmla="*/ 529265 w 529265"/>
                <a:gd name="connsiteY6" fmla="*/ 352123 h 38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265" h="384827">
                  <a:moveTo>
                    <a:pt x="0" y="360914"/>
                  </a:moveTo>
                  <a:cubicBezTo>
                    <a:pt x="36634" y="379964"/>
                    <a:pt x="73269" y="399015"/>
                    <a:pt x="123092" y="369707"/>
                  </a:cubicBezTo>
                  <a:cubicBezTo>
                    <a:pt x="172915" y="340399"/>
                    <a:pt x="281354" y="246614"/>
                    <a:pt x="298939" y="185068"/>
                  </a:cubicBezTo>
                  <a:cubicBezTo>
                    <a:pt x="316524" y="123522"/>
                    <a:pt x="257908" y="7757"/>
                    <a:pt x="228600" y="430"/>
                  </a:cubicBezTo>
                  <a:cubicBezTo>
                    <a:pt x="199292" y="-6897"/>
                    <a:pt x="99646" y="81026"/>
                    <a:pt x="123092" y="141107"/>
                  </a:cubicBezTo>
                  <a:cubicBezTo>
                    <a:pt x="146538" y="201188"/>
                    <a:pt x="301583" y="325746"/>
                    <a:pt x="369278" y="360915"/>
                  </a:cubicBezTo>
                  <a:cubicBezTo>
                    <a:pt x="436973" y="396084"/>
                    <a:pt x="494828" y="373371"/>
                    <a:pt x="529265" y="35212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3112965" y="2420483"/>
              <a:ext cx="331177" cy="384827"/>
            </a:xfrm>
            <a:custGeom>
              <a:avLst/>
              <a:gdLst>
                <a:gd name="connsiteX0" fmla="*/ 0 w 501162"/>
                <a:gd name="connsiteY0" fmla="*/ 360941 h 420646"/>
                <a:gd name="connsiteX1" fmla="*/ 123092 w 501162"/>
                <a:gd name="connsiteY1" fmla="*/ 369734 h 420646"/>
                <a:gd name="connsiteX2" fmla="*/ 298939 w 501162"/>
                <a:gd name="connsiteY2" fmla="*/ 185095 h 420646"/>
                <a:gd name="connsiteX3" fmla="*/ 228600 w 501162"/>
                <a:gd name="connsiteY3" fmla="*/ 457 h 420646"/>
                <a:gd name="connsiteX4" fmla="*/ 123092 w 501162"/>
                <a:gd name="connsiteY4" fmla="*/ 141134 h 420646"/>
                <a:gd name="connsiteX5" fmla="*/ 369277 w 501162"/>
                <a:gd name="connsiteY5" fmla="*/ 396111 h 420646"/>
                <a:gd name="connsiteX6" fmla="*/ 501162 w 501162"/>
                <a:gd name="connsiteY6" fmla="*/ 396111 h 420646"/>
                <a:gd name="connsiteX0" fmla="*/ 0 w 501162"/>
                <a:gd name="connsiteY0" fmla="*/ 360914 h 405901"/>
                <a:gd name="connsiteX1" fmla="*/ 123092 w 501162"/>
                <a:gd name="connsiteY1" fmla="*/ 369707 h 405901"/>
                <a:gd name="connsiteX2" fmla="*/ 298939 w 501162"/>
                <a:gd name="connsiteY2" fmla="*/ 185068 h 405901"/>
                <a:gd name="connsiteX3" fmla="*/ 228600 w 501162"/>
                <a:gd name="connsiteY3" fmla="*/ 430 h 405901"/>
                <a:gd name="connsiteX4" fmla="*/ 123092 w 501162"/>
                <a:gd name="connsiteY4" fmla="*/ 141107 h 405901"/>
                <a:gd name="connsiteX5" fmla="*/ 369278 w 501162"/>
                <a:gd name="connsiteY5" fmla="*/ 360915 h 405901"/>
                <a:gd name="connsiteX6" fmla="*/ 501162 w 501162"/>
                <a:gd name="connsiteY6" fmla="*/ 396084 h 405901"/>
                <a:gd name="connsiteX0" fmla="*/ 0 w 529265"/>
                <a:gd name="connsiteY0" fmla="*/ 360914 h 384827"/>
                <a:gd name="connsiteX1" fmla="*/ 123092 w 529265"/>
                <a:gd name="connsiteY1" fmla="*/ 369707 h 384827"/>
                <a:gd name="connsiteX2" fmla="*/ 298939 w 529265"/>
                <a:gd name="connsiteY2" fmla="*/ 185068 h 384827"/>
                <a:gd name="connsiteX3" fmla="*/ 228600 w 529265"/>
                <a:gd name="connsiteY3" fmla="*/ 430 h 384827"/>
                <a:gd name="connsiteX4" fmla="*/ 123092 w 529265"/>
                <a:gd name="connsiteY4" fmla="*/ 141107 h 384827"/>
                <a:gd name="connsiteX5" fmla="*/ 369278 w 529265"/>
                <a:gd name="connsiteY5" fmla="*/ 360915 h 384827"/>
                <a:gd name="connsiteX6" fmla="*/ 529265 w 529265"/>
                <a:gd name="connsiteY6" fmla="*/ 352123 h 38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265" h="384827">
                  <a:moveTo>
                    <a:pt x="0" y="360914"/>
                  </a:moveTo>
                  <a:cubicBezTo>
                    <a:pt x="36634" y="379964"/>
                    <a:pt x="73269" y="399015"/>
                    <a:pt x="123092" y="369707"/>
                  </a:cubicBezTo>
                  <a:cubicBezTo>
                    <a:pt x="172915" y="340399"/>
                    <a:pt x="281354" y="246614"/>
                    <a:pt x="298939" y="185068"/>
                  </a:cubicBezTo>
                  <a:cubicBezTo>
                    <a:pt x="316524" y="123522"/>
                    <a:pt x="257908" y="7757"/>
                    <a:pt x="228600" y="430"/>
                  </a:cubicBezTo>
                  <a:cubicBezTo>
                    <a:pt x="199292" y="-6897"/>
                    <a:pt x="99646" y="81026"/>
                    <a:pt x="123092" y="141107"/>
                  </a:cubicBezTo>
                  <a:cubicBezTo>
                    <a:pt x="146538" y="201188"/>
                    <a:pt x="301583" y="325746"/>
                    <a:pt x="369278" y="360915"/>
                  </a:cubicBezTo>
                  <a:cubicBezTo>
                    <a:pt x="436973" y="396084"/>
                    <a:pt x="494828" y="373371"/>
                    <a:pt x="529265" y="35212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3374781" y="2420483"/>
              <a:ext cx="331177" cy="384827"/>
            </a:xfrm>
            <a:custGeom>
              <a:avLst/>
              <a:gdLst>
                <a:gd name="connsiteX0" fmla="*/ 0 w 501162"/>
                <a:gd name="connsiteY0" fmla="*/ 360941 h 420646"/>
                <a:gd name="connsiteX1" fmla="*/ 123092 w 501162"/>
                <a:gd name="connsiteY1" fmla="*/ 369734 h 420646"/>
                <a:gd name="connsiteX2" fmla="*/ 298939 w 501162"/>
                <a:gd name="connsiteY2" fmla="*/ 185095 h 420646"/>
                <a:gd name="connsiteX3" fmla="*/ 228600 w 501162"/>
                <a:gd name="connsiteY3" fmla="*/ 457 h 420646"/>
                <a:gd name="connsiteX4" fmla="*/ 123092 w 501162"/>
                <a:gd name="connsiteY4" fmla="*/ 141134 h 420646"/>
                <a:gd name="connsiteX5" fmla="*/ 369277 w 501162"/>
                <a:gd name="connsiteY5" fmla="*/ 396111 h 420646"/>
                <a:gd name="connsiteX6" fmla="*/ 501162 w 501162"/>
                <a:gd name="connsiteY6" fmla="*/ 396111 h 420646"/>
                <a:gd name="connsiteX0" fmla="*/ 0 w 501162"/>
                <a:gd name="connsiteY0" fmla="*/ 360914 h 405901"/>
                <a:gd name="connsiteX1" fmla="*/ 123092 w 501162"/>
                <a:gd name="connsiteY1" fmla="*/ 369707 h 405901"/>
                <a:gd name="connsiteX2" fmla="*/ 298939 w 501162"/>
                <a:gd name="connsiteY2" fmla="*/ 185068 h 405901"/>
                <a:gd name="connsiteX3" fmla="*/ 228600 w 501162"/>
                <a:gd name="connsiteY3" fmla="*/ 430 h 405901"/>
                <a:gd name="connsiteX4" fmla="*/ 123092 w 501162"/>
                <a:gd name="connsiteY4" fmla="*/ 141107 h 405901"/>
                <a:gd name="connsiteX5" fmla="*/ 369278 w 501162"/>
                <a:gd name="connsiteY5" fmla="*/ 360915 h 405901"/>
                <a:gd name="connsiteX6" fmla="*/ 501162 w 501162"/>
                <a:gd name="connsiteY6" fmla="*/ 396084 h 405901"/>
                <a:gd name="connsiteX0" fmla="*/ 0 w 529265"/>
                <a:gd name="connsiteY0" fmla="*/ 360914 h 384827"/>
                <a:gd name="connsiteX1" fmla="*/ 123092 w 529265"/>
                <a:gd name="connsiteY1" fmla="*/ 369707 h 384827"/>
                <a:gd name="connsiteX2" fmla="*/ 298939 w 529265"/>
                <a:gd name="connsiteY2" fmla="*/ 185068 h 384827"/>
                <a:gd name="connsiteX3" fmla="*/ 228600 w 529265"/>
                <a:gd name="connsiteY3" fmla="*/ 430 h 384827"/>
                <a:gd name="connsiteX4" fmla="*/ 123092 w 529265"/>
                <a:gd name="connsiteY4" fmla="*/ 141107 h 384827"/>
                <a:gd name="connsiteX5" fmla="*/ 369278 w 529265"/>
                <a:gd name="connsiteY5" fmla="*/ 360915 h 384827"/>
                <a:gd name="connsiteX6" fmla="*/ 529265 w 529265"/>
                <a:gd name="connsiteY6" fmla="*/ 352123 h 38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265" h="384827">
                  <a:moveTo>
                    <a:pt x="0" y="360914"/>
                  </a:moveTo>
                  <a:cubicBezTo>
                    <a:pt x="36634" y="379964"/>
                    <a:pt x="73269" y="399015"/>
                    <a:pt x="123092" y="369707"/>
                  </a:cubicBezTo>
                  <a:cubicBezTo>
                    <a:pt x="172915" y="340399"/>
                    <a:pt x="281354" y="246614"/>
                    <a:pt x="298939" y="185068"/>
                  </a:cubicBezTo>
                  <a:cubicBezTo>
                    <a:pt x="316524" y="123522"/>
                    <a:pt x="257908" y="7757"/>
                    <a:pt x="228600" y="430"/>
                  </a:cubicBezTo>
                  <a:cubicBezTo>
                    <a:pt x="199292" y="-6897"/>
                    <a:pt x="99646" y="81026"/>
                    <a:pt x="123092" y="141107"/>
                  </a:cubicBezTo>
                  <a:cubicBezTo>
                    <a:pt x="146538" y="201188"/>
                    <a:pt x="301583" y="325746"/>
                    <a:pt x="369278" y="360915"/>
                  </a:cubicBezTo>
                  <a:cubicBezTo>
                    <a:pt x="436973" y="396084"/>
                    <a:pt x="494828" y="373371"/>
                    <a:pt x="529265" y="35212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H="1">
              <a:off x="3971192" y="2784232"/>
              <a:ext cx="2271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2353409" y="2793025"/>
              <a:ext cx="2359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p:cNvCxnSpPr/>
          <p:nvPr/>
        </p:nvCxnSpPr>
        <p:spPr>
          <a:xfrm>
            <a:off x="4084759" y="2420483"/>
            <a:ext cx="10668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239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Complicated Motion</a:t>
            </a:r>
            <a:endParaRPr lang="en-US" dirty="0"/>
          </a:p>
        </p:txBody>
      </p:sp>
      <p:sp>
        <p:nvSpPr>
          <p:cNvPr id="3" name="Content Placeholder 2"/>
          <p:cNvSpPr>
            <a:spLocks noGrp="1"/>
          </p:cNvSpPr>
          <p:nvPr>
            <p:ph idx="1"/>
          </p:nvPr>
        </p:nvSpPr>
        <p:spPr>
          <a:xfrm>
            <a:off x="533400" y="1600200"/>
            <a:ext cx="8229600" cy="4525963"/>
          </a:xfrm>
        </p:spPr>
        <p:txBody>
          <a:bodyPr/>
          <a:lstStyle/>
          <a:p>
            <a:r>
              <a:rPr lang="en-US" dirty="0" smtClean="0"/>
              <a:t>More complicated systems like a vibrating string result in complicated patterns of motion:</a:t>
            </a:r>
            <a:endParaRPr lang="en-US" dirty="0"/>
          </a:p>
        </p:txBody>
      </p:sp>
      <p:sp>
        <p:nvSpPr>
          <p:cNvPr id="4" name="Isosceles Triangle 3"/>
          <p:cNvSpPr/>
          <p:nvPr/>
        </p:nvSpPr>
        <p:spPr>
          <a:xfrm>
            <a:off x="1447800" y="4572000"/>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6705600" y="4572000"/>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1676400" y="3657600"/>
            <a:ext cx="2971800" cy="914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648200" y="3657600"/>
            <a:ext cx="2286000" cy="914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Down Arrow 9"/>
          <p:cNvSpPr/>
          <p:nvPr/>
        </p:nvSpPr>
        <p:spPr>
          <a:xfrm flipV="1">
            <a:off x="4495800" y="3710781"/>
            <a:ext cx="304800" cy="3048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038600" y="4191000"/>
            <a:ext cx="1676400" cy="646331"/>
          </a:xfrm>
          <a:prstGeom prst="rect">
            <a:avLst/>
          </a:prstGeom>
          <a:noFill/>
        </p:spPr>
        <p:txBody>
          <a:bodyPr wrap="square" rtlCol="0">
            <a:spAutoFit/>
          </a:bodyPr>
          <a:lstStyle/>
          <a:p>
            <a:r>
              <a:rPr lang="en-US" dirty="0" smtClean="0"/>
              <a:t>Pull string and let go abruptly</a:t>
            </a:r>
            <a:endParaRPr lang="en-US" dirty="0"/>
          </a:p>
        </p:txBody>
      </p:sp>
      <p:sp>
        <p:nvSpPr>
          <p:cNvPr id="12" name="TextBox 11"/>
          <p:cNvSpPr txBox="1"/>
          <p:nvPr/>
        </p:nvSpPr>
        <p:spPr>
          <a:xfrm>
            <a:off x="7239000" y="3791634"/>
            <a:ext cx="1676400" cy="646331"/>
          </a:xfrm>
          <a:prstGeom prst="rect">
            <a:avLst/>
          </a:prstGeom>
          <a:noFill/>
        </p:spPr>
        <p:txBody>
          <a:bodyPr wrap="square" rtlCol="0">
            <a:spAutoFit/>
          </a:bodyPr>
          <a:lstStyle/>
          <a:p>
            <a:r>
              <a:rPr lang="en-US" dirty="0" smtClean="0"/>
              <a:t>Ends of string are fixed</a:t>
            </a:r>
            <a:endParaRPr lang="en-US" dirty="0"/>
          </a:p>
        </p:txBody>
      </p:sp>
      <p:cxnSp>
        <p:nvCxnSpPr>
          <p:cNvPr id="14" name="Straight Arrow Connector 13"/>
          <p:cNvCxnSpPr/>
          <p:nvPr/>
        </p:nvCxnSpPr>
        <p:spPr>
          <a:xfrm flipH="1">
            <a:off x="7010400" y="4419600"/>
            <a:ext cx="228600" cy="945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477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81200" y="2209800"/>
            <a:ext cx="5181600" cy="3276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Ex:  Plucked String Motion</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2672556"/>
            <a:ext cx="3810000" cy="2381250"/>
          </a:xfrm>
        </p:spPr>
      </p:pic>
      <p:sp>
        <p:nvSpPr>
          <p:cNvPr id="8" name="Isosceles Triangle 7"/>
          <p:cNvSpPr/>
          <p:nvPr/>
        </p:nvSpPr>
        <p:spPr>
          <a:xfrm>
            <a:off x="2555632" y="3863181"/>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a:off x="6028592" y="3863181"/>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95600" y="5588616"/>
            <a:ext cx="3429000" cy="369332"/>
          </a:xfrm>
          <a:prstGeom prst="rect">
            <a:avLst/>
          </a:prstGeom>
          <a:noFill/>
        </p:spPr>
        <p:txBody>
          <a:bodyPr wrap="square" rtlCol="0">
            <a:spAutoFit/>
          </a:bodyPr>
          <a:lstStyle/>
          <a:p>
            <a:r>
              <a:rPr lang="en-US" dirty="0" smtClean="0"/>
              <a:t>The motion seems unexpected!</a:t>
            </a:r>
            <a:endParaRPr lang="en-US" dirty="0"/>
          </a:p>
        </p:txBody>
      </p:sp>
    </p:spTree>
    <p:extLst>
      <p:ext uri="{BB962C8B-B14F-4D97-AF65-F5344CB8AC3E}">
        <p14:creationId xmlns:p14="http://schemas.microsoft.com/office/powerpoint/2010/main" val="20670686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Complicated Motion (cont.)</a:t>
            </a:r>
            <a:endParaRPr lang="en-US" dirty="0"/>
          </a:p>
        </p:txBody>
      </p:sp>
      <p:sp>
        <p:nvSpPr>
          <p:cNvPr id="3" name="Content Placeholder 2"/>
          <p:cNvSpPr>
            <a:spLocks noGrp="1"/>
          </p:cNvSpPr>
          <p:nvPr>
            <p:ph idx="1"/>
          </p:nvPr>
        </p:nvSpPr>
        <p:spPr/>
        <p:txBody>
          <a:bodyPr/>
          <a:lstStyle/>
          <a:p>
            <a:r>
              <a:rPr lang="en-US" dirty="0" smtClean="0"/>
              <a:t>Periodic complicated motion can be </a:t>
            </a:r>
            <a:r>
              <a:rPr lang="en-US" i="1" dirty="0" smtClean="0"/>
              <a:t>decomposed</a:t>
            </a:r>
            <a:r>
              <a:rPr lang="en-US" dirty="0" smtClean="0"/>
              <a:t> into a sum of simpler sinusoidal waveforms.</a:t>
            </a:r>
            <a:endParaRPr lang="en-US" dirty="0"/>
          </a:p>
        </p:txBody>
      </p:sp>
      <p:sp>
        <p:nvSpPr>
          <p:cNvPr id="4" name="Isosceles Triangle 3"/>
          <p:cNvSpPr/>
          <p:nvPr/>
        </p:nvSpPr>
        <p:spPr>
          <a:xfrm>
            <a:off x="260840" y="3810000"/>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3733800" y="3810000"/>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92370" y="3384611"/>
            <a:ext cx="3499338" cy="41323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flipV="1">
            <a:off x="492370" y="3797850"/>
            <a:ext cx="3499338" cy="41323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2277208" y="3452019"/>
            <a:ext cx="0" cy="6096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Isosceles Triangle 9"/>
          <p:cNvSpPr/>
          <p:nvPr/>
        </p:nvSpPr>
        <p:spPr>
          <a:xfrm>
            <a:off x="4712679" y="3810000"/>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8276493" y="3795346"/>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944209" y="3396761"/>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flipV="1">
            <a:off x="4944209" y="3809999"/>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5848352" y="3490546"/>
            <a:ext cx="0" cy="6096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6702670" y="3394257"/>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flipV="1">
            <a:off x="6702670" y="3807495"/>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7595089" y="3452019"/>
            <a:ext cx="0" cy="6096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Isosceles Triangle 17"/>
          <p:cNvSpPr/>
          <p:nvPr/>
        </p:nvSpPr>
        <p:spPr>
          <a:xfrm>
            <a:off x="254979" y="5321881"/>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a:off x="3818793" y="5307227"/>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86509" y="4908642"/>
            <a:ext cx="1192963"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flipV="1">
            <a:off x="486509" y="5321880"/>
            <a:ext cx="1192963"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V="1">
            <a:off x="1090827" y="5002427"/>
            <a:ext cx="0" cy="6096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1661842" y="4906138"/>
            <a:ext cx="1192963"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flipV="1">
            <a:off x="1661842" y="5319376"/>
            <a:ext cx="1192963"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2258323" y="4963900"/>
            <a:ext cx="0" cy="6096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2848760" y="4893989"/>
            <a:ext cx="1192963"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flipV="1">
            <a:off x="2848760" y="5307227"/>
            <a:ext cx="1192963"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3445241" y="4951751"/>
            <a:ext cx="0" cy="60960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Isosceles Triangle 29"/>
          <p:cNvSpPr/>
          <p:nvPr/>
        </p:nvSpPr>
        <p:spPr>
          <a:xfrm>
            <a:off x="4715609" y="5307227"/>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a:off x="8279423" y="5292573"/>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4947139" y="4891484"/>
            <a:ext cx="1773936" cy="816831"/>
            <a:chOff x="4947139" y="4891484"/>
            <a:chExt cx="3543299" cy="816831"/>
          </a:xfrm>
        </p:grpSpPr>
        <p:sp>
          <p:nvSpPr>
            <p:cNvPr id="32" name="Freeform 31"/>
            <p:cNvSpPr/>
            <p:nvPr/>
          </p:nvSpPr>
          <p:spPr>
            <a:xfrm>
              <a:off x="4947139" y="4893988"/>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flipV="1">
              <a:off x="4947139" y="5307226"/>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flipV="1">
              <a:off x="5851282" y="4987773"/>
              <a:ext cx="0" cy="6096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Freeform 34"/>
            <p:cNvSpPr/>
            <p:nvPr/>
          </p:nvSpPr>
          <p:spPr>
            <a:xfrm>
              <a:off x="6705600" y="4891484"/>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flipV="1">
              <a:off x="6705600" y="5304722"/>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p:cNvCxnSpPr/>
            <p:nvPr/>
          </p:nvCxnSpPr>
          <p:spPr>
            <a:xfrm>
              <a:off x="7598019" y="4949246"/>
              <a:ext cx="0" cy="6096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6725341" y="4872679"/>
            <a:ext cx="1773936" cy="816831"/>
            <a:chOff x="4947139" y="4891484"/>
            <a:chExt cx="3543299" cy="816831"/>
          </a:xfrm>
        </p:grpSpPr>
        <p:sp>
          <p:nvSpPr>
            <p:cNvPr id="40" name="Freeform 39"/>
            <p:cNvSpPr/>
            <p:nvPr/>
          </p:nvSpPr>
          <p:spPr>
            <a:xfrm>
              <a:off x="4947139" y="4893988"/>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flipV="1">
              <a:off x="4947139" y="5307226"/>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flipV="1">
              <a:off x="5851282" y="4987773"/>
              <a:ext cx="0" cy="6096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Freeform 42"/>
            <p:cNvSpPr/>
            <p:nvPr/>
          </p:nvSpPr>
          <p:spPr>
            <a:xfrm>
              <a:off x="6705600" y="4891484"/>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flipV="1">
              <a:off x="6705600" y="5304722"/>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p:nvPr/>
          </p:nvCxnSpPr>
          <p:spPr>
            <a:xfrm>
              <a:off x="7598019" y="4949246"/>
              <a:ext cx="0" cy="6096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8385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Complicated Motion (cont.)</a:t>
            </a:r>
            <a:endParaRPr lang="en-US" dirty="0"/>
          </a:p>
        </p:txBody>
      </p:sp>
      <p:sp>
        <p:nvSpPr>
          <p:cNvPr id="3" name="Content Placeholder 2"/>
          <p:cNvSpPr>
            <a:spLocks noGrp="1"/>
          </p:cNvSpPr>
          <p:nvPr>
            <p:ph idx="1"/>
          </p:nvPr>
        </p:nvSpPr>
        <p:spPr/>
        <p:txBody>
          <a:bodyPr/>
          <a:lstStyle/>
          <a:p>
            <a:r>
              <a:rPr lang="en-US" dirty="0" smtClean="0"/>
              <a:t>All of the decomposed patterns have the same constraints:  Length of string, and fixed points at each end.</a:t>
            </a:r>
          </a:p>
          <a:p>
            <a:endParaRPr lang="en-US" dirty="0"/>
          </a:p>
        </p:txBody>
      </p:sp>
      <p:sp>
        <p:nvSpPr>
          <p:cNvPr id="4" name="Isosceles Triangle 3"/>
          <p:cNvSpPr/>
          <p:nvPr/>
        </p:nvSpPr>
        <p:spPr>
          <a:xfrm>
            <a:off x="260840" y="3625789"/>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3733800" y="3625789"/>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92370" y="3200400"/>
            <a:ext cx="3499338" cy="41323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flipV="1">
            <a:off x="492370" y="3613639"/>
            <a:ext cx="3499338" cy="41323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2277208" y="3267808"/>
            <a:ext cx="0" cy="6096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Isosceles Triangle 8"/>
          <p:cNvSpPr/>
          <p:nvPr/>
        </p:nvSpPr>
        <p:spPr>
          <a:xfrm>
            <a:off x="4712679" y="3625789"/>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a:off x="8276493" y="3611135"/>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944209" y="3212550"/>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flipV="1">
            <a:off x="4944209" y="3625788"/>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5848352" y="3306335"/>
            <a:ext cx="0" cy="6096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6702670" y="3210046"/>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flipV="1">
            <a:off x="6702670" y="3623284"/>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7595089" y="3267808"/>
            <a:ext cx="0" cy="6096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Isosceles Triangle 16"/>
          <p:cNvSpPr/>
          <p:nvPr/>
        </p:nvSpPr>
        <p:spPr>
          <a:xfrm>
            <a:off x="254979" y="5321881"/>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3818793" y="5307227"/>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86509" y="4908642"/>
            <a:ext cx="1192963"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flipV="1">
            <a:off x="486509" y="5321880"/>
            <a:ext cx="1192963"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V="1">
            <a:off x="1090827" y="5002427"/>
            <a:ext cx="0" cy="6096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1661842" y="4906138"/>
            <a:ext cx="1192963"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flipV="1">
            <a:off x="1661842" y="5319376"/>
            <a:ext cx="1192963"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2258323" y="4963900"/>
            <a:ext cx="0" cy="6096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2848760" y="4893989"/>
            <a:ext cx="1192963"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flipV="1">
            <a:off x="2848760" y="5307227"/>
            <a:ext cx="1192963"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a:off x="3445241" y="4951751"/>
            <a:ext cx="0" cy="60960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Isosceles Triangle 27"/>
          <p:cNvSpPr/>
          <p:nvPr/>
        </p:nvSpPr>
        <p:spPr>
          <a:xfrm>
            <a:off x="4715609" y="5307227"/>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a:off x="8279423" y="5292573"/>
            <a:ext cx="4572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4947139" y="4891484"/>
            <a:ext cx="1773936" cy="816831"/>
            <a:chOff x="4947139" y="4891484"/>
            <a:chExt cx="3543299" cy="816831"/>
          </a:xfrm>
        </p:grpSpPr>
        <p:sp>
          <p:nvSpPr>
            <p:cNvPr id="31" name="Freeform 30"/>
            <p:cNvSpPr/>
            <p:nvPr/>
          </p:nvSpPr>
          <p:spPr>
            <a:xfrm>
              <a:off x="4947139" y="4893988"/>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flipV="1">
              <a:off x="4947139" y="5307226"/>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flipV="1">
              <a:off x="5851282" y="4987773"/>
              <a:ext cx="0" cy="6096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6705600" y="4891484"/>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flipV="1">
              <a:off x="6705600" y="5304722"/>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a:off x="7598019" y="4949246"/>
              <a:ext cx="0" cy="6096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6725341" y="4872679"/>
            <a:ext cx="1773936" cy="816831"/>
            <a:chOff x="4947139" y="4891484"/>
            <a:chExt cx="3543299" cy="816831"/>
          </a:xfrm>
        </p:grpSpPr>
        <p:sp>
          <p:nvSpPr>
            <p:cNvPr id="38" name="Freeform 37"/>
            <p:cNvSpPr/>
            <p:nvPr/>
          </p:nvSpPr>
          <p:spPr>
            <a:xfrm>
              <a:off x="4947139" y="4893988"/>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flipV="1">
              <a:off x="4947139" y="5307226"/>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flipV="1">
              <a:off x="5851282" y="4987773"/>
              <a:ext cx="0" cy="6096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Freeform 40"/>
            <p:cNvSpPr/>
            <p:nvPr/>
          </p:nvSpPr>
          <p:spPr>
            <a:xfrm>
              <a:off x="6705600" y="4891484"/>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flipV="1">
              <a:off x="6705600" y="5304722"/>
              <a:ext cx="1784838" cy="401089"/>
            </a:xfrm>
            <a:custGeom>
              <a:avLst/>
              <a:gdLst>
                <a:gd name="connsiteX0" fmla="*/ 0 w 3499338"/>
                <a:gd name="connsiteY0" fmla="*/ 413239 h 413239"/>
                <a:gd name="connsiteX1" fmla="*/ 1793630 w 3499338"/>
                <a:gd name="connsiteY1" fmla="*/ 0 h 413239"/>
                <a:gd name="connsiteX2" fmla="*/ 3499338 w 3499338"/>
                <a:gd name="connsiteY2" fmla="*/ 413239 h 413239"/>
                <a:gd name="connsiteX3" fmla="*/ 3499338 w 3499338"/>
                <a:gd name="connsiteY3" fmla="*/ 413239 h 413239"/>
              </a:gdLst>
              <a:ahLst/>
              <a:cxnLst>
                <a:cxn ang="0">
                  <a:pos x="connsiteX0" y="connsiteY0"/>
                </a:cxn>
                <a:cxn ang="0">
                  <a:pos x="connsiteX1" y="connsiteY1"/>
                </a:cxn>
                <a:cxn ang="0">
                  <a:pos x="connsiteX2" y="connsiteY2"/>
                </a:cxn>
                <a:cxn ang="0">
                  <a:pos x="connsiteX3" y="connsiteY3"/>
                </a:cxn>
              </a:cxnLst>
              <a:rect l="l" t="t" r="r" b="b"/>
              <a:pathLst>
                <a:path w="3499338" h="413239">
                  <a:moveTo>
                    <a:pt x="0" y="413239"/>
                  </a:moveTo>
                  <a:cubicBezTo>
                    <a:pt x="605203" y="206619"/>
                    <a:pt x="1210407" y="0"/>
                    <a:pt x="1793630" y="0"/>
                  </a:cubicBezTo>
                  <a:cubicBezTo>
                    <a:pt x="2376853" y="0"/>
                    <a:pt x="3499338" y="413239"/>
                    <a:pt x="3499338" y="413239"/>
                  </a:cubicBezTo>
                  <a:lnTo>
                    <a:pt x="3499338" y="41323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a:off x="7598019" y="4949246"/>
              <a:ext cx="0" cy="6096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44" name="TextBox 43"/>
              <p:cNvSpPr txBox="1"/>
              <p:nvPr/>
            </p:nvSpPr>
            <p:spPr>
              <a:xfrm>
                <a:off x="1886352" y="4134666"/>
                <a:ext cx="746102"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𝐿</m:t>
                      </m:r>
                    </m:oMath>
                  </m:oMathPara>
                </a14:m>
                <a:endParaRPr lang="en-US" dirty="0"/>
              </a:p>
            </p:txBody>
          </p:sp>
        </mc:Choice>
        <mc:Fallback>
          <p:sp>
            <p:nvSpPr>
              <p:cNvPr id="44" name="TextBox 43"/>
              <p:cNvSpPr txBox="1">
                <a:spLocks noRot="1" noChangeAspect="1" noMove="1" noResize="1" noEditPoints="1" noAdjustHandles="1" noChangeArrowheads="1" noChangeShapeType="1" noTextEdit="1"/>
              </p:cNvSpPr>
              <p:nvPr/>
            </p:nvSpPr>
            <p:spPr>
              <a:xfrm>
                <a:off x="1886352" y="4134666"/>
                <a:ext cx="746102" cy="276999"/>
              </a:xfrm>
              <a:prstGeom prst="rect">
                <a:avLst/>
              </a:prstGeom>
              <a:blipFill>
                <a:blip r:embed="rId2"/>
                <a:stretch>
                  <a:fillRect l="-6504" r="-5691" b="-869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5" name="TextBox 44"/>
              <p:cNvSpPr txBox="1"/>
              <p:nvPr/>
            </p:nvSpPr>
            <p:spPr>
              <a:xfrm>
                <a:off x="6276377" y="4120868"/>
                <a:ext cx="617861"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𝐿</m:t>
                      </m:r>
                    </m:oMath>
                  </m:oMathPara>
                </a14:m>
                <a:endParaRPr lang="en-US" dirty="0"/>
              </a:p>
            </p:txBody>
          </p:sp>
        </mc:Choice>
        <mc:Fallback>
          <p:sp>
            <p:nvSpPr>
              <p:cNvPr id="45" name="TextBox 44"/>
              <p:cNvSpPr txBox="1">
                <a:spLocks noRot="1" noChangeAspect="1" noMove="1" noResize="1" noEditPoints="1" noAdjustHandles="1" noChangeArrowheads="1" noChangeShapeType="1" noTextEdit="1"/>
              </p:cNvSpPr>
              <p:nvPr/>
            </p:nvSpPr>
            <p:spPr>
              <a:xfrm>
                <a:off x="6276377" y="4120868"/>
                <a:ext cx="617861" cy="276999"/>
              </a:xfrm>
              <a:prstGeom prst="rect">
                <a:avLst/>
              </a:prstGeom>
              <a:blipFill>
                <a:blip r:embed="rId3"/>
                <a:stretch>
                  <a:fillRect l="-7921" r="-6931" b="-111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6" name="TextBox 45"/>
              <p:cNvSpPr txBox="1"/>
              <p:nvPr/>
            </p:nvSpPr>
            <p:spPr>
              <a:xfrm>
                <a:off x="1933108" y="5802035"/>
                <a:ext cx="988156"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𝐿</m:t>
                      </m:r>
                      <m:r>
                        <a:rPr lang="en-US" b="0" i="1" smtClean="0">
                          <a:latin typeface="Cambria Math" panose="02040503050406030204" pitchFamily="18" charset="0"/>
                          <a:ea typeface="Cambria Math" panose="02040503050406030204" pitchFamily="18" charset="0"/>
                        </a:rPr>
                        <m:t>/3</m:t>
                      </m:r>
                    </m:oMath>
                  </m:oMathPara>
                </a14:m>
                <a:endParaRPr lang="en-US" dirty="0"/>
              </a:p>
            </p:txBody>
          </p:sp>
        </mc:Choice>
        <mc:Fallback>
          <p:sp>
            <p:nvSpPr>
              <p:cNvPr id="46" name="TextBox 45"/>
              <p:cNvSpPr txBox="1">
                <a:spLocks noRot="1" noChangeAspect="1" noMove="1" noResize="1" noEditPoints="1" noAdjustHandles="1" noChangeArrowheads="1" noChangeShapeType="1" noTextEdit="1"/>
              </p:cNvSpPr>
              <p:nvPr/>
            </p:nvSpPr>
            <p:spPr>
              <a:xfrm>
                <a:off x="1933108" y="5802035"/>
                <a:ext cx="988156" cy="276999"/>
              </a:xfrm>
              <a:prstGeom prst="rect">
                <a:avLst/>
              </a:prstGeom>
              <a:blipFill>
                <a:blip r:embed="rId4"/>
                <a:stretch>
                  <a:fillRect l="-4938" r="-5556" b="-377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7" name="TextBox 46"/>
              <p:cNvSpPr txBox="1"/>
              <p:nvPr/>
            </p:nvSpPr>
            <p:spPr>
              <a:xfrm>
                <a:off x="6274289" y="5802034"/>
                <a:ext cx="859914"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𝐿</m:t>
                      </m:r>
                      <m:r>
                        <a:rPr lang="en-US" b="0" i="1" smtClean="0">
                          <a:latin typeface="Cambria Math" panose="02040503050406030204" pitchFamily="18" charset="0"/>
                          <a:ea typeface="Cambria Math" panose="02040503050406030204" pitchFamily="18" charset="0"/>
                        </a:rPr>
                        <m:t>/2</m:t>
                      </m:r>
                    </m:oMath>
                  </m:oMathPara>
                </a14:m>
                <a:endParaRPr lang="en-US" dirty="0"/>
              </a:p>
            </p:txBody>
          </p:sp>
        </mc:Choice>
        <mc:Fallback>
          <p:sp>
            <p:nvSpPr>
              <p:cNvPr id="47" name="TextBox 46"/>
              <p:cNvSpPr txBox="1">
                <a:spLocks noRot="1" noChangeAspect="1" noMove="1" noResize="1" noEditPoints="1" noAdjustHandles="1" noChangeArrowheads="1" noChangeShapeType="1" noTextEdit="1"/>
              </p:cNvSpPr>
              <p:nvPr/>
            </p:nvSpPr>
            <p:spPr>
              <a:xfrm>
                <a:off x="6274289" y="5802034"/>
                <a:ext cx="859914" cy="276999"/>
              </a:xfrm>
              <a:prstGeom prst="rect">
                <a:avLst/>
              </a:prstGeom>
              <a:blipFill>
                <a:blip r:embed="rId5"/>
                <a:stretch>
                  <a:fillRect l="-5674" r="-6383" b="-37778"/>
                </a:stretch>
              </a:blipFill>
            </p:spPr>
            <p:txBody>
              <a:bodyPr/>
              <a:lstStyle/>
              <a:p>
                <a:r>
                  <a:rPr lang="en-US">
                    <a:noFill/>
                  </a:rPr>
                  <a:t> </a:t>
                </a:r>
              </a:p>
            </p:txBody>
          </p:sp>
        </mc:Fallback>
      </mc:AlternateContent>
    </p:spTree>
    <p:extLst>
      <p:ext uri="{BB962C8B-B14F-4D97-AF65-F5344CB8AC3E}">
        <p14:creationId xmlns:p14="http://schemas.microsoft.com/office/powerpoint/2010/main" val="2350609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Harmonics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smtClean="0"/>
                  <a:t>Note that the vibration patterns have a relationship:</a:t>
                </a:r>
              </a:p>
              <a:p>
                <a:r>
                  <a:rPr lang="en-US" dirty="0" smtClean="0"/>
                  <a:t>I:  </a:t>
                </a:r>
                <a14:m>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𝐿</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𝐿</m:t>
                        </m:r>
                      </m:den>
                    </m:f>
                  </m:oMath>
                </a14:m>
                <a:endParaRPr lang="en-US" dirty="0" smtClean="0"/>
              </a:p>
              <a:p>
                <a:r>
                  <a:rPr lang="en-US" dirty="0" smtClean="0"/>
                  <a:t>II:  </a:t>
                </a:r>
                <a14:m>
                  <m:oMath xmlns:m="http://schemas.openxmlformats.org/officeDocument/2006/math">
                    <m:r>
                      <a:rPr lang="en-US" i="1">
                        <a:latin typeface="Cambria Math" panose="02040503050406030204" pitchFamily="18" charset="0"/>
                        <a:ea typeface="Cambria Math" panose="02040503050406030204" pitchFamily="18" charset="0"/>
                      </a:rPr>
                      <m:t>𝜆</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𝐿</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𝑓</m:t>
                    </m:r>
                    <m:r>
                      <a:rPr lang="en-US" i="1">
                        <a:latin typeface="Cambria Math" panose="02040503050406030204" pitchFamily="18" charset="0"/>
                        <a:ea typeface="Cambria Math" panose="02040503050406030204" pitchFamily="18" charset="0"/>
                      </a:rPr>
                      <m:t>∝2</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𝐿</m:t>
                        </m:r>
                      </m:den>
                    </m:f>
                  </m:oMath>
                </a14:m>
                <a:endParaRPr lang="en-US" dirty="0" smtClean="0"/>
              </a:p>
              <a:p>
                <a:r>
                  <a:rPr lang="en-US" dirty="0" smtClean="0"/>
                  <a:t>III:  </a:t>
                </a:r>
                <a14:m>
                  <m:oMath xmlns:m="http://schemas.openxmlformats.org/officeDocument/2006/math">
                    <m:r>
                      <a:rPr lang="en-US" i="1">
                        <a:latin typeface="Cambria Math" panose="02040503050406030204" pitchFamily="18" charset="0"/>
                        <a:ea typeface="Cambria Math" panose="02040503050406030204" pitchFamily="18" charset="0"/>
                      </a:rPr>
                      <m:t>𝜆</m:t>
                    </m:r>
                    <m:r>
                      <a:rPr lang="en-US" i="1">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𝐿</m:t>
                        </m:r>
                      </m:num>
                      <m:den>
                        <m:r>
                          <a:rPr lang="en-US" b="0" i="1" smtClean="0">
                            <a:latin typeface="Cambria Math" panose="02040503050406030204" pitchFamily="18" charset="0"/>
                            <a:ea typeface="Cambria Math" panose="02040503050406030204" pitchFamily="18" charset="0"/>
                          </a:rPr>
                          <m:t>3</m:t>
                        </m:r>
                      </m:den>
                    </m:f>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𝑓</m:t>
                    </m:r>
                    <m:r>
                      <a:rPr lang="en-US" i="1">
                        <a:latin typeface="Cambria Math" panose="02040503050406030204" pitchFamily="18" charset="0"/>
                        <a:ea typeface="Cambria Math" panose="02040503050406030204" pitchFamily="18" charset="0"/>
                      </a:rPr>
                      <m:t>∝3</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𝐿</m:t>
                        </m:r>
                      </m:den>
                    </m:f>
                  </m:oMath>
                </a14:m>
                <a:endParaRPr lang="en-US" dirty="0" smtClean="0"/>
              </a:p>
              <a:p>
                <a:r>
                  <a:rPr lang="en-US" dirty="0" smtClean="0"/>
                  <a:t>IV:  </a:t>
                </a:r>
                <a14:m>
                  <m:oMath xmlns:m="http://schemas.openxmlformats.org/officeDocument/2006/math">
                    <m:r>
                      <a:rPr lang="en-US" i="1">
                        <a:latin typeface="Cambria Math" panose="02040503050406030204" pitchFamily="18" charset="0"/>
                        <a:ea typeface="Cambria Math" panose="02040503050406030204" pitchFamily="18" charset="0"/>
                      </a:rPr>
                      <m:t>𝜆</m:t>
                    </m:r>
                    <m:r>
                      <a:rPr lang="en-US" i="1">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𝐿</m:t>
                        </m:r>
                      </m:num>
                      <m:den>
                        <m:r>
                          <a:rPr lang="en-US" b="0" i="1" smtClean="0">
                            <a:latin typeface="Cambria Math" panose="02040503050406030204" pitchFamily="18" charset="0"/>
                            <a:ea typeface="Cambria Math" panose="02040503050406030204" pitchFamily="18" charset="0"/>
                          </a:rPr>
                          <m:t>2</m:t>
                        </m:r>
                      </m:den>
                    </m:f>
                    <m:r>
                      <a:rPr lang="en-US" i="1">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𝑓</m:t>
                    </m:r>
                    <m:r>
                      <a:rPr lang="en-US" i="1">
                        <a:latin typeface="Cambria Math" panose="02040503050406030204" pitchFamily="18" charset="0"/>
                        <a:ea typeface="Cambria Math" panose="02040503050406030204" pitchFamily="18" charset="0"/>
                      </a:rPr>
                      <m:t>∝4</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𝐿</m:t>
                        </m:r>
                      </m:den>
                    </m:f>
                  </m:oMath>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778" t="-2022"/>
                </a:stretch>
              </a:blipFill>
            </p:spPr>
            <p:txBody>
              <a:bodyPr/>
              <a:lstStyle/>
              <a:p>
                <a:r>
                  <a:rPr lang="en-US">
                    <a:noFill/>
                  </a:rPr>
                  <a:t> </a:t>
                </a:r>
              </a:p>
            </p:txBody>
          </p:sp>
        </mc:Fallback>
      </mc:AlternateContent>
      <p:sp>
        <p:nvSpPr>
          <p:cNvPr id="4" name="TextBox 3"/>
          <p:cNvSpPr txBox="1"/>
          <p:nvPr/>
        </p:nvSpPr>
        <p:spPr>
          <a:xfrm>
            <a:off x="4876800" y="3276600"/>
            <a:ext cx="2895600" cy="646331"/>
          </a:xfrm>
          <a:prstGeom prst="rect">
            <a:avLst/>
          </a:prstGeom>
          <a:noFill/>
        </p:spPr>
        <p:txBody>
          <a:bodyPr wrap="square" rtlCol="0">
            <a:spAutoFit/>
          </a:bodyPr>
          <a:lstStyle/>
          <a:p>
            <a:r>
              <a:rPr lang="en-US" dirty="0" smtClean="0">
                <a:solidFill>
                  <a:srgbClr val="FF0000"/>
                </a:solidFill>
              </a:rPr>
              <a:t>The frequency increases by an equal amount…</a:t>
            </a:r>
            <a:endParaRPr lang="en-US" dirty="0">
              <a:solidFill>
                <a:srgbClr val="FF0000"/>
              </a:solidFill>
            </a:endParaRPr>
          </a:p>
        </p:txBody>
      </p:sp>
      <p:sp>
        <p:nvSpPr>
          <p:cNvPr id="5" name="Freeform 4"/>
          <p:cNvSpPr/>
          <p:nvPr/>
        </p:nvSpPr>
        <p:spPr>
          <a:xfrm>
            <a:off x="4277396" y="3124200"/>
            <a:ext cx="370804" cy="808893"/>
          </a:xfrm>
          <a:custGeom>
            <a:avLst/>
            <a:gdLst>
              <a:gd name="connsiteX0" fmla="*/ 0 w 370804"/>
              <a:gd name="connsiteY0" fmla="*/ 0 h 808893"/>
              <a:gd name="connsiteX1" fmla="*/ 360485 w 370804"/>
              <a:gd name="connsiteY1" fmla="*/ 386862 h 808893"/>
              <a:gd name="connsiteX2" fmla="*/ 237392 w 370804"/>
              <a:gd name="connsiteY2" fmla="*/ 808893 h 808893"/>
            </a:gdLst>
            <a:ahLst/>
            <a:cxnLst>
              <a:cxn ang="0">
                <a:pos x="connsiteX0" y="connsiteY0"/>
              </a:cxn>
              <a:cxn ang="0">
                <a:pos x="connsiteX1" y="connsiteY1"/>
              </a:cxn>
              <a:cxn ang="0">
                <a:pos x="connsiteX2" y="connsiteY2"/>
              </a:cxn>
            </a:cxnLst>
            <a:rect l="l" t="t" r="r" b="b"/>
            <a:pathLst>
              <a:path w="370804" h="808893">
                <a:moveTo>
                  <a:pt x="0" y="0"/>
                </a:moveTo>
                <a:cubicBezTo>
                  <a:pt x="160460" y="126023"/>
                  <a:pt x="320920" y="252047"/>
                  <a:pt x="360485" y="386862"/>
                </a:cubicBezTo>
                <a:cubicBezTo>
                  <a:pt x="400050" y="521678"/>
                  <a:pt x="318721" y="665285"/>
                  <a:pt x="237392" y="808893"/>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505996" y="4026878"/>
            <a:ext cx="370804" cy="808893"/>
          </a:xfrm>
          <a:custGeom>
            <a:avLst/>
            <a:gdLst>
              <a:gd name="connsiteX0" fmla="*/ 0 w 370804"/>
              <a:gd name="connsiteY0" fmla="*/ 0 h 808893"/>
              <a:gd name="connsiteX1" fmla="*/ 360485 w 370804"/>
              <a:gd name="connsiteY1" fmla="*/ 386862 h 808893"/>
              <a:gd name="connsiteX2" fmla="*/ 237392 w 370804"/>
              <a:gd name="connsiteY2" fmla="*/ 808893 h 808893"/>
            </a:gdLst>
            <a:ahLst/>
            <a:cxnLst>
              <a:cxn ang="0">
                <a:pos x="connsiteX0" y="connsiteY0"/>
              </a:cxn>
              <a:cxn ang="0">
                <a:pos x="connsiteX1" y="connsiteY1"/>
              </a:cxn>
              <a:cxn ang="0">
                <a:pos x="connsiteX2" y="connsiteY2"/>
              </a:cxn>
            </a:cxnLst>
            <a:rect l="l" t="t" r="r" b="b"/>
            <a:pathLst>
              <a:path w="370804" h="808893">
                <a:moveTo>
                  <a:pt x="0" y="0"/>
                </a:moveTo>
                <a:cubicBezTo>
                  <a:pt x="160460" y="126023"/>
                  <a:pt x="320920" y="252047"/>
                  <a:pt x="360485" y="386862"/>
                </a:cubicBezTo>
                <a:cubicBezTo>
                  <a:pt x="400050" y="521678"/>
                  <a:pt x="318721" y="665285"/>
                  <a:pt x="237392" y="808893"/>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648200" y="4906107"/>
            <a:ext cx="370804" cy="808893"/>
          </a:xfrm>
          <a:custGeom>
            <a:avLst/>
            <a:gdLst>
              <a:gd name="connsiteX0" fmla="*/ 0 w 370804"/>
              <a:gd name="connsiteY0" fmla="*/ 0 h 808893"/>
              <a:gd name="connsiteX1" fmla="*/ 360485 w 370804"/>
              <a:gd name="connsiteY1" fmla="*/ 386862 h 808893"/>
              <a:gd name="connsiteX2" fmla="*/ 237392 w 370804"/>
              <a:gd name="connsiteY2" fmla="*/ 808893 h 808893"/>
            </a:gdLst>
            <a:ahLst/>
            <a:cxnLst>
              <a:cxn ang="0">
                <a:pos x="connsiteX0" y="connsiteY0"/>
              </a:cxn>
              <a:cxn ang="0">
                <a:pos x="connsiteX1" y="connsiteY1"/>
              </a:cxn>
              <a:cxn ang="0">
                <a:pos x="connsiteX2" y="connsiteY2"/>
              </a:cxn>
            </a:cxnLst>
            <a:rect l="l" t="t" r="r" b="b"/>
            <a:pathLst>
              <a:path w="370804" h="808893">
                <a:moveTo>
                  <a:pt x="0" y="0"/>
                </a:moveTo>
                <a:cubicBezTo>
                  <a:pt x="160460" y="126023"/>
                  <a:pt x="320920" y="252047"/>
                  <a:pt x="360485" y="386862"/>
                </a:cubicBezTo>
                <a:cubicBezTo>
                  <a:pt x="400050" y="521678"/>
                  <a:pt x="318721" y="665285"/>
                  <a:pt x="237392" y="808893"/>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096000" y="4906107"/>
            <a:ext cx="2895600" cy="1477328"/>
          </a:xfrm>
          <a:prstGeom prst="rect">
            <a:avLst/>
          </a:prstGeom>
          <a:noFill/>
        </p:spPr>
        <p:txBody>
          <a:bodyPr wrap="square" rtlCol="0">
            <a:spAutoFit/>
          </a:bodyPr>
          <a:lstStyle/>
          <a:p>
            <a:r>
              <a:rPr lang="en-US" dirty="0" smtClean="0">
                <a:solidFill>
                  <a:srgbClr val="FF0000"/>
                </a:solidFill>
              </a:rPr>
              <a:t>These frequencies, called </a:t>
            </a:r>
            <a:r>
              <a:rPr lang="en-US" i="1" dirty="0" smtClean="0">
                <a:solidFill>
                  <a:srgbClr val="FF0000"/>
                </a:solidFill>
              </a:rPr>
              <a:t>harmonics</a:t>
            </a:r>
            <a:r>
              <a:rPr lang="en-US" dirty="0" smtClean="0">
                <a:solidFill>
                  <a:srgbClr val="FF0000"/>
                </a:solidFill>
              </a:rPr>
              <a:t>, </a:t>
            </a:r>
            <a:r>
              <a:rPr lang="en-US" i="1" dirty="0" smtClean="0">
                <a:solidFill>
                  <a:srgbClr val="FF0000"/>
                </a:solidFill>
              </a:rPr>
              <a:t>partials</a:t>
            </a:r>
            <a:r>
              <a:rPr lang="en-US" dirty="0" smtClean="0">
                <a:solidFill>
                  <a:srgbClr val="FF0000"/>
                </a:solidFill>
              </a:rPr>
              <a:t>, or </a:t>
            </a:r>
            <a:r>
              <a:rPr lang="en-US" i="1" dirty="0" smtClean="0">
                <a:solidFill>
                  <a:srgbClr val="FF0000"/>
                </a:solidFill>
              </a:rPr>
              <a:t>overtones</a:t>
            </a:r>
            <a:r>
              <a:rPr lang="en-US" dirty="0" smtClean="0">
                <a:solidFill>
                  <a:srgbClr val="FF0000"/>
                </a:solidFill>
              </a:rPr>
              <a:t>, are integer multiples of the “fundamental” frequency</a:t>
            </a:r>
            <a:endParaRPr lang="en-US" dirty="0">
              <a:solidFill>
                <a:srgbClr val="FF0000"/>
              </a:solidFill>
            </a:endParaRPr>
          </a:p>
        </p:txBody>
      </p:sp>
    </p:spTree>
    <p:extLst>
      <p:ext uri="{BB962C8B-B14F-4D97-AF65-F5344CB8AC3E}">
        <p14:creationId xmlns:p14="http://schemas.microsoft.com/office/powerpoint/2010/main" val="1001177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  Plucked String</a:t>
            </a:r>
            <a:endParaRPr lang="en-US" dirty="0"/>
          </a:p>
        </p:txBody>
      </p:sp>
      <p:sp>
        <p:nvSpPr>
          <p:cNvPr id="3" name="Content Placeholder 2"/>
          <p:cNvSpPr>
            <a:spLocks noGrp="1"/>
          </p:cNvSpPr>
          <p:nvPr>
            <p:ph idx="1"/>
          </p:nvPr>
        </p:nvSpPr>
        <p:spPr/>
        <p:txBody>
          <a:bodyPr/>
          <a:lstStyle/>
          <a:p>
            <a:r>
              <a:rPr lang="en-US" dirty="0" smtClean="0"/>
              <a:t>The higher harmonics cause the string to bend very sharply, which in a real string causes those higher frequency patterns to </a:t>
            </a:r>
            <a:r>
              <a:rPr lang="en-US" i="1" dirty="0" smtClean="0"/>
              <a:t>damp out</a:t>
            </a:r>
            <a:r>
              <a:rPr lang="en-US" dirty="0" smtClean="0"/>
              <a:t> more quickly with time than the fundamental. </a:t>
            </a:r>
            <a:endParaRPr lang="en-US" dirty="0"/>
          </a:p>
        </p:txBody>
      </p:sp>
    </p:spTree>
    <p:extLst>
      <p:ext uri="{BB962C8B-B14F-4D97-AF65-F5344CB8AC3E}">
        <p14:creationId xmlns:p14="http://schemas.microsoft.com/office/powerpoint/2010/main" val="180383018"/>
      </p:ext>
    </p:extLst>
  </p:cSld>
  <p:clrMapOvr>
    <a:masterClrMapping/>
  </p:clrMapOvr>
</p:sld>
</file>

<file path=ppt/theme/theme1.xml><?xml version="1.0" encoding="utf-8"?>
<a:theme xmlns:a="http://schemas.openxmlformats.org/drawingml/2006/main" name="COE Presentation Template">
  <a:themeElements>
    <a:clrScheme name="COE Presentation Template 16">
      <a:dk1>
        <a:srgbClr val="003366"/>
      </a:dk1>
      <a:lt1>
        <a:srgbClr val="FFFFFF"/>
      </a:lt1>
      <a:dk2>
        <a:srgbClr val="000099"/>
      </a:dk2>
      <a:lt2>
        <a:srgbClr val="EBAB00"/>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EBAB00"/>
      </a:folHlink>
    </a:clrScheme>
    <a:fontScheme name="COE Presentatio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E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E Presentatio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E Presentatio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E Presentatio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E Presentatio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E Presentatio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E Presentatio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E Presentatio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E Presentatio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E Presentatio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E Presentatio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E Presentatio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E Presentation Template 13">
        <a:dk1>
          <a:srgbClr val="003366"/>
        </a:dk1>
        <a:lt1>
          <a:srgbClr val="FFFFFF"/>
        </a:lt1>
        <a:dk2>
          <a:srgbClr val="000099"/>
        </a:dk2>
        <a:lt2>
          <a:srgbClr val="FFCC00"/>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E Presentation Template 14">
        <a:dk1>
          <a:srgbClr val="000000"/>
        </a:dk1>
        <a:lt1>
          <a:srgbClr val="FFFFFF"/>
        </a:lt1>
        <a:dk2>
          <a:srgbClr val="000000"/>
        </a:dk2>
        <a:lt2>
          <a:srgbClr val="808080"/>
        </a:lt2>
        <a:accent1>
          <a:srgbClr val="C0C0C0"/>
        </a:accent1>
        <a:accent2>
          <a:srgbClr val="333399"/>
        </a:accent2>
        <a:accent3>
          <a:srgbClr val="FFFFFF"/>
        </a:accent3>
        <a:accent4>
          <a:srgbClr val="000000"/>
        </a:accent4>
        <a:accent5>
          <a:srgbClr val="DCDCDC"/>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E Presentation Template 15">
        <a:dk1>
          <a:srgbClr val="003366"/>
        </a:dk1>
        <a:lt1>
          <a:srgbClr val="FFFFFF"/>
        </a:lt1>
        <a:dk2>
          <a:srgbClr val="000099"/>
        </a:dk2>
        <a:lt2>
          <a:srgbClr val="EBAB00"/>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E Presentation Template 16">
        <a:dk1>
          <a:srgbClr val="003366"/>
        </a:dk1>
        <a:lt1>
          <a:srgbClr val="FFFFFF"/>
        </a:lt1>
        <a:dk2>
          <a:srgbClr val="000099"/>
        </a:dk2>
        <a:lt2>
          <a:srgbClr val="EBAB00"/>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EBAB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C0C0C0"/>
      </a:accent1>
      <a:accent2>
        <a:srgbClr val="333399"/>
      </a:accent2>
      <a:accent3>
        <a:srgbClr val="FFFFFF"/>
      </a:accent3>
      <a:accent4>
        <a:srgbClr val="000000"/>
      </a:accent4>
      <a:accent5>
        <a:srgbClr val="DCDCDC"/>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COE Presentation Template</Template>
  <TotalTime>0</TotalTime>
  <Words>474</Words>
  <Application>Microsoft Office PowerPoint</Application>
  <PresentationFormat>On-screen Show (4:3)</PresentationFormat>
  <Paragraphs>75</Paragraphs>
  <Slides>15</Slides>
  <Notes>3</Notes>
  <HiddenSlides>0</HiddenSlides>
  <MMClips>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Cambria Math</vt:lpstr>
      <vt:lpstr>Arial</vt:lpstr>
      <vt:lpstr>COE Presentation Template</vt:lpstr>
      <vt:lpstr>Periodic Waves and Harmonics</vt:lpstr>
      <vt:lpstr>Outline</vt:lpstr>
      <vt:lpstr>Simple Motion</vt:lpstr>
      <vt:lpstr>Complicated Motion</vt:lpstr>
      <vt:lpstr>Ex:  Plucked String Motion</vt:lpstr>
      <vt:lpstr>Complicated Motion (cont.)</vt:lpstr>
      <vt:lpstr>Complicated Motion (cont.)</vt:lpstr>
      <vt:lpstr>Harmonics</vt:lpstr>
      <vt:lpstr>Ex:  Plucked String</vt:lpstr>
      <vt:lpstr>Harmonics (cont.)</vt:lpstr>
      <vt:lpstr>Ex:  Organ Pipe</vt:lpstr>
      <vt:lpstr>Organ Pipe (cont.)</vt:lpstr>
      <vt:lpstr>Harmonics and Bandwidth Examples</vt:lpstr>
      <vt:lpstr>Spectrogram</vt:lpstr>
      <vt:lpstr>Formant Synthesis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9</cp:revision>
  <dcterms:created xsi:type="dcterms:W3CDTF">2010-11-02T15:48:13Z</dcterms:created>
  <dcterms:modified xsi:type="dcterms:W3CDTF">2017-02-09T20:23:24Z</dcterms:modified>
</cp:coreProperties>
</file>