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8" r:id="rId3"/>
    <p:sldId id="274" r:id="rId4"/>
    <p:sldId id="317" r:id="rId5"/>
    <p:sldId id="312" r:id="rId6"/>
    <p:sldId id="313" r:id="rId7"/>
    <p:sldId id="314" r:id="rId8"/>
    <p:sldId id="315" r:id="rId9"/>
    <p:sldId id="318" r:id="rId10"/>
    <p:sldId id="321" r:id="rId11"/>
    <p:sldId id="319" r:id="rId12"/>
    <p:sldId id="316" r:id="rId13"/>
    <p:sldId id="327" r:id="rId14"/>
    <p:sldId id="322" r:id="rId15"/>
    <p:sldId id="323" r:id="rId16"/>
    <p:sldId id="324" r:id="rId17"/>
    <p:sldId id="326" r:id="rId18"/>
    <p:sldId id="311" r:id="rId19"/>
  </p:sldIdLst>
  <p:sldSz cx="9144000" cy="6858000" type="screen4x3"/>
  <p:notesSz cx="6858000" cy="9144000"/>
  <p:embeddedFontLst>
    <p:embeddedFont>
      <p:font typeface="Wingdings 2" pitchFamily="18" charset="2"/>
      <p:regular r:id="rId22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69696"/>
    <a:srgbClr val="C0C0C0"/>
    <a:srgbClr val="DDDDDD"/>
    <a:srgbClr val="EAEAEA"/>
    <a:srgbClr val="FFFF00"/>
    <a:srgbClr val="00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34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0847E65-86AF-42A6-9BC0-9B37774BA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4287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05685B5-18B7-4815-99B3-9CD30B94E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99265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9E1982-D90C-4D4F-A3E0-B687B5633D6E}" type="slidenum">
              <a:rPr lang="en-US"/>
              <a:pPr/>
              <a:t>1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3AE692-2C03-438D-BA8A-1DC4B1AAC3B7}" type="slidenum">
              <a:rPr lang="en-US"/>
              <a:pPr/>
              <a:t>2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7C8775-8C50-40C6-94D4-6BBF8899E952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BBEE14-026F-4C00-828C-9D8D5ED52A78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0E4337-6A3B-48D6-A44F-108F7276044D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293EC8-6E3C-4117-BEDF-3E1F59528D51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2483A1-8B28-4B70-90B4-836983BE4A3F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2.png"/><Relationship Id="rId5" Type="http://schemas.openxmlformats.org/officeDocument/2006/relationships/audio" Target="../media/audio5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685800"/>
            <a:ext cx="8534400" cy="2286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The Science of Sound</a:t>
            </a:r>
            <a:br>
              <a:rPr lang="en-US" sz="3600" dirty="0" smtClean="0"/>
            </a:br>
            <a:r>
              <a:rPr lang="en-US" sz="3600" dirty="0" smtClean="0"/>
              <a:t>for the</a:t>
            </a:r>
            <a:br>
              <a:rPr lang="en-US" sz="3600" dirty="0" smtClean="0"/>
            </a:br>
            <a:r>
              <a:rPr lang="en-US" sz="3600" dirty="0" smtClean="0"/>
              <a:t>Music Technology Student</a:t>
            </a:r>
            <a:endParaRPr lang="en-US" sz="32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276600"/>
            <a:ext cx="7315200" cy="2667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Robert C. Maher </a:t>
            </a:r>
          </a:p>
          <a:p>
            <a:pPr eaLnBrk="1" hangingPunct="1">
              <a:defRPr/>
            </a:pPr>
            <a:r>
              <a:rPr lang="en-US" sz="2800" i="1" dirty="0" smtClean="0"/>
              <a:t>Montana State University – Bozeman</a:t>
            </a:r>
          </a:p>
          <a:p>
            <a:pPr eaLnBrk="1" hangingPunct="1">
              <a:defRPr/>
            </a:pPr>
            <a:endParaRPr lang="en-US" sz="1400" i="1" dirty="0" smtClean="0"/>
          </a:p>
          <a:p>
            <a:pPr eaLnBrk="1" hangingPunct="1">
              <a:defRPr/>
            </a:pPr>
            <a:r>
              <a:rPr lang="en-US" sz="1400" dirty="0" smtClean="0"/>
              <a:t>164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Meeting of the Acoustical Society of America – Kansas City – October 2012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Musical Notation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Notation specifies pitches, durations, and time evolution</a:t>
            </a:r>
          </a:p>
          <a:p>
            <a:pPr eaLnBrk="1" hangingPunct="1"/>
            <a:r>
              <a:rPr lang="en-US" smtClean="0"/>
              <a:t>Representation is like a spectrogram:  frequency vs. time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762000" y="4191000"/>
          <a:ext cx="3200400" cy="1538961"/>
        </p:xfrm>
        <a:graphic>
          <a:graphicData uri="http://schemas.openxmlformats.org/presentationml/2006/ole">
            <p:oleObj spid="_x0000_s28674" name="Photo Editor Photo" r:id="rId4" imgW="5723810" imgH="2752381" progId="">
              <p:embed/>
            </p:oleObj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 l="13202" t="9814" b="17174"/>
          <a:stretch>
            <a:fillRect/>
          </a:stretch>
        </p:blipFill>
        <p:spPr bwMode="auto">
          <a:xfrm>
            <a:off x="4572000" y="3962400"/>
            <a:ext cx="3200400" cy="197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Nomograms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799425" y="1447800"/>
            <a:ext cx="0" cy="4191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305102" y="1447800"/>
            <a:ext cx="0" cy="4191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89825" y="5410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89825" y="4953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89825" y="4495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89825" y="1295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57502" y="5410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57502" y="458724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457502" y="376428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457502" y="1295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457502" y="294132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457502" y="211836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89825" y="4038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189825" y="3581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189825" y="3124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60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189825" y="2667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189825" y="2209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80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189825" y="1752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90</a:t>
            </a:r>
            <a:endParaRPr lang="en-US" dirty="0"/>
          </a:p>
        </p:txBody>
      </p:sp>
      <p:cxnSp>
        <p:nvCxnSpPr>
          <p:cNvPr id="26" name="Straight Connector 25"/>
          <p:cNvCxnSpPr>
            <a:stCxn id="8" idx="3"/>
          </p:cNvCxnSpPr>
          <p:nvPr/>
        </p:nvCxnSpPr>
        <p:spPr>
          <a:xfrm flipV="1">
            <a:off x="1799425" y="5562600"/>
            <a:ext cx="5515775" cy="3226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828800" y="1447800"/>
            <a:ext cx="5486400" cy="3226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0" idx="3"/>
          </p:cNvCxnSpPr>
          <p:nvPr/>
        </p:nvCxnSpPr>
        <p:spPr>
          <a:xfrm flipV="1">
            <a:off x="1799425" y="2286000"/>
            <a:ext cx="5515775" cy="2394466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80225" y="25908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 smtClean="0"/>
              <a:t>s</a:t>
            </a:r>
            <a:endParaRPr lang="en-US" sz="24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7762302" y="24384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 smtClean="0"/>
              <a:t>m</a:t>
            </a:r>
            <a:endParaRPr lang="en-US" sz="2400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2895600" y="4267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862468" y="546513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267200" y="181077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792841" y="301653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46" name="Straight Connector 45"/>
          <p:cNvCxnSpPr>
            <a:endCxn id="34" idx="1"/>
          </p:cNvCxnSpPr>
          <p:nvPr/>
        </p:nvCxnSpPr>
        <p:spPr>
          <a:xfrm>
            <a:off x="4114800" y="1963176"/>
            <a:ext cx="152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670585" y="3194697"/>
            <a:ext cx="152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43200" y="4462749"/>
            <a:ext cx="152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286000" y="5105400"/>
            <a:ext cx="152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24" idx="3"/>
          </p:cNvCxnSpPr>
          <p:nvPr/>
        </p:nvCxnSpPr>
        <p:spPr>
          <a:xfrm>
            <a:off x="1799425" y="1937266"/>
            <a:ext cx="5515775" cy="3625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3365202" y="3831266"/>
            <a:ext cx="152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1752600" y="5638800"/>
            <a:ext cx="152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Freeform 114"/>
          <p:cNvSpPr/>
          <p:nvPr/>
        </p:nvSpPr>
        <p:spPr>
          <a:xfrm>
            <a:off x="1807535" y="1447801"/>
            <a:ext cx="2535865" cy="4187456"/>
          </a:xfrm>
          <a:custGeom>
            <a:avLst/>
            <a:gdLst>
              <a:gd name="connsiteX0" fmla="*/ 0 w 2519916"/>
              <a:gd name="connsiteY0" fmla="*/ 4210493 h 4210493"/>
              <a:gd name="connsiteX1" fmla="*/ 552893 w 2519916"/>
              <a:gd name="connsiteY1" fmla="*/ 3668232 h 4210493"/>
              <a:gd name="connsiteX2" fmla="*/ 1020725 w 2519916"/>
              <a:gd name="connsiteY2" fmla="*/ 3040911 h 4210493"/>
              <a:gd name="connsiteX3" fmla="*/ 1616149 w 2519916"/>
              <a:gd name="connsiteY3" fmla="*/ 2392325 h 4210493"/>
              <a:gd name="connsiteX4" fmla="*/ 1945758 w 2519916"/>
              <a:gd name="connsiteY4" fmla="*/ 1711842 h 4210493"/>
              <a:gd name="connsiteX5" fmla="*/ 2402958 w 2519916"/>
              <a:gd name="connsiteY5" fmla="*/ 531628 h 4210493"/>
              <a:gd name="connsiteX6" fmla="*/ 2519916 w 2519916"/>
              <a:gd name="connsiteY6" fmla="*/ 0 h 4210493"/>
              <a:gd name="connsiteX0" fmla="*/ 0 w 2519916"/>
              <a:gd name="connsiteY0" fmla="*/ 4210493 h 4210493"/>
              <a:gd name="connsiteX1" fmla="*/ 478465 w 2519916"/>
              <a:gd name="connsiteY1" fmla="*/ 3680637 h 4210493"/>
              <a:gd name="connsiteX2" fmla="*/ 1020725 w 2519916"/>
              <a:gd name="connsiteY2" fmla="*/ 3040911 h 4210493"/>
              <a:gd name="connsiteX3" fmla="*/ 1616149 w 2519916"/>
              <a:gd name="connsiteY3" fmla="*/ 2392325 h 4210493"/>
              <a:gd name="connsiteX4" fmla="*/ 1945758 w 2519916"/>
              <a:gd name="connsiteY4" fmla="*/ 1711842 h 4210493"/>
              <a:gd name="connsiteX5" fmla="*/ 2402958 w 2519916"/>
              <a:gd name="connsiteY5" fmla="*/ 531628 h 4210493"/>
              <a:gd name="connsiteX6" fmla="*/ 2519916 w 2519916"/>
              <a:gd name="connsiteY6" fmla="*/ 0 h 4210493"/>
              <a:gd name="connsiteX0" fmla="*/ 0 w 2519916"/>
              <a:gd name="connsiteY0" fmla="*/ 4210493 h 4210493"/>
              <a:gd name="connsiteX1" fmla="*/ 478465 w 2519916"/>
              <a:gd name="connsiteY1" fmla="*/ 3680637 h 4210493"/>
              <a:gd name="connsiteX2" fmla="*/ 1020725 w 2519916"/>
              <a:gd name="connsiteY2" fmla="*/ 3040911 h 4210493"/>
              <a:gd name="connsiteX3" fmla="*/ 1621465 w 2519916"/>
              <a:gd name="connsiteY3" fmla="*/ 2385237 h 4210493"/>
              <a:gd name="connsiteX4" fmla="*/ 1945758 w 2519916"/>
              <a:gd name="connsiteY4" fmla="*/ 1711842 h 4210493"/>
              <a:gd name="connsiteX5" fmla="*/ 2402958 w 2519916"/>
              <a:gd name="connsiteY5" fmla="*/ 531628 h 4210493"/>
              <a:gd name="connsiteX6" fmla="*/ 2519916 w 2519916"/>
              <a:gd name="connsiteY6" fmla="*/ 0 h 4210493"/>
              <a:gd name="connsiteX0" fmla="*/ 0 w 2535865"/>
              <a:gd name="connsiteY0" fmla="*/ 4187456 h 4187456"/>
              <a:gd name="connsiteX1" fmla="*/ 478465 w 2535865"/>
              <a:gd name="connsiteY1" fmla="*/ 3657600 h 4187456"/>
              <a:gd name="connsiteX2" fmla="*/ 1020725 w 2535865"/>
              <a:gd name="connsiteY2" fmla="*/ 3017874 h 4187456"/>
              <a:gd name="connsiteX3" fmla="*/ 1621465 w 2535865"/>
              <a:gd name="connsiteY3" fmla="*/ 2362200 h 4187456"/>
              <a:gd name="connsiteX4" fmla="*/ 1945758 w 2535865"/>
              <a:gd name="connsiteY4" fmla="*/ 1688805 h 4187456"/>
              <a:gd name="connsiteX5" fmla="*/ 2402958 w 2535865"/>
              <a:gd name="connsiteY5" fmla="*/ 508591 h 4187456"/>
              <a:gd name="connsiteX6" fmla="*/ 2535865 w 2535865"/>
              <a:gd name="connsiteY6" fmla="*/ 0 h 4187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5865" h="4187456">
                <a:moveTo>
                  <a:pt x="0" y="4187456"/>
                </a:moveTo>
                <a:cubicBezTo>
                  <a:pt x="191386" y="4013790"/>
                  <a:pt x="308344" y="3852530"/>
                  <a:pt x="478465" y="3657600"/>
                </a:cubicBezTo>
                <a:cubicBezTo>
                  <a:pt x="648586" y="3462670"/>
                  <a:pt x="830225" y="3233774"/>
                  <a:pt x="1020725" y="3017874"/>
                </a:cubicBezTo>
                <a:cubicBezTo>
                  <a:pt x="1211225" y="2801974"/>
                  <a:pt x="1467293" y="2583712"/>
                  <a:pt x="1621465" y="2362200"/>
                </a:cubicBezTo>
                <a:cubicBezTo>
                  <a:pt x="1775637" y="2140688"/>
                  <a:pt x="1815509" y="1997740"/>
                  <a:pt x="1945758" y="1688805"/>
                </a:cubicBezTo>
                <a:cubicBezTo>
                  <a:pt x="2076007" y="1379870"/>
                  <a:pt x="2304607" y="790059"/>
                  <a:pt x="2402958" y="508591"/>
                </a:cubicBezTo>
                <a:cubicBezTo>
                  <a:pt x="2501309" y="227124"/>
                  <a:pt x="2525232" y="123160"/>
                  <a:pt x="2535865" y="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Connector 115"/>
          <p:cNvCxnSpPr/>
          <p:nvPr/>
        </p:nvCxnSpPr>
        <p:spPr>
          <a:xfrm>
            <a:off x="3962400" y="2514600"/>
            <a:ext cx="152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2438400" y="4953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</a:t>
            </a:r>
            <a:endParaRPr lang="en-US" dirty="0"/>
          </a:p>
        </p:txBody>
      </p:sp>
      <p:sp>
        <p:nvSpPr>
          <p:cNvPr id="121" name="TextBox 120"/>
          <p:cNvSpPr txBox="1"/>
          <p:nvPr/>
        </p:nvSpPr>
        <p:spPr>
          <a:xfrm>
            <a:off x="3429000" y="3657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2.5</a:t>
            </a:r>
            <a:endParaRPr lang="en-US" dirty="0"/>
          </a:p>
        </p:txBody>
      </p:sp>
      <p:sp>
        <p:nvSpPr>
          <p:cNvPr id="122" name="TextBox 121"/>
          <p:cNvSpPr txBox="1"/>
          <p:nvPr/>
        </p:nvSpPr>
        <p:spPr>
          <a:xfrm>
            <a:off x="4114800" y="2362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3.5</a:t>
            </a:r>
            <a:endParaRPr lang="en-US" dirty="0"/>
          </a:p>
        </p:txBody>
      </p:sp>
      <p:sp>
        <p:nvSpPr>
          <p:cNvPr id="127" name="Rectangle 126"/>
          <p:cNvSpPr/>
          <p:nvPr/>
        </p:nvSpPr>
        <p:spPr>
          <a:xfrm>
            <a:off x="3868121" y="5791200"/>
            <a:ext cx="1343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ω</a:t>
            </a:r>
            <a:r>
              <a:rPr lang="en-US" dirty="0" smtClean="0"/>
              <a:t> = √(</a:t>
            </a:r>
            <a:r>
              <a:rPr lang="en-US" i="1" dirty="0" smtClean="0"/>
              <a:t>s</a:t>
            </a:r>
            <a:r>
              <a:rPr lang="en-US" dirty="0" smtClean="0"/>
              <a:t>/</a:t>
            </a:r>
            <a:r>
              <a:rPr lang="en-US" i="1" dirty="0" smtClean="0"/>
              <a:t>m</a:t>
            </a:r>
            <a:r>
              <a:rPr lang="en-US" dirty="0" smtClean="0"/>
              <a:t>) </a:t>
            </a:r>
            <a:endParaRPr lang="en-US" dirty="0"/>
          </a:p>
        </p:txBody>
      </p:sp>
      <p:cxnSp>
        <p:nvCxnSpPr>
          <p:cNvPr id="128" name="Straight Connector 127"/>
          <p:cNvCxnSpPr>
            <a:stCxn id="21" idx="3"/>
          </p:cNvCxnSpPr>
          <p:nvPr/>
        </p:nvCxnSpPr>
        <p:spPr>
          <a:xfrm flipV="1">
            <a:off x="1799425" y="2895600"/>
            <a:ext cx="5515775" cy="413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Interpreting the effect of a filter on a musical signal</a:t>
            </a:r>
          </a:p>
          <a:p>
            <a:r>
              <a:rPr lang="en-US" dirty="0" smtClean="0"/>
              <a:t>Describing a musical instrument using a lumped model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>
                <a:effectLst/>
              </a:rPr>
              <a:t>Bandwidth Examples</a:t>
            </a:r>
          </a:p>
        </p:txBody>
      </p:sp>
      <p:sp>
        <p:nvSpPr>
          <p:cNvPr id="308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934200" cy="4525963"/>
          </a:xfrm>
          <a:noFill/>
        </p:spPr>
        <p:txBody>
          <a:bodyPr/>
          <a:lstStyle/>
          <a:p>
            <a:r>
              <a:rPr lang="en-US" sz="2800" dirty="0" smtClean="0">
                <a:effectLst/>
              </a:rPr>
              <a:t>Speech bandwidth (400 Hz – 4kHz)</a:t>
            </a:r>
          </a:p>
          <a:p>
            <a:r>
              <a:rPr lang="en-US" sz="2800" dirty="0" smtClean="0">
                <a:effectLst/>
              </a:rPr>
              <a:t>Sub-100 Hz bandwidth (very quiet)</a:t>
            </a:r>
          </a:p>
          <a:p>
            <a:r>
              <a:rPr lang="en-US" sz="2800" dirty="0" smtClean="0">
                <a:effectLst/>
              </a:rPr>
              <a:t>Sub-400 Hz bandwidth</a:t>
            </a:r>
          </a:p>
          <a:p>
            <a:r>
              <a:rPr lang="en-US" sz="2800" dirty="0" smtClean="0">
                <a:effectLst/>
              </a:rPr>
              <a:t>Above- 4 kHz bandwidth</a:t>
            </a:r>
          </a:p>
        </p:txBody>
      </p:sp>
      <p:pic>
        <p:nvPicPr>
          <p:cNvPr id="14" name="speech.400-4k.wav">
            <a:hlinkClick r:id="" action="ppaction://media"/>
          </p:cNvPr>
          <p:cNvPicPr>
            <a:picLocks noRot="1" noChangeAspect="1"/>
          </p:cNvPicPr>
          <p:nvPr>
            <a:wavAudioFile r:embed="rId1" name="speech.400-4k.wav"/>
          </p:nvPr>
        </p:nvPicPr>
        <p:blipFill>
          <a:blip r:embed="rId8" cstate="print"/>
          <a:stretch>
            <a:fillRect/>
          </a:stretch>
        </p:blipFill>
        <p:spPr>
          <a:xfrm>
            <a:off x="7086600" y="1676400"/>
            <a:ext cx="304800" cy="304800"/>
          </a:xfrm>
          <a:prstGeom prst="rect">
            <a:avLst/>
          </a:prstGeom>
        </p:spPr>
      </p:pic>
      <p:pic>
        <p:nvPicPr>
          <p:cNvPr id="15" name="speech.sub100.wav">
            <a:hlinkClick r:id="" action="ppaction://media"/>
          </p:cNvPr>
          <p:cNvPicPr>
            <a:picLocks noRot="1" noChangeAspect="1"/>
          </p:cNvPicPr>
          <p:nvPr>
            <a:wavAudioFile r:embed="rId2" name="speech.sub100.wav"/>
          </p:nvPr>
        </p:nvPicPr>
        <p:blipFill>
          <a:blip r:embed="rId9" cstate="print"/>
          <a:stretch>
            <a:fillRect/>
          </a:stretch>
        </p:blipFill>
        <p:spPr>
          <a:xfrm>
            <a:off x="7086600" y="2286000"/>
            <a:ext cx="304800" cy="304800"/>
          </a:xfrm>
          <a:prstGeom prst="rect">
            <a:avLst/>
          </a:prstGeom>
        </p:spPr>
      </p:pic>
      <p:pic>
        <p:nvPicPr>
          <p:cNvPr id="16" name="speech.sub400.wav">
            <a:hlinkClick r:id="" action="ppaction://media"/>
          </p:cNvPr>
          <p:cNvPicPr>
            <a:picLocks noRot="1" noChangeAspect="1"/>
          </p:cNvPicPr>
          <p:nvPr>
            <a:wavAudioFile r:embed="rId3" name="speech.sub400.wav"/>
          </p:nvPr>
        </p:nvPicPr>
        <p:blipFill>
          <a:blip r:embed="rId10" cstate="print"/>
          <a:stretch>
            <a:fillRect/>
          </a:stretch>
        </p:blipFill>
        <p:spPr>
          <a:xfrm>
            <a:off x="7086600" y="2819400"/>
            <a:ext cx="304800" cy="304800"/>
          </a:xfrm>
          <a:prstGeom prst="rect">
            <a:avLst/>
          </a:prstGeom>
        </p:spPr>
      </p:pic>
      <p:pic>
        <p:nvPicPr>
          <p:cNvPr id="17" name="speech.above4k.wav">
            <a:hlinkClick r:id="" action="ppaction://media"/>
          </p:cNvPr>
          <p:cNvPicPr>
            <a:picLocks noRot="1" noChangeAspect="1"/>
          </p:cNvPicPr>
          <p:nvPr>
            <a:wavAudioFile r:embed="rId4" name="speech.above4k.wav"/>
          </p:nvPr>
        </p:nvPicPr>
        <p:blipFill>
          <a:blip r:embed="rId11" cstate="print"/>
          <a:stretch>
            <a:fillRect/>
          </a:stretch>
        </p:blipFill>
        <p:spPr>
          <a:xfrm>
            <a:off x="7086600" y="3276600"/>
            <a:ext cx="304800" cy="304800"/>
          </a:xfrm>
          <a:prstGeom prst="rect">
            <a:avLst/>
          </a:prstGeom>
        </p:spPr>
      </p:pic>
      <p:pic>
        <p:nvPicPr>
          <p:cNvPr id="18" name="spme50_1.wav">
            <a:hlinkClick r:id="" action="ppaction://media"/>
          </p:cNvPr>
          <p:cNvPicPr>
            <a:picLocks noRot="1" noChangeAspect="1"/>
          </p:cNvPicPr>
          <p:nvPr>
            <a:wavAudioFile r:embed="rId5" name="spme50_1.wav"/>
          </p:nvPr>
        </p:nvPicPr>
        <p:blipFill>
          <a:blip r:embed="rId12" cstate="print"/>
          <a:stretch>
            <a:fillRect/>
          </a:stretch>
        </p:blipFill>
        <p:spPr>
          <a:xfrm>
            <a:off x="7010400" y="4343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9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95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95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95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Musical Instruments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Most </a:t>
            </a:r>
            <a:r>
              <a:rPr lang="en-US" i="1" dirty="0" smtClean="0"/>
              <a:t>conventional</a:t>
            </a:r>
            <a:r>
              <a:rPr lang="en-US" dirty="0" smtClean="0"/>
              <a:t> musical instruments have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an </a:t>
            </a:r>
            <a:r>
              <a:rPr lang="en-US" i="1" dirty="0" smtClean="0"/>
              <a:t>excitation source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a </a:t>
            </a:r>
            <a:r>
              <a:rPr lang="en-US" i="1" dirty="0" smtClean="0"/>
              <a:t>vibrating element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a </a:t>
            </a:r>
            <a:r>
              <a:rPr lang="en-US" i="1" dirty="0" smtClean="0"/>
              <a:t>resonant body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a means of </a:t>
            </a:r>
            <a:r>
              <a:rPr lang="en-US" i="1" dirty="0" smtClean="0"/>
              <a:t>coupling</a:t>
            </a:r>
            <a:r>
              <a:rPr lang="en-US" dirty="0" smtClean="0"/>
              <a:t> the vibrations so that they radiate into the air as sound waves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Musical Instruments (cont.)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excitation is a motive force</a:t>
            </a:r>
          </a:p>
          <a:p>
            <a:pPr eaLnBrk="1" hangingPunct="1"/>
            <a:r>
              <a:rPr lang="en-US" dirty="0" smtClean="0"/>
              <a:t>The vibrating element usually creates many </a:t>
            </a:r>
            <a:r>
              <a:rPr lang="en-US" i="1" dirty="0" smtClean="0"/>
              <a:t>harmonics</a:t>
            </a:r>
          </a:p>
          <a:p>
            <a:pPr eaLnBrk="1" hangingPunct="1"/>
            <a:r>
              <a:rPr lang="en-US" dirty="0" smtClean="0"/>
              <a:t>The resonant body emphasizes some frequencies and deemphasizes others</a:t>
            </a:r>
          </a:p>
          <a:p>
            <a:pPr eaLnBrk="1" hangingPunct="1"/>
            <a:r>
              <a:rPr lang="en-US" dirty="0" smtClean="0"/>
              <a:t>The coupling means takes energy from the vibrating element and “loses” it (radiates) into an acoustical wave through the air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 Singing Voice</a:t>
            </a:r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3795713" y="5348288"/>
            <a:ext cx="1646237" cy="118903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Lungs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3886200" y="4251325"/>
            <a:ext cx="1463675" cy="823913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Glottis</a:t>
            </a:r>
          </a:p>
          <a:p>
            <a:pPr algn="ctr"/>
            <a:r>
              <a:rPr lang="en-US"/>
              <a:t>(vocal cords)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3976688" y="1325563"/>
            <a:ext cx="1281112" cy="1189037"/>
          </a:xfrm>
          <a:prstGeom prst="smileyFace">
            <a:avLst>
              <a:gd name="adj" fmla="val 465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3200400" y="2789238"/>
            <a:ext cx="2835275" cy="1189037"/>
          </a:xfrm>
          <a:prstGeom prst="hexagon">
            <a:avLst>
              <a:gd name="adj" fmla="val 59613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/>
          </a:p>
          <a:p>
            <a:pPr algn="ctr"/>
            <a:r>
              <a:rPr lang="en-US" sz="1400"/>
              <a:t>Resonance of the throat,</a:t>
            </a:r>
          </a:p>
          <a:p>
            <a:pPr algn="ctr"/>
            <a:r>
              <a:rPr lang="en-US" sz="1400"/>
              <a:t>nasal passages,</a:t>
            </a:r>
          </a:p>
          <a:p>
            <a:pPr algn="ctr"/>
            <a:r>
              <a:rPr lang="en-US" sz="1400"/>
              <a:t>and the mouth</a:t>
            </a:r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V="1">
            <a:off x="4664075" y="5075238"/>
            <a:ext cx="0" cy="273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V="1">
            <a:off x="4572000" y="3976688"/>
            <a:ext cx="0" cy="273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V="1">
            <a:off x="4572000" y="2514600"/>
            <a:ext cx="0" cy="273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5" name="AutoShape 11"/>
          <p:cNvSpPr>
            <a:spLocks noChangeArrowheads="1"/>
          </p:cNvSpPr>
          <p:nvPr/>
        </p:nvSpPr>
        <p:spPr bwMode="auto">
          <a:xfrm>
            <a:off x="5121275" y="2149475"/>
            <a:ext cx="2833688" cy="547688"/>
          </a:xfrm>
          <a:custGeom>
            <a:avLst/>
            <a:gdLst>
              <a:gd name="T0" fmla="*/ 278812103 w 21600"/>
              <a:gd name="T1" fmla="*/ 0 h 21600"/>
              <a:gd name="T2" fmla="*/ 0 w 21600"/>
              <a:gd name="T3" fmla="*/ 6943569 h 21600"/>
              <a:gd name="T4" fmla="*/ 278812103 w 21600"/>
              <a:gd name="T5" fmla="*/ 13887138 h 21600"/>
              <a:gd name="T6" fmla="*/ 371749426 w 21600"/>
              <a:gd name="T7" fmla="*/ 6943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/>
              <a:t>  Projection from the mouth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 smtClean="0">
                <a:effectLst/>
              </a:rPr>
              <a:t>Formant Example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57200" y="1524000"/>
            <a:ext cx="3276600" cy="4038600"/>
            <a:chOff x="288" y="624"/>
            <a:chExt cx="2064" cy="2544"/>
          </a:xfrm>
        </p:grpSpPr>
        <p:sp>
          <p:nvSpPr>
            <p:cNvPr id="19479" name="Rectangle 23"/>
            <p:cNvSpPr>
              <a:spLocks noChangeArrowheads="1"/>
            </p:cNvSpPr>
            <p:nvPr/>
          </p:nvSpPr>
          <p:spPr bwMode="auto">
            <a:xfrm>
              <a:off x="288" y="624"/>
              <a:ext cx="2064" cy="25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9480" name="Picture 2" descr="http://hyperphysics.phy-astr.gsu.edu/hbase/music/imgmus/vow5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6" y="624"/>
              <a:ext cx="1733" cy="2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79898" name="Group 26"/>
          <p:cNvGraphicFramePr>
            <a:graphicFrameLocks noGrp="1"/>
          </p:cNvGraphicFramePr>
          <p:nvPr/>
        </p:nvGraphicFramePr>
        <p:xfrm>
          <a:off x="3810000" y="2667000"/>
          <a:ext cx="4953000" cy="1830706"/>
        </p:xfrm>
        <a:graphic>
          <a:graphicData uri="http://schemas.openxmlformats.org/drawingml/2006/table">
            <a:tbl>
              <a:tblPr/>
              <a:tblGrid>
                <a:gridCol w="1238250"/>
                <a:gridCol w="1238250"/>
                <a:gridCol w="1238250"/>
                <a:gridCol w="1238250"/>
              </a:tblGrid>
              <a:tr h="365125">
                <a:tc gridSpan="4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First three vowel formant frequencies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Vowel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II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III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/i/ (“eee”)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280 Hz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2250 Hz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2890 Hz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/I/  (“eeh”)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400 Hz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1920 Hz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2650 Hz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/a/  (“ah”)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710 Hz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1100 Hz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2450 Hz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478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8" name="varbpf_voice_simulation.wav">
            <a:hlinkClick r:id="" action="ppaction://media"/>
          </p:cNvPr>
          <p:cNvPicPr>
            <a:picLocks noRot="1" noChangeAspect="1"/>
          </p:cNvPicPr>
          <p:nvPr>
            <a:wavAudioFile r:embed="rId1" name="varbpf_voice_simulation.wav"/>
          </p:nvPr>
        </p:nvPicPr>
        <p:blipFill>
          <a:blip r:embed="rId4" cstate="print"/>
          <a:stretch>
            <a:fillRect/>
          </a:stretch>
        </p:blipFill>
        <p:spPr>
          <a:xfrm>
            <a:off x="6096000" y="5410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smtClean="0"/>
              <a:t>Music Technology students can understand acoustical principles with minimal math</a:t>
            </a:r>
          </a:p>
          <a:p>
            <a:r>
              <a:rPr lang="en-US" sz="3000" dirty="0" smtClean="0"/>
              <a:t>Care must be taken to avoid oversimplification that leads to incorrect conclusions</a:t>
            </a:r>
          </a:p>
          <a:p>
            <a:r>
              <a:rPr lang="en-US" sz="3000" dirty="0" smtClean="0"/>
              <a:t>Working with mathematically unsophisticated students is </a:t>
            </a:r>
            <a:r>
              <a:rPr lang="en-US" sz="3000" i="1" u="sng" dirty="0" smtClean="0"/>
              <a:t>fun</a:t>
            </a:r>
            <a:r>
              <a:rPr lang="en-US" sz="3000" dirty="0" smtClean="0"/>
              <a:t>:  it reminds us what it was like to learn things the </a:t>
            </a:r>
            <a:r>
              <a:rPr lang="en-US" sz="3000" i="1" dirty="0" smtClean="0"/>
              <a:t>first</a:t>
            </a:r>
            <a:r>
              <a:rPr lang="en-US" sz="3000" dirty="0" smtClean="0"/>
              <a:t> time.</a:t>
            </a:r>
          </a:p>
          <a:p>
            <a:endParaRPr lang="en-US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Outline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8229600" cy="4525963"/>
          </a:xfrm>
        </p:spPr>
        <p:txBody>
          <a:bodyPr/>
          <a:lstStyle/>
          <a:p>
            <a:pPr eaLnBrk="1" hangingPunct="1">
              <a:spcBef>
                <a:spcPts val="300"/>
              </a:spcBef>
              <a:defRPr/>
            </a:pPr>
            <a:r>
              <a:rPr lang="en-US" dirty="0" smtClean="0"/>
              <a:t>Introduction</a:t>
            </a:r>
          </a:p>
          <a:p>
            <a:pPr lvl="1" eaLnBrk="1" hangingPunct="1">
              <a:spcBef>
                <a:spcPts val="300"/>
              </a:spcBef>
              <a:defRPr/>
            </a:pPr>
            <a:r>
              <a:rPr lang="en-US" dirty="0" smtClean="0"/>
              <a:t>Music Technology degree programs</a:t>
            </a:r>
          </a:p>
          <a:p>
            <a:pPr lvl="1" eaLnBrk="1" hangingPunct="1">
              <a:spcBef>
                <a:spcPts val="300"/>
              </a:spcBef>
              <a:defRPr/>
            </a:pPr>
            <a:r>
              <a:rPr lang="en-US" dirty="0" smtClean="0"/>
              <a:t>Prerequisites and math/science</a:t>
            </a:r>
          </a:p>
          <a:p>
            <a:pPr lvl="1" eaLnBrk="1" hangingPunct="1">
              <a:spcBef>
                <a:spcPts val="300"/>
              </a:spcBef>
              <a:defRPr/>
            </a:pPr>
            <a:r>
              <a:rPr lang="en-US" dirty="0" smtClean="0"/>
              <a:t>Science topics of interest to Music Tech</a:t>
            </a:r>
          </a:p>
          <a:p>
            <a:pPr eaLnBrk="1" hangingPunct="1">
              <a:spcBef>
                <a:spcPts val="300"/>
              </a:spcBef>
              <a:defRPr/>
            </a:pPr>
            <a:r>
              <a:rPr lang="en-US" dirty="0" smtClean="0"/>
              <a:t>Lesson Example:  source-filter model of musical instruments</a:t>
            </a:r>
          </a:p>
          <a:p>
            <a:pPr eaLnBrk="1" hangingPunct="1">
              <a:spcBef>
                <a:spcPts val="300"/>
              </a:spcBef>
              <a:defRPr/>
            </a:pPr>
            <a:r>
              <a:rPr lang="en-US" dirty="0" smtClean="0"/>
              <a:t>Prospects for future work</a:t>
            </a:r>
          </a:p>
          <a:p>
            <a:pPr eaLnBrk="1" hangingPunct="1">
              <a:spcBef>
                <a:spcPts val="300"/>
              </a:spcBef>
              <a:defRPr/>
            </a:pPr>
            <a:r>
              <a:rPr lang="en-US" dirty="0" smtClean="0"/>
              <a:t>Conclusion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Introduction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Music Technology degree programs are popular in the U.S. and around the world</a:t>
            </a:r>
          </a:p>
          <a:p>
            <a:pPr eaLnBrk="1" hangingPunct="1">
              <a:defRPr/>
            </a:pPr>
            <a:r>
              <a:rPr lang="en-US" dirty="0" smtClean="0"/>
              <a:t>Music Tech degrees typically include</a:t>
            </a:r>
          </a:p>
          <a:p>
            <a:pPr lvl="1" eaLnBrk="1" hangingPunct="1">
              <a:defRPr/>
            </a:pPr>
            <a:r>
              <a:rPr lang="en-US" dirty="0" smtClean="0"/>
              <a:t>music theory</a:t>
            </a:r>
          </a:p>
          <a:p>
            <a:pPr lvl="1" eaLnBrk="1" hangingPunct="1">
              <a:defRPr/>
            </a:pPr>
            <a:r>
              <a:rPr lang="en-US" dirty="0" smtClean="0"/>
              <a:t>audio recording and mixing</a:t>
            </a:r>
          </a:p>
          <a:p>
            <a:pPr lvl="1" eaLnBrk="1" hangingPunct="1">
              <a:defRPr/>
            </a:pPr>
            <a:r>
              <a:rPr lang="en-US" dirty="0" smtClean="0"/>
              <a:t>multimedia production</a:t>
            </a:r>
          </a:p>
          <a:p>
            <a:pPr lvl="1" eaLnBrk="1" hangingPunct="1">
              <a:defRPr/>
            </a:pPr>
            <a:r>
              <a:rPr lang="en-US" dirty="0" smtClean="0"/>
              <a:t>electronic and computer music</a:t>
            </a:r>
          </a:p>
          <a:p>
            <a:pPr lvl="1" eaLnBrk="1" hangingPunct="1">
              <a:defRPr/>
            </a:pPr>
            <a:r>
              <a:rPr lang="en-US" dirty="0" smtClean="0"/>
              <a:t>computer applications in music composition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 Technology</a:t>
            </a:r>
            <a:endParaRPr lang="en-US" dirty="0"/>
          </a:p>
        </p:txBody>
      </p:sp>
      <p:pic>
        <p:nvPicPr>
          <p:cNvPr id="1026" name="Picture 2" descr="http://www.montana.edu/musictech/facilities/img/monster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3705225" cy="2781300"/>
          </a:xfrm>
          <a:prstGeom prst="rect">
            <a:avLst/>
          </a:prstGeom>
          <a:noFill/>
        </p:spPr>
      </p:pic>
      <p:pic>
        <p:nvPicPr>
          <p:cNvPr id="1028" name="Picture 4" descr="http://www.montana.edu/musictech/facilities/img/trackin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295400"/>
            <a:ext cx="3657600" cy="2440142"/>
          </a:xfrm>
          <a:prstGeom prst="rect">
            <a:avLst/>
          </a:prstGeom>
          <a:noFill/>
        </p:spPr>
      </p:pic>
      <p:pic>
        <p:nvPicPr>
          <p:cNvPr id="1030" name="Picture 6" descr="http://www.montana.edu/musictech/facilities/img/resonance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267200"/>
            <a:ext cx="2847975" cy="1905000"/>
          </a:xfrm>
          <a:prstGeom prst="rect">
            <a:avLst/>
          </a:prstGeom>
          <a:noFill/>
        </p:spPr>
      </p:pic>
      <p:pic>
        <p:nvPicPr>
          <p:cNvPr id="1032" name="Picture 8" descr="http://www.susqu.edu/images/Academics/MusicTech_wi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0" y="3810000"/>
            <a:ext cx="5905500" cy="2790825"/>
          </a:xfrm>
          <a:prstGeom prst="rect">
            <a:avLst/>
          </a:prstGeom>
          <a:noFill/>
        </p:spPr>
      </p:pic>
      <p:pic>
        <p:nvPicPr>
          <p:cNvPr id="1034" name="Picture 10" descr="http://img.ehowcdn.com/article-new/ehow/images/a08/2v/h4/degree-courses-music-technology-800x8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19500" y="1219200"/>
            <a:ext cx="1905000" cy="2857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Example:  Music Tech Bachelor of Arts</a:t>
            </a:r>
          </a:p>
          <a:p>
            <a:pPr lvl="1"/>
            <a:r>
              <a:rPr lang="en-US" dirty="0" smtClean="0"/>
              <a:t>Composition</a:t>
            </a:r>
          </a:p>
          <a:p>
            <a:pPr lvl="1"/>
            <a:r>
              <a:rPr lang="en-US" dirty="0" smtClean="0"/>
              <a:t>Sound Design</a:t>
            </a:r>
          </a:p>
          <a:p>
            <a:pPr lvl="1"/>
            <a:r>
              <a:rPr lang="en-US" dirty="0" smtClean="0"/>
              <a:t>Audio Technology</a:t>
            </a:r>
          </a:p>
          <a:p>
            <a:pPr lvl="1"/>
            <a:r>
              <a:rPr lang="en-US" dirty="0" smtClean="0"/>
              <a:t>At least 3 semesters of applied music</a:t>
            </a:r>
          </a:p>
          <a:p>
            <a:pPr lvl="1"/>
            <a:r>
              <a:rPr lang="en-US" dirty="0" smtClean="0"/>
              <a:t>Interdisciplinary collaboration</a:t>
            </a:r>
          </a:p>
          <a:p>
            <a:r>
              <a:rPr lang="en-US" dirty="0" smtClean="0"/>
              <a:t>Students fulfill university general </a:t>
            </a:r>
            <a:r>
              <a:rPr lang="en-US" dirty="0" err="1" smtClean="0"/>
              <a:t>ed</a:t>
            </a:r>
            <a:r>
              <a:rPr lang="en-US" dirty="0" smtClean="0"/>
              <a:t> </a:t>
            </a:r>
            <a:r>
              <a:rPr lang="en-US" dirty="0" err="1" smtClean="0"/>
              <a:t>reqs</a:t>
            </a:r>
            <a:r>
              <a:rPr lang="en-US" dirty="0" smtClean="0"/>
              <a:t>: but no specific math/science courses</a:t>
            </a:r>
          </a:p>
          <a:p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Music Tech “Science of Sound”</a:t>
            </a:r>
          </a:p>
          <a:p>
            <a:pPr lvl="1"/>
            <a:r>
              <a:rPr lang="en-US" dirty="0" smtClean="0"/>
              <a:t>Principles of mass-spring-damper systems</a:t>
            </a:r>
          </a:p>
          <a:p>
            <a:pPr lvl="1"/>
            <a:r>
              <a:rPr lang="en-US" dirty="0" smtClean="0"/>
              <a:t>Sound waves and sound properties</a:t>
            </a:r>
          </a:p>
          <a:p>
            <a:pPr lvl="1"/>
            <a:r>
              <a:rPr lang="en-US" dirty="0" smtClean="0"/>
              <a:t>Hearing physiology and psychology</a:t>
            </a:r>
          </a:p>
          <a:p>
            <a:pPr lvl="1"/>
            <a:r>
              <a:rPr lang="en-US" dirty="0" smtClean="0"/>
              <a:t>Architectural and Environmental acoustics</a:t>
            </a:r>
          </a:p>
          <a:p>
            <a:pPr lvl="1"/>
            <a:r>
              <a:rPr lang="en-US" dirty="0" smtClean="0"/>
              <a:t>Musical acoustics</a:t>
            </a:r>
          </a:p>
          <a:p>
            <a:pPr lvl="1"/>
            <a:r>
              <a:rPr lang="en-US" dirty="0" smtClean="0"/>
              <a:t>Audio engineering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of mathematical expressions like</a:t>
            </a:r>
          </a:p>
          <a:p>
            <a:pPr lvl="1">
              <a:buNone/>
            </a:pPr>
            <a:r>
              <a:rPr lang="en-US" i="1" dirty="0" smtClean="0"/>
              <a:t>c</a:t>
            </a:r>
            <a:r>
              <a:rPr lang="en-US" dirty="0" smtClean="0"/>
              <a:t> = </a:t>
            </a:r>
            <a:r>
              <a:rPr lang="en-US" i="1" dirty="0" smtClean="0"/>
              <a:t>f</a:t>
            </a:r>
            <a:r>
              <a:rPr lang="en-US" dirty="0" smtClean="0"/>
              <a:t> </a:t>
            </a:r>
            <a:r>
              <a:rPr lang="el-GR" dirty="0" smtClean="0"/>
              <a:t>λ</a:t>
            </a:r>
            <a:r>
              <a:rPr lang="en-US" dirty="0" smtClean="0"/>
              <a:t>, </a:t>
            </a:r>
            <a:r>
              <a:rPr lang="el-GR" dirty="0" smtClean="0"/>
              <a:t>ω</a:t>
            </a:r>
            <a:r>
              <a:rPr lang="en-US" dirty="0" smtClean="0"/>
              <a:t> = √(</a:t>
            </a:r>
            <a:r>
              <a:rPr lang="en-US" i="1" dirty="0" smtClean="0"/>
              <a:t>s</a:t>
            </a:r>
            <a:r>
              <a:rPr lang="en-US" dirty="0" smtClean="0"/>
              <a:t>/</a:t>
            </a:r>
            <a:r>
              <a:rPr lang="en-US" i="1" dirty="0" smtClean="0"/>
              <a:t>m</a:t>
            </a:r>
            <a:r>
              <a:rPr lang="en-US" dirty="0" smtClean="0"/>
              <a:t>), 20 log</a:t>
            </a:r>
            <a:r>
              <a:rPr lang="en-US" baseline="-25000" dirty="0" smtClean="0"/>
              <a:t>10</a:t>
            </a:r>
            <a:r>
              <a:rPr lang="en-US" dirty="0" smtClean="0"/>
              <a:t>(</a:t>
            </a:r>
            <a:r>
              <a:rPr lang="en-US" i="1" dirty="0" smtClean="0"/>
              <a:t>p</a:t>
            </a:r>
            <a:r>
              <a:rPr lang="en-US" dirty="0" smtClean="0"/>
              <a:t>/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ref</a:t>
            </a:r>
            <a:r>
              <a:rPr lang="en-US" dirty="0" smtClean="0"/>
              <a:t>) and </a:t>
            </a:r>
            <a:r>
              <a:rPr lang="en-US" i="1" dirty="0" smtClean="0"/>
              <a:t>x</a:t>
            </a:r>
            <a:r>
              <a:rPr lang="en-US" dirty="0" smtClean="0"/>
              <a:t>(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  <a:r>
              <a:rPr lang="en-US" dirty="0" smtClean="0">
                <a:sym typeface="Wingdings 2"/>
              </a:rPr>
              <a:t></a:t>
            </a:r>
            <a:r>
              <a:rPr lang="en-US" i="1" dirty="0" smtClean="0"/>
              <a:t>h</a:t>
            </a:r>
            <a:r>
              <a:rPr lang="en-US" dirty="0" smtClean="0"/>
              <a:t>(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  <a:p>
            <a:pPr lvl="1">
              <a:buNone/>
            </a:pPr>
            <a:r>
              <a:rPr lang="en-US" sz="3200" dirty="0" smtClean="0"/>
              <a:t>are not initially meaningful</a:t>
            </a:r>
          </a:p>
          <a:p>
            <a:r>
              <a:rPr lang="en-US" dirty="0" smtClean="0"/>
              <a:t>Sole reliance upon </a:t>
            </a:r>
            <a:r>
              <a:rPr lang="en-US" dirty="0" err="1" smtClean="0"/>
              <a:t>handwaving</a:t>
            </a:r>
            <a:r>
              <a:rPr lang="en-US" dirty="0" smtClean="0"/>
              <a:t> can be misleading, due to oversimplification</a:t>
            </a:r>
          </a:p>
          <a:p>
            <a:r>
              <a:rPr lang="en-US" dirty="0" smtClean="0"/>
              <a:t>Time-domain vs. Frequency-domain is initially confusing, but worth emphasizing</a:t>
            </a:r>
          </a:p>
          <a:p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has worked for 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Graphical views and graphical lookup</a:t>
            </a:r>
          </a:p>
          <a:p>
            <a:r>
              <a:rPr lang="en-US" dirty="0" smtClean="0"/>
              <a:t>Block diagrams</a:t>
            </a:r>
          </a:p>
          <a:p>
            <a:r>
              <a:rPr lang="en-US" dirty="0" smtClean="0"/>
              <a:t>Minimal use of arcane symbols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Graphical Representations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Time Domain:  amplitude vs. time</a:t>
            </a:r>
          </a:p>
          <a:p>
            <a:r>
              <a:rPr lang="en-US" dirty="0" smtClean="0"/>
              <a:t>Frequency Domain:  amplitude vs. freq</a:t>
            </a:r>
          </a:p>
          <a:p>
            <a:r>
              <a:rPr lang="en-US" dirty="0" smtClean="0"/>
              <a:t>Spectrogram: amp vs. freq vs. time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E Presentation Template">
  <a:themeElements>
    <a:clrScheme name="COE Presentation Template 16">
      <a:dk1>
        <a:srgbClr val="003366"/>
      </a:dk1>
      <a:lt1>
        <a:srgbClr val="FFFFFF"/>
      </a:lt1>
      <a:dk2>
        <a:srgbClr val="000099"/>
      </a:dk2>
      <a:lt2>
        <a:srgbClr val="EBAB00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EBAB00"/>
      </a:folHlink>
    </a:clrScheme>
    <a:fontScheme name="COE Presentatio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E Presentatio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E Presentatio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E Presentatio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E Presentatio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E Presentatio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E Presentatio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E Presentatio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E Presentatio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E Presentatio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E Presentatio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E Presentatio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E Presentatio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E Presentation Template 13">
        <a:dk1>
          <a:srgbClr val="003366"/>
        </a:dk1>
        <a:lt1>
          <a:srgbClr val="FFFFFF"/>
        </a:lt1>
        <a:dk2>
          <a:srgbClr val="000099"/>
        </a:dk2>
        <a:lt2>
          <a:srgbClr val="FFCC00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E Presentation 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E Presentation Template 15">
        <a:dk1>
          <a:srgbClr val="003366"/>
        </a:dk1>
        <a:lt1>
          <a:srgbClr val="FFFFFF"/>
        </a:lt1>
        <a:dk2>
          <a:srgbClr val="000099"/>
        </a:dk2>
        <a:lt2>
          <a:srgbClr val="EBAB00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E Presentation Template 16">
        <a:dk1>
          <a:srgbClr val="003366"/>
        </a:dk1>
        <a:lt1>
          <a:srgbClr val="FFFFFF"/>
        </a:lt1>
        <a:dk2>
          <a:srgbClr val="000099"/>
        </a:dk2>
        <a:lt2>
          <a:srgbClr val="EBAB00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EBAB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COE Presentation Template</Template>
  <TotalTime>0</TotalTime>
  <Words>563</Words>
  <Application>Microsoft Office PowerPoint</Application>
  <PresentationFormat>On-screen Show (4:3)</PresentationFormat>
  <Paragraphs>139</Paragraphs>
  <Slides>18</Slides>
  <Notes>8</Notes>
  <HiddenSlides>0</HiddenSlides>
  <MMClips>6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Wingdings 2</vt:lpstr>
      <vt:lpstr>COE Presentation Template</vt:lpstr>
      <vt:lpstr>Photo Editor Photo</vt:lpstr>
      <vt:lpstr>The Science of Sound for the Music Technology Student</vt:lpstr>
      <vt:lpstr>Outline</vt:lpstr>
      <vt:lpstr>Introduction</vt:lpstr>
      <vt:lpstr>Music Technology</vt:lpstr>
      <vt:lpstr>Introduction (cont.)</vt:lpstr>
      <vt:lpstr>Introduction (cont.)</vt:lpstr>
      <vt:lpstr>Challenges</vt:lpstr>
      <vt:lpstr>What has worked for me?</vt:lpstr>
      <vt:lpstr>Graphical Representations</vt:lpstr>
      <vt:lpstr>Musical Notation</vt:lpstr>
      <vt:lpstr>Nomograms</vt:lpstr>
      <vt:lpstr>Example</vt:lpstr>
      <vt:lpstr>Bandwidth Examples</vt:lpstr>
      <vt:lpstr>Musical Instruments</vt:lpstr>
      <vt:lpstr>Musical Instruments (cont.)</vt:lpstr>
      <vt:lpstr>Example:  Singing Voice</vt:lpstr>
      <vt:lpstr>Formant Example</vt:lpstr>
      <vt:lpstr>Conclusion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2010-11-02T15:48:13Z</dcterms:created>
  <dcterms:modified xsi:type="dcterms:W3CDTF">2012-11-20T17:44:14Z</dcterms:modified>
</cp:coreProperties>
</file>