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9E5"/>
    <a:srgbClr val="FFF4D1"/>
    <a:srgbClr val="97E4FF"/>
    <a:srgbClr val="D7FDFF"/>
    <a:srgbClr val="A1FDA5"/>
    <a:srgbClr val="7CF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50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25D9-A4CE-4B7A-9F63-7598E4F50E3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8801-3290-47AA-917C-1C27E5EF3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4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25D9-A4CE-4B7A-9F63-7598E4F50E3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8801-3290-47AA-917C-1C27E5EF3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3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25D9-A4CE-4B7A-9F63-7598E4F50E3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8801-3290-47AA-917C-1C27E5EF3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88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25D9-A4CE-4B7A-9F63-7598E4F50E3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8801-3290-47AA-917C-1C27E5EF3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52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25D9-A4CE-4B7A-9F63-7598E4F50E3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8801-3290-47AA-917C-1C27E5EF3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533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25D9-A4CE-4B7A-9F63-7598E4F50E3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8801-3290-47AA-917C-1C27E5EF3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80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25D9-A4CE-4B7A-9F63-7598E4F50E3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8801-3290-47AA-917C-1C27E5EF3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9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25D9-A4CE-4B7A-9F63-7598E4F50E3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8801-3290-47AA-917C-1C27E5EF3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51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25D9-A4CE-4B7A-9F63-7598E4F50E3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8801-3290-47AA-917C-1C27E5EF3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0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25D9-A4CE-4B7A-9F63-7598E4F50E3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8801-3290-47AA-917C-1C27E5EF3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1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25D9-A4CE-4B7A-9F63-7598E4F50E3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8801-3290-47AA-917C-1C27E5EF3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23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625D9-A4CE-4B7A-9F63-7598E4F50E3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98801-3290-47AA-917C-1C27E5EF3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245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97E4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5257800"/>
          </a:xfrm>
          <a:prstGeom prst="rect">
            <a:avLst/>
          </a:prstGeom>
          <a:solidFill>
            <a:srgbClr val="D7F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878899" y="616827"/>
            <a:ext cx="6441636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/>
              <a:t>GPHY 284 </a:t>
            </a:r>
            <a:r>
              <a:rPr lang="en-US" sz="1200" dirty="0" smtClean="0"/>
              <a:t>(Earth Sciences Fall/Su, &amp; LRES </a:t>
            </a:r>
            <a:r>
              <a:rPr lang="en-US" sz="1200" dirty="0" err="1" smtClean="0"/>
              <a:t>Spr</a:t>
            </a:r>
            <a:r>
              <a:rPr lang="en-US" sz="1200" dirty="0" smtClean="0"/>
              <a:t>) </a:t>
            </a:r>
          </a:p>
          <a:p>
            <a:pPr algn="ctr"/>
            <a:r>
              <a:rPr lang="en-US" sz="1200" b="1" dirty="0" smtClean="0"/>
              <a:t>Intro to GIS Science &amp; </a:t>
            </a:r>
            <a:r>
              <a:rPr lang="en-US" sz="1200" b="1" dirty="0" err="1" smtClean="0"/>
              <a:t>Cartog</a:t>
            </a:r>
            <a:r>
              <a:rPr lang="en-US" sz="1200" b="1" dirty="0" smtClean="0"/>
              <a:t>, 3 Credits</a:t>
            </a:r>
          </a:p>
          <a:p>
            <a:pPr algn="ctr"/>
            <a:r>
              <a:rPr lang="en-US" sz="1200" dirty="0"/>
              <a:t>Foundational course for geospatial curriculum, focus on GIS, also introduces GPS &amp;</a:t>
            </a:r>
            <a:r>
              <a:rPr lang="en-US" sz="1200" dirty="0" smtClean="0"/>
              <a:t> </a:t>
            </a:r>
            <a:r>
              <a:rPr lang="en-US" sz="1200" dirty="0"/>
              <a:t>Remote </a:t>
            </a:r>
            <a:r>
              <a:rPr lang="en-US" sz="1200" dirty="0" smtClean="0"/>
              <a:t>Sensing</a:t>
            </a:r>
            <a:endParaRPr lang="en-US" sz="1200" dirty="0"/>
          </a:p>
          <a:p>
            <a:pPr algn="ctr"/>
            <a:endParaRPr lang="en-US" dirty="0"/>
          </a:p>
          <a:p>
            <a:pPr algn="ctr"/>
            <a:endParaRPr lang="en-US" u="sng" dirty="0" smtClean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B8F535-3C4A-4569-B1BE-E3282796FA6F}"/>
              </a:ext>
            </a:extLst>
          </p:cNvPr>
          <p:cNvSpPr txBox="1"/>
          <p:nvPr/>
        </p:nvSpPr>
        <p:spPr>
          <a:xfrm>
            <a:off x="3225607" y="1328734"/>
            <a:ext cx="2805251" cy="276999"/>
          </a:xfrm>
          <a:prstGeom prst="rect">
            <a:avLst/>
          </a:prstGeom>
          <a:solidFill>
            <a:srgbClr val="FFFF00"/>
          </a:solidFill>
          <a:ln w="1905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GPHY </a:t>
            </a:r>
            <a:r>
              <a:rPr lang="en-US" sz="1200" b="1" dirty="0" smtClean="0"/>
              <a:t>284 </a:t>
            </a:r>
            <a:r>
              <a:rPr lang="en-US" sz="1200" dirty="0" smtClean="0"/>
              <a:t>– (Summer, </a:t>
            </a:r>
            <a:r>
              <a:rPr lang="en-US" sz="1200" dirty="0"/>
              <a:t>4 </a:t>
            </a:r>
            <a:r>
              <a:rPr lang="en-US" sz="1200" dirty="0" err="1" smtClean="0"/>
              <a:t>wks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AA442B-1010-4815-9FA5-B46DFED76F96}"/>
              </a:ext>
            </a:extLst>
          </p:cNvPr>
          <p:cNvSpPr txBox="1"/>
          <p:nvPr/>
        </p:nvSpPr>
        <p:spPr>
          <a:xfrm>
            <a:off x="6182656" y="1328734"/>
            <a:ext cx="2805251" cy="276999"/>
          </a:xfrm>
          <a:prstGeom prst="rect">
            <a:avLst/>
          </a:prstGeom>
          <a:solidFill>
            <a:srgbClr val="FFF9E5"/>
          </a:solidFill>
          <a:ln w="1905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GPHY </a:t>
            </a:r>
            <a:r>
              <a:rPr lang="en-US" sz="1200" b="1" dirty="0" smtClean="0"/>
              <a:t>284 </a:t>
            </a:r>
            <a:r>
              <a:rPr lang="en-US" sz="1200" dirty="0" smtClean="0"/>
              <a:t>– (</a:t>
            </a:r>
            <a:r>
              <a:rPr lang="en-US" sz="1200" dirty="0" err="1" smtClean="0"/>
              <a:t>Spr</a:t>
            </a:r>
            <a:r>
              <a:rPr lang="en-US" sz="1200" dirty="0" smtClean="0"/>
              <a:t>, Fall)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145474" y="2194164"/>
            <a:ext cx="3612044" cy="830997"/>
          </a:xfrm>
          <a:prstGeom prst="rect">
            <a:avLst/>
          </a:prstGeom>
          <a:solidFill>
            <a:srgbClr val="FFF9E5"/>
          </a:solidFill>
          <a:ln w="254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GPHY 384 </a:t>
            </a:r>
            <a:r>
              <a:rPr lang="en-US" sz="1200" dirty="0" smtClean="0"/>
              <a:t>(</a:t>
            </a:r>
            <a:r>
              <a:rPr lang="en-US" sz="1200" dirty="0" err="1" smtClean="0"/>
              <a:t>Spr</a:t>
            </a:r>
            <a:r>
              <a:rPr lang="en-US" sz="1200" dirty="0" smtClean="0"/>
              <a:t>, Fall)</a:t>
            </a:r>
          </a:p>
          <a:p>
            <a:pPr algn="ctr"/>
            <a:r>
              <a:rPr lang="en-US" sz="1200" b="1" dirty="0" smtClean="0"/>
              <a:t>GIS </a:t>
            </a:r>
            <a:r>
              <a:rPr lang="en-US" sz="1200" b="1" dirty="0"/>
              <a:t>and Spatial </a:t>
            </a:r>
            <a:r>
              <a:rPr lang="en-US" sz="1200" b="1" dirty="0" smtClean="0"/>
              <a:t>Analysis, </a:t>
            </a:r>
            <a:r>
              <a:rPr lang="fr-FR" sz="1200" b="1" dirty="0"/>
              <a:t>3 </a:t>
            </a:r>
            <a:r>
              <a:rPr lang="fr-FR" sz="1200" b="1" dirty="0" err="1" smtClean="0"/>
              <a:t>Credits</a:t>
            </a:r>
            <a:endParaRPr lang="fr-FR" sz="1200" b="1" dirty="0"/>
          </a:p>
          <a:p>
            <a:pPr algn="ctr"/>
            <a:r>
              <a:rPr lang="en-US" sz="1200" dirty="0"/>
              <a:t>Advanced data model concepts in the context of spatial analysis. </a:t>
            </a:r>
            <a:endParaRPr lang="en-US" sz="1200" b="1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124692" y="3796007"/>
            <a:ext cx="3612043" cy="830997"/>
          </a:xfrm>
          <a:prstGeom prst="rect">
            <a:avLst/>
          </a:prstGeom>
          <a:solidFill>
            <a:srgbClr val="A1FDA5"/>
          </a:solidFill>
          <a:ln w="254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GPHY 484 </a:t>
            </a:r>
            <a:r>
              <a:rPr lang="en-US" sz="1200" b="1" dirty="0" smtClean="0"/>
              <a:t>R </a:t>
            </a:r>
            <a:r>
              <a:rPr lang="en-US" sz="1200" dirty="0" smtClean="0"/>
              <a:t>– (</a:t>
            </a:r>
            <a:r>
              <a:rPr lang="en-US" sz="1200" dirty="0" err="1" smtClean="0"/>
              <a:t>Spr</a:t>
            </a:r>
            <a:r>
              <a:rPr lang="en-US" sz="1200" dirty="0" smtClean="0"/>
              <a:t>)</a:t>
            </a:r>
            <a:r>
              <a:rPr lang="en-US" sz="1200" b="1" dirty="0" smtClean="0"/>
              <a:t/>
            </a:r>
            <a:br>
              <a:rPr lang="en-US" sz="1200" b="1" dirty="0" smtClean="0"/>
            </a:br>
            <a:r>
              <a:rPr lang="en-US" sz="1200" b="1" dirty="0" smtClean="0"/>
              <a:t>Applied </a:t>
            </a:r>
            <a:r>
              <a:rPr lang="en-US" sz="1200" b="1" dirty="0"/>
              <a:t>GIS and </a:t>
            </a:r>
            <a:r>
              <a:rPr lang="en-US" sz="1200" b="1" dirty="0" smtClean="0"/>
              <a:t>Spatial, </a:t>
            </a:r>
            <a:r>
              <a:rPr lang="fr-FR" sz="1200" b="1" dirty="0" smtClean="0"/>
              <a:t>3 </a:t>
            </a:r>
            <a:r>
              <a:rPr lang="fr-FR" sz="1200" b="1" dirty="0" err="1" smtClean="0"/>
              <a:t>Credits</a:t>
            </a:r>
            <a:r>
              <a:rPr lang="en-US" sz="1200" b="1" dirty="0" smtClean="0"/>
              <a:t/>
            </a:r>
            <a:br>
              <a:rPr lang="en-US" sz="1200" b="1" dirty="0" smtClean="0"/>
            </a:br>
            <a:r>
              <a:rPr lang="en-US" sz="1200" dirty="0" smtClean="0"/>
              <a:t>Semester </a:t>
            </a:r>
            <a:r>
              <a:rPr lang="en-US" sz="1200" dirty="0"/>
              <a:t>projects apply theory and concepts to a project related to student's discipline. 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4692" y="114024"/>
            <a:ext cx="46463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MSU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Geospatial Curriculum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(as of Fall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2020)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951496" y="1817156"/>
            <a:ext cx="4148221" cy="377008"/>
          </a:xfrm>
          <a:prstGeom prst="straightConnector1">
            <a:avLst/>
          </a:prstGeom>
          <a:ln w="317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9232622" y="3444929"/>
            <a:ext cx="938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Prerequisite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72967" y="2194164"/>
            <a:ext cx="3644543" cy="1015663"/>
          </a:xfrm>
          <a:prstGeom prst="rect">
            <a:avLst/>
          </a:prstGeom>
          <a:solidFill>
            <a:srgbClr val="FFF9E5"/>
          </a:solidFill>
          <a:ln w="254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GPHY 357</a:t>
            </a:r>
            <a:r>
              <a:rPr lang="en-US" sz="1200" dirty="0"/>
              <a:t> </a:t>
            </a:r>
            <a:r>
              <a:rPr lang="en-US" sz="1200" dirty="0" smtClean="0"/>
              <a:t>(</a:t>
            </a:r>
            <a:r>
              <a:rPr lang="en-US" sz="1200" dirty="0" err="1" smtClean="0"/>
              <a:t>Spr</a:t>
            </a:r>
            <a:r>
              <a:rPr lang="en-US" sz="1200" dirty="0" smtClean="0"/>
              <a:t>, Fall)</a:t>
            </a:r>
          </a:p>
          <a:p>
            <a:pPr algn="ctr"/>
            <a:r>
              <a:rPr lang="en-US" sz="1200" b="1" dirty="0" smtClean="0"/>
              <a:t>GPS Fundamentals /App </a:t>
            </a:r>
            <a:r>
              <a:rPr lang="en-US" sz="1200" b="1" dirty="0"/>
              <a:t>in </a:t>
            </a:r>
            <a:r>
              <a:rPr lang="en-US" sz="1200" b="1" dirty="0" smtClean="0"/>
              <a:t>Mapping, </a:t>
            </a:r>
            <a:r>
              <a:rPr lang="en-US" sz="1200" b="1" dirty="0"/>
              <a:t>3 Credits</a:t>
            </a:r>
          </a:p>
          <a:p>
            <a:pPr algn="ctr"/>
            <a:r>
              <a:rPr lang="en-US" sz="1200" dirty="0"/>
              <a:t>Theory and application of the Global Navigation Satellite Systems (GNSS) to mapping in natural resource and land management sciences. 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273728" y="3796007"/>
            <a:ext cx="3644543" cy="1384995"/>
          </a:xfrm>
          <a:prstGeom prst="rect">
            <a:avLst/>
          </a:prstGeom>
          <a:solidFill>
            <a:srgbClr val="FFF9E5"/>
          </a:solidFill>
          <a:ln w="254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GPHY 358 </a:t>
            </a:r>
            <a:r>
              <a:rPr lang="en-US" sz="1200" dirty="0" smtClean="0"/>
              <a:t>(</a:t>
            </a:r>
            <a:r>
              <a:rPr lang="en-US" sz="1200" dirty="0" err="1" smtClean="0"/>
              <a:t>Spr</a:t>
            </a:r>
            <a:r>
              <a:rPr lang="en-US" sz="1200" dirty="0" smtClean="0"/>
              <a:t>, Fall)</a:t>
            </a:r>
            <a:endParaRPr lang="en-US" sz="1200" dirty="0"/>
          </a:p>
          <a:p>
            <a:pPr algn="ctr"/>
            <a:r>
              <a:rPr lang="en-US" sz="1200" b="1" dirty="0" smtClean="0"/>
              <a:t>GPS </a:t>
            </a:r>
            <a:r>
              <a:rPr lang="en-US" sz="1200" b="1" dirty="0"/>
              <a:t>Service Learning, </a:t>
            </a:r>
            <a:r>
              <a:rPr lang="en-US" sz="1200" b="1" dirty="0" smtClean="0"/>
              <a:t>1 Credit </a:t>
            </a:r>
            <a:r>
              <a:rPr lang="en-US" sz="1200" b="1" dirty="0"/>
              <a:t>modules </a:t>
            </a:r>
            <a:endParaRPr lang="en-US" sz="1200" b="1" dirty="0" smtClean="0"/>
          </a:p>
          <a:p>
            <a:pPr algn="ctr"/>
            <a:r>
              <a:rPr lang="en-US" sz="1200" dirty="0"/>
              <a:t>Participation in one of </a:t>
            </a:r>
            <a:r>
              <a:rPr lang="en-US" sz="1200" dirty="0" smtClean="0"/>
              <a:t>three 1</a:t>
            </a:r>
            <a:r>
              <a:rPr lang="en-US" sz="1200" dirty="0"/>
              <a:t>) Gallatin County Search and Rescue (SAR) trail mapping; 2) Urban mapping projects with City of Bozeman GIS; 3) AGAI canal mapping to update the Gallatin Valley inventory of water resources.</a:t>
            </a:r>
            <a:endParaRPr lang="en-US" sz="12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8349832" y="2194164"/>
            <a:ext cx="3644544" cy="1200329"/>
          </a:xfrm>
          <a:prstGeom prst="rect">
            <a:avLst/>
          </a:prstGeom>
          <a:solidFill>
            <a:srgbClr val="A1FDA5"/>
          </a:solidFill>
          <a:ln w="254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GPHY 426/429R </a:t>
            </a:r>
            <a:r>
              <a:rPr lang="en-US" sz="1200" dirty="0" smtClean="0"/>
              <a:t> (</a:t>
            </a:r>
            <a:r>
              <a:rPr lang="en-US" sz="1200" dirty="0" err="1" smtClean="0"/>
              <a:t>Spr</a:t>
            </a:r>
            <a:r>
              <a:rPr lang="en-US" sz="1200" dirty="0" smtClean="0"/>
              <a:t>)</a:t>
            </a:r>
            <a:endParaRPr lang="en-US" sz="1200" b="1" dirty="0"/>
          </a:p>
          <a:p>
            <a:pPr algn="ctr"/>
            <a:r>
              <a:rPr lang="en-US" sz="1200" b="1" dirty="0"/>
              <a:t>Remote </a:t>
            </a:r>
            <a:r>
              <a:rPr lang="en-US" sz="1200" b="1" dirty="0" smtClean="0"/>
              <a:t>Sensing, </a:t>
            </a:r>
            <a:r>
              <a:rPr lang="en-US" sz="1200" b="1" dirty="0"/>
              <a:t>3 </a:t>
            </a:r>
            <a:r>
              <a:rPr lang="en-US" sz="1200" b="1" dirty="0" smtClean="0"/>
              <a:t>Credits</a:t>
            </a:r>
          </a:p>
          <a:p>
            <a:pPr algn="ctr"/>
            <a:r>
              <a:rPr lang="en-US" sz="1200" dirty="0"/>
              <a:t> </a:t>
            </a:r>
            <a:r>
              <a:rPr lang="en-US" sz="1200" dirty="0" smtClean="0"/>
              <a:t>Intended </a:t>
            </a:r>
            <a:r>
              <a:rPr lang="en-US" sz="1200" dirty="0"/>
              <a:t>for students not in geospatial or GIS majors or minors. Theory and application of remote sensing, the electromagnetic spectrum, earth-energy interactions, and operation of multispectral sensors.</a:t>
            </a:r>
            <a:endParaRPr lang="en-US" sz="12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8349832" y="3796007"/>
            <a:ext cx="3644543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GPHY XXX </a:t>
            </a:r>
            <a:r>
              <a:rPr lang="en-US" sz="1200" dirty="0" smtClean="0"/>
              <a:t>(Pending)</a:t>
            </a:r>
            <a:br>
              <a:rPr lang="en-US" sz="1200" dirty="0" smtClean="0"/>
            </a:br>
            <a:r>
              <a:rPr lang="en-US" sz="1200" b="1" dirty="0" smtClean="0"/>
              <a:t>Advanced </a:t>
            </a:r>
            <a:r>
              <a:rPr lang="en-US" sz="1200" b="1" dirty="0"/>
              <a:t>Remote Sensing</a:t>
            </a:r>
          </a:p>
        </p:txBody>
      </p:sp>
      <p:cxnSp>
        <p:nvCxnSpPr>
          <p:cNvPr id="47" name="Straight Arrow Connector 46"/>
          <p:cNvCxnSpPr>
            <a:stCxn id="6" idx="2"/>
          </p:cNvCxnSpPr>
          <p:nvPr/>
        </p:nvCxnSpPr>
        <p:spPr>
          <a:xfrm>
            <a:off x="6099717" y="1817156"/>
            <a:ext cx="4071622" cy="363921"/>
          </a:xfrm>
          <a:prstGeom prst="straightConnector1">
            <a:avLst/>
          </a:prstGeom>
          <a:ln w="317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8" idx="2"/>
          </p:cNvCxnSpPr>
          <p:nvPr/>
        </p:nvCxnSpPr>
        <p:spPr>
          <a:xfrm flipH="1">
            <a:off x="6093203" y="3209827"/>
            <a:ext cx="2036" cy="586180"/>
          </a:xfrm>
          <a:prstGeom prst="straightConnector1">
            <a:avLst/>
          </a:prstGeom>
          <a:ln w="317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6" idx="2"/>
            <a:endCxn id="38" idx="0"/>
          </p:cNvCxnSpPr>
          <p:nvPr/>
        </p:nvCxnSpPr>
        <p:spPr>
          <a:xfrm flipH="1">
            <a:off x="6095239" y="1817156"/>
            <a:ext cx="4478" cy="377008"/>
          </a:xfrm>
          <a:prstGeom prst="straightConnector1">
            <a:avLst/>
          </a:prstGeom>
          <a:ln w="317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13" idx="2"/>
          </p:cNvCxnSpPr>
          <p:nvPr/>
        </p:nvCxnSpPr>
        <p:spPr>
          <a:xfrm flipH="1">
            <a:off x="1945218" y="3025161"/>
            <a:ext cx="6278" cy="781805"/>
          </a:xfrm>
          <a:prstGeom prst="straightConnector1">
            <a:avLst/>
          </a:prstGeom>
          <a:ln w="317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endCxn id="44" idx="0"/>
          </p:cNvCxnSpPr>
          <p:nvPr/>
        </p:nvCxnSpPr>
        <p:spPr>
          <a:xfrm>
            <a:off x="10171339" y="3403475"/>
            <a:ext cx="765" cy="392532"/>
          </a:xfrm>
          <a:prstGeom prst="straightConnector1">
            <a:avLst/>
          </a:prstGeom>
          <a:ln w="317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1536964" y="1860860"/>
            <a:ext cx="938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Prerequisite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159504" y="1860860"/>
            <a:ext cx="938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Prerequisite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9701981" y="1860860"/>
            <a:ext cx="938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Prerequisite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156519" y="3444929"/>
            <a:ext cx="938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Prerequisite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977322" y="3444929"/>
            <a:ext cx="938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Prerequisite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4882781" y="5301213"/>
            <a:ext cx="24338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Geospatial Graduate Offerings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062333" y="5701486"/>
            <a:ext cx="2925573" cy="1015663"/>
          </a:xfrm>
          <a:prstGeom prst="rect">
            <a:avLst/>
          </a:prstGeom>
          <a:solidFill>
            <a:srgbClr val="A1FDA5"/>
          </a:solidFill>
          <a:ln w="25400">
            <a:solidFill>
              <a:schemeClr val="bg1">
                <a:lumMod val="50000"/>
                <a:alpha val="99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fontAlgn="base"/>
            <a:r>
              <a:rPr lang="en-US" sz="1200" b="1" dirty="0"/>
              <a:t>LRES </a:t>
            </a:r>
            <a:r>
              <a:rPr lang="en-US" sz="1200" b="1" dirty="0" smtClean="0"/>
              <a:t>535 </a:t>
            </a:r>
          </a:p>
          <a:p>
            <a:pPr algn="ctr" fontAlgn="base"/>
            <a:r>
              <a:rPr lang="en-US" sz="1200" b="1" dirty="0" smtClean="0"/>
              <a:t>Techniques </a:t>
            </a:r>
            <a:r>
              <a:rPr lang="en-US" sz="1200" b="1" dirty="0"/>
              <a:t>of Spatial </a:t>
            </a:r>
            <a:r>
              <a:rPr lang="en-US" sz="1200" b="1" dirty="0" smtClean="0"/>
              <a:t>Analysis, </a:t>
            </a:r>
            <a:r>
              <a:rPr lang="en-US" sz="1200" b="1" dirty="0"/>
              <a:t>3 Credits</a:t>
            </a:r>
          </a:p>
          <a:p>
            <a:pPr algn="ctr"/>
            <a:r>
              <a:rPr lang="en-US" sz="1200" dirty="0"/>
              <a:t>Emphasis is </a:t>
            </a:r>
            <a:r>
              <a:rPr lang="en-US" sz="1200" dirty="0" smtClean="0"/>
              <a:t>placed </a:t>
            </a:r>
            <a:r>
              <a:rPr lang="en-US" sz="1200" dirty="0"/>
              <a:t>on practical applications </a:t>
            </a:r>
            <a:r>
              <a:rPr lang="en-US" sz="1200" dirty="0" smtClean="0"/>
              <a:t>within geographic </a:t>
            </a:r>
            <a:r>
              <a:rPr lang="en-US" sz="1200" dirty="0"/>
              <a:t>information systems </a:t>
            </a:r>
            <a:r>
              <a:rPr lang="en-US" sz="1200" dirty="0" smtClean="0"/>
              <a:t>&amp;</a:t>
            </a:r>
            <a:r>
              <a:rPr lang="en-US" sz="1200" dirty="0"/>
              <a:t> </a:t>
            </a:r>
            <a:r>
              <a:rPr lang="en-US" sz="1200" dirty="0" smtClean="0"/>
              <a:t>image </a:t>
            </a:r>
            <a:r>
              <a:rPr lang="en-US" sz="1200" dirty="0"/>
              <a:t>processing.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194442" y="5701486"/>
            <a:ext cx="2743200" cy="1015663"/>
          </a:xfrm>
          <a:prstGeom prst="rect">
            <a:avLst/>
          </a:prstGeom>
          <a:solidFill>
            <a:srgbClr val="A1FDA5"/>
          </a:solidFill>
          <a:ln w="254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LRES </a:t>
            </a:r>
            <a:r>
              <a:rPr lang="en-US" sz="1200" b="1" dirty="0" smtClean="0"/>
              <a:t>525 </a:t>
            </a:r>
            <a:r>
              <a:rPr lang="en-US" sz="1200" dirty="0" smtClean="0"/>
              <a:t>(</a:t>
            </a:r>
            <a:r>
              <a:rPr lang="en-US" sz="1200" dirty="0" err="1" smtClean="0"/>
              <a:t>Spr</a:t>
            </a:r>
            <a:r>
              <a:rPr lang="en-US" sz="1200" dirty="0" smtClean="0"/>
              <a:t>) </a:t>
            </a:r>
            <a:endParaRPr lang="en-US" sz="1200" dirty="0"/>
          </a:p>
          <a:p>
            <a:pPr algn="ctr"/>
            <a:r>
              <a:rPr lang="en-US" sz="1200" b="1" dirty="0" smtClean="0"/>
              <a:t>Applied </a:t>
            </a:r>
            <a:r>
              <a:rPr lang="en-US" sz="1200" b="1" dirty="0"/>
              <a:t>Remote </a:t>
            </a:r>
            <a:r>
              <a:rPr lang="en-US" sz="1200" b="1" dirty="0" smtClean="0"/>
              <a:t>Sensing, 3 Credits</a:t>
            </a:r>
          </a:p>
          <a:p>
            <a:pPr algn="ctr"/>
            <a:r>
              <a:rPr lang="en-US" sz="1200" dirty="0"/>
              <a:t> Emphasis is on using remote </a:t>
            </a:r>
            <a:r>
              <a:rPr lang="en-US" sz="1200" dirty="0" smtClean="0"/>
              <a:t>s                         </a:t>
            </a:r>
            <a:r>
              <a:rPr lang="en-US" sz="1200" dirty="0" err="1" smtClean="0"/>
              <a:t>ensing</a:t>
            </a:r>
            <a:r>
              <a:rPr lang="en-US" sz="1200" dirty="0" smtClean="0"/>
              <a:t> </a:t>
            </a:r>
            <a:r>
              <a:rPr lang="en-US" sz="1200" dirty="0"/>
              <a:t>technologies for solving applied land resource issues.</a:t>
            </a:r>
            <a:endParaRPr lang="en-US" sz="12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124692" y="5473652"/>
            <a:ext cx="27432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GPHY 504 </a:t>
            </a:r>
          </a:p>
          <a:p>
            <a:pPr algn="ctr"/>
            <a:r>
              <a:rPr lang="en-US" sz="1200" b="1" dirty="0" smtClean="0"/>
              <a:t>GIS </a:t>
            </a:r>
            <a:r>
              <a:rPr lang="en-US" sz="1200" b="1" dirty="0"/>
              <a:t>Research </a:t>
            </a:r>
            <a:r>
              <a:rPr lang="en-US" sz="1200" b="1" dirty="0" smtClean="0"/>
              <a:t>Fundamentals, </a:t>
            </a:r>
            <a:r>
              <a:rPr lang="fr-FR" sz="1200" b="1" dirty="0" smtClean="0"/>
              <a:t>3 </a:t>
            </a:r>
            <a:r>
              <a:rPr lang="fr-FR" sz="1200" b="1" dirty="0" err="1" smtClean="0"/>
              <a:t>Credits</a:t>
            </a:r>
            <a:endParaRPr lang="en-US" sz="1200" b="1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52B0C2E7-E222-41AB-9A6C-782B4331081B}"/>
              </a:ext>
            </a:extLst>
          </p:cNvPr>
          <p:cNvSpPr txBox="1"/>
          <p:nvPr/>
        </p:nvSpPr>
        <p:spPr>
          <a:xfrm>
            <a:off x="124692" y="6229846"/>
            <a:ext cx="2968886" cy="461665"/>
          </a:xfrm>
          <a:prstGeom prst="rect">
            <a:avLst/>
          </a:prstGeom>
          <a:solidFill>
            <a:srgbClr val="FFFF00"/>
          </a:solidFill>
          <a:ln w="254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LRES 505 </a:t>
            </a:r>
            <a:r>
              <a:rPr lang="en-US" sz="1200" dirty="0" smtClean="0"/>
              <a:t>(On-line, Pending) CI                      M</a:t>
            </a:r>
            <a:endParaRPr lang="en-US" sz="1200" dirty="0"/>
          </a:p>
          <a:p>
            <a:pPr algn="ctr"/>
            <a:r>
              <a:rPr lang="en-US" sz="1200" b="1" dirty="0"/>
              <a:t>Concepts of GIS in Env </a:t>
            </a:r>
            <a:r>
              <a:rPr lang="en-US" sz="1200" b="1" dirty="0" err="1"/>
              <a:t>Sci</a:t>
            </a:r>
            <a:r>
              <a:rPr lang="en-US" sz="1200" b="1" dirty="0"/>
              <a:t> </a:t>
            </a:r>
            <a:r>
              <a:rPr lang="en-US" sz="1200" dirty="0" smtClean="0"/>
              <a:t>(Summer, </a:t>
            </a:r>
            <a:r>
              <a:rPr lang="en-US" sz="1200" dirty="0"/>
              <a:t>8 </a:t>
            </a:r>
            <a:r>
              <a:rPr lang="en-US" sz="1200" dirty="0" err="1" smtClean="0"/>
              <a:t>wks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89" name="Rectangle 88"/>
          <p:cNvSpPr/>
          <p:nvPr/>
        </p:nvSpPr>
        <p:spPr>
          <a:xfrm>
            <a:off x="4619763" y="232926"/>
            <a:ext cx="294688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Geospatial Undergraduate Curriculum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1" name="Straight Connector 110"/>
          <p:cNvCxnSpPr/>
          <p:nvPr/>
        </p:nvCxnSpPr>
        <p:spPr>
          <a:xfrm flipV="1">
            <a:off x="3717" y="5257800"/>
            <a:ext cx="12188283" cy="1672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39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9092089" y="5312179"/>
            <a:ext cx="2902286" cy="1491441"/>
            <a:chOff x="8968407" y="5312603"/>
            <a:chExt cx="2902286" cy="1491441"/>
          </a:xfrm>
        </p:grpSpPr>
        <p:sp>
          <p:nvSpPr>
            <p:cNvPr id="86" name="TextBox 85"/>
            <p:cNvSpPr txBox="1"/>
            <p:nvPr/>
          </p:nvSpPr>
          <p:spPr>
            <a:xfrm>
              <a:off x="8968407" y="5827491"/>
              <a:ext cx="2902286" cy="46166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LRES </a:t>
              </a:r>
              <a:r>
                <a:rPr lang="en-US" sz="1200" b="1" dirty="0" smtClean="0"/>
                <a:t>573 </a:t>
              </a:r>
              <a:r>
                <a:rPr lang="en-US" sz="1200" dirty="0" smtClean="0"/>
                <a:t>(Fall, On-line)</a:t>
              </a:r>
              <a:endParaRPr lang="en-US" sz="1200" dirty="0"/>
            </a:p>
            <a:p>
              <a:pPr algn="ctr"/>
              <a:r>
                <a:rPr lang="en-US" sz="1200" b="1" dirty="0"/>
                <a:t>Remote Sensing Applications in </a:t>
              </a:r>
              <a:r>
                <a:rPr lang="en-US" sz="1200" b="1" dirty="0" err="1"/>
                <a:t>Env</a:t>
              </a:r>
              <a:r>
                <a:rPr lang="en-US" sz="1200" b="1" dirty="0"/>
                <a:t> </a:t>
              </a:r>
              <a:r>
                <a:rPr lang="en-US" sz="1200" b="1" dirty="0" err="1" smtClean="0"/>
                <a:t>Sci</a:t>
              </a:r>
              <a:endParaRPr lang="en-US" sz="1200" b="1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9320535" y="6342379"/>
              <a:ext cx="2550158" cy="46166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GPHY 591 </a:t>
              </a:r>
              <a:endParaRPr lang="en-US" sz="1200" b="1" dirty="0" smtClean="0"/>
            </a:p>
            <a:p>
              <a:pPr algn="ctr"/>
              <a:r>
                <a:rPr lang="en-US" sz="1200" b="1" dirty="0" smtClean="0"/>
                <a:t>Geospatial Special Topics, </a:t>
              </a:r>
              <a:r>
                <a:rPr lang="en-US" sz="1200" b="1" dirty="0"/>
                <a:t>1-4 </a:t>
              </a:r>
              <a:r>
                <a:rPr lang="en-US" sz="1200" b="1" dirty="0" smtClean="0"/>
                <a:t>Credits</a:t>
              </a:r>
              <a:endParaRPr lang="en-US" sz="1200" b="1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968407" y="5312603"/>
              <a:ext cx="2902286" cy="46166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LRES </a:t>
              </a:r>
              <a:r>
                <a:rPr lang="en-US" sz="1200" b="1" dirty="0" smtClean="0"/>
                <a:t>572 </a:t>
              </a:r>
              <a:r>
                <a:rPr lang="en-US" sz="1200" dirty="0" smtClean="0"/>
                <a:t>(Fall, On-line)</a:t>
              </a:r>
              <a:endParaRPr lang="en-US" sz="1200" dirty="0"/>
            </a:p>
            <a:p>
              <a:pPr algn="ctr"/>
              <a:r>
                <a:rPr lang="en-US" sz="1200" b="1" dirty="0"/>
                <a:t>Frontiers in Remote </a:t>
              </a:r>
              <a:r>
                <a:rPr lang="en-US" sz="1200" b="1" dirty="0" smtClean="0"/>
                <a:t>Sensing, 1 Credit</a:t>
              </a:r>
              <a:endParaRPr lang="en-US" sz="1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39855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395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Loi, Anne</dc:creator>
  <cp:lastModifiedBy>Loi, Anne</cp:lastModifiedBy>
  <cp:revision>46</cp:revision>
  <dcterms:created xsi:type="dcterms:W3CDTF">2020-02-28T19:58:18Z</dcterms:created>
  <dcterms:modified xsi:type="dcterms:W3CDTF">2020-09-28T17:58:40Z</dcterms:modified>
</cp:coreProperties>
</file>