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handoutMasterIdLst>
    <p:handoutMasterId r:id="rId34"/>
  </p:handoutMasterIdLst>
  <p:sldIdLst>
    <p:sldId id="257" r:id="rId2"/>
    <p:sldId id="275" r:id="rId3"/>
    <p:sldId id="276" r:id="rId4"/>
    <p:sldId id="296" r:id="rId5"/>
    <p:sldId id="313" r:id="rId6"/>
    <p:sldId id="277" r:id="rId7"/>
    <p:sldId id="317" r:id="rId8"/>
    <p:sldId id="280" r:id="rId9"/>
    <p:sldId id="281" r:id="rId10"/>
    <p:sldId id="305" r:id="rId11"/>
    <p:sldId id="303" r:id="rId12"/>
    <p:sldId id="283" r:id="rId13"/>
    <p:sldId id="301" r:id="rId14"/>
    <p:sldId id="315" r:id="rId15"/>
    <p:sldId id="302" r:id="rId16"/>
    <p:sldId id="316" r:id="rId17"/>
    <p:sldId id="292" r:id="rId18"/>
    <p:sldId id="293" r:id="rId19"/>
    <p:sldId id="285" r:id="rId20"/>
    <p:sldId id="286" r:id="rId21"/>
    <p:sldId id="287" r:id="rId22"/>
    <p:sldId id="289" r:id="rId23"/>
    <p:sldId id="290" r:id="rId24"/>
    <p:sldId id="318" r:id="rId25"/>
    <p:sldId id="319" r:id="rId26"/>
    <p:sldId id="291" r:id="rId27"/>
    <p:sldId id="294" r:id="rId28"/>
    <p:sldId id="297" r:id="rId29"/>
    <p:sldId id="298" r:id="rId30"/>
    <p:sldId id="295" r:id="rId31"/>
    <p:sldId id="299" r:id="rId32"/>
    <p:sldId id="273" r:id="rId33"/>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6" d="100"/>
          <a:sy n="96" d="100"/>
        </p:scale>
        <p:origin x="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4820"/>
          </a:xfrm>
          <a:prstGeom prst="rect">
            <a:avLst/>
          </a:prstGeom>
        </p:spPr>
        <p:txBody>
          <a:bodyPr vert="horz" lIns="92486" tIns="46243" rIns="92486" bIns="46243" rtlCol="0"/>
          <a:lstStyle>
            <a:lvl1pPr algn="r">
              <a:defRPr sz="1200"/>
            </a:lvl1pPr>
          </a:lstStyle>
          <a:p>
            <a:fld id="{69866318-23C3-4EA7-8E6A-25E3C50901F1}" type="datetimeFigureOut">
              <a:rPr lang="en-US" smtClean="0"/>
              <a:t>3/4/2019</a:t>
            </a:fld>
            <a:endParaRPr lang="en-US"/>
          </a:p>
        </p:txBody>
      </p:sp>
      <p:sp>
        <p:nvSpPr>
          <p:cNvPr id="4" name="Footer Placeholder 3"/>
          <p:cNvSpPr>
            <a:spLocks noGrp="1"/>
          </p:cNvSpPr>
          <p:nvPr>
            <p:ph type="ftr" sz="quarter" idx="2"/>
          </p:nvPr>
        </p:nvSpPr>
        <p:spPr>
          <a:xfrm>
            <a:off x="0" y="8829966"/>
            <a:ext cx="2982119" cy="464820"/>
          </a:xfrm>
          <a:prstGeom prst="rect">
            <a:avLst/>
          </a:prstGeom>
        </p:spPr>
        <p:txBody>
          <a:bodyPr vert="horz" lIns="92486" tIns="46243" rIns="92486" bIns="46243"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966"/>
            <a:ext cx="2982119" cy="464820"/>
          </a:xfrm>
          <a:prstGeom prst="rect">
            <a:avLst/>
          </a:prstGeom>
        </p:spPr>
        <p:txBody>
          <a:bodyPr vert="horz" lIns="92486" tIns="46243" rIns="92486" bIns="46243" rtlCol="0" anchor="b"/>
          <a:lstStyle>
            <a:lvl1pPr algn="r">
              <a:defRPr sz="1200"/>
            </a:lvl1pPr>
          </a:lstStyle>
          <a:p>
            <a:fld id="{BBC6CFA0-6DBF-4884-A827-3E5CDC48EDD7}" type="slidenum">
              <a:rPr lang="en-US" smtClean="0"/>
              <a:t>‹#›</a:t>
            </a:fld>
            <a:endParaRPr lang="en-US"/>
          </a:p>
        </p:txBody>
      </p:sp>
    </p:spTree>
    <p:extLst>
      <p:ext uri="{BB962C8B-B14F-4D97-AF65-F5344CB8AC3E}">
        <p14:creationId xmlns:p14="http://schemas.microsoft.com/office/powerpoint/2010/main" val="34126396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a:t>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3/4/2019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montana.box.com/" TargetMode="External"/><Relationship Id="rId2" Type="http://schemas.openxmlformats.org/officeDocument/2006/relationships/hyperlink" Target="http://www.montana.edu/box" TargetMode="External"/><Relationship Id="rId1" Type="http://schemas.openxmlformats.org/officeDocument/2006/relationships/slideLayout" Target="../slideLayouts/slideLayout2.xml"/><Relationship Id="rId4" Type="http://schemas.openxmlformats.org/officeDocument/2006/relationships/hyperlink" Target="mailto:Fournier@montana.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asmsusustain@montana.edu" TargetMode="External"/><Relationship Id="rId2" Type="http://schemas.openxmlformats.org/officeDocument/2006/relationships/hyperlink" Target="mailto:logunnorris@montan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zacharymartinez@montana.edu" TargetMode="External"/><Relationship Id="rId2" Type="http://schemas.openxmlformats.org/officeDocument/2006/relationships/hyperlink" Target="mailto:Kristin.Harbuck@montana.edu" TargetMode="External"/><Relationship Id="rId1" Type="http://schemas.openxmlformats.org/officeDocument/2006/relationships/slideLayout" Target="../slideLayouts/slideLayout2.xml"/><Relationship Id="rId5" Type="http://schemas.openxmlformats.org/officeDocument/2006/relationships/hyperlink" Target="mailto:UBSHelp@montana.edu" TargetMode="External"/><Relationship Id="rId4" Type="http://schemas.openxmlformats.org/officeDocument/2006/relationships/hyperlink" Target="mailto:Fournier@montana.ed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montana.edu/policy/gif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4025" y="1828801"/>
            <a:ext cx="6619568" cy="2338798"/>
          </a:xfrm>
        </p:spPr>
        <p:txBody>
          <a:bodyPr>
            <a:normAutofit/>
          </a:bodyPr>
          <a:lstStyle/>
          <a:p>
            <a:r>
              <a:rPr lang="en-US" sz="7200" dirty="0">
                <a:latin typeface="Britannic Bold" panose="020B0903060703020204" pitchFamily="34" charset="0"/>
              </a:rPr>
              <a:t>Asset Management</a:t>
            </a:r>
          </a:p>
        </p:txBody>
      </p:sp>
      <p:pic>
        <p:nvPicPr>
          <p:cNvPr id="6" name="Picture 5"/>
          <p:cNvPicPr>
            <a:picLocks noChangeAspect="1"/>
          </p:cNvPicPr>
          <p:nvPr/>
        </p:nvPicPr>
        <p:blipFill>
          <a:blip r:embed="rId2"/>
          <a:stretch>
            <a:fillRect/>
          </a:stretch>
        </p:blipFill>
        <p:spPr>
          <a:xfrm>
            <a:off x="1654996" y="4765268"/>
            <a:ext cx="1566808" cy="1225402"/>
          </a:xfrm>
          <a:prstGeom prst="rect">
            <a:avLst/>
          </a:prstGeom>
        </p:spPr>
      </p:pic>
      <p:pic>
        <p:nvPicPr>
          <p:cNvPr id="7" name="Picture 6"/>
          <p:cNvPicPr>
            <a:picLocks noChangeAspect="1"/>
          </p:cNvPicPr>
          <p:nvPr/>
        </p:nvPicPr>
        <p:blipFill>
          <a:blip r:embed="rId3"/>
          <a:stretch>
            <a:fillRect/>
          </a:stretch>
        </p:blipFill>
        <p:spPr>
          <a:xfrm>
            <a:off x="4361914" y="4655530"/>
            <a:ext cx="1560711" cy="1335140"/>
          </a:xfrm>
          <a:prstGeom prst="rect">
            <a:avLst/>
          </a:prstGeom>
        </p:spPr>
      </p:pic>
      <p:pic>
        <p:nvPicPr>
          <p:cNvPr id="8" name="Picture 7"/>
          <p:cNvPicPr>
            <a:picLocks noChangeAspect="1"/>
          </p:cNvPicPr>
          <p:nvPr/>
        </p:nvPicPr>
        <p:blipFill>
          <a:blip r:embed="rId4"/>
          <a:stretch>
            <a:fillRect/>
          </a:stretch>
        </p:blipFill>
        <p:spPr>
          <a:xfrm>
            <a:off x="6760121" y="462781"/>
            <a:ext cx="2206943" cy="2005758"/>
          </a:xfrm>
          <a:prstGeom prst="rect">
            <a:avLst/>
          </a:prstGeom>
        </p:spPr>
      </p:pic>
      <p:pic>
        <p:nvPicPr>
          <p:cNvPr id="10" name="Picture 9"/>
          <p:cNvPicPr>
            <a:picLocks noChangeAspect="1"/>
          </p:cNvPicPr>
          <p:nvPr/>
        </p:nvPicPr>
        <p:blipFill>
          <a:blip r:embed="rId5"/>
          <a:stretch>
            <a:fillRect/>
          </a:stretch>
        </p:blipFill>
        <p:spPr>
          <a:xfrm>
            <a:off x="323449" y="462781"/>
            <a:ext cx="1841152" cy="1652159"/>
          </a:xfrm>
          <a:prstGeom prst="rect">
            <a:avLst/>
          </a:prstGeom>
        </p:spPr>
      </p:pic>
      <p:sp>
        <p:nvSpPr>
          <p:cNvPr id="3" name="TextBox 2"/>
          <p:cNvSpPr txBox="1"/>
          <p:nvPr/>
        </p:nvSpPr>
        <p:spPr>
          <a:xfrm>
            <a:off x="7062735" y="5586983"/>
            <a:ext cx="1665844" cy="369332"/>
          </a:xfrm>
          <a:prstGeom prst="rect">
            <a:avLst/>
          </a:prstGeom>
          <a:noFill/>
        </p:spPr>
        <p:txBody>
          <a:bodyPr wrap="square" rtlCol="0">
            <a:spAutoFit/>
          </a:bodyPr>
          <a:lstStyle/>
          <a:p>
            <a:r>
              <a:rPr lang="en-US" dirty="0"/>
              <a:t>March 8, 2019</a:t>
            </a:r>
          </a:p>
        </p:txBody>
      </p:sp>
    </p:spTree>
    <p:extLst>
      <p:ext uri="{BB962C8B-B14F-4D97-AF65-F5344CB8AC3E}">
        <p14:creationId xmlns:p14="http://schemas.microsoft.com/office/powerpoint/2010/main" val="221482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MSU Box for Capital Reports</a:t>
            </a:r>
          </a:p>
        </p:txBody>
      </p:sp>
      <p:sp>
        <p:nvSpPr>
          <p:cNvPr id="3" name="Content Placeholder 2"/>
          <p:cNvSpPr>
            <a:spLocks noGrp="1"/>
          </p:cNvSpPr>
          <p:nvPr>
            <p:ph idx="1"/>
          </p:nvPr>
        </p:nvSpPr>
        <p:spPr>
          <a:xfrm>
            <a:off x="457200" y="1417638"/>
            <a:ext cx="8229600" cy="4708525"/>
          </a:xfrm>
        </p:spPr>
        <p:txBody>
          <a:bodyPr>
            <a:normAutofit/>
          </a:bodyPr>
          <a:lstStyle/>
          <a:p>
            <a:r>
              <a:rPr lang="en-US" b="1" dirty="0"/>
              <a:t>Montana State Box</a:t>
            </a:r>
            <a:endParaRPr lang="en-US" dirty="0"/>
          </a:p>
          <a:p>
            <a:r>
              <a:rPr lang="en-US" dirty="0"/>
              <a:t>For login and other instructions please visit:</a:t>
            </a:r>
            <a:br>
              <a:rPr lang="en-US" dirty="0"/>
            </a:br>
            <a:r>
              <a:rPr lang="en-US" u="sng" dirty="0">
                <a:hlinkClick r:id="rId2"/>
              </a:rPr>
              <a:t>www.montana.edu/box</a:t>
            </a:r>
            <a:r>
              <a:rPr lang="en-US" dirty="0"/>
              <a:t>.</a:t>
            </a:r>
          </a:p>
          <a:p>
            <a:r>
              <a:rPr lang="en-US" dirty="0"/>
              <a:t>Access your Montana State Box account here: </a:t>
            </a:r>
            <a:r>
              <a:rPr lang="en-US" dirty="0">
                <a:hlinkClick r:id="rId3" tooltip="Montana State Box"/>
              </a:rPr>
              <a:t>https://montana.box.com</a:t>
            </a:r>
            <a:endParaRPr lang="en-US" dirty="0"/>
          </a:p>
          <a:p>
            <a:r>
              <a:rPr lang="en-US" dirty="0"/>
              <a:t>For access to capital reports, email Christina at </a:t>
            </a:r>
            <a:r>
              <a:rPr lang="en-US" dirty="0">
                <a:hlinkClick r:id="rId4"/>
              </a:rPr>
              <a:t>Fournier@montana.edu</a:t>
            </a:r>
            <a:endParaRPr lang="en-US" dirty="0"/>
          </a:p>
          <a:p>
            <a:pPr marL="0" indent="0">
              <a:buNone/>
            </a:pPr>
            <a:endParaRPr lang="en-US" dirty="0"/>
          </a:p>
        </p:txBody>
      </p:sp>
    </p:spTree>
    <p:extLst>
      <p:ext uri="{BB962C8B-B14F-4D97-AF65-F5344CB8AC3E}">
        <p14:creationId xmlns:p14="http://schemas.microsoft.com/office/powerpoint/2010/main" val="36997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Tagging</a:t>
            </a:r>
          </a:p>
        </p:txBody>
      </p:sp>
      <p:sp>
        <p:nvSpPr>
          <p:cNvPr id="3" name="Content Placeholder 2"/>
          <p:cNvSpPr>
            <a:spLocks noGrp="1"/>
          </p:cNvSpPr>
          <p:nvPr>
            <p:ph idx="1"/>
          </p:nvPr>
        </p:nvSpPr>
        <p:spPr>
          <a:xfrm>
            <a:off x="231228" y="1219200"/>
            <a:ext cx="8660524" cy="4906963"/>
          </a:xfrm>
        </p:spPr>
        <p:txBody>
          <a:bodyPr>
            <a:normAutofit/>
          </a:bodyPr>
          <a:lstStyle/>
          <a:p>
            <a:r>
              <a:rPr lang="en-US" dirty="0"/>
              <a:t>Radio Frequency Identification (RFID)</a:t>
            </a:r>
          </a:p>
          <a:p>
            <a:pPr lvl="1"/>
            <a:r>
              <a:rPr lang="en-US" dirty="0"/>
              <a:t>The system uses passive RFID technology	</a:t>
            </a:r>
          </a:p>
          <a:p>
            <a:pPr lvl="2"/>
            <a:r>
              <a:rPr lang="en-US" dirty="0"/>
              <a:t>The RFID tag only transmits a signal to the RFID reader</a:t>
            </a:r>
          </a:p>
          <a:p>
            <a:pPr lvl="2"/>
            <a:r>
              <a:rPr lang="en-US" dirty="0"/>
              <a:t>No signal is generated unless the tag is ‘speaking’ to a nearby reader</a:t>
            </a:r>
          </a:p>
          <a:p>
            <a:pPr marL="457200"/>
            <a:r>
              <a:rPr lang="en-US" dirty="0"/>
              <a:t>Barcode, rather than RFID, tags will be used on any sensitive equipment.</a:t>
            </a:r>
          </a:p>
          <a:p>
            <a:pPr marL="114300" indent="0">
              <a:buNone/>
            </a:pPr>
            <a:endParaRPr lang="en-US" sz="2200" dirty="0"/>
          </a:p>
          <a:p>
            <a:pPr marL="114300" indent="0">
              <a:buNone/>
            </a:pPr>
            <a:r>
              <a:rPr lang="en-US" sz="2200" dirty="0"/>
              <a:t>We do not anticipate any issues or interference with most capital equipment; however barcode tags will be used on those pieces that are unable to utilize the RFID technology.</a:t>
            </a:r>
          </a:p>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201745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67FFF-EC3E-4F63-B803-FDFEA93AEE54}"/>
              </a:ext>
            </a:extLst>
          </p:cNvPr>
          <p:cNvPicPr>
            <a:picLocks noChangeAspect="1"/>
          </p:cNvPicPr>
          <p:nvPr/>
        </p:nvPicPr>
        <p:blipFill>
          <a:blip r:embed="rId2"/>
          <a:stretch>
            <a:fillRect/>
          </a:stretch>
        </p:blipFill>
        <p:spPr>
          <a:xfrm>
            <a:off x="4013231" y="1406306"/>
            <a:ext cx="5023248" cy="2456875"/>
          </a:xfrm>
          <a:prstGeom prst="rect">
            <a:avLst/>
          </a:prstGeom>
        </p:spPr>
      </p:pic>
      <p:sp>
        <p:nvSpPr>
          <p:cNvPr id="2" name="Title 1"/>
          <p:cNvSpPr>
            <a:spLocks noGrp="1"/>
          </p:cNvSpPr>
          <p:nvPr>
            <p:ph type="title"/>
          </p:nvPr>
        </p:nvSpPr>
        <p:spPr/>
        <p:txBody>
          <a:bodyPr/>
          <a:lstStyle/>
          <a:p>
            <a:r>
              <a:rPr lang="en-US" dirty="0"/>
              <a:t>Surplus Property/Disposals</a:t>
            </a:r>
          </a:p>
        </p:txBody>
      </p:sp>
      <p:sp>
        <p:nvSpPr>
          <p:cNvPr id="3" name="Content Placeholder 2"/>
          <p:cNvSpPr>
            <a:spLocks noGrp="1"/>
          </p:cNvSpPr>
          <p:nvPr>
            <p:ph idx="1"/>
          </p:nvPr>
        </p:nvSpPr>
        <p:spPr>
          <a:xfrm>
            <a:off x="285750" y="1600200"/>
            <a:ext cx="7454963" cy="4525963"/>
          </a:xfrm>
        </p:spPr>
        <p:txBody>
          <a:bodyPr>
            <a:normAutofit fontScale="92500" lnSpcReduction="20000"/>
          </a:bodyPr>
          <a:lstStyle/>
          <a:p>
            <a:pPr marL="0" indent="0">
              <a:buNone/>
            </a:pPr>
            <a:r>
              <a:rPr lang="en-US" sz="2800" dirty="0"/>
              <a:t>Starts with a </a:t>
            </a:r>
            <a:r>
              <a:rPr lang="en-US" sz="2800" u="sng" dirty="0"/>
              <a:t>PARR form</a:t>
            </a:r>
            <a:r>
              <a:rPr lang="en-US" sz="2800" dirty="0"/>
              <a:t>:</a:t>
            </a:r>
          </a:p>
          <a:p>
            <a:pPr marL="0" indent="0">
              <a:buNone/>
            </a:pPr>
            <a:endParaRPr lang="en-US" sz="2800" dirty="0"/>
          </a:p>
          <a:p>
            <a:pPr marL="0" indent="0">
              <a:buNone/>
            </a:pPr>
            <a:endParaRPr lang="en-US" sz="2800" dirty="0"/>
          </a:p>
          <a:p>
            <a:pPr marL="0" indent="0">
              <a:buNone/>
            </a:pPr>
            <a:r>
              <a:rPr lang="en-US" dirty="0"/>
              <a:t>Applies to any item on </a:t>
            </a:r>
          </a:p>
          <a:p>
            <a:pPr marL="0" indent="0">
              <a:buNone/>
            </a:pPr>
            <a:r>
              <a:rPr lang="en-US" dirty="0"/>
              <a:t>campus with a value</a:t>
            </a:r>
          </a:p>
          <a:p>
            <a:pPr marL="0" indent="0">
              <a:buNone/>
            </a:pPr>
            <a:r>
              <a:rPr lang="en-US" dirty="0"/>
              <a:t>greater than $25</a:t>
            </a:r>
          </a:p>
          <a:p>
            <a:pPr marL="0" indent="0">
              <a:buNone/>
            </a:pPr>
            <a:endParaRPr lang="en-US" dirty="0"/>
          </a:p>
          <a:p>
            <a:pPr marL="0" indent="0">
              <a:buNone/>
            </a:pPr>
            <a:r>
              <a:rPr lang="en-US" dirty="0"/>
              <a:t>Disposal can mean: </a:t>
            </a:r>
            <a:r>
              <a:rPr lang="en-US" altLang="en-US" dirty="0"/>
              <a:t>sales, cannibalization, junk/broken, transfers (internal and external), trade-in</a:t>
            </a:r>
            <a:endParaRPr lang="en-US" dirty="0"/>
          </a:p>
          <a:p>
            <a:pPr marL="0" indent="0">
              <a:buNone/>
            </a:pPr>
            <a:endParaRPr lang="en-US" dirty="0"/>
          </a:p>
        </p:txBody>
      </p:sp>
      <p:sp>
        <p:nvSpPr>
          <p:cNvPr id="9" name="Oval 8"/>
          <p:cNvSpPr/>
          <p:nvPr/>
        </p:nvSpPr>
        <p:spPr>
          <a:xfrm>
            <a:off x="5873722" y="2648606"/>
            <a:ext cx="2385848" cy="32093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309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66FD36-CD51-4343-B2DB-75B02937EEDB}"/>
              </a:ext>
            </a:extLst>
          </p:cNvPr>
          <p:cNvPicPr>
            <a:picLocks noChangeAspect="1"/>
          </p:cNvPicPr>
          <p:nvPr/>
        </p:nvPicPr>
        <p:blipFill>
          <a:blip r:embed="rId2"/>
          <a:stretch>
            <a:fillRect/>
          </a:stretch>
        </p:blipFill>
        <p:spPr>
          <a:xfrm>
            <a:off x="1076325" y="1207694"/>
            <a:ext cx="5159615" cy="4442611"/>
          </a:xfrm>
          <a:prstGeom prst="rect">
            <a:avLst/>
          </a:prstGeom>
        </p:spPr>
      </p:pic>
      <p:sp>
        <p:nvSpPr>
          <p:cNvPr id="2" name="Title 1"/>
          <p:cNvSpPr>
            <a:spLocks noGrp="1"/>
          </p:cNvSpPr>
          <p:nvPr>
            <p:ph type="title"/>
          </p:nvPr>
        </p:nvSpPr>
        <p:spPr/>
        <p:txBody>
          <a:bodyPr/>
          <a:lstStyle/>
          <a:p>
            <a:r>
              <a:rPr lang="en-US" dirty="0"/>
              <a:t>Surplus Property/Disposals</a:t>
            </a:r>
          </a:p>
        </p:txBody>
      </p:sp>
      <p:sp>
        <p:nvSpPr>
          <p:cNvPr id="8" name="Oval 7"/>
          <p:cNvSpPr/>
          <p:nvPr/>
        </p:nvSpPr>
        <p:spPr>
          <a:xfrm>
            <a:off x="4312467" y="2276986"/>
            <a:ext cx="1776248" cy="41647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92589" y="1989611"/>
            <a:ext cx="2141811" cy="1815882"/>
          </a:xfrm>
          <a:prstGeom prst="rect">
            <a:avLst/>
          </a:prstGeom>
          <a:solidFill>
            <a:schemeClr val="bg1"/>
          </a:solidFill>
        </p:spPr>
        <p:txBody>
          <a:bodyPr wrap="square" rtlCol="0">
            <a:spAutoFit/>
          </a:bodyPr>
          <a:lstStyle/>
          <a:p>
            <a:r>
              <a:rPr lang="en-US" sz="1400" dirty="0"/>
              <a:t>An index number must be included when you submit the form.  If PM is taking your items to our storage you will </a:t>
            </a:r>
            <a:r>
              <a:rPr lang="en-US" sz="1400" u="sng" dirty="0"/>
              <a:t>not</a:t>
            </a:r>
            <a:r>
              <a:rPr lang="en-US" sz="1400" dirty="0"/>
              <a:t> be charged.  If the item is to be recycled, Facilities will charge your index for the disposal.</a:t>
            </a:r>
          </a:p>
        </p:txBody>
      </p:sp>
    </p:spTree>
    <p:extLst>
      <p:ext uri="{BB962C8B-B14F-4D97-AF65-F5344CB8AC3E}">
        <p14:creationId xmlns:p14="http://schemas.microsoft.com/office/powerpoint/2010/main" val="86143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71" t="11596" r="65794" b="38979"/>
          <a:stretch/>
        </p:blipFill>
        <p:spPr>
          <a:xfrm>
            <a:off x="337080" y="743230"/>
            <a:ext cx="6957099" cy="5120640"/>
          </a:xfrm>
          <a:prstGeom prst="rect">
            <a:avLst/>
          </a:prstGeom>
        </p:spPr>
      </p:pic>
      <p:sp>
        <p:nvSpPr>
          <p:cNvPr id="3" name="Rectangle 2">
            <a:extLst>
              <a:ext uri="{FF2B5EF4-FFF2-40B4-BE49-F238E27FC236}">
                <a16:creationId xmlns:a16="http://schemas.microsoft.com/office/drawing/2014/main" id="{1AB400F4-F63F-42C5-B488-D63907B060C3}"/>
              </a:ext>
            </a:extLst>
          </p:cNvPr>
          <p:cNvSpPr/>
          <p:nvPr/>
        </p:nvSpPr>
        <p:spPr>
          <a:xfrm>
            <a:off x="688063" y="1874067"/>
            <a:ext cx="2915216" cy="14485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726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Property/Disposals</a:t>
            </a:r>
          </a:p>
        </p:txBody>
      </p:sp>
      <p:sp>
        <p:nvSpPr>
          <p:cNvPr id="3" name="TextBox 2"/>
          <p:cNvSpPr txBox="1"/>
          <p:nvPr/>
        </p:nvSpPr>
        <p:spPr>
          <a:xfrm>
            <a:off x="536028" y="1417638"/>
            <a:ext cx="780918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New PARR form generates a helpdesk ticket, similar to </a:t>
            </a:r>
            <a:r>
              <a:rPr lang="en-US" sz="2400"/>
              <a:t>what UIT </a:t>
            </a:r>
            <a:r>
              <a:rPr lang="en-US" sz="2400" dirty="0"/>
              <a:t>Helpdesk uses</a:t>
            </a:r>
          </a:p>
          <a:p>
            <a:pPr marL="285750" indent="-285750">
              <a:buFont typeface="Arial" panose="020B0604020202020204" pitchFamily="34" charset="0"/>
              <a:buChar char="•"/>
            </a:pPr>
            <a:r>
              <a:rPr lang="en-US" sz="2400" dirty="0"/>
              <a:t>You will receive an email confirmation that your ticket has been submitted</a:t>
            </a:r>
          </a:p>
          <a:p>
            <a:pPr marL="285750" indent="-285750">
              <a:buFont typeface="Arial" panose="020B0604020202020204" pitchFamily="34" charset="0"/>
              <a:buChar char="•"/>
            </a:pPr>
            <a:r>
              <a:rPr lang="en-US" sz="2400" dirty="0"/>
              <a:t>Property Management will use the ‘notes’ function to keep you informed on the progress of your request</a:t>
            </a:r>
          </a:p>
          <a:p>
            <a:pPr marL="285750" indent="-285750">
              <a:buFont typeface="Arial" panose="020B0604020202020204" pitchFamily="34" charset="0"/>
              <a:buChar char="•"/>
            </a:pPr>
            <a:r>
              <a:rPr lang="en-US" sz="2400" dirty="0"/>
              <a:t>Property Management will code your request as ‘resolved’ once E-scrap or Facilities has been notified.  </a:t>
            </a:r>
            <a:r>
              <a:rPr lang="en-US" sz="2400" u="sng" dirty="0"/>
              <a:t>Please do not respond ‘no’</a:t>
            </a:r>
            <a:r>
              <a:rPr lang="en-US" sz="2400" dirty="0"/>
              <a:t>.  Wait until the asset has been removed/relocated, then confirm ‘yes’.  PM has no way of tracking E-scrap or Facilities work order progress.  Your confirmation ‘yes’ will close the ticket.</a:t>
            </a:r>
          </a:p>
        </p:txBody>
      </p:sp>
    </p:spTree>
    <p:extLst>
      <p:ext uri="{BB962C8B-B14F-4D97-AF65-F5344CB8AC3E}">
        <p14:creationId xmlns:p14="http://schemas.microsoft.com/office/powerpoint/2010/main" val="1602279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421234"/>
            <a:ext cx="4831417" cy="4663440"/>
          </a:xfrm>
          <a:prstGeom prst="rect">
            <a:avLst/>
          </a:prstGeom>
        </p:spPr>
      </p:pic>
      <p:pic>
        <p:nvPicPr>
          <p:cNvPr id="3" name="Picture 2"/>
          <p:cNvPicPr>
            <a:picLocks noChangeAspect="1"/>
          </p:cNvPicPr>
          <p:nvPr/>
        </p:nvPicPr>
        <p:blipFill>
          <a:blip r:embed="rId3"/>
          <a:stretch>
            <a:fillRect/>
          </a:stretch>
        </p:blipFill>
        <p:spPr>
          <a:xfrm>
            <a:off x="4665938" y="2033586"/>
            <a:ext cx="4367803" cy="4023360"/>
          </a:xfrm>
          <a:prstGeom prst="rect">
            <a:avLst/>
          </a:prstGeom>
        </p:spPr>
      </p:pic>
    </p:spTree>
    <p:extLst>
      <p:ext uri="{BB962C8B-B14F-4D97-AF65-F5344CB8AC3E}">
        <p14:creationId xmlns:p14="http://schemas.microsoft.com/office/powerpoint/2010/main" val="1985139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Transfers of Capital</a:t>
            </a:r>
          </a:p>
        </p:txBody>
      </p:sp>
      <p:sp>
        <p:nvSpPr>
          <p:cNvPr id="3" name="Content Placeholder 2"/>
          <p:cNvSpPr>
            <a:spLocks noGrp="1"/>
          </p:cNvSpPr>
          <p:nvPr>
            <p:ph idx="1"/>
          </p:nvPr>
        </p:nvSpPr>
        <p:spPr>
          <a:xfrm>
            <a:off x="457200" y="1446213"/>
            <a:ext cx="8229600" cy="4525963"/>
          </a:xfrm>
        </p:spPr>
        <p:txBody>
          <a:bodyPr>
            <a:normAutofit fontScale="85000" lnSpcReduction="10000"/>
          </a:bodyPr>
          <a:lstStyle/>
          <a:p>
            <a:r>
              <a:rPr lang="en-US" dirty="0"/>
              <a:t>Transfers between departments</a:t>
            </a:r>
          </a:p>
          <a:p>
            <a:pPr lvl="1"/>
            <a:r>
              <a:rPr lang="en-US" dirty="0"/>
              <a:t>Department getting rid of item completes the PARR form</a:t>
            </a:r>
          </a:p>
          <a:p>
            <a:pPr lvl="1"/>
            <a:r>
              <a:rPr lang="en-US" dirty="0"/>
              <a:t>Property Management will make the org change to the asset in the system</a:t>
            </a:r>
          </a:p>
          <a:p>
            <a:r>
              <a:rPr lang="en-US" dirty="0"/>
              <a:t>Transfer caused by Professor/PI leaving MSU for another university</a:t>
            </a:r>
          </a:p>
          <a:p>
            <a:pPr lvl="1"/>
            <a:r>
              <a:rPr lang="en-US" dirty="0"/>
              <a:t>Contact Property Management. New process is being developed and will be communicated by OSP soon</a:t>
            </a:r>
          </a:p>
          <a:p>
            <a:pPr lvl="1"/>
            <a:r>
              <a:rPr lang="en-US" dirty="0"/>
              <a:t>Items on a grant may be transferred if OSP approves</a:t>
            </a:r>
          </a:p>
          <a:p>
            <a:pPr lvl="1"/>
            <a:r>
              <a:rPr lang="en-US" dirty="0"/>
              <a:t>Most MSU owned assets will not transfer, that includes items purchased with IDC funds</a:t>
            </a:r>
          </a:p>
        </p:txBody>
      </p:sp>
    </p:spTree>
    <p:extLst>
      <p:ext uri="{BB962C8B-B14F-4D97-AF65-F5344CB8AC3E}">
        <p14:creationId xmlns:p14="http://schemas.microsoft.com/office/powerpoint/2010/main" val="2688258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Trade - Ins</a:t>
            </a: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a:t>Complete PARR form, choosing ‘trade-in capital asset’ from drop down list</a:t>
            </a:r>
          </a:p>
          <a:p>
            <a:r>
              <a:rPr lang="en-US" dirty="0"/>
              <a:t>Send a copy of invoice, showing the transfer credit to Property Management for deletion of asset</a:t>
            </a:r>
          </a:p>
          <a:p>
            <a:r>
              <a:rPr lang="en-US" dirty="0"/>
              <a:t>Make note of transfer on new purchase paperwork (BPA or Pcard).  Invoice should show transfer credit.</a:t>
            </a:r>
          </a:p>
          <a:p>
            <a:r>
              <a:rPr lang="en-US" b="1" u="sng" dirty="0">
                <a:effectLst>
                  <a:outerShdw blurRad="38100" dist="38100" dir="2700000" algn="tl">
                    <a:srgbClr val="000000">
                      <a:alpha val="43137"/>
                    </a:srgbClr>
                  </a:outerShdw>
                </a:effectLst>
              </a:rPr>
              <a:t>Not allowed for vehicles</a:t>
            </a:r>
          </a:p>
          <a:p>
            <a:endParaRPr lang="en-US" dirty="0"/>
          </a:p>
        </p:txBody>
      </p:sp>
    </p:spTree>
    <p:extLst>
      <p:ext uri="{BB962C8B-B14F-4D97-AF65-F5344CB8AC3E}">
        <p14:creationId xmlns:p14="http://schemas.microsoft.com/office/powerpoint/2010/main" val="322660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Management Surplus</a:t>
            </a:r>
          </a:p>
        </p:txBody>
      </p:sp>
      <p:pic>
        <p:nvPicPr>
          <p:cNvPr id="6" name="Content Placeholder 5"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81525"/>
            <a:ext cx="8229600" cy="4522487"/>
          </a:xfrm>
        </p:spPr>
      </p:pic>
      <p:sp>
        <p:nvSpPr>
          <p:cNvPr id="7" name="TextBox 6"/>
          <p:cNvSpPr txBox="1"/>
          <p:nvPr/>
        </p:nvSpPr>
        <p:spPr>
          <a:xfrm>
            <a:off x="2466626" y="4285086"/>
            <a:ext cx="6400492" cy="1200329"/>
          </a:xfrm>
          <a:prstGeom prst="rect">
            <a:avLst/>
          </a:prstGeom>
          <a:noFill/>
        </p:spPr>
        <p:txBody>
          <a:bodyPr wrap="square" rtlCol="0">
            <a:spAutoFit/>
          </a:bodyPr>
          <a:lstStyle/>
          <a:p>
            <a:r>
              <a:rPr lang="en-US" dirty="0"/>
              <a:t>Items are retained for MSU redistribution for at least a period of two weeks.</a:t>
            </a:r>
          </a:p>
          <a:p>
            <a:r>
              <a:rPr lang="en-US" dirty="0"/>
              <a:t>Then they become available to other state agencies, schools, charitable organizations, etc. before being available for public sale.</a:t>
            </a:r>
          </a:p>
        </p:txBody>
      </p:sp>
      <p:sp>
        <p:nvSpPr>
          <p:cNvPr id="5" name="Right Arrow 4"/>
          <p:cNvSpPr/>
          <p:nvPr/>
        </p:nvSpPr>
        <p:spPr>
          <a:xfrm rot="10800000">
            <a:off x="1629103" y="5146784"/>
            <a:ext cx="723900" cy="1714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471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Classification</a:t>
            </a:r>
          </a:p>
        </p:txBody>
      </p:sp>
      <p:sp>
        <p:nvSpPr>
          <p:cNvPr id="3" name="Content Placeholder 2"/>
          <p:cNvSpPr>
            <a:spLocks noGrp="1"/>
          </p:cNvSpPr>
          <p:nvPr>
            <p:ph idx="1"/>
          </p:nvPr>
        </p:nvSpPr>
        <p:spPr>
          <a:xfrm>
            <a:off x="457200" y="1292405"/>
            <a:ext cx="8229600" cy="4874879"/>
          </a:xfrm>
        </p:spPr>
        <p:txBody>
          <a:bodyPr>
            <a:normAutofit lnSpcReduction="10000"/>
          </a:bodyPr>
          <a:lstStyle/>
          <a:p>
            <a:pPr marL="514350" indent="-514350">
              <a:buAutoNum type="arabicPeriod"/>
            </a:pPr>
            <a:r>
              <a:rPr lang="en-US" dirty="0"/>
              <a:t>Capital Assets</a:t>
            </a:r>
          </a:p>
          <a:p>
            <a:pPr marL="1314450" lvl="2" indent="-514350"/>
            <a:r>
              <a:rPr lang="en-US" dirty="0"/>
              <a:t>Cost greater than $5,000</a:t>
            </a:r>
          </a:p>
          <a:p>
            <a:pPr marL="1314450" lvl="2" indent="-514350"/>
            <a:r>
              <a:rPr lang="en-US" dirty="0"/>
              <a:t>Use an expense account code 63xxx</a:t>
            </a:r>
            <a:endParaRPr lang="en-US" sz="2000" dirty="0"/>
          </a:p>
          <a:p>
            <a:pPr marL="514350" indent="-514350">
              <a:buAutoNum type="arabicPeriod" startAt="2"/>
            </a:pPr>
            <a:r>
              <a:rPr lang="en-US" dirty="0"/>
              <a:t>Minor Equipment</a:t>
            </a:r>
          </a:p>
          <a:p>
            <a:pPr marL="1314450" lvl="2" indent="-514350"/>
            <a:r>
              <a:rPr lang="en-US" dirty="0"/>
              <a:t>Cost greater than $1,000 but less than $5,000</a:t>
            </a:r>
          </a:p>
          <a:p>
            <a:pPr marL="1314450" lvl="2" indent="-514350"/>
            <a:r>
              <a:rPr lang="en-US" dirty="0"/>
              <a:t>Use expense account code 62238</a:t>
            </a:r>
          </a:p>
          <a:p>
            <a:pPr marL="514350" indent="-514350">
              <a:buAutoNum type="arabicPeriod" startAt="3"/>
            </a:pPr>
            <a:r>
              <a:rPr lang="en-US" dirty="0"/>
              <a:t>Sensitive Equipment</a:t>
            </a:r>
          </a:p>
          <a:p>
            <a:pPr lvl="2"/>
            <a:r>
              <a:rPr lang="en-US" dirty="0"/>
              <a:t>Cost greater than $100 but less than $5,000</a:t>
            </a:r>
          </a:p>
          <a:p>
            <a:pPr lvl="2"/>
            <a:r>
              <a:rPr lang="en-US" dirty="0"/>
              <a:t>Items at greater risk of theft such as laptops, tablets, iPads, iPods, cell phones, cameras, microscopes, guns, artwork, televisions, musical instruments, etc.</a:t>
            </a:r>
          </a:p>
          <a:p>
            <a:endParaRPr lang="en-US" dirty="0"/>
          </a:p>
        </p:txBody>
      </p:sp>
    </p:spTree>
    <p:extLst>
      <p:ext uri="{BB962C8B-B14F-4D97-AF65-F5344CB8AC3E}">
        <p14:creationId xmlns:p14="http://schemas.microsoft.com/office/powerpoint/2010/main" val="210890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587" y="717331"/>
            <a:ext cx="5233144" cy="4525963"/>
          </a:xfrm>
        </p:spPr>
      </p:pic>
    </p:spTree>
    <p:extLst>
      <p:ext uri="{BB962C8B-B14F-4D97-AF65-F5344CB8AC3E}">
        <p14:creationId xmlns:p14="http://schemas.microsoft.com/office/powerpoint/2010/main" val="3600492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FAQs</a:t>
            </a:r>
          </a:p>
        </p:txBody>
      </p:sp>
      <p:sp>
        <p:nvSpPr>
          <p:cNvPr id="3" name="Content Placeholder 2"/>
          <p:cNvSpPr>
            <a:spLocks noGrp="1"/>
          </p:cNvSpPr>
          <p:nvPr>
            <p:ph idx="1"/>
          </p:nvPr>
        </p:nvSpPr>
        <p:spPr/>
        <p:txBody>
          <a:bodyPr/>
          <a:lstStyle/>
          <a:p>
            <a:r>
              <a:rPr lang="en-US" dirty="0"/>
              <a:t>We don’t need this office chair/filing cabinet/ bookcase anymore.  Can someone from the office/a student/the PI take it home?</a:t>
            </a:r>
          </a:p>
          <a:p>
            <a:pPr marL="0" indent="0">
              <a:buNone/>
            </a:pPr>
            <a:endParaRPr lang="en-US" sz="2000" dirty="0"/>
          </a:p>
          <a:p>
            <a:pPr lvl="1">
              <a:buFont typeface="Wingdings" panose="05000000000000000000" pitchFamily="2" charset="2"/>
              <a:buChar char="Ø"/>
            </a:pPr>
            <a:r>
              <a:rPr lang="en-US" dirty="0"/>
              <a:t>No.  All MSU assets must be offered for another business purpose before they are made available for sale/giveaway to anyone for personal use.  Some items with a high demand on campus are held for longer periods of time. </a:t>
            </a:r>
          </a:p>
        </p:txBody>
      </p:sp>
    </p:spTree>
    <p:extLst>
      <p:ext uri="{BB962C8B-B14F-4D97-AF65-F5344CB8AC3E}">
        <p14:creationId xmlns:p14="http://schemas.microsoft.com/office/powerpoint/2010/main" val="2614085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FAQs</a:t>
            </a:r>
          </a:p>
        </p:txBody>
      </p:sp>
      <p:sp>
        <p:nvSpPr>
          <p:cNvPr id="3" name="Content Placeholder 2"/>
          <p:cNvSpPr>
            <a:spLocks noGrp="1"/>
          </p:cNvSpPr>
          <p:nvPr>
            <p:ph idx="1"/>
          </p:nvPr>
        </p:nvSpPr>
        <p:spPr/>
        <p:txBody>
          <a:bodyPr/>
          <a:lstStyle/>
          <a:p>
            <a:r>
              <a:rPr lang="en-US" dirty="0"/>
              <a:t>This computer equipment is still good, we just don’t want it.  Are you just going to throw it away?</a:t>
            </a:r>
          </a:p>
          <a:p>
            <a:pPr marL="0" indent="0">
              <a:buNone/>
            </a:pPr>
            <a:endParaRPr lang="en-US" sz="2000" dirty="0"/>
          </a:p>
          <a:p>
            <a:pPr lvl="1">
              <a:buFont typeface="Wingdings" panose="05000000000000000000" pitchFamily="2" charset="2"/>
              <a:buChar char="Ø"/>
            </a:pPr>
            <a:r>
              <a:rPr lang="en-US" dirty="0"/>
              <a:t>No.  The E-scrap program also looks to redistribute computer equipment that is still functional and useful.</a:t>
            </a:r>
          </a:p>
        </p:txBody>
      </p:sp>
    </p:spTree>
    <p:extLst>
      <p:ext uri="{BB962C8B-B14F-4D97-AF65-F5344CB8AC3E}">
        <p14:creationId xmlns:p14="http://schemas.microsoft.com/office/powerpoint/2010/main" val="3901039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FAQs</a:t>
            </a:r>
          </a:p>
        </p:txBody>
      </p:sp>
      <p:sp>
        <p:nvSpPr>
          <p:cNvPr id="3" name="Content Placeholder 2"/>
          <p:cNvSpPr>
            <a:spLocks noGrp="1"/>
          </p:cNvSpPr>
          <p:nvPr>
            <p:ph idx="1"/>
          </p:nvPr>
        </p:nvSpPr>
        <p:spPr>
          <a:xfrm>
            <a:off x="457200" y="1435619"/>
            <a:ext cx="8229600" cy="4492374"/>
          </a:xfrm>
        </p:spPr>
        <p:txBody>
          <a:bodyPr>
            <a:normAutofit fontScale="85000" lnSpcReduction="10000"/>
          </a:bodyPr>
          <a:lstStyle/>
          <a:p>
            <a:r>
              <a:rPr lang="en-US" dirty="0"/>
              <a:t>I sent my PARR form in yesterday.  When are you coming to take this stuff?</a:t>
            </a:r>
          </a:p>
          <a:p>
            <a:pPr marL="0" indent="0">
              <a:buNone/>
            </a:pPr>
            <a:endParaRPr lang="en-US" sz="2000" dirty="0"/>
          </a:p>
          <a:p>
            <a:pPr lvl="1">
              <a:buFont typeface="Wingdings" panose="05000000000000000000" pitchFamily="2" charset="2"/>
              <a:buChar char="Ø"/>
            </a:pPr>
            <a:r>
              <a:rPr lang="en-US" dirty="0"/>
              <a:t>Property Management will contact you to make arrangements to view the item(s), to decide if it is something that will be kept for surplus or recycled.  PM will contact Facilities Services to have the item removed, either to our storage units or to recycling.  PM is not permitted to remove items from departments.  And please remember we are only a staff of 2!  If you know you need to free the space quickly (to accommodate delivery of new furniture, for example) please note that on the PARR form.  We will make every effort to work with your schedule.</a:t>
            </a:r>
          </a:p>
        </p:txBody>
      </p:sp>
    </p:spTree>
    <p:extLst>
      <p:ext uri="{BB962C8B-B14F-4D97-AF65-F5344CB8AC3E}">
        <p14:creationId xmlns:p14="http://schemas.microsoft.com/office/powerpoint/2010/main" val="859504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FAQs</a:t>
            </a:r>
          </a:p>
        </p:txBody>
      </p:sp>
      <p:sp>
        <p:nvSpPr>
          <p:cNvPr id="3" name="Content Placeholder 2"/>
          <p:cNvSpPr>
            <a:spLocks noGrp="1"/>
          </p:cNvSpPr>
          <p:nvPr>
            <p:ph idx="1"/>
          </p:nvPr>
        </p:nvSpPr>
        <p:spPr>
          <a:xfrm>
            <a:off x="457200" y="1435619"/>
            <a:ext cx="8229600" cy="4492374"/>
          </a:xfrm>
        </p:spPr>
        <p:txBody>
          <a:bodyPr>
            <a:normAutofit/>
          </a:bodyPr>
          <a:lstStyle/>
          <a:p>
            <a:r>
              <a:rPr lang="en-US" dirty="0"/>
              <a:t>How much is this going to cost my department to remove surplus items?</a:t>
            </a:r>
          </a:p>
          <a:p>
            <a:pPr marL="0" indent="0">
              <a:buNone/>
            </a:pPr>
            <a:endParaRPr lang="en-US" sz="2000" dirty="0"/>
          </a:p>
          <a:p>
            <a:pPr lvl="1">
              <a:buFont typeface="Wingdings" panose="05000000000000000000" pitchFamily="2" charset="2"/>
              <a:buChar char="Ø"/>
            </a:pPr>
            <a:r>
              <a:rPr lang="en-US" dirty="0"/>
              <a:t>Facilities Services bills at an hourly rate. Charges depend on the number of items moved, but usually the charges are minimal. If you have a larger number of items to move, you can contact Facilities directly for an estimate.</a:t>
            </a:r>
          </a:p>
        </p:txBody>
      </p:sp>
    </p:spTree>
    <p:extLst>
      <p:ext uri="{BB962C8B-B14F-4D97-AF65-F5344CB8AC3E}">
        <p14:creationId xmlns:p14="http://schemas.microsoft.com/office/powerpoint/2010/main" val="2359656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FAQs</a:t>
            </a:r>
          </a:p>
        </p:txBody>
      </p:sp>
      <p:sp>
        <p:nvSpPr>
          <p:cNvPr id="3" name="Content Placeholder 2"/>
          <p:cNvSpPr>
            <a:spLocks noGrp="1"/>
          </p:cNvSpPr>
          <p:nvPr>
            <p:ph idx="1"/>
          </p:nvPr>
        </p:nvSpPr>
        <p:spPr>
          <a:xfrm>
            <a:off x="457200" y="1435619"/>
            <a:ext cx="8229600" cy="4492374"/>
          </a:xfrm>
        </p:spPr>
        <p:txBody>
          <a:bodyPr>
            <a:normAutofit/>
          </a:bodyPr>
          <a:lstStyle/>
          <a:p>
            <a:r>
              <a:rPr lang="en-US" dirty="0"/>
              <a:t>How does my department get surplus?</a:t>
            </a:r>
          </a:p>
          <a:p>
            <a:pPr marL="0" indent="0">
              <a:buNone/>
            </a:pPr>
            <a:endParaRPr lang="en-US" sz="2000" dirty="0"/>
          </a:p>
          <a:p>
            <a:pPr lvl="1">
              <a:buFont typeface="Wingdings" panose="05000000000000000000" pitchFamily="2" charset="2"/>
              <a:buChar char="Ø"/>
            </a:pPr>
            <a:r>
              <a:rPr lang="en-US" dirty="0"/>
              <a:t>See something you like on the surplus website? Call or email Property Management! We can meet you at storage to look at items in person. Facilities Services must move most items to your campus location.</a:t>
            </a:r>
          </a:p>
        </p:txBody>
      </p:sp>
    </p:spTree>
    <p:extLst>
      <p:ext uri="{BB962C8B-B14F-4D97-AF65-F5344CB8AC3E}">
        <p14:creationId xmlns:p14="http://schemas.microsoft.com/office/powerpoint/2010/main" val="2510301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FAQs</a:t>
            </a:r>
          </a:p>
        </p:txBody>
      </p:sp>
      <p:sp>
        <p:nvSpPr>
          <p:cNvPr id="3" name="Content Placeholder 2"/>
          <p:cNvSpPr>
            <a:spLocks noGrp="1"/>
          </p:cNvSpPr>
          <p:nvPr>
            <p:ph idx="1"/>
          </p:nvPr>
        </p:nvSpPr>
        <p:spPr/>
        <p:txBody>
          <a:bodyPr>
            <a:normAutofit fontScale="92500" lnSpcReduction="20000"/>
          </a:bodyPr>
          <a:lstStyle/>
          <a:p>
            <a:r>
              <a:rPr lang="en-US" dirty="0"/>
              <a:t>We have some specialized lab equipment that is still pretty valuable and we’d like to sell it ourselves.  Can we do that?</a:t>
            </a:r>
          </a:p>
          <a:p>
            <a:pPr marL="0" indent="0">
              <a:buNone/>
            </a:pPr>
            <a:endParaRPr lang="en-US" sz="2000" dirty="0"/>
          </a:p>
          <a:p>
            <a:pPr lvl="1">
              <a:buFont typeface="Wingdings" panose="05000000000000000000" pitchFamily="2" charset="2"/>
              <a:buChar char="Ø"/>
            </a:pPr>
            <a:r>
              <a:rPr lang="en-US" dirty="0"/>
              <a:t>Yes, but...  A PARR form is still required and must be approved by PM before any sale arrangements are made.  Property Management will work with you to determine the best means to sell (state auction site, MSU website, your contacts with potential interested parties).  PM requires a copy of the sales receipt to include with the disposal records and a special revenue account code (53985) must be used to record the proceeds from the sale in Banner.</a:t>
            </a:r>
          </a:p>
        </p:txBody>
      </p:sp>
    </p:spTree>
    <p:extLst>
      <p:ext uri="{BB962C8B-B14F-4D97-AF65-F5344CB8AC3E}">
        <p14:creationId xmlns:p14="http://schemas.microsoft.com/office/powerpoint/2010/main" val="132065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more info here:</a:t>
            </a:r>
          </a:p>
        </p:txBody>
      </p:sp>
      <p:pic>
        <p:nvPicPr>
          <p:cNvPr id="8" name="Content Placeholder 7"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242" y="1253358"/>
            <a:ext cx="7994630" cy="4525963"/>
          </a:xfrm>
        </p:spPr>
      </p:pic>
      <p:sp>
        <p:nvSpPr>
          <p:cNvPr id="5" name="Right Arrow 4"/>
          <p:cNvSpPr/>
          <p:nvPr/>
        </p:nvSpPr>
        <p:spPr>
          <a:xfrm rot="10800000">
            <a:off x="1943100" y="4493956"/>
            <a:ext cx="723900" cy="17145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TextBox 5"/>
          <p:cNvSpPr txBox="1"/>
          <p:nvPr/>
        </p:nvSpPr>
        <p:spPr>
          <a:xfrm>
            <a:off x="2877177" y="3910190"/>
            <a:ext cx="5589928" cy="584775"/>
          </a:xfrm>
          <a:prstGeom prst="rect">
            <a:avLst/>
          </a:prstGeom>
          <a:noFill/>
        </p:spPr>
        <p:txBody>
          <a:bodyPr wrap="none" rtlCol="0">
            <a:spAutoFit/>
          </a:bodyPr>
          <a:lstStyle/>
          <a:p>
            <a:r>
              <a:rPr lang="en-US" sz="1600" dirty="0"/>
              <a:t>Visit our website:</a:t>
            </a:r>
          </a:p>
          <a:p>
            <a:r>
              <a:rPr lang="en-US" sz="1600" dirty="0">
                <a:highlight>
                  <a:srgbClr val="FFFF00"/>
                </a:highlight>
              </a:rPr>
              <a:t>http://www.montana.edu/ubs/propertymanagement/index.html</a:t>
            </a:r>
          </a:p>
        </p:txBody>
      </p:sp>
      <p:sp>
        <p:nvSpPr>
          <p:cNvPr id="3" name="TextBox 2"/>
          <p:cNvSpPr txBox="1"/>
          <p:nvPr/>
        </p:nvSpPr>
        <p:spPr>
          <a:xfrm>
            <a:off x="2956690" y="4819721"/>
            <a:ext cx="5025158" cy="584775"/>
          </a:xfrm>
          <a:prstGeom prst="rect">
            <a:avLst/>
          </a:prstGeom>
          <a:noFill/>
        </p:spPr>
        <p:txBody>
          <a:bodyPr wrap="square" rtlCol="0">
            <a:spAutoFit/>
          </a:bodyPr>
          <a:lstStyle/>
          <a:p>
            <a:r>
              <a:rPr lang="en-US" sz="1600" dirty="0"/>
              <a:t>Office of Audit Services Information available at </a:t>
            </a:r>
            <a:r>
              <a:rPr lang="en-US" sz="1600" dirty="0">
                <a:highlight>
                  <a:srgbClr val="FFFF00"/>
                </a:highlight>
              </a:rPr>
              <a:t>http://www.montana.edu/audit/guidance.html</a:t>
            </a:r>
          </a:p>
        </p:txBody>
      </p:sp>
    </p:spTree>
    <p:extLst>
      <p:ext uri="{BB962C8B-B14F-4D97-AF65-F5344CB8AC3E}">
        <p14:creationId xmlns:p14="http://schemas.microsoft.com/office/powerpoint/2010/main" val="919861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E-scrap info here:</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306" y="1208690"/>
            <a:ext cx="5135190" cy="4853731"/>
          </a:xfrm>
          <a:prstGeom prst="rect">
            <a:avLst/>
          </a:prstGeom>
        </p:spPr>
      </p:pic>
      <p:sp>
        <p:nvSpPr>
          <p:cNvPr id="12" name="TextBox 11"/>
          <p:cNvSpPr txBox="1"/>
          <p:nvPr/>
        </p:nvSpPr>
        <p:spPr>
          <a:xfrm>
            <a:off x="4361795" y="2843999"/>
            <a:ext cx="4782206" cy="861774"/>
          </a:xfrm>
          <a:prstGeom prst="rect">
            <a:avLst/>
          </a:prstGeom>
          <a:noFill/>
        </p:spPr>
        <p:txBody>
          <a:bodyPr wrap="square" rtlCol="0">
            <a:spAutoFit/>
          </a:bodyPr>
          <a:lstStyle/>
          <a:p>
            <a:r>
              <a:rPr lang="en-US" sz="1600" dirty="0"/>
              <a:t>Visit the website:</a:t>
            </a:r>
          </a:p>
          <a:p>
            <a:r>
              <a:rPr lang="en-US" sz="1600" dirty="0">
                <a:highlight>
                  <a:srgbClr val="FFFF00"/>
                </a:highlight>
              </a:rPr>
              <a:t>http://www.montana.edu/wwwsrm/escrap/index.html</a:t>
            </a:r>
          </a:p>
          <a:p>
            <a:endParaRPr lang="en-US" dirty="0"/>
          </a:p>
        </p:txBody>
      </p:sp>
    </p:spTree>
    <p:extLst>
      <p:ext uri="{BB962C8B-B14F-4D97-AF65-F5344CB8AC3E}">
        <p14:creationId xmlns:p14="http://schemas.microsoft.com/office/powerpoint/2010/main" val="1238674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Relocation Information</a:t>
            </a:r>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indent="0">
              <a:buNone/>
            </a:pPr>
            <a:r>
              <a:rPr lang="en-US" sz="2800" dirty="0"/>
              <a:t>Relocating a department requires the coordinated efforts of several MSU support areas.</a:t>
            </a:r>
          </a:p>
          <a:p>
            <a:pPr marL="0" indent="0">
              <a:buNone/>
            </a:pPr>
            <a:r>
              <a:rPr lang="en-US" sz="2800" b="1" dirty="0"/>
              <a:t>Office of Facility Services: </a:t>
            </a:r>
          </a:p>
          <a:p>
            <a:pPr marL="0" indent="0">
              <a:buNone/>
            </a:pPr>
            <a:r>
              <a:rPr lang="en-US" sz="2800" b="1" dirty="0"/>
              <a:t>	</a:t>
            </a:r>
            <a:r>
              <a:rPr lang="en-US" sz="2800" dirty="0"/>
              <a:t>Work Control, 994-2107</a:t>
            </a:r>
          </a:p>
          <a:p>
            <a:pPr marL="0" indent="0">
              <a:buNone/>
            </a:pPr>
            <a:endParaRPr lang="en-US" sz="900" dirty="0"/>
          </a:p>
          <a:p>
            <a:pPr marL="0" indent="0">
              <a:buNone/>
            </a:pPr>
            <a:r>
              <a:rPr lang="en-US" sz="2800" dirty="0"/>
              <a:t>	Logun Norris, Recycling Coordinator, 994-6871, 	</a:t>
            </a:r>
            <a:r>
              <a:rPr lang="en-US" sz="2800" u="sng" dirty="0">
                <a:hlinkClick r:id="rId2"/>
              </a:rPr>
              <a:t>logunnorris@montana.edu</a:t>
            </a:r>
            <a:endParaRPr lang="en-US" sz="2800" dirty="0"/>
          </a:p>
          <a:p>
            <a:pPr marL="0" indent="0">
              <a:buNone/>
            </a:pPr>
            <a:endParaRPr lang="en-US" sz="1200" dirty="0"/>
          </a:p>
          <a:p>
            <a:pPr marL="0" indent="0">
              <a:buNone/>
            </a:pPr>
            <a:r>
              <a:rPr lang="en-US" sz="2800" b="1" dirty="0"/>
              <a:t>Sustainability &amp; Recycling:</a:t>
            </a:r>
            <a:endParaRPr lang="en-US" sz="2800" dirty="0"/>
          </a:p>
          <a:p>
            <a:pPr marL="0" indent="0">
              <a:buNone/>
            </a:pPr>
            <a:r>
              <a:rPr lang="en-US" sz="2800" dirty="0"/>
              <a:t>	Sustainability Office, 994-6873, 	</a:t>
            </a:r>
            <a:r>
              <a:rPr lang="en-US" sz="2800" u="sng" dirty="0">
                <a:hlinkClick r:id="rId3"/>
              </a:rPr>
              <a:t>asmsusustain@montana.edu</a:t>
            </a:r>
            <a:endParaRPr lang="en-US" sz="2800" dirty="0"/>
          </a:p>
          <a:p>
            <a:pPr marL="0" indent="0">
              <a:buNone/>
            </a:pPr>
            <a:endParaRPr lang="en-US" dirty="0"/>
          </a:p>
        </p:txBody>
      </p:sp>
    </p:spTree>
    <p:extLst>
      <p:ext uri="{BB962C8B-B14F-4D97-AF65-F5344CB8AC3E}">
        <p14:creationId xmlns:p14="http://schemas.microsoft.com/office/powerpoint/2010/main" val="146548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Capital Assets</a:t>
            </a:r>
          </a:p>
        </p:txBody>
      </p:sp>
      <p:sp>
        <p:nvSpPr>
          <p:cNvPr id="3" name="Content Placeholder 2"/>
          <p:cNvSpPr>
            <a:spLocks noGrp="1"/>
          </p:cNvSpPr>
          <p:nvPr>
            <p:ph idx="1"/>
          </p:nvPr>
        </p:nvSpPr>
        <p:spPr>
          <a:xfrm>
            <a:off x="457200" y="1444677"/>
            <a:ext cx="8229600" cy="4525963"/>
          </a:xfrm>
        </p:spPr>
        <p:txBody>
          <a:bodyPr>
            <a:normAutofit lnSpcReduction="10000"/>
          </a:bodyPr>
          <a:lstStyle/>
          <a:p>
            <a:r>
              <a:rPr lang="en-US" dirty="0"/>
              <a:t>Unit cost of $5,000 or more</a:t>
            </a:r>
          </a:p>
          <a:p>
            <a:pPr lvl="1"/>
            <a:r>
              <a:rPr lang="en-US" dirty="0"/>
              <a:t>What makes up the cost?</a:t>
            </a:r>
          </a:p>
          <a:p>
            <a:pPr lvl="3"/>
            <a:r>
              <a:rPr lang="en-US" dirty="0"/>
              <a:t>Shipping, installation, shipping insurance, initial on-site installation and set up</a:t>
            </a:r>
          </a:p>
          <a:p>
            <a:pPr lvl="3"/>
            <a:r>
              <a:rPr lang="en-US" dirty="0"/>
              <a:t>Do NOT include:  maintenance agreements, supplies</a:t>
            </a:r>
          </a:p>
          <a:p>
            <a:r>
              <a:rPr lang="en-US" dirty="0"/>
              <a:t>Complete in itself</a:t>
            </a:r>
          </a:p>
          <a:p>
            <a:r>
              <a:rPr lang="en-US" dirty="0"/>
              <a:t>Does not lose its identity even though it may become a component part of another item when placed in use</a:t>
            </a:r>
          </a:p>
          <a:p>
            <a:r>
              <a:rPr lang="en-US" dirty="0"/>
              <a:t>Life expectancy of 1 year or more</a:t>
            </a:r>
          </a:p>
        </p:txBody>
      </p:sp>
    </p:spTree>
    <p:extLst>
      <p:ext uri="{BB962C8B-B14F-4D97-AF65-F5344CB8AC3E}">
        <p14:creationId xmlns:p14="http://schemas.microsoft.com/office/powerpoint/2010/main" val="600345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457200" y="1446213"/>
            <a:ext cx="8229600" cy="4525963"/>
          </a:xfrm>
        </p:spPr>
        <p:txBody>
          <a:bodyPr>
            <a:normAutofit fontScale="62500" lnSpcReduction="20000"/>
          </a:bodyPr>
          <a:lstStyle/>
          <a:p>
            <a:pPr marL="0" indent="0" algn="ctr">
              <a:buNone/>
            </a:pPr>
            <a:r>
              <a:rPr lang="en-US" b="1" u="sng" dirty="0"/>
              <a:t>Property Management:  </a:t>
            </a:r>
          </a:p>
          <a:p>
            <a:pPr marL="0" indent="0" algn="ctr">
              <a:buNone/>
            </a:pPr>
            <a:r>
              <a:rPr lang="en-US" dirty="0"/>
              <a:t>Kristin Harbuck, 994-5504 </a:t>
            </a:r>
          </a:p>
          <a:p>
            <a:pPr marL="0" indent="0" algn="ctr">
              <a:buNone/>
            </a:pPr>
            <a:r>
              <a:rPr lang="en-US" dirty="0">
                <a:hlinkClick r:id="rId2"/>
              </a:rPr>
              <a:t>Kristin.Harbuck@montana.edu</a:t>
            </a:r>
            <a:endParaRPr lang="en-US" dirty="0"/>
          </a:p>
          <a:p>
            <a:pPr marL="0" indent="0" algn="ctr">
              <a:buNone/>
            </a:pPr>
            <a:endParaRPr lang="en-US" dirty="0"/>
          </a:p>
          <a:p>
            <a:pPr marL="0" indent="0" algn="ctr">
              <a:buNone/>
            </a:pPr>
            <a:r>
              <a:rPr lang="en-US" dirty="0"/>
              <a:t>Zachary Martinez, 994-2643</a:t>
            </a:r>
          </a:p>
          <a:p>
            <a:pPr marL="0" indent="0" algn="ctr">
              <a:buNone/>
            </a:pPr>
            <a:r>
              <a:rPr lang="en-US" dirty="0">
                <a:hlinkClick r:id="rId3"/>
              </a:rPr>
              <a:t>zacharymartinez@montana.edu</a:t>
            </a:r>
            <a:endParaRPr lang="en-US" dirty="0"/>
          </a:p>
          <a:p>
            <a:pPr marL="0" indent="0">
              <a:buNone/>
            </a:pPr>
            <a:endParaRPr lang="en-US" dirty="0"/>
          </a:p>
          <a:p>
            <a:pPr marL="0" indent="0" algn="ctr">
              <a:buNone/>
            </a:pPr>
            <a:r>
              <a:rPr lang="en-US" b="1" u="sng" dirty="0"/>
              <a:t>Property Management Supervisor/General UBS questions:</a:t>
            </a:r>
          </a:p>
          <a:p>
            <a:pPr marL="0" indent="0" algn="ctr">
              <a:buNone/>
            </a:pPr>
            <a:r>
              <a:rPr lang="en-US" dirty="0"/>
              <a:t>Christina Fournier, Financial Manager, 994-3653</a:t>
            </a:r>
          </a:p>
          <a:p>
            <a:pPr marL="0" indent="0" algn="ctr">
              <a:buNone/>
            </a:pPr>
            <a:r>
              <a:rPr lang="en-US" dirty="0">
                <a:hlinkClick r:id="rId4"/>
              </a:rPr>
              <a:t>Fournier@montana.edu</a:t>
            </a:r>
            <a:r>
              <a:rPr lang="en-US" dirty="0"/>
              <a:t> or </a:t>
            </a:r>
            <a:r>
              <a:rPr lang="en-US" dirty="0">
                <a:hlinkClick r:id="rId5"/>
              </a:rPr>
              <a:t>UBSHelp@montana.edu</a:t>
            </a:r>
            <a:endParaRPr lang="en-US" dirty="0"/>
          </a:p>
          <a:p>
            <a:pPr marL="0" indent="0" algn="ctr">
              <a:buNone/>
            </a:pPr>
            <a:endParaRPr lang="en-US" dirty="0"/>
          </a:p>
          <a:p>
            <a:pPr marL="0" indent="0" algn="ctr">
              <a:buNone/>
            </a:pPr>
            <a:r>
              <a:rPr lang="en-US" b="1" u="sng" dirty="0"/>
              <a:t>E-scrap Coordinator:</a:t>
            </a:r>
          </a:p>
          <a:p>
            <a:pPr marL="0" indent="0" algn="ctr">
              <a:buNone/>
            </a:pPr>
            <a:r>
              <a:rPr lang="en-US" dirty="0"/>
              <a:t>Shay Halverson, 994-5678</a:t>
            </a:r>
          </a:p>
          <a:p>
            <a:pPr marL="0" indent="0" algn="ctr">
              <a:buNone/>
            </a:pPr>
            <a:r>
              <a:rPr lang="en-US" dirty="0">
                <a:hlinkClick r:id="rId4"/>
              </a:rPr>
              <a:t>shalverson@montana.edu</a:t>
            </a:r>
            <a:endParaRPr lang="en-US" dirty="0"/>
          </a:p>
          <a:p>
            <a:pPr marL="0" indent="0">
              <a:buNone/>
            </a:pPr>
            <a:endParaRPr lang="en-US" dirty="0"/>
          </a:p>
        </p:txBody>
      </p:sp>
    </p:spTree>
    <p:extLst>
      <p:ext uri="{BB962C8B-B14F-4D97-AF65-F5344CB8AC3E}">
        <p14:creationId xmlns:p14="http://schemas.microsoft.com/office/powerpoint/2010/main" val="325324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a:t>
            </a:r>
          </a:p>
        </p:txBody>
      </p:sp>
      <p:sp>
        <p:nvSpPr>
          <p:cNvPr id="3" name="Content Placeholder 2"/>
          <p:cNvSpPr>
            <a:spLocks noGrp="1"/>
          </p:cNvSpPr>
          <p:nvPr>
            <p:ph idx="1"/>
          </p:nvPr>
        </p:nvSpPr>
        <p:spPr>
          <a:xfrm>
            <a:off x="346841" y="1417638"/>
            <a:ext cx="8555421" cy="4708525"/>
          </a:xfrm>
        </p:spPr>
        <p:txBody>
          <a:bodyPr/>
          <a:lstStyle/>
          <a:p>
            <a:r>
              <a:rPr lang="en-US" dirty="0"/>
              <a:t>Year-End Information - </a:t>
            </a:r>
            <a:r>
              <a:rPr lang="en-US" i="1" u="sng" dirty="0">
                <a:solidFill>
                  <a:srgbClr val="FF0000"/>
                </a:solidFill>
              </a:rPr>
              <a:t>due to PM by April 26</a:t>
            </a:r>
            <a:r>
              <a:rPr lang="en-US" i="1" u="sng" baseline="30000" dirty="0">
                <a:solidFill>
                  <a:srgbClr val="FF0000"/>
                </a:solidFill>
              </a:rPr>
              <a:t>th</a:t>
            </a:r>
            <a:r>
              <a:rPr lang="en-US" i="1" u="sng" dirty="0">
                <a:solidFill>
                  <a:srgbClr val="FF0000"/>
                </a:solidFill>
              </a:rPr>
              <a:t> </a:t>
            </a:r>
          </a:p>
          <a:p>
            <a:pPr lvl="1"/>
            <a:r>
              <a:rPr lang="en-US" dirty="0"/>
              <a:t>Annual capital inventory verification </a:t>
            </a:r>
          </a:p>
          <a:p>
            <a:pPr lvl="1"/>
            <a:r>
              <a:rPr lang="en-US" dirty="0"/>
              <a:t>Minor/Sensitive inventory submission</a:t>
            </a:r>
          </a:p>
          <a:p>
            <a:pPr marL="457200" lvl="1" indent="0">
              <a:buNone/>
            </a:pPr>
            <a:endParaRPr lang="en-US" dirty="0"/>
          </a:p>
        </p:txBody>
      </p:sp>
    </p:spTree>
    <p:extLst>
      <p:ext uri="{BB962C8B-B14F-4D97-AF65-F5344CB8AC3E}">
        <p14:creationId xmlns:p14="http://schemas.microsoft.com/office/powerpoint/2010/main" val="1908730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819" y="2421448"/>
            <a:ext cx="2315033" cy="2097999"/>
          </a:xfrm>
          <a:prstGeom prst="rect">
            <a:avLst/>
          </a:prstGeom>
        </p:spPr>
      </p:pic>
    </p:spTree>
    <p:extLst>
      <p:ext uri="{BB962C8B-B14F-4D97-AF65-F5344CB8AC3E}">
        <p14:creationId xmlns:p14="http://schemas.microsoft.com/office/powerpoint/2010/main" val="365677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Donated Assets</a:t>
            </a:r>
          </a:p>
        </p:txBody>
      </p:sp>
      <p:sp>
        <p:nvSpPr>
          <p:cNvPr id="3" name="Content Placeholder 2"/>
          <p:cNvSpPr>
            <a:spLocks noGrp="1"/>
          </p:cNvSpPr>
          <p:nvPr>
            <p:ph idx="1"/>
          </p:nvPr>
        </p:nvSpPr>
        <p:spPr>
          <a:xfrm>
            <a:off x="294290" y="1451797"/>
            <a:ext cx="8660524" cy="4525963"/>
          </a:xfrm>
        </p:spPr>
        <p:txBody>
          <a:bodyPr>
            <a:normAutofit fontScale="85000" lnSpcReduction="20000"/>
          </a:bodyPr>
          <a:lstStyle/>
          <a:p>
            <a:r>
              <a:rPr lang="en-US" dirty="0"/>
              <a:t>All in-kind donations, regardless of value should be reported to Property Management</a:t>
            </a:r>
          </a:p>
          <a:p>
            <a:r>
              <a:rPr lang="en-US" dirty="0"/>
              <a:t>In-kind donations with value of &gt;$5,000 are assigned a tag number and tracked by PM</a:t>
            </a:r>
          </a:p>
          <a:p>
            <a:r>
              <a:rPr lang="en-US" dirty="0"/>
              <a:t>If solicited by MSU and valued in excess of $5,000, the Alumni Foundation must be notified of the donation</a:t>
            </a:r>
          </a:p>
          <a:p>
            <a:r>
              <a:rPr lang="en-US" dirty="0"/>
              <a:t>Appraisal of capital donations from an independent party is needed for IRS purposes</a:t>
            </a:r>
          </a:p>
          <a:p>
            <a:r>
              <a:rPr lang="en-US" dirty="0"/>
              <a:t>$1,000-$4,999 should be added to minor inventory lists and tracked by Department</a:t>
            </a:r>
          </a:p>
          <a:p>
            <a:r>
              <a:rPr lang="en-US" dirty="0"/>
              <a:t>Policies listed at </a:t>
            </a:r>
            <a:r>
              <a:rPr lang="en-US" dirty="0">
                <a:hlinkClick r:id="rId2"/>
              </a:rPr>
              <a:t>http://www.montana.edu/policy/gifts/</a:t>
            </a:r>
            <a:endParaRPr lang="en-US" dirty="0"/>
          </a:p>
        </p:txBody>
      </p:sp>
    </p:spTree>
    <p:extLst>
      <p:ext uri="{BB962C8B-B14F-4D97-AF65-F5344CB8AC3E}">
        <p14:creationId xmlns:p14="http://schemas.microsoft.com/office/powerpoint/2010/main" val="204158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ITF (Intent to Fabricate)</a:t>
            </a:r>
          </a:p>
        </p:txBody>
      </p:sp>
      <p:sp>
        <p:nvSpPr>
          <p:cNvPr id="3" name="Content Placeholder 2"/>
          <p:cNvSpPr>
            <a:spLocks noGrp="1"/>
          </p:cNvSpPr>
          <p:nvPr>
            <p:ph idx="1"/>
          </p:nvPr>
        </p:nvSpPr>
        <p:spPr/>
        <p:txBody>
          <a:bodyPr>
            <a:normAutofit fontScale="77500" lnSpcReduction="20000"/>
          </a:bodyPr>
          <a:lstStyle/>
          <a:p>
            <a:r>
              <a:rPr lang="en-US" dirty="0"/>
              <a:t>The purchase of smaller pieces of equipment / parts that will be built into an asset with a value of at least $5,000</a:t>
            </a:r>
          </a:p>
          <a:p>
            <a:endParaRPr lang="en-US" sz="1300" dirty="0"/>
          </a:p>
          <a:p>
            <a:r>
              <a:rPr lang="en-US" dirty="0"/>
              <a:t>Find the ITF form on the PM website. PM will use the information from the form to track all purchases related to the build. It should be submitted prior to purchases being made so an asset tag # can be assigned and included on all BPAs and Pcard invoices documentation</a:t>
            </a:r>
          </a:p>
          <a:p>
            <a:endParaRPr lang="en-US" sz="1300" dirty="0"/>
          </a:p>
          <a:p>
            <a:r>
              <a:rPr lang="en-US" dirty="0"/>
              <a:t>Asset tag # will be assigned, but asset will not show on dept capital inventory until substantially complete  </a:t>
            </a:r>
          </a:p>
          <a:p>
            <a:pPr marL="0" indent="0">
              <a:buNone/>
            </a:pPr>
            <a:endParaRPr lang="en-US" sz="1300" dirty="0"/>
          </a:p>
          <a:p>
            <a:r>
              <a:rPr lang="en-US" dirty="0"/>
              <a:t>PM will contact dept at FYE for updates regarding substantially complete/in use date status</a:t>
            </a:r>
          </a:p>
        </p:txBody>
      </p:sp>
    </p:spTree>
    <p:extLst>
      <p:ext uri="{BB962C8B-B14F-4D97-AF65-F5344CB8AC3E}">
        <p14:creationId xmlns:p14="http://schemas.microsoft.com/office/powerpoint/2010/main" val="405009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Roles &amp; Responsibilities of Asset Management</a:t>
            </a:r>
          </a:p>
        </p:txBody>
      </p:sp>
      <p:sp>
        <p:nvSpPr>
          <p:cNvPr id="3" name="Content Placeholder 2"/>
          <p:cNvSpPr>
            <a:spLocks noGrp="1"/>
          </p:cNvSpPr>
          <p:nvPr>
            <p:ph idx="1"/>
          </p:nvPr>
        </p:nvSpPr>
        <p:spPr>
          <a:xfrm>
            <a:off x="457200" y="1417638"/>
            <a:ext cx="8229600" cy="4708525"/>
          </a:xfrm>
        </p:spPr>
        <p:txBody>
          <a:bodyPr>
            <a:normAutofit fontScale="47500" lnSpcReduction="20000"/>
          </a:bodyPr>
          <a:lstStyle/>
          <a:p>
            <a:pPr marL="0" indent="0">
              <a:buNone/>
            </a:pPr>
            <a:r>
              <a:rPr lang="en-US" dirty="0"/>
              <a:t>Procurement Services</a:t>
            </a:r>
          </a:p>
          <a:p>
            <a:pPr lvl="2"/>
            <a:r>
              <a:rPr lang="en-US" dirty="0"/>
              <a:t>May assist with purchase of asset </a:t>
            </a:r>
          </a:p>
          <a:p>
            <a:pPr lvl="2"/>
            <a:r>
              <a:rPr lang="en-US" dirty="0"/>
              <a:t>Gathers lease information</a:t>
            </a:r>
          </a:p>
          <a:p>
            <a:pPr marL="914400" lvl="2" indent="0">
              <a:buNone/>
            </a:pPr>
            <a:endParaRPr lang="en-US" dirty="0"/>
          </a:p>
          <a:p>
            <a:pPr marL="0" indent="0">
              <a:buNone/>
            </a:pPr>
            <a:r>
              <a:rPr lang="en-US" dirty="0"/>
              <a:t>Property Management</a:t>
            </a:r>
          </a:p>
          <a:p>
            <a:pPr lvl="2"/>
            <a:r>
              <a:rPr lang="en-US" dirty="0"/>
              <a:t>Adds capital asset to record keeping system, tags asset and makes changes to asset records as necessary</a:t>
            </a:r>
          </a:p>
          <a:p>
            <a:pPr lvl="2"/>
            <a:r>
              <a:rPr lang="en-US" dirty="0"/>
              <a:t>Completes inventories of capital and federally owned assets bi-annually</a:t>
            </a:r>
          </a:p>
          <a:p>
            <a:pPr lvl="2"/>
            <a:r>
              <a:rPr lang="en-US" dirty="0"/>
              <a:t>Completes audits of grants when requested by OSP</a:t>
            </a:r>
          </a:p>
          <a:p>
            <a:pPr lvl="2"/>
            <a:r>
              <a:rPr lang="en-US" dirty="0"/>
              <a:t>Collects inventories of minor and sensitive equipment from departments annually</a:t>
            </a:r>
          </a:p>
          <a:p>
            <a:pPr lvl="2"/>
            <a:r>
              <a:rPr lang="en-US" dirty="0"/>
              <a:t>Collects verification of departmental review of capital inventory listing annually</a:t>
            </a:r>
          </a:p>
          <a:p>
            <a:pPr lvl="2"/>
            <a:r>
              <a:rPr lang="en-US" dirty="0"/>
              <a:t>Responsible for coordinating/managing disposal of ALL assets with replacement value greater than $25 (E-scrap and Hazardous materials in collaboration with Safety &amp; Risk)</a:t>
            </a:r>
          </a:p>
          <a:p>
            <a:pPr marL="914400" lvl="2" indent="0">
              <a:buNone/>
            </a:pPr>
            <a:endParaRPr lang="en-US" dirty="0"/>
          </a:p>
          <a:p>
            <a:pPr marL="0" indent="0">
              <a:buNone/>
            </a:pPr>
            <a:r>
              <a:rPr lang="en-US" dirty="0"/>
              <a:t>Accounting</a:t>
            </a:r>
          </a:p>
          <a:p>
            <a:pPr lvl="2"/>
            <a:r>
              <a:rPr lang="en-US" dirty="0"/>
              <a:t>Records depreciation, Construction Work In Progress</a:t>
            </a:r>
          </a:p>
          <a:p>
            <a:pPr lvl="2"/>
            <a:r>
              <a:rPr lang="en-US" dirty="0"/>
              <a:t>Reconciles all capital expenses (finance) to capital asset recording system (assets)</a:t>
            </a:r>
          </a:p>
          <a:p>
            <a:pPr marL="914400" lvl="2" indent="0">
              <a:buNone/>
            </a:pPr>
            <a:endParaRPr lang="en-US" dirty="0"/>
          </a:p>
          <a:p>
            <a:pPr marL="0" indent="0">
              <a:buNone/>
            </a:pPr>
            <a:r>
              <a:rPr lang="en-US" dirty="0"/>
              <a:t>Department</a:t>
            </a:r>
          </a:p>
          <a:p>
            <a:pPr lvl="2"/>
            <a:r>
              <a:rPr lang="en-US" dirty="0"/>
              <a:t>Reviews and reports to PM capital asset listing at least annually, more often if changes, additions, deletions are expected</a:t>
            </a:r>
          </a:p>
          <a:p>
            <a:pPr lvl="2"/>
            <a:r>
              <a:rPr lang="en-US" dirty="0"/>
              <a:t>Notifies Property Management of any changes for capital assets (location, contact, ORG changes)</a:t>
            </a:r>
          </a:p>
          <a:p>
            <a:pPr lvl="2"/>
            <a:r>
              <a:rPr lang="en-US" dirty="0"/>
              <a:t>Assists Property Management with access to capital items during </a:t>
            </a:r>
            <a:r>
              <a:rPr lang="en-US"/>
              <a:t>physical inventory</a:t>
            </a:r>
            <a:endParaRPr lang="en-US" dirty="0"/>
          </a:p>
          <a:p>
            <a:pPr lvl="2"/>
            <a:r>
              <a:rPr lang="en-US" dirty="0"/>
              <a:t>Maintains inventory of minor and sensitive equipment</a:t>
            </a:r>
          </a:p>
          <a:p>
            <a:pPr lvl="2"/>
            <a:r>
              <a:rPr lang="en-US" dirty="0"/>
              <a:t>Completes and submits PARR form for disposal of any asset with replacement value greater than $25</a:t>
            </a:r>
          </a:p>
        </p:txBody>
      </p:sp>
    </p:spTree>
    <p:extLst>
      <p:ext uri="{BB962C8B-B14F-4D97-AF65-F5344CB8AC3E}">
        <p14:creationId xmlns:p14="http://schemas.microsoft.com/office/powerpoint/2010/main" val="407354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57766"/>
            <a:ext cx="8229600" cy="1143000"/>
          </a:xfrm>
        </p:spPr>
        <p:txBody>
          <a:bodyPr>
            <a:noAutofit/>
          </a:bodyPr>
          <a:lstStyle/>
          <a:p>
            <a:r>
              <a:rPr lang="en-US" sz="3600" dirty="0"/>
              <a:t>Why is it important to review your departmental capital asset listing?</a:t>
            </a:r>
          </a:p>
        </p:txBody>
      </p:sp>
      <p:sp>
        <p:nvSpPr>
          <p:cNvPr id="3" name="Content Placeholder 2"/>
          <p:cNvSpPr>
            <a:spLocks noGrp="1"/>
          </p:cNvSpPr>
          <p:nvPr>
            <p:ph idx="1"/>
          </p:nvPr>
        </p:nvSpPr>
        <p:spPr/>
        <p:txBody>
          <a:bodyPr>
            <a:normAutofit fontScale="85000" lnSpcReduction="20000"/>
          </a:bodyPr>
          <a:lstStyle/>
          <a:p>
            <a:r>
              <a:rPr lang="en-US" sz="2000" b="1" dirty="0">
                <a:solidFill>
                  <a:schemeClr val="tx2">
                    <a:lumMod val="75000"/>
                  </a:schemeClr>
                </a:solidFill>
              </a:rPr>
              <a:t>Asset Control</a:t>
            </a:r>
          </a:p>
          <a:p>
            <a:pPr lvl="1"/>
            <a:r>
              <a:rPr lang="en-US" sz="1900" dirty="0"/>
              <a:t>Where is the item located?</a:t>
            </a:r>
          </a:p>
          <a:p>
            <a:pPr lvl="1"/>
            <a:r>
              <a:rPr lang="en-US" sz="1900" dirty="0"/>
              <a:t>If not located, where did it go?  Sold?  Theft?  Relocated?  Trash?</a:t>
            </a:r>
          </a:p>
          <a:p>
            <a:pPr lvl="1"/>
            <a:r>
              <a:rPr lang="en-US" sz="1900" dirty="0"/>
              <a:t>PM staff required by state law to physically see the asset at least every 2 years.  Location updates and contact changes from department help in this process.</a:t>
            </a:r>
          </a:p>
          <a:p>
            <a:pPr lvl="1"/>
            <a:r>
              <a:rPr lang="en-US" sz="2000" dirty="0">
                <a:solidFill>
                  <a:srgbClr val="FF0000"/>
                </a:solidFill>
              </a:rPr>
              <a:t>All departments will be required to submit verification of their capital property lists to PM by April 26</a:t>
            </a:r>
            <a:r>
              <a:rPr lang="en-US" sz="2000" baseline="30000" dirty="0">
                <a:solidFill>
                  <a:srgbClr val="FF0000"/>
                </a:solidFill>
              </a:rPr>
              <a:t>th</a:t>
            </a:r>
            <a:r>
              <a:rPr lang="en-US" sz="2000" dirty="0">
                <a:solidFill>
                  <a:srgbClr val="FF0000"/>
                </a:solidFill>
              </a:rPr>
              <a:t>, 2019</a:t>
            </a:r>
          </a:p>
          <a:p>
            <a:pPr lvl="1"/>
            <a:endParaRPr lang="en-US" sz="1900" dirty="0"/>
          </a:p>
          <a:p>
            <a:r>
              <a:rPr lang="en-US" sz="2000" b="1" dirty="0">
                <a:solidFill>
                  <a:schemeClr val="tx2">
                    <a:lumMod val="75000"/>
                  </a:schemeClr>
                </a:solidFill>
              </a:rPr>
              <a:t>Subject to Legislative Audit Review</a:t>
            </a:r>
          </a:p>
          <a:p>
            <a:pPr lvl="1"/>
            <a:r>
              <a:rPr lang="en-US" sz="1900" dirty="0"/>
              <a:t>State auditors may come to your department to verify physical existence of an asset.</a:t>
            </a:r>
          </a:p>
          <a:p>
            <a:pPr lvl="1"/>
            <a:r>
              <a:rPr lang="en-US" sz="1900" dirty="0"/>
              <a:t>If it is on your list, you need to know where it is when the auditor wants to see it!</a:t>
            </a:r>
          </a:p>
          <a:p>
            <a:pPr lvl="1"/>
            <a:r>
              <a:rPr lang="en-US" sz="1900" dirty="0"/>
              <a:t>We are required to account for the existence and protection of all MSU assets, even those that are fully depreciated; adequate internal control processes</a:t>
            </a:r>
          </a:p>
          <a:p>
            <a:pPr marL="457200" lvl="1" indent="0">
              <a:buNone/>
            </a:pPr>
            <a:endParaRPr lang="en-US" sz="2000" dirty="0"/>
          </a:p>
          <a:p>
            <a:r>
              <a:rPr lang="en-US" sz="2000" b="1" dirty="0">
                <a:solidFill>
                  <a:schemeClr val="tx2">
                    <a:lumMod val="75000"/>
                  </a:schemeClr>
                </a:solidFill>
              </a:rPr>
              <a:t>Financial Statement Ramifications</a:t>
            </a:r>
          </a:p>
          <a:p>
            <a:pPr lvl="1"/>
            <a:r>
              <a:rPr lang="en-US" sz="1900" dirty="0"/>
              <a:t>Incorrect inventory listing may mean our assets are misstated</a:t>
            </a:r>
          </a:p>
          <a:p>
            <a:pPr lvl="1"/>
            <a:r>
              <a:rPr lang="en-US" sz="1900" dirty="0"/>
              <a:t>Financial audit findings are reported to President, OCHE and Legislative Committee</a:t>
            </a:r>
          </a:p>
          <a:p>
            <a:pPr marL="457200" lvl="1" indent="0">
              <a:buNone/>
            </a:pPr>
            <a:endParaRPr lang="en-US" sz="2000" dirty="0"/>
          </a:p>
          <a:p>
            <a:pPr marL="457200" lvl="1" indent="0">
              <a:buNone/>
            </a:pPr>
            <a:endParaRPr lang="en-US" sz="2000" dirty="0"/>
          </a:p>
          <a:p>
            <a:pPr lvl="1"/>
            <a:endParaRPr lang="en-US" sz="2000" dirty="0"/>
          </a:p>
          <a:p>
            <a:pPr lvl="1"/>
            <a:endParaRPr lang="en-US" dirty="0"/>
          </a:p>
        </p:txBody>
      </p:sp>
    </p:spTree>
    <p:extLst>
      <p:ext uri="{BB962C8B-B14F-4D97-AF65-F5344CB8AC3E}">
        <p14:creationId xmlns:p14="http://schemas.microsoft.com/office/powerpoint/2010/main" val="272271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Minor &amp; Sensitive Equipment Inventory</a:t>
            </a:r>
          </a:p>
        </p:txBody>
      </p:sp>
      <p:sp>
        <p:nvSpPr>
          <p:cNvPr id="3" name="Content Placeholder 2"/>
          <p:cNvSpPr>
            <a:spLocks noGrp="1"/>
          </p:cNvSpPr>
          <p:nvPr>
            <p:ph idx="1"/>
          </p:nvPr>
        </p:nvSpPr>
        <p:spPr>
          <a:xfrm>
            <a:off x="457200" y="1417638"/>
            <a:ext cx="8229600" cy="4708525"/>
          </a:xfrm>
        </p:spPr>
        <p:txBody>
          <a:bodyPr>
            <a:normAutofit fontScale="70000" lnSpcReduction="20000"/>
          </a:bodyPr>
          <a:lstStyle/>
          <a:p>
            <a:pPr marL="0" indent="0">
              <a:buNone/>
            </a:pPr>
            <a:r>
              <a:rPr lang="en-US" dirty="0">
                <a:solidFill>
                  <a:srgbClr val="FF0000"/>
                </a:solidFill>
              </a:rPr>
              <a:t>All departments will be required to submit their minor property lists to PM by April 26</a:t>
            </a:r>
            <a:r>
              <a:rPr lang="en-US" baseline="30000" dirty="0">
                <a:solidFill>
                  <a:srgbClr val="FF0000"/>
                </a:solidFill>
              </a:rPr>
              <a:t>th</a:t>
            </a:r>
            <a:r>
              <a:rPr lang="en-US" dirty="0">
                <a:solidFill>
                  <a:srgbClr val="FF0000"/>
                </a:solidFill>
              </a:rPr>
              <a:t>, 2019</a:t>
            </a:r>
          </a:p>
          <a:p>
            <a:pPr marL="0" indent="0">
              <a:buNone/>
            </a:pPr>
            <a:endParaRPr lang="en-US" dirty="0"/>
          </a:p>
          <a:p>
            <a:pPr marL="0" indent="0">
              <a:buNone/>
            </a:pPr>
            <a:r>
              <a:rPr lang="en-US" dirty="0"/>
              <a:t>At a minimum, your listing should contain the following information:</a:t>
            </a:r>
          </a:p>
          <a:p>
            <a:pPr lvl="1"/>
            <a:r>
              <a:rPr lang="en-US" dirty="0"/>
              <a:t>Equipment Tag # (assigned by </a:t>
            </a:r>
            <a:r>
              <a:rPr lang="en-US" dirty="0" err="1"/>
              <a:t>Dept</a:t>
            </a:r>
            <a:r>
              <a:rPr lang="en-US" dirty="0"/>
              <a:t>)</a:t>
            </a:r>
          </a:p>
          <a:p>
            <a:pPr lvl="1"/>
            <a:r>
              <a:rPr lang="en-US" dirty="0"/>
              <a:t>Description of item</a:t>
            </a:r>
          </a:p>
          <a:p>
            <a:pPr lvl="1"/>
            <a:r>
              <a:rPr lang="en-US" dirty="0"/>
              <a:t>Make/Model</a:t>
            </a:r>
          </a:p>
          <a:p>
            <a:pPr lvl="1"/>
            <a:r>
              <a:rPr lang="en-US" dirty="0"/>
              <a:t>Serial # (or other identifying #)</a:t>
            </a:r>
          </a:p>
          <a:p>
            <a:pPr lvl="1"/>
            <a:r>
              <a:rPr lang="en-US" dirty="0"/>
              <a:t>Value/Purchase price</a:t>
            </a:r>
          </a:p>
          <a:p>
            <a:pPr lvl="1"/>
            <a:r>
              <a:rPr lang="en-US" dirty="0"/>
              <a:t>Date acquired</a:t>
            </a:r>
          </a:p>
          <a:p>
            <a:pPr lvl="1"/>
            <a:r>
              <a:rPr lang="en-US" dirty="0"/>
              <a:t>Location (building, room #)</a:t>
            </a:r>
          </a:p>
          <a:p>
            <a:pPr lvl="1"/>
            <a:r>
              <a:rPr lang="en-US" dirty="0"/>
              <a:t>Contact/responsible party</a:t>
            </a:r>
          </a:p>
          <a:p>
            <a:pPr marL="57150" indent="0">
              <a:buNone/>
            </a:pPr>
            <a:r>
              <a:rPr lang="en-US" dirty="0"/>
              <a:t>Property Management has tags with a fillable number field available for departmental use.</a:t>
            </a:r>
          </a:p>
        </p:txBody>
      </p:sp>
    </p:spTree>
    <p:extLst>
      <p:ext uri="{BB962C8B-B14F-4D97-AF65-F5344CB8AC3E}">
        <p14:creationId xmlns:p14="http://schemas.microsoft.com/office/powerpoint/2010/main" val="398176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012" y="428625"/>
            <a:ext cx="8943975" cy="5691187"/>
          </a:xfrm>
          <a:prstGeom prst="rect">
            <a:avLst/>
          </a:prstGeom>
        </p:spPr>
      </p:pic>
    </p:spTree>
    <p:extLst>
      <p:ext uri="{BB962C8B-B14F-4D97-AF65-F5344CB8AC3E}">
        <p14:creationId xmlns:p14="http://schemas.microsoft.com/office/powerpoint/2010/main" val="1591849345"/>
      </p:ext>
    </p:extLst>
  </p:cSld>
  <p:clrMapOvr>
    <a:masterClrMapping/>
  </p:clrMapOvr>
</p:sld>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3045</TotalTime>
  <Words>1877</Words>
  <Application>Microsoft Office PowerPoint</Application>
  <PresentationFormat>On-screen Show (4:3)</PresentationFormat>
  <Paragraphs>192</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Britannic Bold</vt:lpstr>
      <vt:lpstr>Calibri</vt:lpstr>
      <vt:lpstr>Wingdings</vt:lpstr>
      <vt:lpstr>1_Custom Design</vt:lpstr>
      <vt:lpstr>Asset Management</vt:lpstr>
      <vt:lpstr>Asset Classification</vt:lpstr>
      <vt:lpstr>Defining Capital Assets</vt:lpstr>
      <vt:lpstr>Donated Assets</vt:lpstr>
      <vt:lpstr>ITF (Intent to Fabricate)</vt:lpstr>
      <vt:lpstr>Roles &amp; Responsibilities of Asset Management</vt:lpstr>
      <vt:lpstr>Why is it important to review your departmental capital asset listing?</vt:lpstr>
      <vt:lpstr>Minor &amp; Sensitive Equipment Inventory</vt:lpstr>
      <vt:lpstr>PowerPoint Presentation</vt:lpstr>
      <vt:lpstr>MSU Box for Capital Reports</vt:lpstr>
      <vt:lpstr>Secondary Tagging</vt:lpstr>
      <vt:lpstr>Surplus Property/Disposals</vt:lpstr>
      <vt:lpstr>Surplus Property/Disposals</vt:lpstr>
      <vt:lpstr>PowerPoint Presentation</vt:lpstr>
      <vt:lpstr>Surplus Property/Disposals</vt:lpstr>
      <vt:lpstr>PowerPoint Presentation</vt:lpstr>
      <vt:lpstr>Dealing with Transfers of Capital</vt:lpstr>
      <vt:lpstr>Dealing with Trade - Ins</vt:lpstr>
      <vt:lpstr>Property Management Surplus</vt:lpstr>
      <vt:lpstr>PowerPoint Presentation</vt:lpstr>
      <vt:lpstr>Surplus FAQs</vt:lpstr>
      <vt:lpstr>Surplus FAQs</vt:lpstr>
      <vt:lpstr>Surplus FAQs</vt:lpstr>
      <vt:lpstr>Surplus FAQs</vt:lpstr>
      <vt:lpstr>Surplus FAQs</vt:lpstr>
      <vt:lpstr>Surplus FAQs</vt:lpstr>
      <vt:lpstr>Find more info here:</vt:lpstr>
      <vt:lpstr>E-scrap info here:</vt:lpstr>
      <vt:lpstr>Relocation Information</vt:lpstr>
      <vt:lpstr>Contact Information</vt:lpstr>
      <vt:lpstr>Upcoming!</vt:lpstr>
      <vt:lpstr>PowerPoint Presentation</vt:lpstr>
    </vt:vector>
  </TitlesOfParts>
  <Company>Montana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Fournier, Christina</cp:lastModifiedBy>
  <cp:revision>234</cp:revision>
  <cp:lastPrinted>2017-03-07T17:48:58Z</cp:lastPrinted>
  <dcterms:created xsi:type="dcterms:W3CDTF">2012-04-26T20:02:36Z</dcterms:created>
  <dcterms:modified xsi:type="dcterms:W3CDTF">2019-03-04T19:08:00Z</dcterms:modified>
</cp:coreProperties>
</file>