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handoutMasterIdLst>
    <p:handoutMasterId r:id="rId36"/>
  </p:handoutMasterIdLst>
  <p:sldIdLst>
    <p:sldId id="257" r:id="rId2"/>
    <p:sldId id="306" r:id="rId3"/>
    <p:sldId id="307" r:id="rId4"/>
    <p:sldId id="294" r:id="rId5"/>
    <p:sldId id="296" r:id="rId6"/>
    <p:sldId id="312" r:id="rId7"/>
    <p:sldId id="313" r:id="rId8"/>
    <p:sldId id="314" r:id="rId9"/>
    <p:sldId id="315" r:id="rId10"/>
    <p:sldId id="318" r:id="rId11"/>
    <p:sldId id="316" r:id="rId12"/>
    <p:sldId id="317" r:id="rId13"/>
    <p:sldId id="289" r:id="rId14"/>
    <p:sldId id="276" r:id="rId15"/>
    <p:sldId id="290" r:id="rId16"/>
    <p:sldId id="291" r:id="rId17"/>
    <p:sldId id="299" r:id="rId18"/>
    <p:sldId id="292" r:id="rId19"/>
    <p:sldId id="301" r:id="rId20"/>
    <p:sldId id="302" r:id="rId21"/>
    <p:sldId id="303" r:id="rId22"/>
    <p:sldId id="319" r:id="rId23"/>
    <p:sldId id="285" r:id="rId24"/>
    <p:sldId id="287" r:id="rId25"/>
    <p:sldId id="311" r:id="rId26"/>
    <p:sldId id="277" r:id="rId27"/>
    <p:sldId id="297" r:id="rId28"/>
    <p:sldId id="288" r:id="rId29"/>
    <p:sldId id="298" r:id="rId30"/>
    <p:sldId id="304" r:id="rId31"/>
    <p:sldId id="305" r:id="rId32"/>
    <p:sldId id="284" r:id="rId33"/>
    <p:sldId id="286" r:id="rId34"/>
    <p:sldId id="273"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B82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9" d="100"/>
          <a:sy n="109" d="100"/>
        </p:scale>
        <p:origin x="1092" y="114"/>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9866318-23C3-4EA7-8E6A-25E3C50901F1}" type="datetimeFigureOut">
              <a:rPr lang="en-US" smtClean="0"/>
              <a:t>1/13/2020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BC6CFA0-6DBF-4884-A827-3E5CDC48EDD7}" type="slidenum">
              <a:rPr lang="en-US" smtClean="0"/>
              <a:t>‹#›</a:t>
            </a:fld>
            <a:endParaRPr lang="en-US"/>
          </a:p>
        </p:txBody>
      </p:sp>
    </p:spTree>
    <p:extLst>
      <p:ext uri="{BB962C8B-B14F-4D97-AF65-F5344CB8AC3E}">
        <p14:creationId xmlns:p14="http://schemas.microsoft.com/office/powerpoint/2010/main" val="341263966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a:solidFill>
                  <a:schemeClr val="tx1"/>
                </a:solidFill>
              </a:defRPr>
            </a:lvl1pPr>
          </a:lstStyle>
          <a:p>
            <a:r>
              <a:rPr lang="en-US" dirty="0"/>
              <a:t>Title</a:t>
            </a:r>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p>
        </p:txBody>
      </p:sp>
      <p:sp>
        <p:nvSpPr>
          <p:cNvPr id="4" name="Date Placeholder 3"/>
          <p:cNvSpPr>
            <a:spLocks noGrp="1"/>
          </p:cNvSpPr>
          <p:nvPr>
            <p:ph type="dt" sz="half" idx="10"/>
          </p:nvPr>
        </p:nvSpPr>
        <p:spPr/>
        <p:txBody>
          <a:bodyPr/>
          <a:lstStyle/>
          <a:p>
            <a:fld id="{07A9634C-365A-9845-9775-8941B6FBB9ED}" type="datetimeFigureOut">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1746665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A9634C-365A-9845-9775-8941B6FBB9ED}" type="datetimeFigureOut">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1614918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A9634C-365A-9845-9775-8941B6FBB9ED}" type="datetimeFigureOut">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35672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a:t>Title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A9634C-365A-9845-9775-8941B6FBB9ED}" type="datetimeFigureOut">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2273472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7A9634C-365A-9845-9775-8941B6FBB9ED}" type="datetimeFigureOut">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3744324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7A9634C-365A-9845-9775-8941B6FBB9ED}" type="datetimeFigureOut">
              <a:rPr lang="en-US" smtClean="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2300541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7A9634C-365A-9845-9775-8941B6FBB9ED}" type="datetimeFigureOut">
              <a:rPr lang="en-US" smtClean="0"/>
              <a:t>1/13/2020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1890119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7A9634C-365A-9845-9775-8941B6FBB9ED}" type="datetimeFigureOut">
              <a:rPr lang="en-US" smtClean="0"/>
              <a:t>1/13/2020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2761494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A9634C-365A-9845-9775-8941B6FBB9ED}" type="datetimeFigureOut">
              <a:rPr lang="en-US" smtClean="0"/>
              <a:t>1/13/2020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2256874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A9634C-365A-9845-9775-8941B6FBB9ED}" type="datetimeFigureOut">
              <a:rPr lang="en-US" smtClean="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290875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A9634C-365A-9845-9775-8941B6FBB9ED}" type="datetimeFigureOut">
              <a:rPr lang="en-US" smtClean="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472187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MSU-ppt-2011-white-final.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A9634C-365A-9845-9775-8941B6FBB9ED}" type="datetimeFigureOut">
              <a:rPr lang="en-US" smtClean="0"/>
              <a:t>1/13/2020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C8EB61-6689-BD46-842D-184A5EFC0833}" type="slidenum">
              <a:rPr lang="en-US" smtClean="0"/>
              <a:t>‹#›</a:t>
            </a:fld>
            <a:endParaRPr lang="en-US" dirty="0"/>
          </a:p>
        </p:txBody>
      </p:sp>
    </p:spTree>
    <p:extLst>
      <p:ext uri="{BB962C8B-B14F-4D97-AF65-F5344CB8AC3E}">
        <p14:creationId xmlns:p14="http://schemas.microsoft.com/office/powerpoint/2010/main" val="41710612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montana.edu/ubs/forms.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montana.edu/ubs/form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2.montana.edu/policy/business_manual/" TargetMode="External"/><Relationship Id="rId2" Type="http://schemas.openxmlformats.org/officeDocument/2006/relationships/hyperlink" Target="http://www.montana.edu/wwwbu/" TargetMode="External"/><Relationship Id="rId1" Type="http://schemas.openxmlformats.org/officeDocument/2006/relationships/slideLayout" Target="../slideLayouts/slideLayout6.xml"/><Relationship Id="rId4" Type="http://schemas.openxmlformats.org/officeDocument/2006/relationships/hyperlink" Target="http://www.montana.edu/audit/guidance.html"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montana.edu/research/osp/documents/grants/OSPFiscalManagers.pdf" TargetMode="External"/><Relationship Id="rId2" Type="http://schemas.openxmlformats.org/officeDocument/2006/relationships/hyperlink" Target="mailto:Peggy.Kastella@montana.edu" TargetMode="External"/><Relationship Id="rId1" Type="http://schemas.openxmlformats.org/officeDocument/2006/relationships/slideLayout" Target="../slideLayouts/slideLayout2.xml"/><Relationship Id="rId4" Type="http://schemas.openxmlformats.org/officeDocument/2006/relationships/hyperlink" Target="mailto:UBSHelp@montana.edu" TargetMode="Externa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www.montana.edu/audit/guidance.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82434"/>
            <a:ext cx="7772400" cy="1470025"/>
          </a:xfrm>
        </p:spPr>
        <p:txBody>
          <a:bodyPr>
            <a:normAutofit fontScale="90000"/>
          </a:bodyPr>
          <a:lstStyle/>
          <a:p>
            <a:r>
              <a:rPr lang="en-US" sz="7200" dirty="0">
                <a:latin typeface="Britannic Bold" panose="020B0903060703020204" pitchFamily="34" charset="0"/>
              </a:rPr>
              <a:t>Revenue Collection</a:t>
            </a:r>
          </a:p>
        </p:txBody>
      </p:sp>
      <p:pic>
        <p:nvPicPr>
          <p:cNvPr id="2050" name="Picture 2" descr="C:\Users\fournier\AppData\Local\Microsoft\Windows\Temporary Internet Files\Content.IE5\WS69TUXV\MC900441459[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387472"/>
            <a:ext cx="2087881" cy="208788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797965" y="5597236"/>
            <a:ext cx="2152071" cy="369332"/>
          </a:xfrm>
          <a:prstGeom prst="rect">
            <a:avLst/>
          </a:prstGeom>
          <a:noFill/>
        </p:spPr>
        <p:txBody>
          <a:bodyPr wrap="square" rtlCol="0">
            <a:spAutoFit/>
          </a:bodyPr>
          <a:lstStyle/>
          <a:p>
            <a:r>
              <a:rPr lang="en-US" dirty="0"/>
              <a:t>January 14, 2020</a:t>
            </a:r>
          </a:p>
        </p:txBody>
      </p:sp>
    </p:spTree>
    <p:extLst>
      <p:ext uri="{BB962C8B-B14F-4D97-AF65-F5344CB8AC3E}">
        <p14:creationId xmlns:p14="http://schemas.microsoft.com/office/powerpoint/2010/main" val="2214828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4000" dirty="0"/>
            </a:br>
            <a:r>
              <a:rPr lang="en-US" sz="4000" dirty="0"/>
              <a:t>AR Aging Report Format Example</a:t>
            </a:r>
            <a:br>
              <a:rPr lang="en-US" sz="4000" dirty="0"/>
            </a:br>
            <a:endParaRPr lang="en-US" sz="4000" dirty="0"/>
          </a:p>
        </p:txBody>
      </p:sp>
      <p:sp>
        <p:nvSpPr>
          <p:cNvPr id="9" name="Rectangle 8">
            <a:extLst>
              <a:ext uri="{FF2B5EF4-FFF2-40B4-BE49-F238E27FC236}">
                <a16:creationId xmlns:a16="http://schemas.microsoft.com/office/drawing/2014/main" id="{4BDD4937-1CB7-479E-8380-2EF994CA85B7}"/>
              </a:ext>
            </a:extLst>
          </p:cNvPr>
          <p:cNvSpPr/>
          <p:nvPr/>
        </p:nvSpPr>
        <p:spPr>
          <a:xfrm>
            <a:off x="380197" y="5187364"/>
            <a:ext cx="8648241" cy="923330"/>
          </a:xfrm>
          <a:prstGeom prst="rect">
            <a:avLst/>
          </a:prstGeom>
        </p:spPr>
        <p:txBody>
          <a:bodyPr wrap="square">
            <a:spAutoFit/>
          </a:bodyPr>
          <a:lstStyle/>
          <a:p>
            <a:r>
              <a:rPr lang="en-US" dirty="0"/>
              <a:t>Source: Adapted from Third Party accounts receivable report from Banner information system provided by Director of Student Accounts of MSU University Business Services on January 9, 2020.</a:t>
            </a:r>
          </a:p>
        </p:txBody>
      </p:sp>
      <p:pic>
        <p:nvPicPr>
          <p:cNvPr id="6" name="Content Placeholder 5" descr="A screenshot of a cell phone&#10;&#10;Description automatically generated">
            <a:extLst>
              <a:ext uri="{FF2B5EF4-FFF2-40B4-BE49-F238E27FC236}">
                <a16:creationId xmlns:a16="http://schemas.microsoft.com/office/drawing/2014/main" id="{243DAAA1-D152-4249-B153-E772D32FCA1B}"/>
              </a:ext>
            </a:extLst>
          </p:cNvPr>
          <p:cNvPicPr>
            <a:picLocks noGrp="1" noChangeAspect="1"/>
          </p:cNvPicPr>
          <p:nvPr>
            <p:ph idx="1"/>
          </p:nvPr>
        </p:nvPicPr>
        <p:blipFill>
          <a:blip r:embed="rId2"/>
          <a:stretch>
            <a:fillRect/>
          </a:stretch>
        </p:blipFill>
        <p:spPr>
          <a:xfrm>
            <a:off x="380197" y="1417638"/>
            <a:ext cx="8229600" cy="2708168"/>
          </a:xfrm>
        </p:spPr>
      </p:pic>
    </p:spTree>
    <p:extLst>
      <p:ext uri="{BB962C8B-B14F-4D97-AF65-F5344CB8AC3E}">
        <p14:creationId xmlns:p14="http://schemas.microsoft.com/office/powerpoint/2010/main" val="3144208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Other Revenue Collection Considerations</a:t>
            </a:r>
          </a:p>
        </p:txBody>
      </p:sp>
      <p:sp>
        <p:nvSpPr>
          <p:cNvPr id="3" name="Content Placeholder 2"/>
          <p:cNvSpPr>
            <a:spLocks noGrp="1"/>
          </p:cNvSpPr>
          <p:nvPr>
            <p:ph idx="1"/>
          </p:nvPr>
        </p:nvSpPr>
        <p:spPr>
          <a:xfrm>
            <a:off x="273269" y="1417638"/>
            <a:ext cx="8413531" cy="4708525"/>
          </a:xfrm>
        </p:spPr>
        <p:txBody>
          <a:bodyPr>
            <a:normAutofit/>
          </a:bodyPr>
          <a:lstStyle/>
          <a:p>
            <a:r>
              <a:rPr lang="en-US" dirty="0"/>
              <a:t>Donations (Acceptance and Processing of Gifts Policy)</a:t>
            </a:r>
          </a:p>
          <a:p>
            <a:pPr lvl="1"/>
            <a:r>
              <a:rPr lang="en-US" dirty="0"/>
              <a:t>Donations for research should be recorded in Banner Index associated with program code 02</a:t>
            </a:r>
          </a:p>
          <a:p>
            <a:r>
              <a:rPr lang="en-US" dirty="0"/>
              <a:t>Testing services (Testing Services Policy)</a:t>
            </a:r>
          </a:p>
          <a:p>
            <a:pPr lvl="1"/>
            <a:r>
              <a:rPr lang="en-US" dirty="0"/>
              <a:t>Should be recorded in a Banner Index associated with program code 02</a:t>
            </a:r>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3701920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Other Revenue Collection Considerations</a:t>
            </a:r>
          </a:p>
        </p:txBody>
      </p:sp>
      <p:sp>
        <p:nvSpPr>
          <p:cNvPr id="3" name="Content Placeholder 2"/>
          <p:cNvSpPr>
            <a:spLocks noGrp="1"/>
          </p:cNvSpPr>
          <p:nvPr>
            <p:ph idx="1"/>
          </p:nvPr>
        </p:nvSpPr>
        <p:spPr>
          <a:xfrm>
            <a:off x="273269" y="1417638"/>
            <a:ext cx="8413531" cy="4954587"/>
          </a:xfrm>
        </p:spPr>
        <p:txBody>
          <a:bodyPr>
            <a:normAutofit lnSpcReduction="10000"/>
          </a:bodyPr>
          <a:lstStyle/>
          <a:p>
            <a:pPr marL="0" indent="0">
              <a:buNone/>
            </a:pPr>
            <a:r>
              <a:rPr lang="en-US" sz="2800" dirty="0"/>
              <a:t>Compliance requirements to which MSU is subject prohibit or limit use of certain ways for receiving and/or depositing revenue. UBS can provide information about and help arrange compliant ways.</a:t>
            </a:r>
          </a:p>
          <a:p>
            <a:pPr lvl="1"/>
            <a:r>
              <a:rPr lang="en-US" sz="2400" dirty="0"/>
              <a:t>NO outside bank accounts (e.g., local banks); unless a registered student organization (RSO) and if an RSO, RSO policies and procedures apply.</a:t>
            </a:r>
          </a:p>
          <a:p>
            <a:pPr lvl="1"/>
            <a:r>
              <a:rPr lang="en-US" sz="2400" dirty="0"/>
              <a:t>NO online payment receiving system (e.g., PayPal) may be linked to or made available from webpages hosted by any department or other organizational unit of the university. Online payment receiving through the Commerce Manager system authorized by the university requires prior approval by UBS.</a:t>
            </a:r>
            <a:endParaRPr lang="en-US" dirty="0"/>
          </a:p>
        </p:txBody>
      </p:sp>
    </p:spTree>
    <p:extLst>
      <p:ext uri="{BB962C8B-B14F-4D97-AF65-F5344CB8AC3E}">
        <p14:creationId xmlns:p14="http://schemas.microsoft.com/office/powerpoint/2010/main" val="2389019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Funds Where Income Can Be Recorded</a:t>
            </a:r>
          </a:p>
        </p:txBody>
      </p:sp>
      <p:sp>
        <p:nvSpPr>
          <p:cNvPr id="3" name="Content Placeholder 2"/>
          <p:cNvSpPr>
            <a:spLocks noGrp="1"/>
          </p:cNvSpPr>
          <p:nvPr>
            <p:ph idx="1"/>
          </p:nvPr>
        </p:nvSpPr>
        <p:spPr/>
        <p:txBody>
          <a:bodyPr>
            <a:normAutofit/>
          </a:bodyPr>
          <a:lstStyle/>
          <a:p>
            <a:r>
              <a:rPr lang="en-US" dirty="0"/>
              <a:t>Gift Indexes (4Wxxxx, 42xxxx) – donations, grants, Foundation</a:t>
            </a:r>
          </a:p>
          <a:p>
            <a:r>
              <a:rPr lang="en-US" dirty="0"/>
              <a:t>Designated Indexes (43xxxx) – sales and service activity</a:t>
            </a:r>
          </a:p>
          <a:p>
            <a:r>
              <a:rPr lang="en-US" dirty="0"/>
              <a:t>Auxiliary Indexes (44xxxx) – on campus services</a:t>
            </a:r>
          </a:p>
          <a:p>
            <a:r>
              <a:rPr lang="en-US" dirty="0"/>
              <a:t>Plant Indexes (46xxxx) – transfer income only</a:t>
            </a:r>
          </a:p>
        </p:txBody>
      </p:sp>
    </p:spTree>
    <p:extLst>
      <p:ext uri="{BB962C8B-B14F-4D97-AF65-F5344CB8AC3E}">
        <p14:creationId xmlns:p14="http://schemas.microsoft.com/office/powerpoint/2010/main" val="4291755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Deposit of Monies</a:t>
            </a:r>
          </a:p>
        </p:txBody>
      </p:sp>
      <p:sp>
        <p:nvSpPr>
          <p:cNvPr id="3" name="Content Placeholder 2"/>
          <p:cNvSpPr>
            <a:spLocks noGrp="1"/>
          </p:cNvSpPr>
          <p:nvPr>
            <p:ph idx="1"/>
          </p:nvPr>
        </p:nvSpPr>
        <p:spPr>
          <a:xfrm>
            <a:off x="336331" y="1492470"/>
            <a:ext cx="8565931" cy="4633694"/>
          </a:xfrm>
        </p:spPr>
        <p:txBody>
          <a:bodyPr>
            <a:normAutofit fontScale="92500" lnSpcReduction="10000"/>
          </a:bodyPr>
          <a:lstStyle/>
          <a:p>
            <a:r>
              <a:rPr lang="en-US" dirty="0"/>
              <a:t>Refer to UBS Business Procedures Manual, Section 350.00</a:t>
            </a:r>
          </a:p>
          <a:p>
            <a:r>
              <a:rPr lang="en-US" dirty="0"/>
              <a:t>Checks must be endorsed at time of initial receipt.  Endorsement should read:  FOR DEPOSIT ONLY DEMAND ACCOUNT-STATE OF MONTANA-MONTANA STATE UNIVERSITY (MSU DEPARTMENT NAME)</a:t>
            </a:r>
          </a:p>
          <a:p>
            <a:r>
              <a:rPr lang="en-US" dirty="0"/>
              <a:t>Departments can order endorsement stamps from any vendor, however if your department is new to receiving revenue, please contact UBS first</a:t>
            </a:r>
          </a:p>
        </p:txBody>
      </p:sp>
    </p:spTree>
    <p:extLst>
      <p:ext uri="{BB962C8B-B14F-4D97-AF65-F5344CB8AC3E}">
        <p14:creationId xmlns:p14="http://schemas.microsoft.com/office/powerpoint/2010/main" val="46614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Deposit of Monies </a:t>
            </a:r>
            <a:r>
              <a:rPr lang="en-US" sz="2400" dirty="0"/>
              <a:t>(</a:t>
            </a:r>
            <a:r>
              <a:rPr lang="en-US" sz="2400" dirty="0" err="1"/>
              <a:t>con’t</a:t>
            </a:r>
            <a:r>
              <a:rPr lang="en-US" sz="2400" dirty="0"/>
              <a:t>)</a:t>
            </a:r>
          </a:p>
        </p:txBody>
      </p:sp>
      <p:sp>
        <p:nvSpPr>
          <p:cNvPr id="3" name="Content Placeholder 2"/>
          <p:cNvSpPr>
            <a:spLocks noGrp="1"/>
          </p:cNvSpPr>
          <p:nvPr>
            <p:ph idx="1"/>
          </p:nvPr>
        </p:nvSpPr>
        <p:spPr/>
        <p:txBody>
          <a:bodyPr>
            <a:normAutofit/>
          </a:bodyPr>
          <a:lstStyle/>
          <a:p>
            <a:r>
              <a:rPr lang="en-US" dirty="0"/>
              <a:t>Timely deposits:</a:t>
            </a:r>
          </a:p>
          <a:p>
            <a:pPr lvl="1"/>
            <a:r>
              <a:rPr lang="en-US" dirty="0"/>
              <a:t>Departments are required to make deposits </a:t>
            </a:r>
            <a:r>
              <a:rPr lang="en-US" u="sng" dirty="0"/>
              <a:t>each</a:t>
            </a:r>
            <a:r>
              <a:rPr lang="en-US" dirty="0"/>
              <a:t> </a:t>
            </a:r>
            <a:r>
              <a:rPr lang="en-US" u="sng" dirty="0"/>
              <a:t>day</a:t>
            </a:r>
            <a:r>
              <a:rPr lang="en-US" dirty="0"/>
              <a:t> when the following situations exist:</a:t>
            </a:r>
          </a:p>
          <a:p>
            <a:pPr lvl="2"/>
            <a:r>
              <a:rPr lang="en-US" dirty="0"/>
              <a:t>Accumulated $200 in cash or</a:t>
            </a:r>
          </a:p>
          <a:p>
            <a:pPr lvl="2"/>
            <a:r>
              <a:rPr lang="en-US" dirty="0"/>
              <a:t>Accumulated $750 in cash and checks or</a:t>
            </a:r>
          </a:p>
          <a:p>
            <a:pPr lvl="2"/>
            <a:r>
              <a:rPr lang="en-US" dirty="0"/>
              <a:t>Credit card activity in any amount</a:t>
            </a:r>
          </a:p>
          <a:p>
            <a:pPr lvl="1"/>
            <a:r>
              <a:rPr lang="en-US" dirty="0"/>
              <a:t>Departments are required to deposit all cash and checks at least weekly, regardless of amount collected</a:t>
            </a:r>
          </a:p>
        </p:txBody>
      </p:sp>
    </p:spTree>
    <p:extLst>
      <p:ext uri="{BB962C8B-B14F-4D97-AF65-F5344CB8AC3E}">
        <p14:creationId xmlns:p14="http://schemas.microsoft.com/office/powerpoint/2010/main" val="819186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Deposit of Monies </a:t>
            </a:r>
            <a:r>
              <a:rPr lang="en-US" sz="2400" dirty="0"/>
              <a:t>(</a:t>
            </a:r>
            <a:r>
              <a:rPr lang="en-US" sz="2400" dirty="0" err="1"/>
              <a:t>con’t</a:t>
            </a:r>
            <a:r>
              <a:rPr lang="en-US" sz="2400" dirty="0"/>
              <a:t>)</a:t>
            </a:r>
          </a:p>
        </p:txBody>
      </p:sp>
      <p:sp>
        <p:nvSpPr>
          <p:cNvPr id="3" name="Content Placeholder 2"/>
          <p:cNvSpPr>
            <a:spLocks noGrp="1"/>
          </p:cNvSpPr>
          <p:nvPr>
            <p:ph idx="1"/>
          </p:nvPr>
        </p:nvSpPr>
        <p:spPr>
          <a:xfrm>
            <a:off x="457200" y="1441286"/>
            <a:ext cx="8229600" cy="4525963"/>
          </a:xfrm>
        </p:spPr>
        <p:txBody>
          <a:bodyPr>
            <a:normAutofit fontScale="92500"/>
          </a:bodyPr>
          <a:lstStyle/>
          <a:p>
            <a:r>
              <a:rPr lang="en-US" dirty="0"/>
              <a:t>Security:</a:t>
            </a:r>
          </a:p>
          <a:p>
            <a:pPr lvl="1"/>
            <a:r>
              <a:rPr lang="en-US" dirty="0"/>
              <a:t>Collections should be secure at all times</a:t>
            </a:r>
          </a:p>
          <a:p>
            <a:pPr lvl="1"/>
            <a:r>
              <a:rPr lang="en-US" dirty="0"/>
              <a:t>Cash deposits of $500 or more must be transported to the UBS Cashier’s Office in locked cash bags.  All deposits should be carried in an inconspicuous manner (inside a backpack, etc.), varying the times and if possible, the personnel</a:t>
            </a:r>
          </a:p>
          <a:p>
            <a:pPr lvl="1"/>
            <a:r>
              <a:rPr lang="en-US" dirty="0"/>
              <a:t>Departments with deposits containing $1,000 or more in cash must request an escort from University Police if located more than one block from Montana Hall</a:t>
            </a:r>
          </a:p>
        </p:txBody>
      </p:sp>
    </p:spTree>
    <p:extLst>
      <p:ext uri="{BB962C8B-B14F-4D97-AF65-F5344CB8AC3E}">
        <p14:creationId xmlns:p14="http://schemas.microsoft.com/office/powerpoint/2010/main" val="360464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Receipt (aka Deposit Slips)</a:t>
            </a:r>
          </a:p>
        </p:txBody>
      </p:sp>
      <p:pic>
        <p:nvPicPr>
          <p:cNvPr id="4" name="Content Placeholder 3"/>
          <p:cNvPicPr>
            <a:picLocks noGrp="1" noChangeAspect="1"/>
          </p:cNvPicPr>
          <p:nvPr>
            <p:ph idx="1"/>
          </p:nvPr>
        </p:nvPicPr>
        <p:blipFill>
          <a:blip r:embed="rId2"/>
          <a:stretch>
            <a:fillRect/>
          </a:stretch>
        </p:blipFill>
        <p:spPr>
          <a:xfrm>
            <a:off x="1017205" y="1087836"/>
            <a:ext cx="6903964" cy="3113060"/>
          </a:xfrm>
          <a:prstGeom prst="rect">
            <a:avLst/>
          </a:prstGeom>
        </p:spPr>
      </p:pic>
      <p:sp>
        <p:nvSpPr>
          <p:cNvPr id="5" name="TextBox 4"/>
          <p:cNvSpPr txBox="1"/>
          <p:nvPr/>
        </p:nvSpPr>
        <p:spPr>
          <a:xfrm>
            <a:off x="131379" y="4275430"/>
            <a:ext cx="8881241" cy="1477328"/>
          </a:xfrm>
          <a:prstGeom prst="rect">
            <a:avLst/>
          </a:prstGeom>
          <a:noFill/>
        </p:spPr>
        <p:txBody>
          <a:bodyPr wrap="square" rtlCol="0">
            <a:spAutoFit/>
          </a:bodyPr>
          <a:lstStyle/>
          <a:p>
            <a:r>
              <a:rPr lang="en-US" dirty="0"/>
              <a:t>Triplicate form – white, yellow, pink.  All three copies should come with your deposits.</a:t>
            </a:r>
          </a:p>
          <a:p>
            <a:r>
              <a:rPr lang="en-US" dirty="0"/>
              <a:t>White copy is retained by UBS Cashiers, yellow and pink are returned to department for cash and check deposits, only yellow is returned to department for credit card deposits</a:t>
            </a:r>
          </a:p>
          <a:p>
            <a:r>
              <a:rPr lang="en-US" dirty="0"/>
              <a:t>Blank forms are available from UBS Cashiers or University Printing can customize slips for departments (e.g. to include department name, etc.)</a:t>
            </a:r>
          </a:p>
        </p:txBody>
      </p:sp>
    </p:spTree>
    <p:extLst>
      <p:ext uri="{BB962C8B-B14F-4D97-AF65-F5344CB8AC3E}">
        <p14:creationId xmlns:p14="http://schemas.microsoft.com/office/powerpoint/2010/main" val="2115070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Accepting Credit Cards</a:t>
            </a:r>
            <a:endParaRPr lang="en-US" sz="2400" dirty="0"/>
          </a:p>
        </p:txBody>
      </p:sp>
      <p:sp>
        <p:nvSpPr>
          <p:cNvPr id="3" name="Content Placeholder 2"/>
          <p:cNvSpPr>
            <a:spLocks noGrp="1"/>
          </p:cNvSpPr>
          <p:nvPr>
            <p:ph idx="1"/>
          </p:nvPr>
        </p:nvSpPr>
        <p:spPr>
          <a:xfrm>
            <a:off x="304801" y="1600200"/>
            <a:ext cx="8628992" cy="4525963"/>
          </a:xfrm>
        </p:spPr>
        <p:txBody>
          <a:bodyPr>
            <a:normAutofit/>
          </a:bodyPr>
          <a:lstStyle/>
          <a:p>
            <a:r>
              <a:rPr lang="en-US" dirty="0"/>
              <a:t>Refer to UBS Business Procedures Manual, Section 370.00</a:t>
            </a:r>
          </a:p>
          <a:p>
            <a:r>
              <a:rPr lang="en-US" dirty="0"/>
              <a:t>A department wishing to accept credit card payments must complete the form Application for Authorization to Process Bankcard Transactions found here: </a:t>
            </a:r>
            <a:r>
              <a:rPr lang="en-US" dirty="0">
                <a:hlinkClick r:id="rId2"/>
              </a:rPr>
              <a:t>http://www.montana.edu/ubs/forms.html</a:t>
            </a:r>
            <a:endParaRPr lang="en-US" dirty="0"/>
          </a:p>
          <a:p>
            <a:r>
              <a:rPr lang="en-US" dirty="0"/>
              <a:t>This form will be reviewed and approved by UBS</a:t>
            </a:r>
          </a:p>
        </p:txBody>
      </p:sp>
    </p:spTree>
    <p:extLst>
      <p:ext uri="{BB962C8B-B14F-4D97-AF65-F5344CB8AC3E}">
        <p14:creationId xmlns:p14="http://schemas.microsoft.com/office/powerpoint/2010/main" val="19188579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Procedures for daily receipting of credit card revenue</a:t>
            </a:r>
            <a:endParaRPr lang="en-US" sz="2000" dirty="0"/>
          </a:p>
        </p:txBody>
      </p:sp>
      <p:sp>
        <p:nvSpPr>
          <p:cNvPr id="3" name="Content Placeholder 2"/>
          <p:cNvSpPr>
            <a:spLocks noGrp="1"/>
          </p:cNvSpPr>
          <p:nvPr>
            <p:ph idx="1"/>
          </p:nvPr>
        </p:nvSpPr>
        <p:spPr>
          <a:xfrm>
            <a:off x="304801" y="1417638"/>
            <a:ext cx="8628992" cy="4708525"/>
          </a:xfrm>
        </p:spPr>
        <p:txBody>
          <a:bodyPr>
            <a:normAutofit fontScale="70000" lnSpcReduction="20000"/>
          </a:bodyPr>
          <a:lstStyle/>
          <a:p>
            <a:pPr marL="0" indent="0">
              <a:buNone/>
            </a:pPr>
            <a:r>
              <a:rPr lang="en-US" b="1" dirty="0"/>
              <a:t>Manual Terminal Merchant</a:t>
            </a:r>
            <a:endParaRPr lang="en-US" dirty="0"/>
          </a:p>
          <a:p>
            <a:pPr lvl="0"/>
            <a:r>
              <a:rPr lang="en-US" dirty="0"/>
              <a:t>At the end of each business day, </a:t>
            </a:r>
            <a:r>
              <a:rPr lang="en-US" b="1" u="sng" dirty="0"/>
              <a:t>the end of day batch process/ settlement must be run</a:t>
            </a:r>
            <a:r>
              <a:rPr lang="en-US" dirty="0"/>
              <a:t> to initiate the process to move money from the customer to our bank.</a:t>
            </a:r>
          </a:p>
          <a:p>
            <a:pPr lvl="0"/>
            <a:r>
              <a:rPr lang="en-US" dirty="0"/>
              <a:t>The signed copies (the white copy) of the credit card receipts are to be added (double adding machine tapes) using the total net sales per receipt.</a:t>
            </a:r>
          </a:p>
          <a:p>
            <a:pPr lvl="0"/>
            <a:r>
              <a:rPr lang="en-US" b="1" u="sng" dirty="0"/>
              <a:t>These copies and calculator tape plus the batch tapes</a:t>
            </a:r>
            <a:r>
              <a:rPr lang="en-US" dirty="0"/>
              <a:t> are to be provided to the UBS cashiers with a three-part UBS receipt showing the proper index(es) and account code(s) for the deposit.</a:t>
            </a:r>
          </a:p>
          <a:p>
            <a:pPr lvl="0"/>
            <a:r>
              <a:rPr lang="en-US" dirty="0"/>
              <a:t>On the face of the receipt, designate that these were credit card sales. NEVER combine credit sales with deposits of cash and checks.</a:t>
            </a:r>
          </a:p>
          <a:p>
            <a:pPr lvl="0"/>
            <a:r>
              <a:rPr lang="en-US" dirty="0"/>
              <a:t>Credit card sales receipts must be provided to the UBS Cashiers by 11 AM of the following workday. It is critical that the UBS receipt prepared by the merchant department be accurate and legible. </a:t>
            </a:r>
          </a:p>
        </p:txBody>
      </p:sp>
    </p:spTree>
    <p:extLst>
      <p:ext uri="{BB962C8B-B14F-4D97-AF65-F5344CB8AC3E}">
        <p14:creationId xmlns:p14="http://schemas.microsoft.com/office/powerpoint/2010/main" val="4208489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r>
              <a:rPr lang="en-US" dirty="0"/>
              <a:t>Risks and Controls for Revenue Collection</a:t>
            </a:r>
          </a:p>
          <a:p>
            <a:r>
              <a:rPr lang="en-US" dirty="0"/>
              <a:t>Types of Funds used for Revenue Collection</a:t>
            </a:r>
          </a:p>
          <a:p>
            <a:r>
              <a:rPr lang="en-US" dirty="0"/>
              <a:t>Procedures for Revenue Collection</a:t>
            </a:r>
          </a:p>
          <a:p>
            <a:r>
              <a:rPr lang="en-US" dirty="0"/>
              <a:t>Accepting Credit Card Revenue</a:t>
            </a:r>
          </a:p>
          <a:p>
            <a:r>
              <a:rPr lang="en-US" dirty="0"/>
              <a:t>Grant Revenue Collection</a:t>
            </a:r>
          </a:p>
          <a:p>
            <a:r>
              <a:rPr lang="en-US" dirty="0"/>
              <a:t>Change Funds and Petty Cash</a:t>
            </a:r>
          </a:p>
          <a:p>
            <a:endParaRPr lang="en-US" dirty="0"/>
          </a:p>
        </p:txBody>
      </p:sp>
    </p:spTree>
    <p:extLst>
      <p:ext uri="{BB962C8B-B14F-4D97-AF65-F5344CB8AC3E}">
        <p14:creationId xmlns:p14="http://schemas.microsoft.com/office/powerpoint/2010/main" val="3648116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Procedures for daily receipting of credit card revenue</a:t>
            </a:r>
            <a:endParaRPr lang="en-US" sz="2000" dirty="0"/>
          </a:p>
        </p:txBody>
      </p:sp>
      <p:sp>
        <p:nvSpPr>
          <p:cNvPr id="3" name="Content Placeholder 2"/>
          <p:cNvSpPr>
            <a:spLocks noGrp="1"/>
          </p:cNvSpPr>
          <p:nvPr>
            <p:ph idx="1"/>
          </p:nvPr>
        </p:nvSpPr>
        <p:spPr>
          <a:xfrm>
            <a:off x="257504" y="1669886"/>
            <a:ext cx="8628992" cy="4708525"/>
          </a:xfrm>
        </p:spPr>
        <p:txBody>
          <a:bodyPr>
            <a:normAutofit/>
          </a:bodyPr>
          <a:lstStyle/>
          <a:p>
            <a:pPr marL="0" indent="0">
              <a:buNone/>
            </a:pPr>
            <a:r>
              <a:rPr lang="en-US" b="1" dirty="0"/>
              <a:t>Website Merchant (Commerce Manager)</a:t>
            </a:r>
            <a:endParaRPr lang="en-US" dirty="0"/>
          </a:p>
          <a:p>
            <a:r>
              <a:rPr lang="en-US" dirty="0"/>
              <a:t>Payments taken via a departmental website using the approved university standard payment gateway will be automatically batched and receipted for the department by UBS</a:t>
            </a:r>
          </a:p>
        </p:txBody>
      </p:sp>
    </p:spTree>
    <p:extLst>
      <p:ext uri="{BB962C8B-B14F-4D97-AF65-F5344CB8AC3E}">
        <p14:creationId xmlns:p14="http://schemas.microsoft.com/office/powerpoint/2010/main" val="25487783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Procedures for monthly reconciliation of deposits to Banner</a:t>
            </a:r>
            <a:endParaRPr lang="en-US" sz="2000" dirty="0"/>
          </a:p>
        </p:txBody>
      </p:sp>
      <p:sp>
        <p:nvSpPr>
          <p:cNvPr id="3" name="Content Placeholder 2"/>
          <p:cNvSpPr>
            <a:spLocks noGrp="1"/>
          </p:cNvSpPr>
          <p:nvPr>
            <p:ph idx="1"/>
          </p:nvPr>
        </p:nvSpPr>
        <p:spPr>
          <a:xfrm>
            <a:off x="304801" y="1652751"/>
            <a:ext cx="8628992" cy="4525963"/>
          </a:xfrm>
        </p:spPr>
        <p:txBody>
          <a:bodyPr>
            <a:normAutofit fontScale="70000" lnSpcReduction="20000"/>
          </a:bodyPr>
          <a:lstStyle/>
          <a:p>
            <a:pPr>
              <a:buFont typeface="Arial" panose="020B0604020202020204" pitchFamily="34" charset="0"/>
              <a:buChar char="•"/>
            </a:pPr>
            <a:r>
              <a:rPr lang="en-US" dirty="0"/>
              <a:t>At least each month, the departmental accountant compares totals per each Cash Receipt form to transactions from the Operating Ledger Transactions report from the Banner Reports Web for each index that revenue is deposited.</a:t>
            </a:r>
          </a:p>
          <a:p>
            <a:pPr marL="0" indent="0">
              <a:buNone/>
            </a:pPr>
            <a:endParaRPr lang="en-US" dirty="0"/>
          </a:p>
          <a:p>
            <a:pPr>
              <a:buFont typeface="Arial" panose="020B0604020202020204" pitchFamily="34" charset="0"/>
              <a:buChar char="•"/>
            </a:pPr>
            <a:r>
              <a:rPr lang="en-US" dirty="0"/>
              <a:t>Corrections to revenue are handled through either UBS Accounting or the UBS Cashiers.  If the department has made an error, a Finance Correction form can be submitted directly to UBS.  For data entry errors, please contact the UBS Cashiers and reference the cash receipt number. </a:t>
            </a:r>
          </a:p>
          <a:p>
            <a:pPr marL="0" indent="0">
              <a:buNone/>
            </a:pPr>
            <a:endParaRPr lang="en-US" dirty="0"/>
          </a:p>
          <a:p>
            <a:pPr>
              <a:buFont typeface="Arial" panose="020B0604020202020204" pitchFamily="34" charset="0"/>
              <a:buChar char="•"/>
            </a:pPr>
            <a:r>
              <a:rPr lang="en-US" dirty="0"/>
              <a:t>If the department has a discrepancy that they cannot resolve, they should contact either the Cashiers or UBS Accounting for assistance.  </a:t>
            </a:r>
          </a:p>
          <a:p>
            <a:pPr>
              <a:buFont typeface="Arial" panose="020B0604020202020204" pitchFamily="34" charset="0"/>
              <a:buChar char="•"/>
            </a:pPr>
            <a:endParaRPr lang="en-US" dirty="0"/>
          </a:p>
          <a:p>
            <a:pPr>
              <a:buFont typeface="Arial" panose="020B0604020202020204" pitchFamily="34" charset="0"/>
              <a:buChar char="•"/>
            </a:pPr>
            <a:endParaRPr lang="en-US" dirty="0"/>
          </a:p>
          <a:p>
            <a:pPr marL="0" indent="0">
              <a:buNone/>
            </a:pPr>
            <a:endParaRPr lang="en-US" dirty="0"/>
          </a:p>
        </p:txBody>
      </p:sp>
    </p:spTree>
    <p:extLst>
      <p:ext uri="{BB962C8B-B14F-4D97-AF65-F5344CB8AC3E}">
        <p14:creationId xmlns:p14="http://schemas.microsoft.com/office/powerpoint/2010/main" val="9990146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Restricted Funds</a:t>
            </a:r>
          </a:p>
        </p:txBody>
      </p:sp>
      <p:sp>
        <p:nvSpPr>
          <p:cNvPr id="3" name="Content Placeholder 2"/>
          <p:cNvSpPr>
            <a:spLocks noGrp="1"/>
          </p:cNvSpPr>
          <p:nvPr>
            <p:ph idx="1"/>
          </p:nvPr>
        </p:nvSpPr>
        <p:spPr/>
        <p:txBody>
          <a:bodyPr>
            <a:normAutofit/>
          </a:bodyPr>
          <a:lstStyle/>
          <a:p>
            <a:r>
              <a:rPr lang="en-US" dirty="0"/>
              <a:t>Grants (4Wxxxx) – Account code determined by OSP</a:t>
            </a:r>
          </a:p>
          <a:p>
            <a:pPr marL="0" indent="0">
              <a:buNone/>
            </a:pPr>
            <a:endParaRPr lang="en-US" sz="1600" dirty="0"/>
          </a:p>
          <a:p>
            <a:r>
              <a:rPr lang="en-US" dirty="0"/>
              <a:t>Gifts/Donations, Foundation reimbursement accounts (423xxx) – Account code 53950</a:t>
            </a:r>
          </a:p>
          <a:p>
            <a:pPr marL="0" indent="0">
              <a:buNone/>
            </a:pPr>
            <a:endParaRPr lang="en-US" sz="1600" dirty="0"/>
          </a:p>
          <a:p>
            <a:r>
              <a:rPr lang="en-US" dirty="0"/>
              <a:t>Scholarships (422xxx) – Account code determined by Financial Aid</a:t>
            </a:r>
          </a:p>
        </p:txBody>
      </p:sp>
    </p:spTree>
    <p:extLst>
      <p:ext uri="{BB962C8B-B14F-4D97-AF65-F5344CB8AC3E}">
        <p14:creationId xmlns:p14="http://schemas.microsoft.com/office/powerpoint/2010/main" val="21965679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Revenue Collection</a:t>
            </a:r>
          </a:p>
        </p:txBody>
      </p:sp>
      <p:sp>
        <p:nvSpPr>
          <p:cNvPr id="3" name="Content Placeholder 2"/>
          <p:cNvSpPr>
            <a:spLocks noGrp="1"/>
          </p:cNvSpPr>
          <p:nvPr>
            <p:ph idx="1"/>
          </p:nvPr>
        </p:nvSpPr>
        <p:spPr/>
        <p:txBody>
          <a:bodyPr>
            <a:normAutofit fontScale="92500" lnSpcReduction="20000"/>
          </a:bodyPr>
          <a:lstStyle/>
          <a:p>
            <a:r>
              <a:rPr lang="en-US" dirty="0"/>
              <a:t>Revenue collection on grant funding is the responsibility of the Office of Sponsored Programs (OSP)</a:t>
            </a:r>
          </a:p>
          <a:p>
            <a:r>
              <a:rPr lang="en-US" dirty="0"/>
              <a:t>OSP does not follow normal cashiering procedures – they have their own process</a:t>
            </a:r>
          </a:p>
          <a:p>
            <a:r>
              <a:rPr lang="en-US" dirty="0"/>
              <a:t>Most grants are cost reimbursable, meaning funds are not received when the grant is awarded.  OSP invoices the grant sponsor after spending occurs</a:t>
            </a:r>
          </a:p>
          <a:p>
            <a:r>
              <a:rPr lang="en-US" dirty="0"/>
              <a:t>Departments should never make entries or corrections to grant revenue account codes</a:t>
            </a:r>
          </a:p>
          <a:p>
            <a:endParaRPr lang="en-US" dirty="0"/>
          </a:p>
          <a:p>
            <a:endParaRPr lang="en-US" dirty="0"/>
          </a:p>
          <a:p>
            <a:endParaRPr lang="en-US" dirty="0"/>
          </a:p>
        </p:txBody>
      </p:sp>
    </p:spTree>
    <p:extLst>
      <p:ext uri="{BB962C8B-B14F-4D97-AF65-F5344CB8AC3E}">
        <p14:creationId xmlns:p14="http://schemas.microsoft.com/office/powerpoint/2010/main" val="32674291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Revenue Collection </a:t>
            </a:r>
            <a:r>
              <a:rPr lang="en-US" sz="2400" dirty="0"/>
              <a:t>(</a:t>
            </a:r>
            <a:r>
              <a:rPr lang="en-US" sz="2400" dirty="0" err="1"/>
              <a:t>con’t</a:t>
            </a:r>
            <a:r>
              <a:rPr lang="en-US" sz="2400" dirty="0"/>
              <a:t>)</a:t>
            </a:r>
          </a:p>
        </p:txBody>
      </p:sp>
      <p:sp>
        <p:nvSpPr>
          <p:cNvPr id="3" name="Content Placeholder 2"/>
          <p:cNvSpPr>
            <a:spLocks noGrp="1"/>
          </p:cNvSpPr>
          <p:nvPr>
            <p:ph idx="1"/>
          </p:nvPr>
        </p:nvSpPr>
        <p:spPr>
          <a:xfrm>
            <a:off x="336331" y="1451798"/>
            <a:ext cx="8350469" cy="4696754"/>
          </a:xfrm>
        </p:spPr>
        <p:txBody>
          <a:bodyPr>
            <a:normAutofit fontScale="77500" lnSpcReduction="20000"/>
          </a:bodyPr>
          <a:lstStyle/>
          <a:p>
            <a:r>
              <a:rPr lang="en-US" dirty="0"/>
              <a:t>Most grant revenue collection from federal agencies is done electronically</a:t>
            </a:r>
          </a:p>
          <a:p>
            <a:r>
              <a:rPr lang="en-US" dirty="0"/>
              <a:t>Grant revenue received by departments should be forwarded to OSP upon receipt</a:t>
            </a:r>
          </a:p>
          <a:p>
            <a:r>
              <a:rPr lang="en-US" dirty="0"/>
              <a:t>If you (not OSP) receive revenue related to federal grant activities, contact OSP about program income regulation considerations.  This income must meet strict accounting and reporting requirements.  It is very rare and must be reviewed with your OSP Fiscal Manager</a:t>
            </a:r>
          </a:p>
          <a:p>
            <a:r>
              <a:rPr lang="en-US" dirty="0"/>
              <a:t>Abatement of grant expenditures should always be reviewed and approved by OSP prior to submission to cashiers</a:t>
            </a:r>
          </a:p>
          <a:p>
            <a:r>
              <a:rPr lang="en-US" dirty="0"/>
              <a:t>Any questions about grant revenue, expenditure abatement or cash balances should be addressed to an OSP Fiscal Manager</a:t>
            </a:r>
          </a:p>
          <a:p>
            <a:endParaRPr lang="en-US" dirty="0"/>
          </a:p>
        </p:txBody>
      </p:sp>
    </p:spTree>
    <p:extLst>
      <p:ext uri="{BB962C8B-B14F-4D97-AF65-F5344CB8AC3E}">
        <p14:creationId xmlns:p14="http://schemas.microsoft.com/office/powerpoint/2010/main" val="3385530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 Income</a:t>
            </a:r>
          </a:p>
        </p:txBody>
      </p:sp>
      <p:sp>
        <p:nvSpPr>
          <p:cNvPr id="3" name="Subtitle 2"/>
          <p:cNvSpPr>
            <a:spLocks noGrp="1"/>
          </p:cNvSpPr>
          <p:nvPr>
            <p:ph idx="1"/>
          </p:nvPr>
        </p:nvSpPr>
        <p:spPr/>
        <p:txBody>
          <a:bodyPr>
            <a:normAutofit fontScale="77500" lnSpcReduction="20000"/>
          </a:bodyPr>
          <a:lstStyle/>
          <a:p>
            <a:r>
              <a:rPr lang="en-US" sz="2800" dirty="0"/>
              <a:t>Program Income is any income earned by the recipient that is directly generated by a supported activity or earned as a result of the award during the period of performance. That income is considered part of the award and must be spent on award activities.</a:t>
            </a:r>
          </a:p>
          <a:p>
            <a:r>
              <a:rPr lang="en-US" sz="2800" dirty="0"/>
              <a:t>Examples of Program Income: </a:t>
            </a:r>
          </a:p>
          <a:p>
            <a:pPr lvl="2"/>
            <a:r>
              <a:rPr lang="en-US" sz="1900" dirty="0"/>
              <a:t>income from fees for services performed (such as laboratory tests); </a:t>
            </a:r>
          </a:p>
          <a:p>
            <a:pPr lvl="2"/>
            <a:r>
              <a:rPr lang="en-US" sz="1900" dirty="0"/>
              <a:t>money generated from the use, or rental of property acquired under awards (including supplies and equipment);</a:t>
            </a:r>
          </a:p>
          <a:p>
            <a:pPr lvl="2"/>
            <a:r>
              <a:rPr lang="en-US" sz="1900" dirty="0"/>
              <a:t>proceeds from the sale of commodities or items fabricated under an award; </a:t>
            </a:r>
          </a:p>
          <a:p>
            <a:pPr lvl="2"/>
            <a:r>
              <a:rPr lang="en-US" sz="1900" dirty="0"/>
              <a:t>income from the sale of research materials such as animal models;</a:t>
            </a:r>
          </a:p>
          <a:p>
            <a:pPr lvl="2"/>
            <a:r>
              <a:rPr lang="en-US" sz="1900" dirty="0"/>
              <a:t>fees from participants at conferences or symposia</a:t>
            </a:r>
          </a:p>
          <a:p>
            <a:pPr lvl="2"/>
            <a:r>
              <a:rPr lang="en-US" sz="1900" dirty="0"/>
              <a:t>proceeds from the sale of publications or software</a:t>
            </a:r>
          </a:p>
          <a:p>
            <a:r>
              <a:rPr lang="en-US" sz="2800" dirty="0"/>
              <a:t>Contact your </a:t>
            </a:r>
            <a:r>
              <a:rPr lang="en-US" sz="2800" dirty="0" err="1"/>
              <a:t>OSP</a:t>
            </a:r>
            <a:r>
              <a:rPr lang="en-US" sz="2800" dirty="0"/>
              <a:t> Fiscal Manager to determine if the program income will be reportable and how it will be handled, depending on the sponsor’s policy</a:t>
            </a:r>
          </a:p>
          <a:p>
            <a:endParaRPr lang="en-US" sz="2500" dirty="0"/>
          </a:p>
        </p:txBody>
      </p:sp>
    </p:spTree>
    <p:extLst>
      <p:ext uri="{BB962C8B-B14F-4D97-AF65-F5344CB8AC3E}">
        <p14:creationId xmlns:p14="http://schemas.microsoft.com/office/powerpoint/2010/main" val="29463875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Designated Funds</a:t>
            </a:r>
          </a:p>
        </p:txBody>
      </p:sp>
      <p:sp>
        <p:nvSpPr>
          <p:cNvPr id="3" name="Content Placeholder 2"/>
          <p:cNvSpPr>
            <a:spLocks noGrp="1"/>
          </p:cNvSpPr>
          <p:nvPr>
            <p:ph idx="1"/>
          </p:nvPr>
        </p:nvSpPr>
        <p:spPr>
          <a:xfrm>
            <a:off x="180109" y="1417638"/>
            <a:ext cx="8783781" cy="4525963"/>
          </a:xfrm>
        </p:spPr>
        <p:txBody>
          <a:bodyPr>
            <a:normAutofit fontScale="85000" lnSpcReduction="20000"/>
          </a:bodyPr>
          <a:lstStyle/>
          <a:p>
            <a:r>
              <a:rPr lang="en-US" dirty="0"/>
              <a:t>Sales &amp; service activities, some student course fees, field trips, recharge centers (43xxxx, </a:t>
            </a:r>
            <a:r>
              <a:rPr lang="en-US" sz="2300" dirty="0"/>
              <a:t>including IDCs-436xxx, 437xxx and 438xxx</a:t>
            </a:r>
            <a:r>
              <a:rPr lang="en-US" dirty="0"/>
              <a:t>)</a:t>
            </a:r>
          </a:p>
          <a:p>
            <a:endParaRPr lang="en-US" dirty="0">
              <a:solidFill>
                <a:schemeClr val="tx2">
                  <a:lumMod val="60000"/>
                  <a:lumOff val="40000"/>
                </a:schemeClr>
              </a:solidFill>
            </a:endParaRPr>
          </a:p>
          <a:p>
            <a:r>
              <a:rPr lang="en-US" dirty="0"/>
              <a:t>Varied sources of income &amp; account codes</a:t>
            </a:r>
          </a:p>
          <a:p>
            <a:pPr lvl="1"/>
            <a:r>
              <a:rPr lang="en-US" dirty="0"/>
              <a:t>Recharge (between departments) - 53350</a:t>
            </a:r>
          </a:p>
          <a:p>
            <a:pPr lvl="1"/>
            <a:r>
              <a:rPr lang="en-US" dirty="0"/>
              <a:t>Educational Sales &amp; Service - 53631</a:t>
            </a:r>
          </a:p>
          <a:p>
            <a:endParaRPr lang="en-US" dirty="0"/>
          </a:p>
          <a:p>
            <a:r>
              <a:rPr lang="en-US" dirty="0"/>
              <a:t>Charged 6% administrative fee on expenses</a:t>
            </a:r>
          </a:p>
          <a:p>
            <a:pPr marL="0" indent="0">
              <a:buNone/>
            </a:pPr>
            <a:endParaRPr lang="en-US" dirty="0"/>
          </a:p>
          <a:p>
            <a:r>
              <a:rPr lang="en-US" dirty="0"/>
              <a:t>May be subject to UBIT (Unrelated Business Income Tax)</a:t>
            </a:r>
          </a:p>
          <a:p>
            <a:pPr marL="0" indent="0">
              <a:buNone/>
            </a:pPr>
            <a:endParaRPr lang="en-US" dirty="0"/>
          </a:p>
          <a:p>
            <a:endParaRPr lang="en-US" dirty="0"/>
          </a:p>
        </p:txBody>
      </p:sp>
    </p:spTree>
    <p:extLst>
      <p:ext uri="{BB962C8B-B14F-4D97-AF65-F5344CB8AC3E}">
        <p14:creationId xmlns:p14="http://schemas.microsoft.com/office/powerpoint/2010/main" val="40081193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Designated Funds - JRCs</a:t>
            </a:r>
          </a:p>
        </p:txBody>
      </p:sp>
      <p:sp>
        <p:nvSpPr>
          <p:cNvPr id="3" name="Content Placeholder 2"/>
          <p:cNvSpPr>
            <a:spLocks noGrp="1"/>
          </p:cNvSpPr>
          <p:nvPr>
            <p:ph idx="1"/>
          </p:nvPr>
        </p:nvSpPr>
        <p:spPr>
          <a:xfrm>
            <a:off x="180109" y="1417638"/>
            <a:ext cx="8783781" cy="4499686"/>
          </a:xfrm>
        </p:spPr>
        <p:txBody>
          <a:bodyPr>
            <a:normAutofit lnSpcReduction="10000"/>
          </a:bodyPr>
          <a:lstStyle/>
          <a:p>
            <a:r>
              <a:rPr lang="en-US" dirty="0"/>
              <a:t>Sales &amp; service activities between departments</a:t>
            </a:r>
          </a:p>
          <a:p>
            <a:r>
              <a:rPr lang="en-US" dirty="0"/>
              <a:t>JRC – Journal Recharge</a:t>
            </a:r>
          </a:p>
          <a:p>
            <a:r>
              <a:rPr lang="en-US" dirty="0"/>
              <a:t>Income is always posted to 53350</a:t>
            </a:r>
          </a:p>
          <a:p>
            <a:r>
              <a:rPr lang="en-US" dirty="0"/>
              <a:t>Other side of transaction is </a:t>
            </a:r>
            <a:r>
              <a:rPr lang="en-US" b="1" i="1" u="sng" dirty="0"/>
              <a:t>ALWAYS</a:t>
            </a:r>
            <a:r>
              <a:rPr lang="en-US" dirty="0"/>
              <a:t> an expense account code</a:t>
            </a:r>
          </a:p>
          <a:p>
            <a:r>
              <a:rPr lang="en-US" dirty="0"/>
              <a:t>Since income can only come into the University once, these transactions are eliminated in the MSU Financial Statements.  They are identified by the JRC rule code.</a:t>
            </a:r>
          </a:p>
          <a:p>
            <a:endParaRPr lang="en-US" dirty="0">
              <a:solidFill>
                <a:schemeClr val="tx2">
                  <a:lumMod val="60000"/>
                  <a:lumOff val="40000"/>
                </a:schemeClr>
              </a:solidFill>
            </a:endParaRPr>
          </a:p>
          <a:p>
            <a:pPr marL="0" indent="0">
              <a:buNone/>
            </a:pPr>
            <a:endParaRPr lang="en-US" dirty="0"/>
          </a:p>
          <a:p>
            <a:endParaRPr lang="en-US" dirty="0"/>
          </a:p>
        </p:txBody>
      </p:sp>
    </p:spTree>
    <p:extLst>
      <p:ext uri="{BB962C8B-B14F-4D97-AF65-F5344CB8AC3E}">
        <p14:creationId xmlns:p14="http://schemas.microsoft.com/office/powerpoint/2010/main" val="10763616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Designated Funds – F&amp;As (IDCs)</a:t>
            </a:r>
          </a:p>
        </p:txBody>
      </p:sp>
      <p:sp>
        <p:nvSpPr>
          <p:cNvPr id="3" name="Content Placeholder 2"/>
          <p:cNvSpPr>
            <a:spLocks noGrp="1"/>
          </p:cNvSpPr>
          <p:nvPr>
            <p:ph idx="1"/>
          </p:nvPr>
        </p:nvSpPr>
        <p:spPr>
          <a:xfrm>
            <a:off x="180109" y="1417638"/>
            <a:ext cx="8783781" cy="4525963"/>
          </a:xfrm>
        </p:spPr>
        <p:txBody>
          <a:bodyPr>
            <a:normAutofit/>
          </a:bodyPr>
          <a:lstStyle/>
          <a:p>
            <a:pPr marL="0" indent="0">
              <a:buNone/>
            </a:pPr>
            <a:endParaRPr lang="en-US" dirty="0"/>
          </a:p>
          <a:p>
            <a:r>
              <a:rPr lang="en-US" dirty="0"/>
              <a:t>F&amp;As (IDCs) (436xxx, 437xxx, 438xxx)</a:t>
            </a:r>
          </a:p>
          <a:p>
            <a:pPr lvl="1"/>
            <a:r>
              <a:rPr lang="en-US" dirty="0"/>
              <a:t>Account code 53360</a:t>
            </a:r>
          </a:p>
          <a:p>
            <a:pPr marL="457200" lvl="1" indent="0">
              <a:buNone/>
            </a:pPr>
            <a:endParaRPr lang="en-US" sz="1800" dirty="0"/>
          </a:p>
          <a:p>
            <a:r>
              <a:rPr lang="en-US" dirty="0"/>
              <a:t>Transfers of F&amp;A revenue between F&amp;A indexes should be approved by Leslie Schmidt or Peggy Kastella</a:t>
            </a:r>
          </a:p>
          <a:p>
            <a:endParaRPr lang="en-US" dirty="0"/>
          </a:p>
        </p:txBody>
      </p:sp>
    </p:spTree>
    <p:extLst>
      <p:ext uri="{BB962C8B-B14F-4D97-AF65-F5344CB8AC3E}">
        <p14:creationId xmlns:p14="http://schemas.microsoft.com/office/powerpoint/2010/main" val="6680182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 Funds and Petty Cash</a:t>
            </a:r>
          </a:p>
        </p:txBody>
      </p:sp>
      <p:sp>
        <p:nvSpPr>
          <p:cNvPr id="3" name="Content Placeholder 2"/>
          <p:cNvSpPr>
            <a:spLocks noGrp="1"/>
          </p:cNvSpPr>
          <p:nvPr>
            <p:ph idx="1"/>
          </p:nvPr>
        </p:nvSpPr>
        <p:spPr>
          <a:xfrm>
            <a:off x="457200" y="1417639"/>
            <a:ext cx="8229600" cy="4730914"/>
          </a:xfrm>
        </p:spPr>
        <p:txBody>
          <a:bodyPr>
            <a:normAutofit fontScale="70000" lnSpcReduction="20000"/>
          </a:bodyPr>
          <a:lstStyle/>
          <a:p>
            <a:r>
              <a:rPr lang="en-US" dirty="0"/>
              <a:t>Change funds can be requested for temporary or permanent/long term purposes</a:t>
            </a:r>
          </a:p>
          <a:p>
            <a:pPr marL="0" indent="0">
              <a:buNone/>
            </a:pPr>
            <a:endParaRPr lang="en-US" sz="1300" dirty="0"/>
          </a:p>
          <a:p>
            <a:r>
              <a:rPr lang="en-US" dirty="0"/>
              <a:t>Change funds should be balanced each day</a:t>
            </a:r>
          </a:p>
          <a:p>
            <a:pPr marL="0" indent="0">
              <a:buNone/>
            </a:pPr>
            <a:endParaRPr lang="en-US" sz="1300" dirty="0"/>
          </a:p>
          <a:p>
            <a:r>
              <a:rPr lang="en-US" dirty="0"/>
              <a:t>Petty cash should be verified on a periodic basis (cash plus unreimbursed receipts = authorized amount of fund)</a:t>
            </a:r>
          </a:p>
          <a:p>
            <a:r>
              <a:rPr lang="en-US" dirty="0"/>
              <a:t>Petty cash should be replenished at least monthly</a:t>
            </a:r>
          </a:p>
          <a:p>
            <a:r>
              <a:rPr lang="en-US" dirty="0"/>
              <a:t>Petty cash may only be paid out for expenses </a:t>
            </a:r>
            <a:r>
              <a:rPr lang="en-US" b="1" dirty="0"/>
              <a:t>less than $25</a:t>
            </a:r>
          </a:p>
          <a:p>
            <a:r>
              <a:rPr lang="en-US" b="1" dirty="0"/>
              <a:t>Travel expenses may NEVER be reimbursed via petty cash regardless of amount</a:t>
            </a:r>
          </a:p>
          <a:p>
            <a:pPr marL="0" indent="0">
              <a:buNone/>
            </a:pPr>
            <a:endParaRPr lang="en-US" sz="1300" b="1" dirty="0"/>
          </a:p>
          <a:p>
            <a:r>
              <a:rPr lang="en-US" dirty="0"/>
              <a:t>Official fund custodian must be named for both types of funds.  Changes to the fund custodian can be made by submitting a </a:t>
            </a:r>
            <a:r>
              <a:rPr lang="en-US" i="1" dirty="0"/>
              <a:t>“Permanent Petty Cash Change of Custodian”</a:t>
            </a:r>
            <a:r>
              <a:rPr lang="en-US" dirty="0"/>
              <a:t> form found on the UBS Forms website:  </a:t>
            </a:r>
            <a:r>
              <a:rPr lang="en-US" dirty="0">
                <a:hlinkClick r:id="rId2"/>
              </a:rPr>
              <a:t>http://www.montana.edu/ubs/forms.html</a:t>
            </a:r>
            <a:endParaRPr lang="en-US" dirty="0"/>
          </a:p>
          <a:p>
            <a:pPr marL="0" indent="0">
              <a:buNone/>
            </a:pPr>
            <a:endParaRPr lang="en-US" dirty="0"/>
          </a:p>
        </p:txBody>
      </p:sp>
    </p:spTree>
    <p:extLst>
      <p:ext uri="{BB962C8B-B14F-4D97-AF65-F5344CB8AC3E}">
        <p14:creationId xmlns:p14="http://schemas.microsoft.com/office/powerpoint/2010/main" val="2948144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Risks of Revenue Collection</a:t>
            </a:r>
          </a:p>
        </p:txBody>
      </p:sp>
      <p:sp>
        <p:nvSpPr>
          <p:cNvPr id="3" name="Content Placeholder 2"/>
          <p:cNvSpPr>
            <a:spLocks noGrp="1"/>
          </p:cNvSpPr>
          <p:nvPr>
            <p:ph idx="1"/>
          </p:nvPr>
        </p:nvSpPr>
        <p:spPr>
          <a:xfrm>
            <a:off x="457200" y="1417638"/>
            <a:ext cx="8229600" cy="4385633"/>
          </a:xfrm>
        </p:spPr>
        <p:txBody>
          <a:bodyPr>
            <a:normAutofit fontScale="92500" lnSpcReduction="10000"/>
          </a:bodyPr>
          <a:lstStyle/>
          <a:p>
            <a:r>
              <a:rPr lang="en-US" dirty="0"/>
              <a:t>Skimming - any scheme in which cash is stolen from an organization before it is recorded on the organization’s books and records</a:t>
            </a:r>
          </a:p>
          <a:p>
            <a:pPr lvl="1"/>
            <a:r>
              <a:rPr lang="en-US" dirty="0"/>
              <a:t>In March 2011, a former UM Residence Life employee was charged with five felony counts for embezzling more than $300,000.</a:t>
            </a:r>
          </a:p>
          <a:p>
            <a:pPr lvl="1"/>
            <a:r>
              <a:rPr lang="en-US" dirty="0"/>
              <a:t>In 1998, a former MSU Student Health Services employee was convicted of four felonies for embezzling $208,000 and spent six months in prison.</a:t>
            </a:r>
          </a:p>
          <a:p>
            <a:r>
              <a:rPr lang="en-US" dirty="0"/>
              <a:t>Being falsely accused of skimming</a:t>
            </a:r>
          </a:p>
          <a:p>
            <a:pPr lvl="1"/>
            <a:endParaRPr lang="en-US" dirty="0"/>
          </a:p>
        </p:txBody>
      </p:sp>
      <p:sp>
        <p:nvSpPr>
          <p:cNvPr id="4" name="TextBox 3"/>
          <p:cNvSpPr txBox="1"/>
          <p:nvPr/>
        </p:nvSpPr>
        <p:spPr>
          <a:xfrm>
            <a:off x="0" y="5803271"/>
            <a:ext cx="9144000" cy="369332"/>
          </a:xfrm>
          <a:prstGeom prst="rect">
            <a:avLst/>
          </a:prstGeom>
          <a:noFill/>
        </p:spPr>
        <p:txBody>
          <a:bodyPr wrap="square" rtlCol="0">
            <a:spAutoFit/>
          </a:bodyPr>
          <a:lstStyle/>
          <a:p>
            <a:r>
              <a:rPr lang="en-US" dirty="0"/>
              <a:t>Sources: Association of Certified Fraud Examiners. </a:t>
            </a:r>
            <a:r>
              <a:rPr lang="en-US" dirty="0" err="1"/>
              <a:t>Missoulian</a:t>
            </a:r>
            <a:r>
              <a:rPr lang="en-US" dirty="0"/>
              <a:t>. Bozeman Daily Chronicle. </a:t>
            </a:r>
          </a:p>
        </p:txBody>
      </p:sp>
    </p:spTree>
    <p:extLst>
      <p:ext uri="{BB962C8B-B14F-4D97-AF65-F5344CB8AC3E}">
        <p14:creationId xmlns:p14="http://schemas.microsoft.com/office/powerpoint/2010/main" val="36048348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Returning Change Funds</a:t>
            </a:r>
          </a:p>
        </p:txBody>
      </p:sp>
      <p:sp>
        <p:nvSpPr>
          <p:cNvPr id="3" name="Content Placeholder 2"/>
          <p:cNvSpPr>
            <a:spLocks noGrp="1"/>
          </p:cNvSpPr>
          <p:nvPr>
            <p:ph idx="1"/>
          </p:nvPr>
        </p:nvSpPr>
        <p:spPr>
          <a:xfrm>
            <a:off x="457200" y="1451797"/>
            <a:ext cx="8229600" cy="4525963"/>
          </a:xfrm>
        </p:spPr>
        <p:txBody>
          <a:bodyPr>
            <a:normAutofit lnSpcReduction="10000"/>
          </a:bodyPr>
          <a:lstStyle/>
          <a:p>
            <a:r>
              <a:rPr lang="en-US" dirty="0"/>
              <a:t>Return of either type of change fund (temporary or permanent) should be done through the UBS Cashiers</a:t>
            </a:r>
          </a:p>
          <a:p>
            <a:r>
              <a:rPr lang="en-US" dirty="0"/>
              <a:t>DO NOT include a deposit slip for these funds or include them in a deposit for your revenue</a:t>
            </a:r>
          </a:p>
          <a:p>
            <a:r>
              <a:rPr lang="en-US" dirty="0"/>
              <a:t>DO band these funds together separately from your other deposits and indicate they are returned change funds.  It is helpful to include a copy of the change fund form.</a:t>
            </a:r>
          </a:p>
          <a:p>
            <a:pPr marL="0" indent="0">
              <a:buNone/>
            </a:pPr>
            <a:endParaRPr lang="en-US" dirty="0"/>
          </a:p>
        </p:txBody>
      </p:sp>
    </p:spTree>
    <p:extLst>
      <p:ext uri="{BB962C8B-B14F-4D97-AF65-F5344CB8AC3E}">
        <p14:creationId xmlns:p14="http://schemas.microsoft.com/office/powerpoint/2010/main" val="12023348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Returning Petty Cash Funds</a:t>
            </a:r>
          </a:p>
        </p:txBody>
      </p:sp>
      <p:sp>
        <p:nvSpPr>
          <p:cNvPr id="3" name="Content Placeholder 2"/>
          <p:cNvSpPr>
            <a:spLocks noGrp="1"/>
          </p:cNvSpPr>
          <p:nvPr>
            <p:ph idx="1"/>
          </p:nvPr>
        </p:nvSpPr>
        <p:spPr>
          <a:xfrm>
            <a:off x="457200" y="1912883"/>
            <a:ext cx="8229600" cy="4064877"/>
          </a:xfrm>
        </p:spPr>
        <p:txBody>
          <a:bodyPr>
            <a:normAutofit/>
          </a:bodyPr>
          <a:lstStyle/>
          <a:p>
            <a:r>
              <a:rPr lang="en-US" dirty="0"/>
              <a:t>Submit BPA with any outstanding receipts, to bring Petty Cash fund back to original authorized amount</a:t>
            </a:r>
          </a:p>
          <a:p>
            <a:r>
              <a:rPr lang="en-US" dirty="0"/>
              <a:t>Once you have full original amount, contact UBS Accounting to return the funds</a:t>
            </a:r>
          </a:p>
          <a:p>
            <a:r>
              <a:rPr lang="en-US" dirty="0"/>
              <a:t>DO NOT prepare a deposit slip</a:t>
            </a:r>
          </a:p>
          <a:p>
            <a:pPr marL="0" indent="0">
              <a:buNone/>
            </a:pPr>
            <a:endParaRPr lang="en-US" dirty="0"/>
          </a:p>
        </p:txBody>
      </p:sp>
    </p:spTree>
    <p:extLst>
      <p:ext uri="{BB962C8B-B14F-4D97-AF65-F5344CB8AC3E}">
        <p14:creationId xmlns:p14="http://schemas.microsoft.com/office/powerpoint/2010/main" val="28685181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Links</a:t>
            </a:r>
          </a:p>
        </p:txBody>
      </p:sp>
      <p:sp>
        <p:nvSpPr>
          <p:cNvPr id="3" name="Rectangle 2"/>
          <p:cNvSpPr/>
          <p:nvPr/>
        </p:nvSpPr>
        <p:spPr>
          <a:xfrm>
            <a:off x="457200" y="1523520"/>
            <a:ext cx="6759677" cy="3970318"/>
          </a:xfrm>
          <a:prstGeom prst="rect">
            <a:avLst/>
          </a:prstGeom>
        </p:spPr>
        <p:txBody>
          <a:bodyPr wrap="square">
            <a:spAutoFit/>
          </a:bodyPr>
          <a:lstStyle/>
          <a:p>
            <a:endParaRPr lang="en-US" dirty="0"/>
          </a:p>
          <a:p>
            <a:r>
              <a:rPr lang="en-US" dirty="0">
                <a:hlinkClick r:id="rId2"/>
              </a:rPr>
              <a:t>University Business Services Website</a:t>
            </a:r>
            <a:endParaRPr lang="en-US" dirty="0"/>
          </a:p>
          <a:p>
            <a:r>
              <a:rPr lang="en-US" dirty="0">
                <a:hlinkClick r:id="rId2"/>
              </a:rPr>
              <a:t>http://www.montana.edu/wwwbu/</a:t>
            </a:r>
            <a:endParaRPr lang="en-US" dirty="0"/>
          </a:p>
          <a:p>
            <a:endParaRPr lang="en-US" dirty="0">
              <a:hlinkClick r:id="rId3"/>
            </a:endParaRPr>
          </a:p>
          <a:p>
            <a:r>
              <a:rPr lang="en-US" dirty="0">
                <a:hlinkClick r:id="rId3"/>
              </a:rPr>
              <a:t>University Business Procedures Manual</a:t>
            </a:r>
            <a:endParaRPr lang="en-US" dirty="0"/>
          </a:p>
          <a:p>
            <a:r>
              <a:rPr lang="en-US" dirty="0">
                <a:hlinkClick r:id="rId3"/>
              </a:rPr>
              <a:t>http://www2.montana.edu/policy/business_manual/</a:t>
            </a:r>
            <a:endParaRPr lang="en-US" dirty="0"/>
          </a:p>
          <a:p>
            <a:r>
              <a:rPr lang="en-US" dirty="0"/>
              <a:t>Specifically Section 300.00 Cashier Activity</a:t>
            </a:r>
          </a:p>
          <a:p>
            <a:endParaRPr lang="en-US" dirty="0"/>
          </a:p>
          <a:p>
            <a:r>
              <a:rPr lang="en-US" dirty="0">
                <a:hlinkClick r:id="rId4"/>
              </a:rPr>
              <a:t>Office of Audit Services-Guidance</a:t>
            </a:r>
            <a:endParaRPr lang="en-US" dirty="0"/>
          </a:p>
          <a:p>
            <a:r>
              <a:rPr lang="en-US" dirty="0">
                <a:hlinkClick r:id="rId4"/>
              </a:rPr>
              <a:t>http://www.montana.edu/audit/guidance.html</a:t>
            </a:r>
            <a:endParaRPr lang="en-US" dirty="0"/>
          </a:p>
          <a:p>
            <a:r>
              <a:rPr lang="en-US" dirty="0"/>
              <a:t>Internal Control in Higher Education</a:t>
            </a:r>
          </a:p>
          <a:p>
            <a:r>
              <a:rPr lang="en-US" dirty="0"/>
              <a:t>Internal Control Assessments - Revenue Collection</a:t>
            </a:r>
          </a:p>
          <a:p>
            <a:r>
              <a:rPr lang="en-US" dirty="0"/>
              <a:t>Departmental Revenue Collection Procedures Model</a:t>
            </a:r>
          </a:p>
          <a:p>
            <a:endParaRPr lang="en-US" dirty="0"/>
          </a:p>
        </p:txBody>
      </p:sp>
    </p:spTree>
    <p:extLst>
      <p:ext uri="{BB962C8B-B14F-4D97-AF65-F5344CB8AC3E}">
        <p14:creationId xmlns:p14="http://schemas.microsoft.com/office/powerpoint/2010/main" val="36516252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Contacts</a:t>
            </a:r>
          </a:p>
        </p:txBody>
      </p:sp>
      <p:sp>
        <p:nvSpPr>
          <p:cNvPr id="3" name="Content Placeholder 2"/>
          <p:cNvSpPr>
            <a:spLocks noGrp="1"/>
          </p:cNvSpPr>
          <p:nvPr>
            <p:ph idx="1"/>
          </p:nvPr>
        </p:nvSpPr>
        <p:spPr>
          <a:xfrm>
            <a:off x="457200" y="1344561"/>
            <a:ext cx="8392510" cy="4525963"/>
          </a:xfrm>
        </p:spPr>
        <p:txBody>
          <a:bodyPr>
            <a:normAutofit fontScale="92500" lnSpcReduction="20000"/>
          </a:bodyPr>
          <a:lstStyle/>
          <a:p>
            <a:pPr marL="0" indent="0">
              <a:buNone/>
            </a:pPr>
            <a:r>
              <a:rPr lang="en-US" sz="2400" b="1" u="sng" dirty="0"/>
              <a:t>Questions about Grant Revenues:  </a:t>
            </a:r>
          </a:p>
          <a:p>
            <a:pPr marL="0" indent="0" algn="ctr">
              <a:buNone/>
            </a:pPr>
            <a:r>
              <a:rPr lang="en-US" sz="2400" dirty="0"/>
              <a:t>Peggy Kastella, Financial Officer, 994-2381 </a:t>
            </a:r>
          </a:p>
          <a:p>
            <a:pPr marL="0" indent="0" algn="ctr">
              <a:buNone/>
            </a:pPr>
            <a:r>
              <a:rPr lang="en-US" sz="2400" dirty="0">
                <a:hlinkClick r:id="rId2"/>
              </a:rPr>
              <a:t>Peggy.Kastella@montana.edu</a:t>
            </a:r>
            <a:endParaRPr lang="en-US" sz="2400" dirty="0"/>
          </a:p>
          <a:p>
            <a:pPr marL="0" indent="0" algn="ctr">
              <a:buNone/>
            </a:pPr>
            <a:endParaRPr lang="en-US" sz="2400" dirty="0"/>
          </a:p>
          <a:p>
            <a:pPr marL="0" indent="0" algn="ctr">
              <a:buNone/>
            </a:pPr>
            <a:r>
              <a:rPr lang="en-US" sz="2400" dirty="0"/>
              <a:t>OSP Financial Managers – Who handles my grant?</a:t>
            </a:r>
          </a:p>
          <a:p>
            <a:pPr marL="0" indent="0" algn="ctr">
              <a:buNone/>
            </a:pPr>
            <a:r>
              <a:rPr lang="en-US" sz="2100" dirty="0">
                <a:hlinkClick r:id="rId3"/>
              </a:rPr>
              <a:t>http://www.montana.edu/research/osp/documents/grants/OSPFiscalManagers.pdf</a:t>
            </a:r>
            <a:endParaRPr lang="en-US" sz="2100" dirty="0"/>
          </a:p>
          <a:p>
            <a:pPr marL="0" indent="0">
              <a:buNone/>
            </a:pPr>
            <a:endParaRPr lang="en-US" sz="2400" dirty="0"/>
          </a:p>
          <a:p>
            <a:pPr marL="0" indent="0">
              <a:buNone/>
            </a:pPr>
            <a:r>
              <a:rPr lang="en-US" sz="2400" b="1" u="sng" dirty="0"/>
              <a:t>Questions about Revenue Account Codes:</a:t>
            </a:r>
          </a:p>
          <a:p>
            <a:pPr marL="0" indent="0" algn="ctr">
              <a:buNone/>
            </a:pPr>
            <a:r>
              <a:rPr lang="en-US" sz="2400" dirty="0"/>
              <a:t>UBS Accounting, 994-5727   </a:t>
            </a:r>
            <a:r>
              <a:rPr lang="en-US" sz="2400" dirty="0">
                <a:hlinkClick r:id="rId4"/>
              </a:rPr>
              <a:t>UBSHelp@montana.edu</a:t>
            </a:r>
            <a:endParaRPr lang="en-US" sz="2400" dirty="0"/>
          </a:p>
          <a:p>
            <a:pPr marL="0" indent="0" algn="ctr">
              <a:buNone/>
            </a:pPr>
            <a:endParaRPr lang="en-US" sz="2400" dirty="0"/>
          </a:p>
          <a:p>
            <a:pPr marL="0" indent="0">
              <a:buNone/>
            </a:pPr>
            <a:r>
              <a:rPr lang="en-US" sz="2400" b="1" u="sng" dirty="0"/>
              <a:t>Questions about Control Assessments:</a:t>
            </a:r>
          </a:p>
          <a:p>
            <a:pPr marL="0" indent="0" algn="ctr">
              <a:buNone/>
            </a:pPr>
            <a:r>
              <a:rPr lang="en-US" sz="2400" dirty="0"/>
              <a:t>Office of Audit Services, 994-1805</a:t>
            </a:r>
          </a:p>
          <a:p>
            <a:pPr marL="0" indent="0" algn="ctr">
              <a:buNone/>
            </a:pPr>
            <a:r>
              <a:rPr lang="en-US" sz="2400" dirty="0"/>
              <a:t>Daniel Adams or </a:t>
            </a:r>
            <a:r>
              <a:rPr lang="en-US" sz="2400" dirty="0" err="1"/>
              <a:t>Ila</a:t>
            </a:r>
            <a:r>
              <a:rPr lang="en-US" sz="2400" dirty="0"/>
              <a:t> Saunders</a:t>
            </a:r>
          </a:p>
          <a:p>
            <a:pPr marL="0" indent="0" algn="ctr">
              <a:buNone/>
            </a:pPr>
            <a:endParaRPr lang="en-US" sz="2400" dirty="0"/>
          </a:p>
          <a:p>
            <a:pPr marL="0" indent="0" algn="ctr">
              <a:buNone/>
            </a:pPr>
            <a:endParaRPr lang="en-US" sz="2400" dirty="0"/>
          </a:p>
          <a:p>
            <a:pPr marL="0" indent="0">
              <a:buNone/>
            </a:pPr>
            <a:endParaRPr lang="en-US" sz="24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6473065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08791"/>
            <a:ext cx="8229600" cy="1143000"/>
          </a:xfrm>
        </p:spPr>
        <p:txBody>
          <a:bodyPr/>
          <a:lstStyle/>
          <a:p>
            <a:r>
              <a:rPr lang="en-US" dirty="0"/>
              <a:t>Questions &amp; Comments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7644" y="3776964"/>
            <a:ext cx="2315033" cy="2097999"/>
          </a:xfrm>
          <a:prstGeom prst="rect">
            <a:avLst/>
          </a:prstGeom>
        </p:spPr>
      </p:pic>
    </p:spTree>
    <p:extLst>
      <p:ext uri="{BB962C8B-B14F-4D97-AF65-F5344CB8AC3E}">
        <p14:creationId xmlns:p14="http://schemas.microsoft.com/office/powerpoint/2010/main" val="3656772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Controls for Revenue Collection</a:t>
            </a:r>
          </a:p>
        </p:txBody>
      </p:sp>
      <p:sp>
        <p:nvSpPr>
          <p:cNvPr id="3" name="Content Placeholder 2"/>
          <p:cNvSpPr>
            <a:spLocks noGrp="1"/>
          </p:cNvSpPr>
          <p:nvPr>
            <p:ph idx="1"/>
          </p:nvPr>
        </p:nvSpPr>
        <p:spPr>
          <a:xfrm>
            <a:off x="273269" y="1417638"/>
            <a:ext cx="8413531" cy="4708525"/>
          </a:xfrm>
        </p:spPr>
        <p:txBody>
          <a:bodyPr>
            <a:normAutofit/>
          </a:bodyPr>
          <a:lstStyle/>
          <a:p>
            <a:r>
              <a:rPr lang="en-US" dirty="0"/>
              <a:t>Departmental Revenue Collection Procedures Model</a:t>
            </a:r>
          </a:p>
          <a:p>
            <a:r>
              <a:rPr lang="en-US" dirty="0"/>
              <a:t>Internal Control Assessment – Revenue Collection</a:t>
            </a:r>
          </a:p>
          <a:p>
            <a:endParaRPr lang="en-US" dirty="0"/>
          </a:p>
          <a:p>
            <a:pPr marL="0" indent="0">
              <a:buNone/>
            </a:pPr>
            <a:r>
              <a:rPr lang="en-US" dirty="0">
                <a:hlinkClick r:id="rId2"/>
              </a:rPr>
              <a:t>http://www.montana.edu/audit/guidance.html</a:t>
            </a:r>
            <a:r>
              <a:rPr lang="en-US" dirty="0"/>
              <a:t> </a:t>
            </a:r>
          </a:p>
          <a:p>
            <a:pPr marL="0" indent="0">
              <a:buNone/>
            </a:pPr>
            <a:endParaRPr lang="en-US" dirty="0"/>
          </a:p>
          <a:p>
            <a:endParaRPr lang="en-US" dirty="0"/>
          </a:p>
        </p:txBody>
      </p:sp>
    </p:spTree>
    <p:extLst>
      <p:ext uri="{BB962C8B-B14F-4D97-AF65-F5344CB8AC3E}">
        <p14:creationId xmlns:p14="http://schemas.microsoft.com/office/powerpoint/2010/main" val="3653310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Segregation of Duties</a:t>
            </a:r>
          </a:p>
        </p:txBody>
      </p:sp>
      <p:sp>
        <p:nvSpPr>
          <p:cNvPr id="3" name="Content Placeholder 2"/>
          <p:cNvSpPr>
            <a:spLocks noGrp="1"/>
          </p:cNvSpPr>
          <p:nvPr>
            <p:ph idx="1"/>
          </p:nvPr>
        </p:nvSpPr>
        <p:spPr>
          <a:xfrm>
            <a:off x="457200" y="1600201"/>
            <a:ext cx="8229600" cy="880519"/>
          </a:xfrm>
          <a:ln>
            <a:solidFill>
              <a:schemeClr val="tx1"/>
            </a:solidFill>
          </a:ln>
        </p:spPr>
        <p:txBody>
          <a:bodyPr>
            <a:noAutofit/>
          </a:bodyPr>
          <a:lstStyle/>
          <a:p>
            <a:pPr marL="400050" lvl="1" indent="0">
              <a:buNone/>
            </a:pPr>
            <a:r>
              <a:rPr lang="en-US" b="1" dirty="0"/>
              <a:t>Authority</a:t>
            </a:r>
            <a:r>
              <a:rPr lang="en-US" dirty="0"/>
              <a:t> to execute transactions (e.g., can delete revenue transactions in software application)</a:t>
            </a:r>
          </a:p>
        </p:txBody>
      </p:sp>
      <p:sp>
        <p:nvSpPr>
          <p:cNvPr id="4" name="Rectangle 3"/>
          <p:cNvSpPr/>
          <p:nvPr/>
        </p:nvSpPr>
        <p:spPr>
          <a:xfrm>
            <a:off x="275422" y="5815330"/>
            <a:ext cx="8648241" cy="369332"/>
          </a:xfrm>
          <a:prstGeom prst="rect">
            <a:avLst/>
          </a:prstGeom>
        </p:spPr>
        <p:txBody>
          <a:bodyPr wrap="square">
            <a:spAutoFit/>
          </a:bodyPr>
          <a:lstStyle/>
          <a:p>
            <a:r>
              <a:rPr lang="en-US" dirty="0"/>
              <a:t>Source: Standards for Internal Control in the Federal Government. GAO. September 2014.</a:t>
            </a:r>
          </a:p>
        </p:txBody>
      </p:sp>
      <p:sp>
        <p:nvSpPr>
          <p:cNvPr id="6" name="Rectangle 5"/>
          <p:cNvSpPr/>
          <p:nvPr/>
        </p:nvSpPr>
        <p:spPr>
          <a:xfrm>
            <a:off x="457200" y="2540173"/>
            <a:ext cx="8229600" cy="892552"/>
          </a:xfrm>
          <a:prstGeom prst="rect">
            <a:avLst/>
          </a:prstGeom>
          <a:ln>
            <a:solidFill>
              <a:schemeClr val="tx1"/>
            </a:solidFill>
          </a:ln>
        </p:spPr>
        <p:txBody>
          <a:bodyPr wrap="square">
            <a:spAutoFit/>
          </a:bodyPr>
          <a:lstStyle/>
          <a:p>
            <a:pPr marL="400050" lvl="1" indent="0">
              <a:buNone/>
            </a:pPr>
            <a:r>
              <a:rPr lang="en-US" sz="2800" b="1" dirty="0"/>
              <a:t>Custody</a:t>
            </a:r>
            <a:r>
              <a:rPr lang="en-US" sz="2800" dirty="0"/>
              <a:t> of assets (e.g., cash and checks)</a:t>
            </a:r>
          </a:p>
          <a:p>
            <a:pPr marL="400050" lvl="1" indent="0">
              <a:buNone/>
            </a:pPr>
            <a:endParaRPr lang="en-US" sz="2400" dirty="0">
              <a:latin typeface="Georgia" panose="02040502050405020303" pitchFamily="18" charset="0"/>
            </a:endParaRPr>
          </a:p>
        </p:txBody>
      </p:sp>
      <p:sp>
        <p:nvSpPr>
          <p:cNvPr id="7" name="Rectangle 6"/>
          <p:cNvSpPr/>
          <p:nvPr/>
        </p:nvSpPr>
        <p:spPr>
          <a:xfrm>
            <a:off x="457200" y="3553733"/>
            <a:ext cx="8229600" cy="954107"/>
          </a:xfrm>
          <a:prstGeom prst="rect">
            <a:avLst/>
          </a:prstGeom>
          <a:ln>
            <a:solidFill>
              <a:schemeClr val="tx1"/>
            </a:solidFill>
          </a:ln>
        </p:spPr>
        <p:txBody>
          <a:bodyPr wrap="square">
            <a:spAutoFit/>
          </a:bodyPr>
          <a:lstStyle/>
          <a:p>
            <a:pPr marL="400050" lvl="1" indent="0">
              <a:buNone/>
            </a:pPr>
            <a:r>
              <a:rPr lang="en-US" sz="2800" b="1" dirty="0"/>
              <a:t>Recording</a:t>
            </a:r>
            <a:r>
              <a:rPr lang="en-US" sz="2800" dirty="0"/>
              <a:t> of transactions (e.g., preparation of bank deposit)</a:t>
            </a:r>
          </a:p>
        </p:txBody>
      </p:sp>
      <p:sp>
        <p:nvSpPr>
          <p:cNvPr id="8" name="Rectangle 7"/>
          <p:cNvSpPr/>
          <p:nvPr/>
        </p:nvSpPr>
        <p:spPr>
          <a:xfrm>
            <a:off x="484742" y="4567293"/>
            <a:ext cx="8229600" cy="954107"/>
          </a:xfrm>
          <a:prstGeom prst="rect">
            <a:avLst/>
          </a:prstGeom>
          <a:ln>
            <a:solidFill>
              <a:schemeClr val="tx1"/>
            </a:solidFill>
          </a:ln>
        </p:spPr>
        <p:txBody>
          <a:bodyPr wrap="square">
            <a:spAutoFit/>
          </a:bodyPr>
          <a:lstStyle/>
          <a:p>
            <a:pPr marL="400050" lvl="1" indent="0">
              <a:buNone/>
            </a:pPr>
            <a:r>
              <a:rPr lang="en-US" sz="2800" b="1" dirty="0"/>
              <a:t>Reviewing</a:t>
            </a:r>
            <a:r>
              <a:rPr lang="en-US" sz="2800" dirty="0"/>
              <a:t> transactions (e.g., reconciling bank statement)</a:t>
            </a:r>
          </a:p>
        </p:txBody>
      </p:sp>
    </p:spTree>
    <p:extLst>
      <p:ext uri="{BB962C8B-B14F-4D97-AF65-F5344CB8AC3E}">
        <p14:creationId xmlns:p14="http://schemas.microsoft.com/office/powerpoint/2010/main" val="93062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Key Controls for Revenue Collection</a:t>
            </a:r>
          </a:p>
        </p:txBody>
      </p:sp>
      <p:sp>
        <p:nvSpPr>
          <p:cNvPr id="3" name="Content Placeholder 2"/>
          <p:cNvSpPr>
            <a:spLocks noGrp="1"/>
          </p:cNvSpPr>
          <p:nvPr>
            <p:ph idx="1"/>
          </p:nvPr>
        </p:nvSpPr>
        <p:spPr>
          <a:xfrm>
            <a:off x="273269" y="1417638"/>
            <a:ext cx="8413531" cy="4708525"/>
          </a:xfrm>
        </p:spPr>
        <p:txBody>
          <a:bodyPr>
            <a:normAutofit/>
          </a:bodyPr>
          <a:lstStyle/>
          <a:p>
            <a:r>
              <a:rPr lang="en-US" dirty="0"/>
              <a:t>If there is insufficient staff for ideal separation of duties, procedures are in place that compensate for the lack of separation (e.g. supervisory review)</a:t>
            </a:r>
          </a:p>
          <a:p>
            <a:pPr lvl="1"/>
            <a:r>
              <a:rPr lang="en-US" dirty="0"/>
              <a:t>A comparison of revenue received to expected or budgeted revenue can help identify issues</a:t>
            </a:r>
          </a:p>
          <a:p>
            <a:pPr marL="457200" lvl="1"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472980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Key Controls for Revenue Collection</a:t>
            </a:r>
          </a:p>
        </p:txBody>
      </p:sp>
      <p:sp>
        <p:nvSpPr>
          <p:cNvPr id="3" name="Content Placeholder 2"/>
          <p:cNvSpPr>
            <a:spLocks noGrp="1"/>
          </p:cNvSpPr>
          <p:nvPr>
            <p:ph idx="1"/>
          </p:nvPr>
        </p:nvSpPr>
        <p:spPr>
          <a:xfrm>
            <a:off x="273269" y="1417638"/>
            <a:ext cx="8413531" cy="4708525"/>
          </a:xfrm>
        </p:spPr>
        <p:txBody>
          <a:bodyPr>
            <a:normAutofit/>
          </a:bodyPr>
          <a:lstStyle/>
          <a:p>
            <a:r>
              <a:rPr lang="en-US" dirty="0"/>
              <a:t>Procedures must prevent skimming at the initial receipt of revenue. Records of initial receipt must be retained to prove that all revenue received was deposited  </a:t>
            </a:r>
          </a:p>
          <a:p>
            <a:r>
              <a:rPr lang="en-US" dirty="0"/>
              <a:t>The change fund is balanced each day it is in use (amount authorized for the change fund plus amount recorded as received that day equals amount on hand)</a:t>
            </a:r>
          </a:p>
          <a:p>
            <a:pPr marL="0" indent="0">
              <a:buNone/>
            </a:pPr>
            <a:endParaRPr lang="en-US" dirty="0"/>
          </a:p>
          <a:p>
            <a:endParaRPr lang="en-US" dirty="0"/>
          </a:p>
        </p:txBody>
      </p:sp>
    </p:spTree>
    <p:extLst>
      <p:ext uri="{BB962C8B-B14F-4D97-AF65-F5344CB8AC3E}">
        <p14:creationId xmlns:p14="http://schemas.microsoft.com/office/powerpoint/2010/main" val="3068276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Accounts Receivable (AR)</a:t>
            </a:r>
          </a:p>
        </p:txBody>
      </p:sp>
      <p:sp>
        <p:nvSpPr>
          <p:cNvPr id="3" name="Content Placeholder 2"/>
          <p:cNvSpPr>
            <a:spLocks noGrp="1"/>
          </p:cNvSpPr>
          <p:nvPr>
            <p:ph idx="1"/>
          </p:nvPr>
        </p:nvSpPr>
        <p:spPr>
          <a:xfrm>
            <a:off x="273269" y="1417638"/>
            <a:ext cx="8413531" cy="4708525"/>
          </a:xfrm>
        </p:spPr>
        <p:txBody>
          <a:bodyPr>
            <a:normAutofit fontScale="92500" lnSpcReduction="20000"/>
          </a:bodyPr>
          <a:lstStyle/>
          <a:p>
            <a:r>
              <a:rPr lang="en-US" dirty="0"/>
              <a:t>The billing system and accounts receivable records should be integrated (in most cases)</a:t>
            </a:r>
          </a:p>
          <a:p>
            <a:r>
              <a:rPr lang="en-US" dirty="0"/>
              <a:t>Segregated duties of ability to alter AR records from revenue collection</a:t>
            </a:r>
          </a:p>
          <a:p>
            <a:r>
              <a:rPr lang="en-US" dirty="0"/>
              <a:t>If an alternative information system is used: </a:t>
            </a:r>
          </a:p>
          <a:p>
            <a:pPr lvl="1"/>
            <a:r>
              <a:rPr lang="en-US" dirty="0"/>
              <a:t>Access controls should be implemented</a:t>
            </a:r>
          </a:p>
          <a:p>
            <a:pPr lvl="1"/>
            <a:r>
              <a:rPr lang="en-US" dirty="0"/>
              <a:t>It should be reconciled to Banner</a:t>
            </a:r>
          </a:p>
          <a:p>
            <a:r>
              <a:rPr lang="en-US" dirty="0"/>
              <a:t>Unpaid accounts receivable balances should be reported to University Business Services (UBS) by June 30</a:t>
            </a:r>
            <a:r>
              <a:rPr lang="en-US" baseline="30000" dirty="0"/>
              <a:t>th</a:t>
            </a:r>
            <a:r>
              <a:rPr lang="en-US" dirty="0"/>
              <a:t> of each year for accrual on the financial statements.</a:t>
            </a:r>
          </a:p>
          <a:p>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1490993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4000" dirty="0"/>
            </a:br>
            <a:r>
              <a:rPr lang="en-US" sz="4000" dirty="0"/>
              <a:t>AR Collection and Write-Off Procedures</a:t>
            </a:r>
            <a:br>
              <a:rPr lang="en-US" sz="4000" dirty="0"/>
            </a:br>
            <a:endParaRPr lang="en-US" sz="4000" dirty="0"/>
          </a:p>
        </p:txBody>
      </p:sp>
      <p:sp>
        <p:nvSpPr>
          <p:cNvPr id="3" name="Content Placeholder 2"/>
          <p:cNvSpPr>
            <a:spLocks noGrp="1"/>
          </p:cNvSpPr>
          <p:nvPr>
            <p:ph idx="1"/>
          </p:nvPr>
        </p:nvSpPr>
        <p:spPr>
          <a:xfrm>
            <a:off x="273269" y="1417638"/>
            <a:ext cx="8413531" cy="4708525"/>
          </a:xfrm>
        </p:spPr>
        <p:txBody>
          <a:bodyPr>
            <a:normAutofit fontScale="85000" lnSpcReduction="10000"/>
          </a:bodyPr>
          <a:lstStyle/>
          <a:p>
            <a:r>
              <a:rPr lang="en-US" dirty="0"/>
              <a:t>Accounts receivable aging reports should be reviewed</a:t>
            </a:r>
          </a:p>
          <a:p>
            <a:r>
              <a:rPr lang="en-US" dirty="0"/>
              <a:t>At 60, 90 and 120 days past due, accounts receivable personnel should attempt personal contact with the customer.</a:t>
            </a:r>
          </a:p>
          <a:p>
            <a:r>
              <a:rPr lang="en-US" dirty="0"/>
              <a:t>At 120-days past due, a commercial collection agency may be used for outstanding balances (Contact UBS).  Legal Counsel may also help by issuing a letter to the debtor.</a:t>
            </a:r>
          </a:p>
          <a:p>
            <a:r>
              <a:rPr lang="en-US" dirty="0"/>
              <a:t>Bad debt write-offs should be authorized in writing by supervisory personnel, such as a director or department head.</a:t>
            </a:r>
            <a:endParaRPr lang="en-US" b="1" dirty="0"/>
          </a:p>
          <a:p>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3116664134"/>
      </p:ext>
    </p:extLst>
  </p:cSld>
  <p:clrMapOvr>
    <a:masterClrMapping/>
  </p:clrMapOvr>
</p:sld>
</file>

<file path=ppt/theme/theme1.xml><?xml version="1.0" encoding="utf-8"?>
<a:theme xmlns:a="http://schemas.openxmlformats.org/drawingml/2006/main" name="1_Custom Design">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B11E"/>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2903</TotalTime>
  <Words>2236</Words>
  <Application>Microsoft Office PowerPoint</Application>
  <PresentationFormat>On-screen Show (4:3)</PresentationFormat>
  <Paragraphs>209</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Britannic Bold</vt:lpstr>
      <vt:lpstr>Calibri</vt:lpstr>
      <vt:lpstr>Georgia</vt:lpstr>
      <vt:lpstr>1_Custom Design</vt:lpstr>
      <vt:lpstr>Revenue Collection</vt:lpstr>
      <vt:lpstr>Overview</vt:lpstr>
      <vt:lpstr>Risks of Revenue Collection</vt:lpstr>
      <vt:lpstr>Controls for Revenue Collection</vt:lpstr>
      <vt:lpstr>Segregation of Duties</vt:lpstr>
      <vt:lpstr>Key Controls for Revenue Collection</vt:lpstr>
      <vt:lpstr>Key Controls for Revenue Collection</vt:lpstr>
      <vt:lpstr>Accounts Receivable (AR)</vt:lpstr>
      <vt:lpstr> AR Collection and Write-Off Procedures </vt:lpstr>
      <vt:lpstr> AR Aging Report Format Example </vt:lpstr>
      <vt:lpstr>Other Revenue Collection Considerations</vt:lpstr>
      <vt:lpstr>Other Revenue Collection Considerations</vt:lpstr>
      <vt:lpstr>Funds Where Income Can Be Recorded</vt:lpstr>
      <vt:lpstr>Deposit of Monies</vt:lpstr>
      <vt:lpstr>Deposit of Monies (con’t)</vt:lpstr>
      <vt:lpstr>Deposit of Monies (con’t)</vt:lpstr>
      <vt:lpstr>Cash Receipt (aka Deposit Slips)</vt:lpstr>
      <vt:lpstr>Accepting Credit Cards</vt:lpstr>
      <vt:lpstr>Procedures for daily receipting of credit card revenue</vt:lpstr>
      <vt:lpstr>Procedures for daily receipting of credit card revenue</vt:lpstr>
      <vt:lpstr>Procedures for monthly reconciliation of deposits to Banner</vt:lpstr>
      <vt:lpstr>Restricted Funds</vt:lpstr>
      <vt:lpstr>Grant Revenue Collection</vt:lpstr>
      <vt:lpstr>Grant Revenue Collection (con’t)</vt:lpstr>
      <vt:lpstr>Program Income</vt:lpstr>
      <vt:lpstr>Designated Funds</vt:lpstr>
      <vt:lpstr>Designated Funds - JRCs</vt:lpstr>
      <vt:lpstr>Designated Funds – F&amp;As (IDCs)</vt:lpstr>
      <vt:lpstr>Change Funds and Petty Cash</vt:lpstr>
      <vt:lpstr>Returning Change Funds</vt:lpstr>
      <vt:lpstr>Returning Petty Cash Funds</vt:lpstr>
      <vt:lpstr>Important Links</vt:lpstr>
      <vt:lpstr>Important Contacts</vt:lpstr>
      <vt:lpstr>Questions &amp; Comments</vt:lpstr>
    </vt:vector>
  </TitlesOfParts>
  <Company>Montana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 Lambert</dc:creator>
  <cp:lastModifiedBy>Fournier, Christina</cp:lastModifiedBy>
  <cp:revision>170</cp:revision>
  <dcterms:created xsi:type="dcterms:W3CDTF">2012-04-26T20:02:36Z</dcterms:created>
  <dcterms:modified xsi:type="dcterms:W3CDTF">2020-01-13T17:58:08Z</dcterms:modified>
</cp:coreProperties>
</file>