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10482" y="545401"/>
            <a:ext cx="192303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2167393"/>
            <a:ext cx="8255000" cy="3091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GerenalRecordRetentionSchedule.pdf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cfr.gov/" TargetMode="Externa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us.edu/che/directives/default.asp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3307" y="2532697"/>
            <a:ext cx="397510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Record</a:t>
            </a:r>
            <a:r>
              <a:rPr dirty="0" sz="4000" spc="-60"/>
              <a:t> </a:t>
            </a:r>
            <a:r>
              <a:rPr dirty="0" sz="4000" spc="-5"/>
              <a:t>Retention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536440" y="4348988"/>
            <a:ext cx="3156585" cy="1232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38885">
              <a:lnSpc>
                <a:spcPct val="110000"/>
              </a:lnSpc>
              <a:spcBef>
                <a:spcPts val="100"/>
              </a:spcBef>
            </a:pPr>
            <a:r>
              <a:rPr dirty="0" sz="2400">
                <a:latin typeface="Georgia"/>
                <a:cs typeface="Georgia"/>
              </a:rPr>
              <a:t>Daniel</a:t>
            </a:r>
            <a:r>
              <a:rPr dirty="0" sz="2400" spc="-10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Adams  Office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Audit</a:t>
            </a:r>
            <a:r>
              <a:rPr dirty="0" sz="2400" spc="-9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Services</a:t>
            </a:r>
            <a:endParaRPr sz="2400">
              <a:latin typeface="Georgia"/>
              <a:cs typeface="Georgia"/>
            </a:endParaRPr>
          </a:p>
          <a:p>
            <a:pPr marL="1384300">
              <a:lnSpc>
                <a:spcPct val="100000"/>
              </a:lnSpc>
              <a:spcBef>
                <a:spcPts val="285"/>
              </a:spcBef>
            </a:pPr>
            <a:r>
              <a:rPr dirty="0" sz="2400" spc="-5">
                <a:latin typeface="Georgia"/>
                <a:cs typeface="Georgia"/>
              </a:rPr>
              <a:t>May </a:t>
            </a:r>
            <a:r>
              <a:rPr dirty="0" sz="2400">
                <a:latin typeface="Georgia"/>
                <a:cs typeface="Georgia"/>
              </a:rPr>
              <a:t>12,</a:t>
            </a:r>
            <a:r>
              <a:rPr dirty="0" sz="2400" spc="-9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2017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7353934" cy="22459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>
                <a:latin typeface="Georgia"/>
                <a:cs typeface="Georgia"/>
              </a:rPr>
              <a:t>Table </a:t>
            </a:r>
            <a:r>
              <a:rPr dirty="0" sz="2800">
                <a:latin typeface="Georgia"/>
                <a:cs typeface="Georgia"/>
              </a:rPr>
              <a:t>of</a:t>
            </a:r>
            <a:r>
              <a:rPr dirty="0" sz="2800" spc="10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Contents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800" spc="-5">
                <a:latin typeface="Georgia"/>
                <a:cs typeface="Georgia"/>
              </a:rPr>
              <a:t>Accounting </a:t>
            </a:r>
            <a:r>
              <a:rPr dirty="0" sz="2800" spc="-10">
                <a:latin typeface="Georgia"/>
                <a:cs typeface="Georgia"/>
              </a:rPr>
              <a:t>and </a:t>
            </a:r>
            <a:r>
              <a:rPr dirty="0" sz="2800" spc="-5">
                <a:latin typeface="Georgia"/>
                <a:cs typeface="Georgia"/>
              </a:rPr>
              <a:t>Financial</a:t>
            </a:r>
            <a:r>
              <a:rPr dirty="0" sz="2800" spc="45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Records</a:t>
            </a:r>
            <a:endParaRPr sz="28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800" spc="-10">
                <a:latin typeface="Georgia"/>
                <a:cs typeface="Georgia"/>
              </a:rPr>
              <a:t>Other</a:t>
            </a:r>
            <a:r>
              <a:rPr dirty="0" sz="2800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Records</a:t>
            </a:r>
            <a:endParaRPr sz="2800">
              <a:latin typeface="Georgia"/>
              <a:cs typeface="Georgia"/>
            </a:endParaRPr>
          </a:p>
          <a:p>
            <a:pPr marL="469900">
              <a:lnSpc>
                <a:spcPct val="100000"/>
              </a:lnSpc>
              <a:spcBef>
                <a:spcPts val="595"/>
              </a:spcBef>
            </a:pPr>
            <a:r>
              <a:rPr dirty="0" sz="2400">
                <a:latin typeface="Arial"/>
                <a:cs typeface="Arial"/>
              </a:rPr>
              <a:t>– </a:t>
            </a:r>
            <a:r>
              <a:rPr dirty="0" sz="2400" spc="-5">
                <a:latin typeface="Georgia"/>
                <a:cs typeface="Georgia"/>
              </a:rPr>
              <a:t>Some relate to accounting and financial</a:t>
            </a:r>
            <a:r>
              <a:rPr dirty="0" sz="2400" spc="24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activities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4076"/>
            <a:ext cx="756221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375F92"/>
                </a:solidFill>
                <a:latin typeface="Georgia"/>
                <a:cs typeface="Georgia"/>
              </a:rPr>
              <a:t>ACCOUNTING AND FINANCIAL RECORDS</a:t>
            </a:r>
            <a:r>
              <a:rPr dirty="0" sz="2400" spc="25">
                <a:solidFill>
                  <a:srgbClr val="375F92"/>
                </a:solidFill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(Excerpts)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2167390"/>
          <a:ext cx="8248650" cy="2633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4321175"/>
                <a:gridCol w="1165225"/>
              </a:tblGrid>
              <a:tr h="42637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Record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Description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Retention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0805" marR="153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Accounts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Payable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Receivable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Documentation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5772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related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to payment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financial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obligations.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 marR="102235" indent="-171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+ 5</a:t>
                      </a:r>
                      <a:r>
                        <a:rPr dirty="0" sz="1800" spc="-7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  (GRRS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2)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0078">
                <a:tc>
                  <a:txBody>
                    <a:bodyPr/>
                    <a:lstStyle/>
                    <a:p>
                      <a:pPr marL="90805" marR="51879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Cash,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Check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Credit  Card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Transactions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3359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payments,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including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forms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receipts.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+ 2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14398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Interdepartmental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Billing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2819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charges owed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by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internal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institutional departments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functions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to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departments.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+ 5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4076"/>
            <a:ext cx="756221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375F92"/>
                </a:solidFill>
                <a:latin typeface="Georgia"/>
                <a:cs typeface="Georgia"/>
              </a:rPr>
              <a:t>ACCOUNTING AND FINANCIAL RECORDS</a:t>
            </a:r>
            <a:r>
              <a:rPr dirty="0" sz="2400" spc="25">
                <a:solidFill>
                  <a:srgbClr val="375F92"/>
                </a:solidFill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(Excerpts)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2167393"/>
          <a:ext cx="8248650" cy="28168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4321175"/>
                <a:gridCol w="1165225"/>
              </a:tblGrid>
              <a:tr h="4263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Record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Description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Retention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0805" marR="2260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Miscellaneous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Accounting  Reports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2686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the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production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various  accounting reports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made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by individual  offices or departments on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periodic</a:t>
                      </a:r>
                      <a:r>
                        <a:rPr dirty="0" sz="18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basis.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+ 6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63037">
                <a:tc>
                  <a:txBody>
                    <a:bodyPr/>
                    <a:lstStyle/>
                    <a:p>
                      <a:pPr marL="90805" marR="1111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20">
                          <a:latin typeface="Calibri"/>
                          <a:cs typeface="Calibri"/>
                        </a:rPr>
                        <a:t>Ticket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Sales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Event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Cash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Reconciliation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53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the printing,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selling,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distribution, 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accounting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tickets for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institution-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sponsored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athletic, performing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arts,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other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events where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price is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charged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for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admission.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+ 5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4076"/>
            <a:ext cx="57016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375F92"/>
                </a:solidFill>
                <a:latin typeface="Georgia"/>
                <a:cs typeface="Georgia"/>
              </a:rPr>
              <a:t>ADMINISTRATIVE RECORDS</a:t>
            </a:r>
            <a:r>
              <a:rPr dirty="0" sz="2400" spc="5">
                <a:solidFill>
                  <a:srgbClr val="375F92"/>
                </a:solidFill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(Excerpts)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2167393"/>
          <a:ext cx="8248650" cy="3091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3977004"/>
                <a:gridCol w="1509395"/>
              </a:tblGrid>
              <a:tr h="4263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Record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Description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Retention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  <a:tr h="146303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Awards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227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the process of selecting  institutional 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faculty, 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staff,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students,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alumni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to receive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awards,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scholarships, 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merit-based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fellowships,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including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list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award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recipients.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CY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+ 3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8871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Delegation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Authority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1828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>
                          <a:latin typeface="Calibri"/>
                          <a:cs typeface="Calibri"/>
                        </a:rPr>
                        <a:t>Records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the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certification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of the 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institution’s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employees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who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are  authorized to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sign fiscal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contractual 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documents.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2715" marR="126364" indent="3225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End of 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au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z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97180">
                        <a:lnSpc>
                          <a:spcPct val="100000"/>
                        </a:lnSpc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+ 1 </a:t>
                      </a:r>
                      <a:r>
                        <a:rPr dirty="0" sz="1800" spc="-125">
                          <a:latin typeface="Calibri"/>
                          <a:cs typeface="Calibri"/>
                        </a:rPr>
                        <a:t>yr.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4076"/>
            <a:ext cx="74466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solidFill>
                  <a:srgbClr val="375F92"/>
                </a:solidFill>
                <a:latin typeface="Georgia"/>
                <a:cs typeface="Georgia"/>
              </a:rPr>
              <a:t>INFORMATION MANAGEMENT RECORDS</a:t>
            </a:r>
            <a:r>
              <a:rPr dirty="0" sz="2400" spc="5">
                <a:solidFill>
                  <a:srgbClr val="375F92"/>
                </a:solidFill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(Excerpt)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2167394"/>
          <a:ext cx="8248650" cy="1353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/>
                <a:gridCol w="3977004"/>
                <a:gridCol w="1509395"/>
              </a:tblGrid>
              <a:tr h="42637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5" b="1">
                          <a:latin typeface="Calibri"/>
                          <a:cs typeface="Calibri"/>
                        </a:rPr>
                        <a:t>Record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 b="1">
                          <a:latin typeface="Calibri"/>
                          <a:cs typeface="Calibri"/>
                        </a:rPr>
                        <a:t>Description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Retention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DEBE0"/>
                    </a:solidFill>
                  </a:tcPr>
                </a:tc>
              </a:tr>
              <a:tr h="914398">
                <a:tc>
                  <a:txBody>
                    <a:bodyPr/>
                    <a:lstStyle/>
                    <a:p>
                      <a:pPr marL="91440" marR="3708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Information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Systems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Equipment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Support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Files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 marR="9074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Information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on 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data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processing  equipment,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software,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other 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products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spc="-5">
                          <a:latin typeface="Calibri"/>
                          <a:cs typeface="Calibri"/>
                        </a:rPr>
                        <a:t>their</a:t>
                      </a:r>
                      <a:r>
                        <a:rPr dirty="0" sz="18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vendors.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800" spc="-5">
                          <a:latin typeface="Calibri"/>
                          <a:cs typeface="Calibri"/>
                        </a:rPr>
                        <a:t>Active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+ 3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yrs.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20307" y="2700986"/>
            <a:ext cx="277622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 spc="-5"/>
              <a:t>Que</a:t>
            </a:r>
            <a:r>
              <a:rPr dirty="0" sz="4400"/>
              <a:t>stions?</a:t>
            </a:r>
            <a:endParaRPr sz="4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1052" y="4421632"/>
            <a:ext cx="203898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/>
              <a:t>Thanks!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Overview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38" y="1536598"/>
            <a:ext cx="6848475" cy="2368550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800" spc="-10">
                <a:latin typeface="Georgia"/>
                <a:cs typeface="Georgia"/>
              </a:rPr>
              <a:t>OCHE</a:t>
            </a:r>
            <a:r>
              <a:rPr dirty="0" sz="2800" spc="10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Directive</a:t>
            </a:r>
            <a:endParaRPr sz="28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u="heavy" sz="2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Georgia"/>
                <a:cs typeface="Georgia"/>
                <a:hlinkClick r:id="rId2"/>
              </a:rPr>
              <a:t>MUS </a:t>
            </a:r>
            <a:r>
              <a:rPr dirty="0" u="heavy" sz="2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Georgia"/>
                <a:cs typeface="Georgia"/>
                <a:hlinkClick r:id="rId2"/>
              </a:rPr>
              <a:t>General Record </a:t>
            </a:r>
            <a:r>
              <a:rPr dirty="0" u="heavy" sz="28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Georgia"/>
                <a:cs typeface="Georgia"/>
                <a:hlinkClick r:id="rId2"/>
              </a:rPr>
              <a:t>Retention</a:t>
            </a:r>
            <a:r>
              <a:rPr dirty="0" u="heavy" sz="2800" spc="4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Georgia"/>
                <a:cs typeface="Georgia"/>
                <a:hlinkClick r:id="rId2"/>
              </a:rPr>
              <a:t> </a:t>
            </a:r>
            <a:r>
              <a:rPr dirty="0" u="heavy" sz="2800" spc="-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Georgia"/>
                <a:cs typeface="Georgia"/>
                <a:hlinkClick r:id="rId2"/>
              </a:rPr>
              <a:t>Schedule</a:t>
            </a:r>
            <a:endParaRPr sz="2800">
              <a:latin typeface="Georgia"/>
              <a:cs typeface="Georgia"/>
            </a:endParaRPr>
          </a:p>
          <a:p>
            <a:pPr lvl="1" marL="756285" indent="-286385">
              <a:lnSpc>
                <a:spcPct val="100000"/>
              </a:lnSpc>
              <a:spcBef>
                <a:spcPts val="590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5">
                <a:latin typeface="Georgia"/>
                <a:cs typeface="Georgia"/>
              </a:rPr>
              <a:t>Overview</a:t>
            </a:r>
            <a:endParaRPr sz="2400">
              <a:latin typeface="Georgia"/>
              <a:cs typeface="Georgia"/>
            </a:endParaRPr>
          </a:p>
          <a:p>
            <a:pPr lvl="1" marL="756285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5">
                <a:latin typeface="Georgia"/>
                <a:cs typeface="Georgia"/>
              </a:rPr>
              <a:t>Accounting and Financial</a:t>
            </a:r>
            <a:r>
              <a:rPr dirty="0" sz="2400" spc="-7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Records</a:t>
            </a:r>
            <a:endParaRPr sz="2400">
              <a:latin typeface="Georgia"/>
              <a:cs typeface="Georgia"/>
            </a:endParaRPr>
          </a:p>
          <a:p>
            <a:pPr lvl="1" marL="756285" indent="-286385">
              <a:lnSpc>
                <a:spcPct val="100000"/>
              </a:lnSpc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dirty="0" sz="2400" spc="-5">
                <a:latin typeface="Georgia"/>
                <a:cs typeface="Georgia"/>
              </a:rPr>
              <a:t>Other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Records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5351" y="545401"/>
            <a:ext cx="327279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OCHE</a:t>
            </a:r>
            <a:r>
              <a:rPr dirty="0" spc="-95"/>
              <a:t> </a:t>
            </a:r>
            <a:r>
              <a:rPr dirty="0"/>
              <a:t>Directive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14" y="1622552"/>
            <a:ext cx="8028305" cy="3609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10">
                <a:latin typeface="Georgia"/>
                <a:cs typeface="Georgia"/>
              </a:rPr>
              <a:t>Memo dated March </a:t>
            </a:r>
            <a:r>
              <a:rPr dirty="0" sz="2800" spc="-5">
                <a:latin typeface="Georgia"/>
                <a:cs typeface="Georgia"/>
              </a:rPr>
              <a:t>9,</a:t>
            </a:r>
            <a:r>
              <a:rPr dirty="0" sz="2800" spc="65">
                <a:latin typeface="Georgia"/>
                <a:cs typeface="Georgia"/>
              </a:rPr>
              <a:t> </a:t>
            </a:r>
            <a:r>
              <a:rPr dirty="0" sz="2800" spc="-10">
                <a:latin typeface="Georgia"/>
                <a:cs typeface="Georgia"/>
              </a:rPr>
              <a:t>2016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800" spc="-5">
                <a:latin typeface="Georgia"/>
                <a:cs typeface="Georgia"/>
              </a:rPr>
              <a:t>“The campuses of </a:t>
            </a:r>
            <a:r>
              <a:rPr dirty="0" sz="2800" spc="-10">
                <a:latin typeface="Georgia"/>
                <a:cs typeface="Georgia"/>
              </a:rPr>
              <a:t>the </a:t>
            </a:r>
            <a:r>
              <a:rPr dirty="0" sz="2800" spc="-5">
                <a:latin typeface="Georgia"/>
                <a:cs typeface="Georgia"/>
              </a:rPr>
              <a:t>Montana University System  </a:t>
            </a:r>
            <a:r>
              <a:rPr dirty="0" sz="2800" spc="-10">
                <a:latin typeface="Georgia"/>
                <a:cs typeface="Georgia"/>
              </a:rPr>
              <a:t>are </a:t>
            </a:r>
            <a:r>
              <a:rPr dirty="0" sz="2800" spc="-5">
                <a:latin typeface="Georgia"/>
                <a:cs typeface="Georgia"/>
              </a:rPr>
              <a:t>hereby directed </a:t>
            </a:r>
            <a:r>
              <a:rPr dirty="0" sz="2800" spc="-10">
                <a:latin typeface="Georgia"/>
                <a:cs typeface="Georgia"/>
              </a:rPr>
              <a:t>to </a:t>
            </a:r>
            <a:r>
              <a:rPr dirty="0" u="heavy" sz="2800" spc="-1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utilize the attached Montana </a:t>
            </a:r>
            <a:r>
              <a:rPr dirty="0" sz="2800" spc="-10">
                <a:latin typeface="Georgia"/>
                <a:cs typeface="Georgia"/>
              </a:rPr>
              <a:t> </a:t>
            </a:r>
            <a:r>
              <a:rPr dirty="0" u="heavy" sz="2800" spc="-1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University </a:t>
            </a:r>
            <a:r>
              <a:rPr dirty="0" u="heavy" sz="28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System General Record Retention </a:t>
            </a:r>
            <a:r>
              <a:rPr dirty="0" sz="2800" spc="-5">
                <a:latin typeface="Georgia"/>
                <a:cs typeface="Georgia"/>
              </a:rPr>
              <a:t> </a:t>
            </a:r>
            <a:r>
              <a:rPr dirty="0" u="heavy" sz="28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Schedule</a:t>
            </a:r>
            <a:r>
              <a:rPr dirty="0" sz="2800" spc="-5">
                <a:latin typeface="Georgia"/>
                <a:cs typeface="Georgia"/>
              </a:rPr>
              <a:t> </a:t>
            </a:r>
            <a:r>
              <a:rPr dirty="0" sz="2800" spc="-10">
                <a:latin typeface="Georgia"/>
                <a:cs typeface="Georgia"/>
              </a:rPr>
              <a:t>with regard to </a:t>
            </a:r>
            <a:r>
              <a:rPr dirty="0" sz="2800" spc="-5">
                <a:latin typeface="Georgia"/>
                <a:cs typeface="Georgia"/>
              </a:rPr>
              <a:t>the </a:t>
            </a:r>
            <a:r>
              <a:rPr dirty="0" sz="2800" spc="-10">
                <a:latin typeface="Georgia"/>
                <a:cs typeface="Georgia"/>
              </a:rPr>
              <a:t>management </a:t>
            </a:r>
            <a:r>
              <a:rPr dirty="0" sz="2800" spc="-5">
                <a:latin typeface="Georgia"/>
                <a:cs typeface="Georgia"/>
              </a:rPr>
              <a:t>and  disposition of </a:t>
            </a:r>
            <a:r>
              <a:rPr dirty="0" sz="2800" spc="-10">
                <a:latin typeface="Georgia"/>
                <a:cs typeface="Georgia"/>
              </a:rPr>
              <a:t>Montana </a:t>
            </a:r>
            <a:r>
              <a:rPr dirty="0" sz="2800" spc="-5">
                <a:latin typeface="Georgia"/>
                <a:cs typeface="Georgia"/>
              </a:rPr>
              <a:t>University System  records.”</a:t>
            </a:r>
            <a:endParaRPr sz="28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8050530" cy="37458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Georgia"/>
                <a:cs typeface="Georgia"/>
              </a:rPr>
              <a:t>Overview</a:t>
            </a:r>
            <a:r>
              <a:rPr dirty="0" sz="2800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Section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Most records listed </a:t>
            </a:r>
            <a:r>
              <a:rPr dirty="0" sz="2400">
                <a:latin typeface="Georgia"/>
                <a:cs typeface="Georgia"/>
              </a:rPr>
              <a:t>are </a:t>
            </a:r>
            <a:r>
              <a:rPr dirty="0" sz="2400" spc="-5">
                <a:latin typeface="Georgia"/>
                <a:cs typeface="Georgia"/>
              </a:rPr>
              <a:t>common to many</a:t>
            </a:r>
            <a:r>
              <a:rPr dirty="0" sz="2400" spc="-1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units</a:t>
            </a:r>
            <a:endParaRPr sz="24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Purpose </a:t>
            </a:r>
            <a:r>
              <a:rPr dirty="0" sz="2400">
                <a:latin typeface="Georgia"/>
                <a:cs typeface="Georgia"/>
              </a:rPr>
              <a:t>is </a:t>
            </a:r>
            <a:r>
              <a:rPr dirty="0" sz="2400" spc="-5">
                <a:latin typeface="Georgia"/>
                <a:cs typeface="Georgia"/>
              </a:rPr>
              <a:t>to </a:t>
            </a:r>
            <a:r>
              <a:rPr dirty="0" sz="2400">
                <a:latin typeface="Georgia"/>
                <a:cs typeface="Georgia"/>
              </a:rPr>
              <a:t>create a </a:t>
            </a:r>
            <a:r>
              <a:rPr dirty="0" sz="2400" spc="-5">
                <a:latin typeface="Georgia"/>
                <a:cs typeface="Georgia"/>
              </a:rPr>
              <a:t>uniform set </a:t>
            </a:r>
            <a:r>
              <a:rPr dirty="0" sz="2400">
                <a:latin typeface="Georgia"/>
                <a:cs typeface="Georgia"/>
              </a:rPr>
              <a:t>of</a:t>
            </a:r>
            <a:r>
              <a:rPr dirty="0" sz="2400" spc="-4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schedules</a:t>
            </a:r>
            <a:endParaRPr sz="24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Terminology and</a:t>
            </a:r>
            <a:r>
              <a:rPr dirty="0" sz="2400" spc="-1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definitions</a:t>
            </a:r>
            <a:endParaRPr sz="24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Responsibilities</a:t>
            </a:r>
            <a:endParaRPr sz="2400">
              <a:latin typeface="Georgia"/>
              <a:cs typeface="Georgia"/>
            </a:endParaRPr>
          </a:p>
          <a:p>
            <a:pPr marL="35560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Rules </a:t>
            </a:r>
            <a:r>
              <a:rPr dirty="0" sz="2400">
                <a:latin typeface="Georgia"/>
                <a:cs typeface="Georgia"/>
              </a:rPr>
              <a:t>of</a:t>
            </a:r>
            <a:r>
              <a:rPr dirty="0" sz="2400" spc="-5">
                <a:latin typeface="Georgia"/>
                <a:cs typeface="Georgia"/>
              </a:rPr>
              <a:t> application</a:t>
            </a:r>
            <a:endParaRPr sz="2400">
              <a:latin typeface="Georgia"/>
              <a:cs typeface="Georgia"/>
            </a:endParaRPr>
          </a:p>
          <a:p>
            <a:pPr marL="355600" marR="5080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2400" spc="-5">
                <a:latin typeface="Georgia"/>
                <a:cs typeface="Georgia"/>
              </a:rPr>
              <a:t>References and links to State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Montana General Record  Retention Schedule (GRRS)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other</a:t>
            </a:r>
            <a:r>
              <a:rPr dirty="0" sz="2400" spc="2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guidance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8065770" cy="3416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Georgia"/>
                <a:cs typeface="Georgia"/>
              </a:rPr>
              <a:t>Overview Section –</a:t>
            </a:r>
            <a:r>
              <a:rPr dirty="0" sz="2800" spc="10">
                <a:latin typeface="Georgia"/>
                <a:cs typeface="Georgia"/>
              </a:rPr>
              <a:t> </a:t>
            </a:r>
            <a:r>
              <a:rPr dirty="0" sz="2800" spc="-5">
                <a:latin typeface="Georgia"/>
                <a:cs typeface="Georgia"/>
              </a:rPr>
              <a:t>Responsibilities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Georgia"/>
                <a:cs typeface="Georgia"/>
              </a:rPr>
              <a:t>“Individual departments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units within </a:t>
            </a:r>
            <a:r>
              <a:rPr dirty="0" sz="2400">
                <a:latin typeface="Georgia"/>
                <a:cs typeface="Georgia"/>
              </a:rPr>
              <a:t>a </a:t>
            </a:r>
            <a:r>
              <a:rPr dirty="0" sz="2400" spc="-5">
                <a:latin typeface="Georgia"/>
                <a:cs typeface="Georgia"/>
              </a:rPr>
              <a:t>campus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may </a:t>
            </a:r>
            <a:r>
              <a:rPr dirty="0" u="heavy" sz="2400" spc="-1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wish </a:t>
            </a:r>
            <a:r>
              <a:rPr dirty="0" sz="2400" spc="-10">
                <a:latin typeface="Georgia"/>
                <a:cs typeface="Georgia"/>
              </a:rPr>
              <a:t>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to conduct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an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inventory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of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their records and map them to </a:t>
            </a:r>
            <a:r>
              <a:rPr dirty="0" sz="2400" spc="-5">
                <a:latin typeface="Georgia"/>
                <a:cs typeface="Georgia"/>
              </a:rPr>
              <a:t>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the General Schedule</a:t>
            </a:r>
            <a:r>
              <a:rPr dirty="0" sz="2400" spc="-5">
                <a:latin typeface="Georgia"/>
                <a:cs typeface="Georgia"/>
              </a:rPr>
              <a:t>. </a:t>
            </a:r>
            <a:r>
              <a:rPr dirty="0" sz="2400">
                <a:latin typeface="Georgia"/>
                <a:cs typeface="Georgia"/>
              </a:rPr>
              <a:t>If a </a:t>
            </a:r>
            <a:r>
              <a:rPr dirty="0" sz="2400" spc="-5">
                <a:latin typeface="Georgia"/>
                <a:cs typeface="Georgia"/>
              </a:rPr>
              <a:t>unit identifies </a:t>
            </a:r>
            <a:r>
              <a:rPr dirty="0" sz="2400">
                <a:latin typeface="Georgia"/>
                <a:cs typeface="Georgia"/>
              </a:rPr>
              <a:t>records </a:t>
            </a:r>
            <a:r>
              <a:rPr dirty="0" sz="2400" spc="-5">
                <a:latin typeface="Georgia"/>
                <a:cs typeface="Georgia"/>
              </a:rPr>
              <a:t>that </a:t>
            </a:r>
            <a:r>
              <a:rPr dirty="0" sz="2400">
                <a:latin typeface="Georgia"/>
                <a:cs typeface="Georgia"/>
              </a:rPr>
              <a:t>do </a:t>
            </a:r>
            <a:r>
              <a:rPr dirty="0" sz="2400" spc="-5">
                <a:latin typeface="Georgia"/>
                <a:cs typeface="Georgia"/>
              </a:rPr>
              <a:t>not  map to the General Schedule, the unit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may need to develop </a:t>
            </a:r>
            <a:r>
              <a:rPr dirty="0" sz="2400" spc="-5">
                <a:latin typeface="Georgia"/>
                <a:cs typeface="Georgia"/>
              </a:rPr>
              <a:t>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unique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record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retention schedule</a:t>
            </a:r>
            <a:r>
              <a:rPr dirty="0" sz="2400" spc="-5">
                <a:latin typeface="Georgia"/>
                <a:cs typeface="Georgia"/>
              </a:rPr>
              <a:t> for those records. All  new and unit unique schedules must be </a:t>
            </a:r>
            <a:r>
              <a:rPr dirty="0" sz="2400">
                <a:latin typeface="Georgia"/>
                <a:cs typeface="Georgia"/>
              </a:rPr>
              <a:t>in </a:t>
            </a:r>
            <a:r>
              <a:rPr dirty="0" sz="2400" spc="-5">
                <a:latin typeface="Georgia"/>
                <a:cs typeface="Georgia"/>
              </a:rPr>
              <a:t>writing and  approved by the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legal counsel</a:t>
            </a:r>
            <a:r>
              <a:rPr dirty="0" sz="2400" spc="-5">
                <a:latin typeface="Georgia"/>
                <a:cs typeface="Georgia"/>
              </a:rPr>
              <a:t> for the</a:t>
            </a:r>
            <a:r>
              <a:rPr dirty="0" sz="2400" spc="3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campus.”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8006715" cy="31972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Georgia"/>
                <a:cs typeface="Georgia"/>
              </a:rPr>
              <a:t>Overview Section – Rules of</a:t>
            </a:r>
            <a:r>
              <a:rPr dirty="0" sz="2800" spc="30">
                <a:latin typeface="Georgia"/>
                <a:cs typeface="Georgia"/>
              </a:rPr>
              <a:t> </a:t>
            </a:r>
            <a:r>
              <a:rPr dirty="0" sz="2800" spc="-10">
                <a:latin typeface="Georgia"/>
                <a:cs typeface="Georgia"/>
              </a:rPr>
              <a:t>Application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Georgia"/>
                <a:cs typeface="Georgia"/>
              </a:rPr>
              <a:t>“The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office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of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origin/creation</a:t>
            </a:r>
            <a:r>
              <a:rPr dirty="0" sz="2400" spc="-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is </a:t>
            </a:r>
            <a:r>
              <a:rPr dirty="0" sz="2400" spc="-5">
                <a:latin typeface="Georgia"/>
                <a:cs typeface="Georgia"/>
              </a:rPr>
              <a:t>responsible for retention </a:t>
            </a:r>
            <a:r>
              <a:rPr dirty="0" sz="2400">
                <a:latin typeface="Georgia"/>
                <a:cs typeface="Georgia"/>
              </a:rPr>
              <a:t>of  </a:t>
            </a:r>
            <a:r>
              <a:rPr dirty="0" sz="2400" spc="-5">
                <a:latin typeface="Georgia"/>
                <a:cs typeface="Georgia"/>
              </a:rPr>
              <a:t>the </a:t>
            </a:r>
            <a:r>
              <a:rPr dirty="0" sz="2400">
                <a:latin typeface="Georgia"/>
                <a:cs typeface="Georgia"/>
              </a:rPr>
              <a:t>record </a:t>
            </a:r>
            <a:r>
              <a:rPr dirty="0" sz="2400" spc="-5">
                <a:latin typeface="Georgia"/>
                <a:cs typeface="Georgia"/>
              </a:rPr>
              <a:t>series for the minimum length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retention,  unless the campus assigns responsibility for </a:t>
            </a:r>
            <a:r>
              <a:rPr dirty="0" sz="2400">
                <a:latin typeface="Georgia"/>
                <a:cs typeface="Georgia"/>
              </a:rPr>
              <a:t>certain records  </a:t>
            </a:r>
            <a:r>
              <a:rPr dirty="0" sz="2400" spc="-5">
                <a:latin typeface="Georgia"/>
                <a:cs typeface="Georgia"/>
              </a:rPr>
              <a:t>to another</a:t>
            </a:r>
            <a:r>
              <a:rPr dirty="0" sz="2400" spc="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office.”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>
                <a:latin typeface="Georgia"/>
                <a:cs typeface="Georgia"/>
              </a:rPr>
              <a:t>Is </a:t>
            </a:r>
            <a:r>
              <a:rPr dirty="0" sz="2400" spc="-5">
                <a:latin typeface="Georgia"/>
                <a:cs typeface="Georgia"/>
              </a:rPr>
              <a:t>your </a:t>
            </a:r>
            <a:r>
              <a:rPr dirty="0" sz="2400">
                <a:latin typeface="Georgia"/>
                <a:cs typeface="Georgia"/>
              </a:rPr>
              <a:t>area </a:t>
            </a:r>
            <a:r>
              <a:rPr dirty="0" sz="2400" spc="-5">
                <a:latin typeface="Georgia"/>
                <a:cs typeface="Georgia"/>
              </a:rPr>
              <a:t>responsible to maintain the original</a:t>
            </a:r>
            <a:r>
              <a:rPr dirty="0" sz="2400" spc="1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record?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7960359" cy="30505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Georgia"/>
                <a:cs typeface="Georgia"/>
              </a:rPr>
              <a:t>Overview Section – Rules of</a:t>
            </a:r>
            <a:r>
              <a:rPr dirty="0" sz="2800" spc="30">
                <a:latin typeface="Georgia"/>
                <a:cs typeface="Georgia"/>
              </a:rPr>
              <a:t> </a:t>
            </a:r>
            <a:r>
              <a:rPr dirty="0" sz="2800" spc="-10">
                <a:latin typeface="Georgia"/>
                <a:cs typeface="Georgia"/>
              </a:rPr>
              <a:t>Application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Georgia"/>
                <a:cs typeface="Georgia"/>
              </a:rPr>
              <a:t>“If </a:t>
            </a:r>
            <a:r>
              <a:rPr dirty="0" sz="2400">
                <a:latin typeface="Georgia"/>
                <a:cs typeface="Georgia"/>
              </a:rPr>
              <a:t>a </a:t>
            </a:r>
            <a:r>
              <a:rPr dirty="0" sz="2400" spc="-5">
                <a:latin typeface="Georgia"/>
                <a:cs typeface="Georgia"/>
              </a:rPr>
              <a:t>federal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state statute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regulation specifies </a:t>
            </a:r>
            <a:r>
              <a:rPr dirty="0" sz="2400">
                <a:latin typeface="Georgia"/>
                <a:cs typeface="Georgia"/>
              </a:rPr>
              <a:t>a </a:t>
            </a:r>
            <a:r>
              <a:rPr dirty="0" sz="2400" spc="-5">
                <a:latin typeface="Georgia"/>
                <a:cs typeface="Georgia"/>
              </a:rPr>
              <a:t>longer  retention period for any type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record received, created, </a:t>
            </a:r>
            <a:r>
              <a:rPr dirty="0" sz="2400">
                <a:latin typeface="Georgia"/>
                <a:cs typeface="Georgia"/>
              </a:rPr>
              <a:t>or  </a:t>
            </a:r>
            <a:r>
              <a:rPr dirty="0" sz="2400" spc="-5">
                <a:latin typeface="Georgia"/>
                <a:cs typeface="Georgia"/>
              </a:rPr>
              <a:t>maintained by MUS campuses, the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statute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or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regulation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or </a:t>
            </a:r>
            <a:r>
              <a:rPr dirty="0" sz="2400">
                <a:latin typeface="Georgia"/>
                <a:cs typeface="Georgia"/>
              </a:rPr>
              <a:t>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litigation hold overrides this schedule</a:t>
            </a:r>
            <a:r>
              <a:rPr dirty="0" sz="2400" spc="-5">
                <a:latin typeface="Georgia"/>
                <a:cs typeface="Georgia"/>
              </a:rPr>
              <a:t>. </a:t>
            </a:r>
            <a:r>
              <a:rPr dirty="0" sz="2400">
                <a:latin typeface="Georgia"/>
                <a:cs typeface="Georgia"/>
              </a:rPr>
              <a:t>… If </a:t>
            </a:r>
            <a:r>
              <a:rPr dirty="0" sz="2400" spc="-5">
                <a:latin typeface="Georgia"/>
                <a:cs typeface="Georgia"/>
              </a:rPr>
              <a:t>any record  holder </a:t>
            </a:r>
            <a:r>
              <a:rPr dirty="0" sz="2400">
                <a:latin typeface="Georgia"/>
                <a:cs typeface="Georgia"/>
              </a:rPr>
              <a:t>is </a:t>
            </a:r>
            <a:r>
              <a:rPr dirty="0" sz="2400" spc="-5">
                <a:latin typeface="Georgia"/>
                <a:cs typeface="Georgia"/>
              </a:rPr>
              <a:t>unsure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the applicability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any statute </a:t>
            </a:r>
            <a:r>
              <a:rPr dirty="0" sz="2400">
                <a:latin typeface="Georgia"/>
                <a:cs typeface="Georgia"/>
              </a:rPr>
              <a:t>or  </a:t>
            </a:r>
            <a:r>
              <a:rPr dirty="0" sz="2400" spc="-5">
                <a:latin typeface="Georgia"/>
                <a:cs typeface="Georgia"/>
              </a:rPr>
              <a:t>regulation, he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10">
                <a:latin typeface="Georgia"/>
                <a:cs typeface="Georgia"/>
              </a:rPr>
              <a:t>she </a:t>
            </a:r>
            <a:r>
              <a:rPr dirty="0" sz="2400" spc="-5">
                <a:latin typeface="Georgia"/>
                <a:cs typeface="Georgia"/>
              </a:rPr>
              <a:t>may contact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Legal</a:t>
            </a:r>
            <a:r>
              <a:rPr dirty="0" u="heavy" sz="2400" spc="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Counsel</a:t>
            </a:r>
            <a:r>
              <a:rPr dirty="0" sz="2400" spc="-5">
                <a:latin typeface="Georgia"/>
                <a:cs typeface="Georgia"/>
              </a:rPr>
              <a:t>.”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063" y="575881"/>
            <a:ext cx="48323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Federal </a:t>
            </a:r>
            <a:r>
              <a:rPr dirty="0" sz="3200"/>
              <a:t>Uniform</a:t>
            </a:r>
            <a:r>
              <a:rPr dirty="0" sz="3200" spc="-65"/>
              <a:t> </a:t>
            </a:r>
            <a:r>
              <a:rPr dirty="0" sz="3200"/>
              <a:t>Guidance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792" y="1624076"/>
            <a:ext cx="7887334" cy="3829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Georgia"/>
                <a:cs typeface="Georgia"/>
              </a:rPr>
              <a:t>2 </a:t>
            </a:r>
            <a:r>
              <a:rPr dirty="0" sz="2400" spc="-5">
                <a:latin typeface="Georgia"/>
                <a:cs typeface="Georgia"/>
              </a:rPr>
              <a:t>CFR §200.333 Retention </a:t>
            </a:r>
            <a:r>
              <a:rPr dirty="0" sz="2400">
                <a:latin typeface="Georgia"/>
                <a:cs typeface="Georgia"/>
              </a:rPr>
              <a:t>requirements </a:t>
            </a:r>
            <a:r>
              <a:rPr dirty="0" sz="2400" spc="-5">
                <a:latin typeface="Georgia"/>
                <a:cs typeface="Georgia"/>
              </a:rPr>
              <a:t>for</a:t>
            </a:r>
            <a:r>
              <a:rPr dirty="0" sz="2400" spc="-5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records.</a:t>
            </a:r>
            <a:endParaRPr sz="24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spc="-5">
                <a:latin typeface="Georgia"/>
                <a:cs typeface="Georgia"/>
              </a:rPr>
              <a:t>“Financial records, supporting </a:t>
            </a:r>
            <a:r>
              <a:rPr dirty="0" sz="2000">
                <a:latin typeface="Georgia"/>
                <a:cs typeface="Georgia"/>
              </a:rPr>
              <a:t>documents, </a:t>
            </a:r>
            <a:r>
              <a:rPr dirty="0" sz="2000" spc="-5">
                <a:latin typeface="Georgia"/>
                <a:cs typeface="Georgia"/>
              </a:rPr>
              <a:t>statistical records, </a:t>
            </a:r>
            <a:r>
              <a:rPr dirty="0" sz="2000">
                <a:latin typeface="Georgia"/>
                <a:cs typeface="Georgia"/>
              </a:rPr>
              <a:t>and </a:t>
            </a:r>
            <a:r>
              <a:rPr dirty="0" sz="2000" spc="-5">
                <a:latin typeface="Georgia"/>
                <a:cs typeface="Georgia"/>
              </a:rPr>
              <a:t>all  other non-Federal </a:t>
            </a:r>
            <a:r>
              <a:rPr dirty="0" sz="2000">
                <a:latin typeface="Georgia"/>
                <a:cs typeface="Georgia"/>
              </a:rPr>
              <a:t>entity </a:t>
            </a:r>
            <a:r>
              <a:rPr dirty="0" sz="2000" spc="-5">
                <a:latin typeface="Georgia"/>
                <a:cs typeface="Georgia"/>
              </a:rPr>
              <a:t>records </a:t>
            </a:r>
            <a:r>
              <a:rPr dirty="0" sz="2000">
                <a:latin typeface="Georgia"/>
                <a:cs typeface="Georgia"/>
              </a:rPr>
              <a:t>pertinent to a </a:t>
            </a:r>
            <a:r>
              <a:rPr dirty="0" sz="2000" spc="-5">
                <a:latin typeface="Georgia"/>
                <a:cs typeface="Georgia"/>
              </a:rPr>
              <a:t>Federal award must </a:t>
            </a:r>
            <a:r>
              <a:rPr dirty="0" sz="2000">
                <a:latin typeface="Georgia"/>
                <a:cs typeface="Georgia"/>
              </a:rPr>
              <a:t>be  retained </a:t>
            </a:r>
            <a:r>
              <a:rPr dirty="0" sz="2000" spc="-5">
                <a:latin typeface="Georgia"/>
                <a:cs typeface="Georgia"/>
              </a:rPr>
              <a:t>for </a:t>
            </a:r>
            <a:r>
              <a:rPr dirty="0" sz="2000">
                <a:latin typeface="Georgia"/>
                <a:cs typeface="Georgia"/>
              </a:rPr>
              <a:t>a </a:t>
            </a:r>
            <a:r>
              <a:rPr dirty="0" sz="2000" spc="-5">
                <a:latin typeface="Georgia"/>
                <a:cs typeface="Georgia"/>
              </a:rPr>
              <a:t>period of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three years from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the date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of submission of the </a:t>
            </a:r>
            <a:r>
              <a:rPr dirty="0" sz="2000" spc="-5">
                <a:latin typeface="Georgia"/>
                <a:cs typeface="Georgia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final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expenditure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report</a:t>
            </a:r>
            <a:r>
              <a:rPr dirty="0" sz="2000" spc="-5">
                <a:latin typeface="Georgia"/>
                <a:cs typeface="Georgia"/>
              </a:rPr>
              <a:t> or, for Federal awards that are </a:t>
            </a:r>
            <a:r>
              <a:rPr dirty="0" sz="2000">
                <a:latin typeface="Georgia"/>
                <a:cs typeface="Georgia"/>
              </a:rPr>
              <a:t>renewed  </a:t>
            </a:r>
            <a:r>
              <a:rPr dirty="0" sz="2000" spc="-5">
                <a:latin typeface="Georgia"/>
                <a:cs typeface="Georgia"/>
              </a:rPr>
              <a:t>quarterly or annually, from </a:t>
            </a:r>
            <a:r>
              <a:rPr dirty="0" sz="2000">
                <a:latin typeface="Georgia"/>
                <a:cs typeface="Georgia"/>
              </a:rPr>
              <a:t>the date </a:t>
            </a:r>
            <a:r>
              <a:rPr dirty="0" sz="2000" spc="-5">
                <a:latin typeface="Georgia"/>
                <a:cs typeface="Georgia"/>
              </a:rPr>
              <a:t>of </a:t>
            </a:r>
            <a:r>
              <a:rPr dirty="0" sz="2000">
                <a:latin typeface="Georgia"/>
                <a:cs typeface="Georgia"/>
              </a:rPr>
              <a:t>the </a:t>
            </a:r>
            <a:r>
              <a:rPr dirty="0" sz="2000" spc="-5">
                <a:latin typeface="Georgia"/>
                <a:cs typeface="Georgia"/>
              </a:rPr>
              <a:t>submission of </a:t>
            </a:r>
            <a:r>
              <a:rPr dirty="0" sz="2000">
                <a:latin typeface="Georgia"/>
                <a:cs typeface="Georgia"/>
              </a:rPr>
              <a:t>the </a:t>
            </a:r>
            <a:r>
              <a:rPr dirty="0" sz="2000" spc="-5">
                <a:latin typeface="Georgia"/>
                <a:cs typeface="Georgia"/>
              </a:rPr>
              <a:t>quarterly  or annual </a:t>
            </a:r>
            <a:r>
              <a:rPr dirty="0" sz="2000">
                <a:latin typeface="Georgia"/>
                <a:cs typeface="Georgia"/>
              </a:rPr>
              <a:t>financial </a:t>
            </a:r>
            <a:r>
              <a:rPr dirty="0" sz="2000" spc="-5">
                <a:latin typeface="Georgia"/>
                <a:cs typeface="Georgia"/>
              </a:rPr>
              <a:t>report, </a:t>
            </a:r>
            <a:r>
              <a:rPr dirty="0" sz="2000">
                <a:latin typeface="Georgia"/>
                <a:cs typeface="Georgia"/>
              </a:rPr>
              <a:t>respectively, </a:t>
            </a:r>
            <a:r>
              <a:rPr dirty="0" sz="2000" spc="-5">
                <a:latin typeface="Georgia"/>
                <a:cs typeface="Georgia"/>
              </a:rPr>
              <a:t>as reported </a:t>
            </a:r>
            <a:r>
              <a:rPr dirty="0" sz="2000">
                <a:latin typeface="Georgia"/>
                <a:cs typeface="Georgia"/>
              </a:rPr>
              <a:t>to the </a:t>
            </a:r>
            <a:r>
              <a:rPr dirty="0" sz="2000" spc="-5">
                <a:latin typeface="Georgia"/>
                <a:cs typeface="Georgia"/>
              </a:rPr>
              <a:t>Federal  awarding </a:t>
            </a:r>
            <a:r>
              <a:rPr dirty="0" sz="2000">
                <a:latin typeface="Georgia"/>
                <a:cs typeface="Georgia"/>
              </a:rPr>
              <a:t>agency </a:t>
            </a:r>
            <a:r>
              <a:rPr dirty="0" sz="2000" spc="-5">
                <a:latin typeface="Georgia"/>
                <a:cs typeface="Georgia"/>
              </a:rPr>
              <a:t>or pass-through </a:t>
            </a:r>
            <a:r>
              <a:rPr dirty="0" sz="2000">
                <a:latin typeface="Georgia"/>
                <a:cs typeface="Georgia"/>
              </a:rPr>
              <a:t>entity in the </a:t>
            </a:r>
            <a:r>
              <a:rPr dirty="0" sz="2000" spc="-5">
                <a:latin typeface="Georgia"/>
                <a:cs typeface="Georgia"/>
              </a:rPr>
              <a:t>case of </a:t>
            </a:r>
            <a:r>
              <a:rPr dirty="0" sz="2000">
                <a:latin typeface="Georgia"/>
                <a:cs typeface="Georgia"/>
              </a:rPr>
              <a:t>a</a:t>
            </a:r>
            <a:r>
              <a:rPr dirty="0" sz="2000" spc="-10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subrecipient.”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latin typeface="Georgia"/>
                <a:cs typeface="Georgia"/>
              </a:rPr>
              <a:t>Exceptions may apply to specific awards.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470154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>
                <a:latin typeface="Calibri"/>
                <a:cs typeface="Calibri"/>
              </a:rPr>
              <a:t>2 </a:t>
            </a:r>
            <a:r>
              <a:rPr dirty="0" sz="1200" spc="-5">
                <a:latin typeface="Calibri"/>
                <a:cs typeface="Calibri"/>
              </a:rPr>
              <a:t>CFR §200.333 retrieved </a:t>
            </a:r>
            <a:r>
              <a:rPr dirty="0" sz="1200">
                <a:latin typeface="Calibri"/>
                <a:cs typeface="Calibri"/>
              </a:rPr>
              <a:t>April 20, 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https://</a:t>
            </a:r>
            <a:r>
              <a:rPr dirty="0" sz="1200" spc="-20">
                <a:latin typeface="Calibri"/>
                <a:cs typeface="Calibri"/>
                <a:hlinkClick r:id="rId2"/>
              </a:rPr>
              <a:t>www.ecfr.gov.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3566" y="575881"/>
            <a:ext cx="743648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MUS General </a:t>
            </a:r>
            <a:r>
              <a:rPr dirty="0" sz="3200" spc="-5"/>
              <a:t>Record Retention</a:t>
            </a:r>
            <a:r>
              <a:rPr dirty="0" sz="3200" spc="-10"/>
              <a:t> </a:t>
            </a:r>
            <a:r>
              <a:rPr dirty="0" sz="3200" spc="-5"/>
              <a:t>Schedule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5940" y="1622552"/>
            <a:ext cx="7907020" cy="34163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>
                <a:latin typeface="Georgia"/>
                <a:cs typeface="Georgia"/>
              </a:rPr>
              <a:t>Overview Section – Rules of</a:t>
            </a:r>
            <a:r>
              <a:rPr dirty="0" sz="2800" spc="30">
                <a:latin typeface="Georgia"/>
                <a:cs typeface="Georgia"/>
              </a:rPr>
              <a:t> </a:t>
            </a:r>
            <a:r>
              <a:rPr dirty="0" sz="2800" spc="-10">
                <a:latin typeface="Georgia"/>
                <a:cs typeface="Georgia"/>
              </a:rPr>
              <a:t>Application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Georgia"/>
                <a:cs typeface="Georgia"/>
              </a:rPr>
              <a:t>“Upon notice </a:t>
            </a:r>
            <a:r>
              <a:rPr dirty="0" sz="2400">
                <a:latin typeface="Georgia"/>
                <a:cs typeface="Georgia"/>
              </a:rPr>
              <a:t>of a </a:t>
            </a:r>
            <a:r>
              <a:rPr dirty="0" sz="2400" spc="-5">
                <a:latin typeface="Georgia"/>
                <a:cs typeface="Georgia"/>
              </a:rPr>
              <a:t>legal investigation, audit, dispute, </a:t>
            </a:r>
            <a:r>
              <a:rPr dirty="0" sz="2400">
                <a:latin typeface="Georgia"/>
                <a:cs typeface="Georgia"/>
              </a:rPr>
              <a:t>or  </a:t>
            </a:r>
            <a:r>
              <a:rPr dirty="0" sz="2400" spc="-5">
                <a:latin typeface="Georgia"/>
                <a:cs typeface="Georgia"/>
              </a:rPr>
              <a:t>claim; receipt </a:t>
            </a:r>
            <a:r>
              <a:rPr dirty="0" sz="2400">
                <a:latin typeface="Georgia"/>
                <a:cs typeface="Georgia"/>
              </a:rPr>
              <a:t>of a </a:t>
            </a:r>
            <a:r>
              <a:rPr dirty="0" sz="2400" spc="-5">
                <a:latin typeface="Georgia"/>
                <a:cs typeface="Georgia"/>
              </a:rPr>
              <a:t>litigation hold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upon service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legal  process through subpoena, summons </a:t>
            </a:r>
            <a:r>
              <a:rPr dirty="0" sz="2400">
                <a:latin typeface="Georgia"/>
                <a:cs typeface="Georgia"/>
              </a:rPr>
              <a:t>or </a:t>
            </a:r>
            <a:r>
              <a:rPr dirty="0" sz="2400" spc="-5">
                <a:latin typeface="Georgia"/>
                <a:cs typeface="Georgia"/>
              </a:rPr>
              <a:t>other means for  delivery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records,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all scheduled destruction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of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records </a:t>
            </a:r>
            <a:r>
              <a:rPr dirty="0" sz="2400" spc="-5">
                <a:latin typeface="Georgia"/>
                <a:cs typeface="Georgia"/>
              </a:rPr>
              <a:t> 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Georgia"/>
                <a:cs typeface="Georgia"/>
              </a:rPr>
              <a:t>related to the matter shall be immediately suspended</a:t>
            </a:r>
            <a:r>
              <a:rPr dirty="0" sz="2400" spc="-5">
                <a:latin typeface="Georgia"/>
                <a:cs typeface="Georgia"/>
              </a:rPr>
              <a:t> and  destruction </a:t>
            </a:r>
            <a:r>
              <a:rPr dirty="0" sz="2400">
                <a:latin typeface="Georgia"/>
                <a:cs typeface="Georgia"/>
              </a:rPr>
              <a:t>of </a:t>
            </a:r>
            <a:r>
              <a:rPr dirty="0" sz="2400" spc="-5">
                <a:latin typeface="Georgia"/>
                <a:cs typeface="Georgia"/>
              </a:rPr>
              <a:t>the </a:t>
            </a:r>
            <a:r>
              <a:rPr dirty="0" sz="2400">
                <a:latin typeface="Georgia"/>
                <a:cs typeface="Georgia"/>
              </a:rPr>
              <a:t>records </a:t>
            </a:r>
            <a:r>
              <a:rPr dirty="0" sz="2400" spc="-5">
                <a:latin typeface="Georgia"/>
                <a:cs typeface="Georgia"/>
              </a:rPr>
              <a:t>would not occur until the matter  </a:t>
            </a:r>
            <a:r>
              <a:rPr dirty="0" sz="2400">
                <a:latin typeface="Georgia"/>
                <a:cs typeface="Georgia"/>
              </a:rPr>
              <a:t>is </a:t>
            </a:r>
            <a:r>
              <a:rPr dirty="0" sz="2400" spc="-5">
                <a:latin typeface="Georgia"/>
                <a:cs typeface="Georgia"/>
              </a:rPr>
              <a:t>fully resolved and</a:t>
            </a:r>
            <a:r>
              <a:rPr dirty="0" sz="2400" spc="-20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finalized.”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200" y="5855208"/>
            <a:ext cx="8229600" cy="276225"/>
          </a:xfrm>
          <a:custGeom>
            <a:avLst/>
            <a:gdLst/>
            <a:ahLst/>
            <a:cxnLst/>
            <a:rect l="l" t="t" r="r" b="b"/>
            <a:pathLst>
              <a:path w="8229600" h="276225">
                <a:moveTo>
                  <a:pt x="0" y="0"/>
                </a:moveTo>
                <a:lnTo>
                  <a:pt x="8229600" y="0"/>
                </a:lnTo>
                <a:lnTo>
                  <a:pt x="8229600" y="275843"/>
                </a:lnTo>
                <a:lnTo>
                  <a:pt x="0" y="27584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535940" y="5916645"/>
            <a:ext cx="5378450" cy="177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40"/>
              </a:lnSpc>
            </a:pPr>
            <a:r>
              <a:rPr dirty="0" sz="1200" spc="-5" b="1">
                <a:latin typeface="Calibri"/>
                <a:cs typeface="Calibri"/>
              </a:rPr>
              <a:t>Source: </a:t>
            </a:r>
            <a:r>
              <a:rPr dirty="0" sz="1200" spc="-10">
                <a:latin typeface="Calibri"/>
                <a:cs typeface="Calibri"/>
              </a:rPr>
              <a:t>Retrieved </a:t>
            </a:r>
            <a:r>
              <a:rPr dirty="0" sz="1200">
                <a:latin typeface="Calibri"/>
                <a:cs typeface="Calibri"/>
              </a:rPr>
              <a:t>April </a:t>
            </a:r>
            <a:r>
              <a:rPr dirty="0" sz="1200" spc="-5">
                <a:latin typeface="Calibri"/>
                <a:cs typeface="Calibri"/>
              </a:rPr>
              <a:t>19, </a:t>
            </a:r>
            <a:r>
              <a:rPr dirty="0" sz="1200">
                <a:latin typeface="Calibri"/>
                <a:cs typeface="Calibri"/>
              </a:rPr>
              <a:t>2017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9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  <a:hlinkClick r:id="rId2"/>
              </a:rPr>
              <a:t>http://www.mus.edu/che/directives/default.asp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Ron Lambert</dc:creator>
  <dc:title>PowerPoint Presentation</dc:title>
  <dcterms:created xsi:type="dcterms:W3CDTF">2018-12-06T18:26:20Z</dcterms:created>
  <dcterms:modified xsi:type="dcterms:W3CDTF">2018-12-06T18:26:20Z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2018-12-06T00:00:00Z</vt:filetime>
  </property>
  <property fmtid="{D5CDD505-2E9C-101B-9397-08002B2CF9AE}" pid="3" name="Creator">
    <vt:lpwstr>Acrobat PDFMaker 19 for PowerPoint</vt:lpwstr>
  </property>
  <property fmtid="{D5CDD505-2E9C-101B-9397-08002B2CF9AE}" pid="4" name="LastSaved">
    <vt:filetime>2018-12-06T00:00:00Z</vt:filetime>
  </property>
</Properties>
</file>