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8"/>
  </p:notesMasterIdLst>
  <p:handoutMasterIdLst>
    <p:handoutMasterId r:id="rId49"/>
  </p:handoutMasterIdLst>
  <p:sldIdLst>
    <p:sldId id="328" r:id="rId2"/>
    <p:sldId id="343" r:id="rId3"/>
    <p:sldId id="420" r:id="rId4"/>
    <p:sldId id="402" r:id="rId5"/>
    <p:sldId id="394" r:id="rId6"/>
    <p:sldId id="397" r:id="rId7"/>
    <p:sldId id="400" r:id="rId8"/>
    <p:sldId id="335" r:id="rId9"/>
    <p:sldId id="398" r:id="rId10"/>
    <p:sldId id="395" r:id="rId11"/>
    <p:sldId id="263" r:id="rId12"/>
    <p:sldId id="411" r:id="rId13"/>
    <p:sldId id="414" r:id="rId14"/>
    <p:sldId id="415" r:id="rId15"/>
    <p:sldId id="416" r:id="rId16"/>
    <p:sldId id="410" r:id="rId17"/>
    <p:sldId id="379" r:id="rId18"/>
    <p:sldId id="435" r:id="rId19"/>
    <p:sldId id="368" r:id="rId20"/>
    <p:sldId id="369" r:id="rId21"/>
    <p:sldId id="370" r:id="rId22"/>
    <p:sldId id="385" r:id="rId23"/>
    <p:sldId id="289" r:id="rId24"/>
    <p:sldId id="291" r:id="rId25"/>
    <p:sldId id="436" r:id="rId26"/>
    <p:sldId id="353" r:id="rId27"/>
    <p:sldId id="354" r:id="rId28"/>
    <p:sldId id="355" r:id="rId29"/>
    <p:sldId id="388" r:id="rId30"/>
    <p:sldId id="386" r:id="rId31"/>
    <p:sldId id="387" r:id="rId32"/>
    <p:sldId id="344" r:id="rId33"/>
    <p:sldId id="424" r:id="rId34"/>
    <p:sldId id="270" r:id="rId35"/>
    <p:sldId id="381" r:id="rId36"/>
    <p:sldId id="371" r:id="rId37"/>
    <p:sldId id="380" r:id="rId38"/>
    <p:sldId id="272" r:id="rId39"/>
    <p:sldId id="390" r:id="rId40"/>
    <p:sldId id="350" r:id="rId41"/>
    <p:sldId id="346" r:id="rId42"/>
    <p:sldId id="384" r:id="rId43"/>
    <p:sldId id="349" r:id="rId44"/>
    <p:sldId id="358" r:id="rId45"/>
    <p:sldId id="434" r:id="rId46"/>
    <p:sldId id="337" r:id="rId4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8B9E3F57-5A41-4120-8E24-BD93FA79AC86}">
          <p14:sldIdLst>
            <p14:sldId id="328"/>
            <p14:sldId id="343"/>
            <p14:sldId id="420"/>
            <p14:sldId id="402"/>
          </p14:sldIdLst>
        </p14:section>
        <p14:section name="Introduction" id="{DB761BBC-79C8-4650-94A0-D470035C8DF1}">
          <p14:sldIdLst>
            <p14:sldId id="394"/>
            <p14:sldId id="397"/>
            <p14:sldId id="400"/>
            <p14:sldId id="335"/>
            <p14:sldId id="398"/>
            <p14:sldId id="395"/>
            <p14:sldId id="263"/>
            <p14:sldId id="411"/>
            <p14:sldId id="414"/>
            <p14:sldId id="415"/>
            <p14:sldId id="416"/>
            <p14:sldId id="410"/>
          </p14:sldIdLst>
        </p14:section>
        <p14:section name="Images" id="{553CCF11-320C-411F-ACD3-A4907E7FE179}">
          <p14:sldIdLst>
            <p14:sldId id="379"/>
            <p14:sldId id="435"/>
            <p14:sldId id="368"/>
            <p14:sldId id="369"/>
            <p14:sldId id="370"/>
          </p14:sldIdLst>
        </p14:section>
        <p14:section name="Headings" id="{0DB9D0FB-B7FF-465E-83EB-649AA7A2515A}">
          <p14:sldIdLst>
            <p14:sldId id="385"/>
            <p14:sldId id="289"/>
            <p14:sldId id="291"/>
          </p14:sldIdLst>
        </p14:section>
        <p14:section name="Links" id="{DA864243-F732-46E1-B62E-325B7E33CBA8}">
          <p14:sldIdLst>
            <p14:sldId id="436"/>
            <p14:sldId id="353"/>
            <p14:sldId id="354"/>
            <p14:sldId id="355"/>
            <p14:sldId id="388"/>
            <p14:sldId id="386"/>
            <p14:sldId id="387"/>
          </p14:sldIdLst>
        </p14:section>
        <p14:section name="Color" id="{ABCDDB58-B9EF-4CCE-B704-25E3C6C2BC73}">
          <p14:sldIdLst>
            <p14:sldId id="344"/>
            <p14:sldId id="424"/>
            <p14:sldId id="270"/>
            <p14:sldId id="381"/>
            <p14:sldId id="371"/>
            <p14:sldId id="380"/>
            <p14:sldId id="272"/>
            <p14:sldId id="390"/>
          </p14:sldIdLst>
        </p14:section>
        <p14:section name="Contrast" id="{0C99DF01-804C-45AB-A473-50BD2494AEF3}">
          <p14:sldIdLst/>
        </p14:section>
        <p14:section name="Video &amp; Audio" id="{B1F9E687-2651-494E-BE98-7C26438618BF}">
          <p14:sldIdLst>
            <p14:sldId id="350"/>
            <p14:sldId id="346"/>
            <p14:sldId id="384"/>
          </p14:sldIdLst>
        </p14:section>
        <p14:section name="Additional Information" id="{4074E4D0-08B0-45DF-AE5B-E23F11B340DE}">
          <p14:sldIdLst>
            <p14:sldId id="349"/>
            <p14:sldId id="358"/>
            <p14:sldId id="434"/>
          </p14:sldIdLst>
        </p14:section>
        <p14:section name="Thank You" id="{DB1EA529-2ADA-46F8-A34B-3BF47CC5FC9A}">
          <p14:sldIdLst>
            <p14:sldId id="3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dt, Justin" initials="AJ" lastIdx="0" clrIdx="0">
    <p:extLst>
      <p:ext uri="{19B8F6BF-5375-455C-9EA6-DF929625EA0E}">
        <p15:presenceInfo xmlns:p15="http://schemas.microsoft.com/office/powerpoint/2012/main" userId="S-1-5-21-62665781-247875009-941767090-2366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0286" autoAdjust="0"/>
  </p:normalViewPr>
  <p:slideViewPr>
    <p:cSldViewPr snapToGrid="0" snapToObjects="1">
      <p:cViewPr varScale="1">
        <p:scale>
          <a:sx n="136" d="100"/>
          <a:sy n="136" d="100"/>
        </p:scale>
        <p:origin x="7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63305CD-8F1E-4E0A-AF6B-E35378E317F1}"/>
    <pc:docChg chg="addSld delSld modSld modSection">
      <pc:chgData name="" userId="" providerId="" clId="Web-{763305CD-8F1E-4E0A-AF6B-E35378E317F1}" dt="2018-04-02T14:00:38.670" v="438"/>
      <pc:docMkLst>
        <pc:docMk/>
      </pc:docMkLst>
      <pc:sldChg chg="del">
        <pc:chgData name="" userId="" providerId="" clId="Web-{763305CD-8F1E-4E0A-AF6B-E35378E317F1}" dt="2018-04-02T13:56:38.170" v="414"/>
        <pc:sldMkLst>
          <pc:docMk/>
          <pc:sldMk cId="2586950319" sldId="279"/>
        </pc:sldMkLst>
      </pc:sldChg>
      <pc:sldChg chg="modSp">
        <pc:chgData name="" userId="" providerId="" clId="Web-{763305CD-8F1E-4E0A-AF6B-E35378E317F1}" dt="2018-04-02T13:53:25.696" v="96"/>
        <pc:sldMkLst>
          <pc:docMk/>
          <pc:sldMk cId="1596326657" sldId="339"/>
        </pc:sldMkLst>
        <pc:spChg chg="mod">
          <ac:chgData name="" userId="" providerId="" clId="Web-{763305CD-8F1E-4E0A-AF6B-E35378E317F1}" dt="2018-04-02T13:53:25.696" v="96"/>
          <ac:spMkLst>
            <pc:docMk/>
            <pc:sldMk cId="1596326657" sldId="339"/>
            <ac:spMk id="2" creationId="{00000000-0000-0000-0000-000000000000}"/>
          </ac:spMkLst>
        </pc:spChg>
        <pc:spChg chg="mod">
          <ac:chgData name="" userId="" providerId="" clId="Web-{763305CD-8F1E-4E0A-AF6B-E35378E317F1}" dt="2018-04-02T13:53:03.946" v="72"/>
          <ac:spMkLst>
            <pc:docMk/>
            <pc:sldMk cId="1596326657" sldId="339"/>
            <ac:spMk id="3" creationId="{00000000-0000-0000-0000-000000000000}"/>
          </ac:spMkLst>
        </pc:spChg>
      </pc:sldChg>
      <pc:sldChg chg="del">
        <pc:chgData name="" userId="" providerId="" clId="Web-{763305CD-8F1E-4E0A-AF6B-E35378E317F1}" dt="2018-04-02T13:55:46.668" v="413"/>
        <pc:sldMkLst>
          <pc:docMk/>
          <pc:sldMk cId="1463330873" sldId="342"/>
        </pc:sldMkLst>
      </pc:sldChg>
      <pc:sldChg chg="addSp delSp modSp addAnim modAnim">
        <pc:chgData name="" userId="" providerId="" clId="Web-{763305CD-8F1E-4E0A-AF6B-E35378E317F1}" dt="2018-04-02T13:58:46.964" v="436"/>
        <pc:sldMkLst>
          <pc:docMk/>
          <pc:sldMk cId="1072719203" sldId="349"/>
        </pc:sldMkLst>
        <pc:spChg chg="add del mod">
          <ac:chgData name="" userId="" providerId="" clId="Web-{763305CD-8F1E-4E0A-AF6B-E35378E317F1}" dt="2018-04-02T13:57:22.550" v="421"/>
          <ac:spMkLst>
            <pc:docMk/>
            <pc:sldMk cId="1072719203" sldId="349"/>
            <ac:spMk id="2" creationId="{C2A7DBB1-6E45-4DA2-B6A2-50127632E851}"/>
          </ac:spMkLst>
        </pc:spChg>
        <pc:spChg chg="add mod">
          <ac:chgData name="" userId="" providerId="" clId="Web-{763305CD-8F1E-4E0A-AF6B-E35378E317F1}" dt="2018-04-02T13:57:35.659" v="423"/>
          <ac:spMkLst>
            <pc:docMk/>
            <pc:sldMk cId="1072719203" sldId="349"/>
            <ac:spMk id="4" creationId="{AB988AED-64FE-47C0-8F74-895ACE4822AF}"/>
          </ac:spMkLst>
        </pc:spChg>
        <pc:spChg chg="mod">
          <ac:chgData name="" userId="" providerId="" clId="Web-{763305CD-8F1E-4E0A-AF6B-E35378E317F1}" dt="2018-04-02T13:58:15.835" v="430"/>
          <ac:spMkLst>
            <pc:docMk/>
            <pc:sldMk cId="1072719203" sldId="349"/>
            <ac:spMk id="5" creationId="{00000000-0000-0000-0000-000000000000}"/>
          </ac:spMkLst>
        </pc:spChg>
      </pc:sldChg>
      <pc:sldChg chg="modSp">
        <pc:chgData name="" userId="" providerId="" clId="Web-{763305CD-8F1E-4E0A-AF6B-E35378E317F1}" dt="2018-04-02T13:59:07.527" v="437"/>
        <pc:sldMkLst>
          <pc:docMk/>
          <pc:sldMk cId="1094320447" sldId="358"/>
        </pc:sldMkLst>
        <pc:spChg chg="mod">
          <ac:chgData name="" userId="" providerId="" clId="Web-{763305CD-8F1E-4E0A-AF6B-E35378E317F1}" dt="2018-04-02T13:59:07.527" v="437"/>
          <ac:spMkLst>
            <pc:docMk/>
            <pc:sldMk cId="1094320447" sldId="358"/>
            <ac:spMk id="3" creationId="{00000000-0000-0000-0000-000000000000}"/>
          </ac:spMkLst>
        </pc:spChg>
      </pc:sldChg>
      <pc:sldChg chg="del">
        <pc:chgData name="" userId="" providerId="" clId="Web-{763305CD-8F1E-4E0A-AF6B-E35378E317F1}" dt="2018-04-02T13:56:45.422" v="415"/>
        <pc:sldMkLst>
          <pc:docMk/>
          <pc:sldMk cId="198212544" sldId="389"/>
        </pc:sldMkLst>
      </pc:sldChg>
      <pc:sldChg chg="addSp modSp">
        <pc:chgData name="" userId="" providerId="" clId="Web-{763305CD-8F1E-4E0A-AF6B-E35378E317F1}" dt="2018-04-02T13:55:43.028" v="411"/>
        <pc:sldMkLst>
          <pc:docMk/>
          <pc:sldMk cId="4092951562" sldId="390"/>
        </pc:sldMkLst>
        <pc:spChg chg="mod">
          <ac:chgData name="" userId="" providerId="" clId="Web-{763305CD-8F1E-4E0A-AF6B-E35378E317F1}" dt="2018-04-02T13:53:38.228" v="123"/>
          <ac:spMkLst>
            <pc:docMk/>
            <pc:sldMk cId="4092951562" sldId="390"/>
            <ac:spMk id="2" creationId="{00000000-0000-0000-0000-000000000000}"/>
          </ac:spMkLst>
        </pc:spChg>
        <pc:spChg chg="mod">
          <ac:chgData name="" userId="" providerId="" clId="Web-{763305CD-8F1E-4E0A-AF6B-E35378E317F1}" dt="2018-04-02T13:54:05.447" v="163"/>
          <ac:spMkLst>
            <pc:docMk/>
            <pc:sldMk cId="4092951562" sldId="390"/>
            <ac:spMk id="3" creationId="{00000000-0000-0000-0000-000000000000}"/>
          </ac:spMkLst>
        </pc:spChg>
        <pc:spChg chg="add mod">
          <ac:chgData name="" userId="" providerId="" clId="Web-{763305CD-8F1E-4E0A-AF6B-E35378E317F1}" dt="2018-04-02T13:55:43.028" v="411"/>
          <ac:spMkLst>
            <pc:docMk/>
            <pc:sldMk cId="4092951562" sldId="390"/>
            <ac:spMk id="6" creationId="{4244EE4D-AB74-43EB-91CC-8EE4A88D6667}"/>
          </ac:spMkLst>
        </pc:spChg>
        <pc:picChg chg="mod">
          <ac:chgData name="" userId="" providerId="" clId="Web-{763305CD-8F1E-4E0A-AF6B-E35378E317F1}" dt="2018-04-02T13:50:06.141" v="0"/>
          <ac:picMkLst>
            <pc:docMk/>
            <pc:sldMk cId="4092951562" sldId="390"/>
            <ac:picMk id="4" creationId="{00000000-0000-0000-0000-000000000000}"/>
          </ac:picMkLst>
        </pc:picChg>
      </pc:sldChg>
      <pc:sldChg chg="add replId">
        <pc:chgData name="" userId="" providerId="" clId="Web-{763305CD-8F1E-4E0A-AF6B-E35378E317F1}" dt="2018-04-02T14:00:38.670" v="438"/>
        <pc:sldMkLst>
          <pc:docMk/>
          <pc:sldMk cId="4014009912" sldId="423"/>
        </pc:sldMkLst>
      </pc:sldChg>
    </pc:docChg>
  </pc:docChgLst>
  <pc:docChgLst>
    <pc:chgData clId="Web-{9EF18EC4-3A89-4CD8-A5B6-F35B231BFA81}"/>
    <pc:docChg chg="addSld delSld modSld sldOrd modSection">
      <pc:chgData name="" userId="" providerId="" clId="Web-{9EF18EC4-3A89-4CD8-A5B6-F35B231BFA81}" dt="2018-04-02T20:50:05.029" v="36"/>
      <pc:docMkLst>
        <pc:docMk/>
      </pc:docMkLst>
      <pc:sldChg chg="ord">
        <pc:chgData name="" userId="" providerId="" clId="Web-{9EF18EC4-3A89-4CD8-A5B6-F35B231BFA81}" dt="2018-04-02T20:50:05.029" v="36"/>
        <pc:sldMkLst>
          <pc:docMk/>
          <pc:sldMk cId="1610962276" sldId="272"/>
        </pc:sldMkLst>
      </pc:sldChg>
      <pc:sldChg chg="ord">
        <pc:chgData name="" userId="" providerId="" clId="Web-{9EF18EC4-3A89-4CD8-A5B6-F35B231BFA81}" dt="2018-04-02T20:49:32.185" v="34"/>
        <pc:sldMkLst>
          <pc:docMk/>
          <pc:sldMk cId="66838587" sldId="344"/>
        </pc:sldMkLst>
      </pc:sldChg>
      <pc:sldChg chg="modSp del">
        <pc:chgData name="" userId="" providerId="" clId="Web-{9EF18EC4-3A89-4CD8-A5B6-F35B231BFA81}" dt="2018-04-02T20:49:22.107" v="33"/>
        <pc:sldMkLst>
          <pc:docMk/>
          <pc:sldMk cId="1195110023" sldId="348"/>
        </pc:sldMkLst>
        <pc:spChg chg="mod">
          <ac:chgData name="" userId="" providerId="" clId="Web-{9EF18EC4-3A89-4CD8-A5B6-F35B231BFA81}" dt="2018-04-02T20:49:21.232" v="31"/>
          <ac:spMkLst>
            <pc:docMk/>
            <pc:sldMk cId="1195110023" sldId="348"/>
            <ac:spMk id="5" creationId="{00000000-0000-0000-0000-000000000000}"/>
          </ac:spMkLst>
        </pc:spChg>
      </pc:sldChg>
      <pc:sldChg chg="del">
        <pc:chgData name="" userId="" providerId="" clId="Web-{9EF18EC4-3A89-4CD8-A5B6-F35B231BFA81}" dt="2018-04-02T20:46:22.958" v="0"/>
        <pc:sldMkLst>
          <pc:docMk/>
          <pc:sldMk cId="4187474739" sldId="376"/>
        </pc:sldMkLst>
      </pc:sldChg>
      <pc:sldChg chg="modSp">
        <pc:chgData name="" userId="" providerId="" clId="Web-{9EF18EC4-3A89-4CD8-A5B6-F35B231BFA81}" dt="2018-04-02T20:47:20.414" v="4"/>
        <pc:sldMkLst>
          <pc:docMk/>
          <pc:sldMk cId="1342027835" sldId="379"/>
        </pc:sldMkLst>
        <pc:spChg chg="mod">
          <ac:chgData name="" userId="" providerId="" clId="Web-{9EF18EC4-3A89-4CD8-A5B6-F35B231BFA81}" dt="2018-04-02T20:47:20.414" v="4"/>
          <ac:spMkLst>
            <pc:docMk/>
            <pc:sldMk cId="1342027835" sldId="379"/>
            <ac:spMk id="7" creationId="{2D2CF97D-FC46-4952-ABC7-EF2B1C146460}"/>
          </ac:spMkLst>
        </pc:spChg>
      </pc:sldChg>
      <pc:sldChg chg="del">
        <pc:chgData name="" userId="" providerId="" clId="Web-{9EF18EC4-3A89-4CD8-A5B6-F35B231BFA81}" dt="2018-04-02T20:46:32.410" v="1"/>
        <pc:sldMkLst>
          <pc:docMk/>
          <pc:sldMk cId="320395173" sldId="401"/>
        </pc:sldMkLst>
      </pc:sldChg>
      <pc:sldChg chg="del">
        <pc:chgData name="" userId="" providerId="" clId="Web-{9EF18EC4-3A89-4CD8-A5B6-F35B231BFA81}" dt="2018-04-02T20:46:40.426" v="2"/>
        <pc:sldMkLst>
          <pc:docMk/>
          <pc:sldMk cId="697390177" sldId="408"/>
        </pc:sldMkLst>
      </pc:sldChg>
      <pc:sldChg chg="del">
        <pc:chgData name="" userId="" providerId="" clId="Web-{9EF18EC4-3A89-4CD8-A5B6-F35B231BFA81}" dt="2018-04-02T20:46:47.395" v="3"/>
        <pc:sldMkLst>
          <pc:docMk/>
          <pc:sldMk cId="1734958814" sldId="417"/>
        </pc:sldMkLst>
      </pc:sldChg>
      <pc:sldChg chg="add replId">
        <pc:chgData name="" userId="" providerId="" clId="Web-{9EF18EC4-3A89-4CD8-A5B6-F35B231BFA81}" dt="2018-04-02T20:48:48.154" v="7"/>
        <pc:sldMkLst>
          <pc:docMk/>
          <pc:sldMk cId="755329171" sldId="424"/>
        </pc:sldMkLst>
      </pc:sldChg>
    </pc:docChg>
  </pc:docChgLst>
  <pc:docChgLst>
    <pc:chgData clId="Web-{E1BEBF64-7B33-4FD8-8605-FA27412FDC57}"/>
    <pc:docChg chg="delSld modSection">
      <pc:chgData name="" userId="" providerId="" clId="Web-{E1BEBF64-7B33-4FD8-8605-FA27412FDC57}" dt="2018-04-02T20:57:43.998" v="0"/>
      <pc:docMkLst>
        <pc:docMk/>
      </pc:docMkLst>
      <pc:sldChg chg="del">
        <pc:chgData name="" userId="" providerId="" clId="Web-{E1BEBF64-7B33-4FD8-8605-FA27412FDC57}" dt="2018-04-02T20:57:43.998" v="0"/>
        <pc:sldMkLst>
          <pc:docMk/>
          <pc:sldMk cId="3670325093" sldId="267"/>
        </pc:sldMkLst>
      </pc:sldChg>
    </pc:docChg>
  </pc:docChgLst>
  <pc:docChgLst>
    <pc:chgData clId="Web-{C3E6E70B-FE12-4117-B352-620285B6761C}"/>
    <pc:docChg chg="addSld delSld modSld sldOrd modSection">
      <pc:chgData name="" userId="" providerId="" clId="Web-{C3E6E70B-FE12-4117-B352-620285B6761C}" dt="2018-04-02T13:47:36.957" v="447"/>
      <pc:docMkLst>
        <pc:docMk/>
      </pc:docMkLst>
      <pc:sldChg chg="modSp">
        <pc:chgData name="" userId="" providerId="" clId="Web-{C3E6E70B-FE12-4117-B352-620285B6761C}" dt="2018-04-02T13:34:14.939" v="24"/>
        <pc:sldMkLst>
          <pc:docMk/>
          <pc:sldMk cId="3670325093" sldId="267"/>
        </pc:sldMkLst>
        <pc:spChg chg="mod">
          <ac:chgData name="" userId="" providerId="" clId="Web-{C3E6E70B-FE12-4117-B352-620285B6761C}" dt="2018-04-02T13:34:14.939" v="24"/>
          <ac:spMkLst>
            <pc:docMk/>
            <pc:sldMk cId="3670325093" sldId="267"/>
            <ac:spMk id="4" creationId="{00000000-0000-0000-0000-000000000000}"/>
          </ac:spMkLst>
        </pc:spChg>
      </pc:sldChg>
      <pc:sldChg chg="ord">
        <pc:chgData name="" userId="" providerId="" clId="Web-{C3E6E70B-FE12-4117-B352-620285B6761C}" dt="2018-04-02T13:44:59.529" v="396"/>
        <pc:sldMkLst>
          <pc:docMk/>
          <pc:sldMk cId="2164224727" sldId="273"/>
        </pc:sldMkLst>
      </pc:sldChg>
      <pc:sldChg chg="modSp">
        <pc:chgData name="" userId="" providerId="" clId="Web-{C3E6E70B-FE12-4117-B352-620285B6761C}" dt="2018-04-02T13:40:02.312" v="175"/>
        <pc:sldMkLst>
          <pc:docMk/>
          <pc:sldMk cId="2088206148" sldId="289"/>
        </pc:sldMkLst>
        <pc:spChg chg="mod">
          <ac:chgData name="" userId="" providerId="" clId="Web-{C3E6E70B-FE12-4117-B352-620285B6761C}" dt="2018-04-02T13:40:02.312" v="175"/>
          <ac:spMkLst>
            <pc:docMk/>
            <pc:sldMk cId="2088206148" sldId="289"/>
            <ac:spMk id="5" creationId="{00000000-0000-0000-0000-000000000000}"/>
          </ac:spMkLst>
        </pc:spChg>
      </pc:sldChg>
      <pc:sldChg chg="modSp ord">
        <pc:chgData name="" userId="" providerId="" clId="Web-{C3E6E70B-FE12-4117-B352-620285B6761C}" dt="2018-04-02T13:45:53.732" v="418"/>
        <pc:sldMkLst>
          <pc:docMk/>
          <pc:sldMk cId="3587908608" sldId="309"/>
        </pc:sldMkLst>
        <pc:spChg chg="mod">
          <ac:chgData name="" userId="" providerId="" clId="Web-{C3E6E70B-FE12-4117-B352-620285B6761C}" dt="2018-04-02T13:45:53.732" v="418"/>
          <ac:spMkLst>
            <pc:docMk/>
            <pc:sldMk cId="3587908608" sldId="309"/>
            <ac:spMk id="2" creationId="{00000000-0000-0000-0000-000000000000}"/>
          </ac:spMkLst>
        </pc:spChg>
      </pc:sldChg>
      <pc:sldChg chg="del">
        <pc:chgData name="" userId="" providerId="" clId="Web-{C3E6E70B-FE12-4117-B352-620285B6761C}" dt="2018-04-02T13:45:19.685" v="397"/>
        <pc:sldMkLst>
          <pc:docMk/>
          <pc:sldMk cId="183584077" sldId="338"/>
        </pc:sldMkLst>
      </pc:sldChg>
      <pc:sldChg chg="ord">
        <pc:chgData name="" userId="" providerId="" clId="Web-{C3E6E70B-FE12-4117-B352-620285B6761C}" dt="2018-04-02T13:46:58.941" v="429"/>
        <pc:sldMkLst>
          <pc:docMk/>
          <pc:sldMk cId="1596326657" sldId="339"/>
        </pc:sldMkLst>
      </pc:sldChg>
      <pc:sldChg chg="ord">
        <pc:chgData name="" userId="" providerId="" clId="Web-{C3E6E70B-FE12-4117-B352-620285B6761C}" dt="2018-04-02T13:46:58.941" v="427"/>
        <pc:sldMkLst>
          <pc:docMk/>
          <pc:sldMk cId="1463330873" sldId="342"/>
        </pc:sldMkLst>
      </pc:sldChg>
      <pc:sldChg chg="del ord">
        <pc:chgData name="" userId="" providerId="" clId="Web-{C3E6E70B-FE12-4117-B352-620285B6761C}" dt="2018-04-02T13:46:38.701" v="426"/>
        <pc:sldMkLst>
          <pc:docMk/>
          <pc:sldMk cId="3676615024" sldId="345"/>
        </pc:sldMkLst>
      </pc:sldChg>
      <pc:sldChg chg="del">
        <pc:chgData name="" userId="" providerId="" clId="Web-{C3E6E70B-FE12-4117-B352-620285B6761C}" dt="2018-04-02T13:36:54.261" v="84"/>
        <pc:sldMkLst>
          <pc:docMk/>
          <pc:sldMk cId="2018990818" sldId="347"/>
        </pc:sldMkLst>
      </pc:sldChg>
      <pc:sldChg chg="ord">
        <pc:chgData name="" userId="" providerId="" clId="Web-{C3E6E70B-FE12-4117-B352-620285B6761C}" dt="2018-04-02T13:44:59.529" v="395"/>
        <pc:sldMkLst>
          <pc:docMk/>
          <pc:sldMk cId="1072719203" sldId="349"/>
        </pc:sldMkLst>
      </pc:sldChg>
      <pc:sldChg chg="modSp">
        <pc:chgData name="" userId="" providerId="" clId="Web-{C3E6E70B-FE12-4117-B352-620285B6761C}" dt="2018-04-02T13:42:59.855" v="388"/>
        <pc:sldMkLst>
          <pc:docMk/>
          <pc:sldMk cId="1808691957" sldId="353"/>
        </pc:sldMkLst>
        <pc:spChg chg="mod">
          <ac:chgData name="" userId="" providerId="" clId="Web-{C3E6E70B-FE12-4117-B352-620285B6761C}" dt="2018-04-02T13:42:59.855" v="388"/>
          <ac:spMkLst>
            <pc:docMk/>
            <pc:sldMk cId="1808691957" sldId="353"/>
            <ac:spMk id="5" creationId="{00000000-0000-0000-0000-000000000000}"/>
          </ac:spMkLst>
        </pc:spChg>
      </pc:sldChg>
      <pc:sldChg chg="modSp del">
        <pc:chgData name="" userId="" providerId="" clId="Web-{C3E6E70B-FE12-4117-B352-620285B6761C}" dt="2018-04-02T13:38:19.714" v="118"/>
        <pc:sldMkLst>
          <pc:docMk/>
          <pc:sldMk cId="3797025" sldId="357"/>
        </pc:sldMkLst>
        <pc:spChg chg="mod">
          <ac:chgData name="" userId="" providerId="" clId="Web-{C3E6E70B-FE12-4117-B352-620285B6761C}" dt="2018-04-02T13:37:11.245" v="89"/>
          <ac:spMkLst>
            <pc:docMk/>
            <pc:sldMk cId="3797025" sldId="357"/>
            <ac:spMk id="3" creationId="{00000000-0000-0000-0000-000000000000}"/>
          </ac:spMkLst>
        </pc:spChg>
      </pc:sldChg>
      <pc:sldChg chg="ord">
        <pc:chgData name="" userId="" providerId="" clId="Web-{C3E6E70B-FE12-4117-B352-620285B6761C}" dt="2018-04-02T13:44:59.529" v="393"/>
        <pc:sldMkLst>
          <pc:docMk/>
          <pc:sldMk cId="1094320447" sldId="358"/>
        </pc:sldMkLst>
      </pc:sldChg>
      <pc:sldChg chg="del ord">
        <pc:chgData name="" userId="" providerId="" clId="Web-{C3E6E70B-FE12-4117-B352-620285B6761C}" dt="2018-04-02T13:46:30.482" v="424"/>
        <pc:sldMkLst>
          <pc:docMk/>
          <pc:sldMk cId="2977789917" sldId="359"/>
        </pc:sldMkLst>
      </pc:sldChg>
      <pc:sldChg chg="addSp delSp modSp">
        <pc:chgData name="" userId="" providerId="" clId="Web-{C3E6E70B-FE12-4117-B352-620285B6761C}" dt="2018-04-02T13:38:15.511" v="115"/>
        <pc:sldMkLst>
          <pc:docMk/>
          <pc:sldMk cId="1342027835" sldId="379"/>
        </pc:sldMkLst>
        <pc:spChg chg="add del mod">
          <ac:chgData name="" userId="" providerId="" clId="Web-{C3E6E70B-FE12-4117-B352-620285B6761C}" dt="2018-04-02T13:37:29.089" v="95"/>
          <ac:spMkLst>
            <pc:docMk/>
            <pc:sldMk cId="1342027835" sldId="379"/>
            <ac:spMk id="5" creationId="{BB995F0E-2194-48D9-A369-9D427A3FD0BC}"/>
          </ac:spMkLst>
        </pc:spChg>
        <pc:spChg chg="add mod">
          <ac:chgData name="" userId="" providerId="" clId="Web-{C3E6E70B-FE12-4117-B352-620285B6761C}" dt="2018-04-02T13:38:15.511" v="115"/>
          <ac:spMkLst>
            <pc:docMk/>
            <pc:sldMk cId="1342027835" sldId="379"/>
            <ac:spMk id="7" creationId="{2D2CF97D-FC46-4952-ABC7-EF2B1C146460}"/>
          </ac:spMkLst>
        </pc:spChg>
        <pc:picChg chg="mod">
          <ac:chgData name="" userId="" providerId="" clId="Web-{C3E6E70B-FE12-4117-B352-620285B6761C}" dt="2018-04-02T13:38:10.433" v="114"/>
          <ac:picMkLst>
            <pc:docMk/>
            <pc:sldMk cId="1342027835" sldId="379"/>
            <ac:picMk id="4" creationId="{00000000-0000-0000-0000-000000000000}"/>
          </ac:picMkLst>
        </pc:picChg>
      </pc:sldChg>
      <pc:sldChg chg="del ord">
        <pc:chgData name="" userId="" providerId="" clId="Web-{C3E6E70B-FE12-4117-B352-620285B6761C}" dt="2018-04-02T13:46:29.389" v="423"/>
        <pc:sldMkLst>
          <pc:docMk/>
          <pc:sldMk cId="3178536049" sldId="382"/>
        </pc:sldMkLst>
      </pc:sldChg>
      <pc:sldChg chg="del ord">
        <pc:chgData name="" userId="" providerId="" clId="Web-{C3E6E70B-FE12-4117-B352-620285B6761C}" dt="2018-04-02T13:46:31.889" v="425"/>
        <pc:sldMkLst>
          <pc:docMk/>
          <pc:sldMk cId="284007834" sldId="383"/>
        </pc:sldMkLst>
      </pc:sldChg>
      <pc:sldChg chg="ord">
        <pc:chgData name="" userId="" providerId="" clId="Web-{C3E6E70B-FE12-4117-B352-620285B6761C}" dt="2018-04-02T13:39:50.749" v="174"/>
        <pc:sldMkLst>
          <pc:docMk/>
          <pc:sldMk cId="169514200" sldId="385"/>
        </pc:sldMkLst>
      </pc:sldChg>
      <pc:sldChg chg="modSp ord">
        <pc:chgData name="" userId="" providerId="" clId="Web-{C3E6E70B-FE12-4117-B352-620285B6761C}" dt="2018-04-02T13:47:36.957" v="446"/>
        <pc:sldMkLst>
          <pc:docMk/>
          <pc:sldMk cId="4092951562" sldId="390"/>
        </pc:sldMkLst>
        <pc:spChg chg="mod">
          <ac:chgData name="" userId="" providerId="" clId="Web-{C3E6E70B-FE12-4117-B352-620285B6761C}" dt="2018-04-02T13:47:36.957" v="446"/>
          <ac:spMkLst>
            <pc:docMk/>
            <pc:sldMk cId="4092951562" sldId="390"/>
            <ac:spMk id="3" creationId="{00000000-0000-0000-0000-000000000000}"/>
          </ac:spMkLst>
        </pc:spChg>
      </pc:sldChg>
      <pc:sldChg chg="modSp">
        <pc:chgData name="" userId="" providerId="" clId="Web-{C3E6E70B-FE12-4117-B352-620285B6761C}" dt="2018-04-02T13:32:40.876" v="14"/>
        <pc:sldMkLst>
          <pc:docMk/>
          <pc:sldMk cId="3280463983" sldId="394"/>
        </pc:sldMkLst>
        <pc:spChg chg="mod">
          <ac:chgData name="" userId="" providerId="" clId="Web-{C3E6E70B-FE12-4117-B352-620285B6761C}" dt="2018-04-02T13:32:40.876" v="14"/>
          <ac:spMkLst>
            <pc:docMk/>
            <pc:sldMk cId="3280463983" sldId="394"/>
            <ac:spMk id="3" creationId="{00000000-0000-0000-0000-000000000000}"/>
          </ac:spMkLst>
        </pc:spChg>
      </pc:sldChg>
      <pc:sldChg chg="modSp">
        <pc:chgData name="" userId="" providerId="" clId="Web-{C3E6E70B-FE12-4117-B352-620285B6761C}" dt="2018-04-02T13:32:12.266" v="8"/>
        <pc:sldMkLst>
          <pc:docMk/>
          <pc:sldMk cId="1663109291" sldId="402"/>
        </pc:sldMkLst>
        <pc:spChg chg="mod">
          <ac:chgData name="" userId="" providerId="" clId="Web-{C3E6E70B-FE12-4117-B352-620285B6761C}" dt="2018-04-02T13:32:12.266" v="8"/>
          <ac:spMkLst>
            <pc:docMk/>
            <pc:sldMk cId="1663109291" sldId="402"/>
            <ac:spMk id="3" creationId="{00000000-0000-0000-0000-000000000000}"/>
          </ac:spMkLst>
        </pc:spChg>
      </pc:sldChg>
      <pc:sldChg chg="del">
        <pc:chgData name="" userId="" providerId="" clId="Web-{C3E6E70B-FE12-4117-B352-620285B6761C}" dt="2018-04-02T13:33:16.438" v="17"/>
        <pc:sldMkLst>
          <pc:docMk/>
          <pc:sldMk cId="3483118396" sldId="406"/>
        </pc:sldMkLst>
      </pc:sldChg>
      <pc:sldChg chg="modSp">
        <pc:chgData name="" userId="" providerId="" clId="Web-{C3E6E70B-FE12-4117-B352-620285B6761C}" dt="2018-04-02T13:36:08.491" v="82"/>
        <pc:sldMkLst>
          <pc:docMk/>
          <pc:sldMk cId="387178690" sldId="409"/>
        </pc:sldMkLst>
        <pc:spChg chg="mod">
          <ac:chgData name="" userId="" providerId="" clId="Web-{C3E6E70B-FE12-4117-B352-620285B6761C}" dt="2018-04-02T13:36:08.491" v="82"/>
          <ac:spMkLst>
            <pc:docMk/>
            <pc:sldMk cId="387178690" sldId="409"/>
            <ac:spMk id="7" creationId="{00000000-0000-0000-0000-000000000000}"/>
          </ac:spMkLst>
        </pc:spChg>
      </pc:sldChg>
      <pc:sldChg chg="del">
        <pc:chgData name="" userId="" providerId="" clId="Web-{C3E6E70B-FE12-4117-B352-620285B6761C}" dt="2018-04-02T13:45:32.060" v="399"/>
        <pc:sldMkLst>
          <pc:docMk/>
          <pc:sldMk cId="3464846902" sldId="419"/>
        </pc:sldMkLst>
      </pc:sldChg>
      <pc:sldChg chg="modSp add ord replId">
        <pc:chgData name="" userId="" providerId="" clId="Web-{C3E6E70B-FE12-4117-B352-620285B6761C}" dt="2018-04-02T13:35:37.350" v="79"/>
        <pc:sldMkLst>
          <pc:docMk/>
          <pc:sldMk cId="4079783720" sldId="421"/>
        </pc:sldMkLst>
        <pc:spChg chg="mod">
          <ac:chgData name="" userId="" providerId="" clId="Web-{C3E6E70B-FE12-4117-B352-620285B6761C}" dt="2018-04-02T13:35:37.350" v="79"/>
          <ac:spMkLst>
            <pc:docMk/>
            <pc:sldMk cId="4079783720" sldId="421"/>
            <ac:spMk id="4" creationId="{00000000-0000-0000-0000-000000000000}"/>
          </ac:spMkLst>
        </pc:spChg>
      </pc:sldChg>
      <pc:sldChg chg="modSp new mod modClrScheme chgLayout">
        <pc:chgData name="" userId="" providerId="" clId="Web-{C3E6E70B-FE12-4117-B352-620285B6761C}" dt="2018-04-02T13:46:11.279" v="422"/>
        <pc:sldMkLst>
          <pc:docMk/>
          <pc:sldMk cId="421002803" sldId="422"/>
        </pc:sldMkLst>
        <pc:spChg chg="mod ord">
          <ac:chgData name="" userId="" providerId="" clId="Web-{C3E6E70B-FE12-4117-B352-620285B6761C}" dt="2018-04-02T13:46:11.279" v="422"/>
          <ac:spMkLst>
            <pc:docMk/>
            <pc:sldMk cId="421002803" sldId="422"/>
            <ac:spMk id="2" creationId="{B5C91E6D-55D6-4279-B60A-DA3D94E0EA46}"/>
          </ac:spMkLst>
        </pc:spChg>
        <pc:spChg chg="mod ord">
          <ac:chgData name="" userId="" providerId="" clId="Web-{C3E6E70B-FE12-4117-B352-620285B6761C}" dt="2018-04-02T13:46:11.279" v="422"/>
          <ac:spMkLst>
            <pc:docMk/>
            <pc:sldMk cId="421002803" sldId="422"/>
            <ac:spMk id="3" creationId="{E02F5B90-221E-4E07-AC9C-522DF335314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38B3C0A3-8C7B-4847-9B21-B3EFB8F958D7}" type="datetimeFigureOut">
              <a:rPr lang="en-US" smtClean="0"/>
              <a:t>3/4/2019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592C2D8-913A-4556-8647-FF97E7697DC2}" type="slidenum">
              <a:rPr lang="en-US" smtClean="0"/>
              <a:t>‹#›</a:t>
            </a:fld>
            <a:endParaRPr lang="en-US"/>
          </a:p>
        </p:txBody>
      </p:sp>
    </p:spTree>
    <p:extLst>
      <p:ext uri="{BB962C8B-B14F-4D97-AF65-F5344CB8AC3E}">
        <p14:creationId xmlns:p14="http://schemas.microsoft.com/office/powerpoint/2010/main" val="2024446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CFA00C4-3420-41EE-A11E-58A3DC956F1B}" type="datetimeFigureOut">
              <a:rPr lang="en-US" smtClean="0"/>
              <a:t>3/4/2019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9B47DE7-4799-46E5-A2C9-FC3BCB19C0F4}" type="slidenum">
              <a:rPr lang="en-US" smtClean="0"/>
              <a:t>‹#›</a:t>
            </a:fld>
            <a:endParaRPr lang="en-US"/>
          </a:p>
        </p:txBody>
      </p:sp>
    </p:spTree>
    <p:extLst>
      <p:ext uri="{BB962C8B-B14F-4D97-AF65-F5344CB8AC3E}">
        <p14:creationId xmlns:p14="http://schemas.microsoft.com/office/powerpoint/2010/main" val="232214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806E90-D59F-4667-8D47-17EB34969BE5}" type="slidenum">
              <a:rPr lang="en-US" smtClean="0"/>
              <a:t>1</a:t>
            </a:fld>
            <a:endParaRPr lang="en-US"/>
          </a:p>
        </p:txBody>
      </p:sp>
    </p:spTree>
    <p:extLst>
      <p:ext uri="{BB962C8B-B14F-4D97-AF65-F5344CB8AC3E}">
        <p14:creationId xmlns:p14="http://schemas.microsoft.com/office/powerpoint/2010/main" val="3844018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38</a:t>
            </a:fld>
            <a:endParaRPr lang="en-US"/>
          </a:p>
        </p:txBody>
      </p:sp>
    </p:spTree>
    <p:extLst>
      <p:ext uri="{BB962C8B-B14F-4D97-AF65-F5344CB8AC3E}">
        <p14:creationId xmlns:p14="http://schemas.microsoft.com/office/powerpoint/2010/main" val="275594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2</a:t>
            </a:fld>
            <a:endParaRPr lang="en-US"/>
          </a:p>
        </p:txBody>
      </p:sp>
    </p:spTree>
    <p:extLst>
      <p:ext uri="{BB962C8B-B14F-4D97-AF65-F5344CB8AC3E}">
        <p14:creationId xmlns:p14="http://schemas.microsoft.com/office/powerpoint/2010/main" val="366836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kinds</a:t>
            </a:r>
            <a:r>
              <a:rPr lang="en-US" baseline="0" dirty="0"/>
              <a:t> of disabilities are we talking about?</a:t>
            </a:r>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6</a:t>
            </a:fld>
            <a:endParaRPr lang="en-US"/>
          </a:p>
        </p:txBody>
      </p:sp>
    </p:spTree>
    <p:extLst>
      <p:ext uri="{BB962C8B-B14F-4D97-AF65-F5344CB8AC3E}">
        <p14:creationId xmlns:p14="http://schemas.microsoft.com/office/powerpoint/2010/main" val="95053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kinds</a:t>
            </a:r>
            <a:r>
              <a:rPr lang="en-US" baseline="0" dirty="0"/>
              <a:t> of disabilities are we talking about?</a:t>
            </a:r>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7</a:t>
            </a:fld>
            <a:endParaRPr lang="en-US"/>
          </a:p>
        </p:txBody>
      </p:sp>
    </p:spTree>
    <p:extLst>
      <p:ext uri="{BB962C8B-B14F-4D97-AF65-F5344CB8AC3E}">
        <p14:creationId xmlns:p14="http://schemas.microsoft.com/office/powerpoint/2010/main" val="425146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9</a:t>
            </a:fld>
            <a:endParaRPr lang="en-US"/>
          </a:p>
        </p:txBody>
      </p:sp>
    </p:spTree>
    <p:extLst>
      <p:ext uri="{BB962C8B-B14F-4D97-AF65-F5344CB8AC3E}">
        <p14:creationId xmlns:p14="http://schemas.microsoft.com/office/powerpoint/2010/main" val="425891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Captions, audio descriptions</a:t>
            </a:r>
            <a:r>
              <a:rPr lang="en-US" baseline="0" dirty="0"/>
              <a:t> if necessary</a:t>
            </a:r>
            <a:endParaRPr lang="en-US" dirty="0"/>
          </a:p>
        </p:txBody>
      </p:sp>
      <p:sp>
        <p:nvSpPr>
          <p:cNvPr id="4" name="Slide Number Placeholder 3"/>
          <p:cNvSpPr>
            <a:spLocks noGrp="1"/>
          </p:cNvSpPr>
          <p:nvPr>
            <p:ph type="sldNum" sz="quarter" idx="10"/>
          </p:nvPr>
        </p:nvSpPr>
        <p:spPr/>
        <p:txBody>
          <a:bodyPr/>
          <a:lstStyle/>
          <a:p>
            <a:pPr defTabSz="483306">
              <a:defRPr/>
            </a:pPr>
            <a:fld id="{C9B47DE7-4799-46E5-A2C9-FC3BCB19C0F4}" type="slidenum">
              <a:rPr lang="en-US">
                <a:solidFill>
                  <a:prstClr val="black"/>
                </a:solidFill>
                <a:latin typeface="Calibri" panose="020F0502020204030204"/>
              </a:rPr>
              <a:pPr defTabSz="483306">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163651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Captions, audio descriptions</a:t>
            </a:r>
            <a:r>
              <a:rPr lang="en-US" baseline="0" dirty="0"/>
              <a:t> if necessary</a:t>
            </a:r>
            <a:endParaRPr lang="en-US" dirty="0"/>
          </a:p>
        </p:txBody>
      </p:sp>
      <p:sp>
        <p:nvSpPr>
          <p:cNvPr id="4" name="Slide Number Placeholder 3"/>
          <p:cNvSpPr>
            <a:spLocks noGrp="1"/>
          </p:cNvSpPr>
          <p:nvPr>
            <p:ph type="sldNum" sz="quarter" idx="10"/>
          </p:nvPr>
        </p:nvSpPr>
        <p:spPr/>
        <p:txBody>
          <a:bodyPr/>
          <a:lstStyle/>
          <a:p>
            <a:pPr defTabSz="483306">
              <a:defRPr/>
            </a:pPr>
            <a:fld id="{C9B47DE7-4799-46E5-A2C9-FC3BCB19C0F4}" type="slidenum">
              <a:rPr lang="en-US">
                <a:solidFill>
                  <a:prstClr val="black"/>
                </a:solidFill>
                <a:latin typeface="Calibri" panose="020F0502020204030204"/>
              </a:rPr>
              <a:pPr defTabSz="483306">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952070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Captions, audio descriptions</a:t>
            </a:r>
            <a:r>
              <a:rPr lang="en-US" baseline="0" dirty="0"/>
              <a:t> if necessary</a:t>
            </a:r>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16</a:t>
            </a:fld>
            <a:endParaRPr lang="en-US"/>
          </a:p>
        </p:txBody>
      </p:sp>
    </p:spTree>
    <p:extLst>
      <p:ext uri="{BB962C8B-B14F-4D97-AF65-F5344CB8AC3E}">
        <p14:creationId xmlns:p14="http://schemas.microsoft.com/office/powerpoint/2010/main" val="235410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47DE7-4799-46E5-A2C9-FC3BCB19C0F4}" type="slidenum">
              <a:rPr lang="en-US" smtClean="0"/>
              <a:t>23</a:t>
            </a:fld>
            <a:endParaRPr lang="en-US"/>
          </a:p>
        </p:txBody>
      </p:sp>
    </p:spTree>
    <p:extLst>
      <p:ext uri="{BB962C8B-B14F-4D97-AF65-F5344CB8AC3E}">
        <p14:creationId xmlns:p14="http://schemas.microsoft.com/office/powerpoint/2010/main" val="137472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5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3/4/2019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n.wikipedia.org/wiki/Assistive_technol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montana.edu/web/suppor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asa.gov/" TargetMode="External"/><Relationship Id="rId2" Type="http://schemas.openxmlformats.org/officeDocument/2006/relationships/hyperlink" Target="http://www.montana.edu/news/16276/bozeman-second-graders-artwork-heads-to-international-space-st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nasa.gov/" TargetMode="External"/><Relationship Id="rId2" Type="http://schemas.openxmlformats.org/officeDocument/2006/relationships/hyperlink" Target="http://www.montana.edu/news/16276/bozeman-second-graders-artwork-heads-to-international-space-st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asa.gov/" TargetMode="External"/><Relationship Id="rId2" Type="http://schemas.openxmlformats.org/officeDocument/2006/relationships/hyperlink" Target="http://www.montana.edu/news/16276/bozeman-second-graders-artwork-heads-to-international-space-sta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nasa.gov/" TargetMode="External"/><Relationship Id="rId2" Type="http://schemas.openxmlformats.org/officeDocument/2006/relationships/hyperlink" Target="http://www.montana.edu/news/16276/bozeman-second-graders-artwork-heads-to-international-space-statio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hyperlink" Target="http://webaim.org/resources/contrastchecke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montana.edu/web/cms/training/open-support.html" TargetMode="External"/><Relationship Id="rId2" Type="http://schemas.openxmlformats.org/officeDocument/2006/relationships/hyperlink" Target="mailto:justin.arndt@montana.edu" TargetMode="External"/><Relationship Id="rId1" Type="http://schemas.openxmlformats.org/officeDocument/2006/relationships/slideLayout" Target="../slideLayouts/slideLayout2.xml"/><Relationship Id="rId4" Type="http://schemas.openxmlformats.org/officeDocument/2006/relationships/hyperlink" Target="https://www.montana.edu/web/"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ssistive_technolog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ebaim.org/intr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13714"/>
            <a:ext cx="7772400" cy="1937668"/>
          </a:xfrm>
        </p:spPr>
        <p:txBody>
          <a:bodyPr>
            <a:normAutofit/>
          </a:bodyPr>
          <a:lstStyle/>
          <a:p>
            <a:r>
              <a:rPr lang="en-US" dirty="0"/>
              <a:t>Introduction to Universal Design </a:t>
            </a:r>
            <a:br>
              <a:rPr lang="en-US" dirty="0"/>
            </a:br>
            <a:r>
              <a:rPr lang="en-US" dirty="0"/>
              <a:t>and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399" y="2127182"/>
            <a:ext cx="3584619" cy="3584619"/>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2088000" y="3414764"/>
            <a:ext cx="2473117" cy="14452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t>Web</a:t>
            </a:r>
            <a:endParaRPr lang="en-US" dirty="0"/>
          </a:p>
        </p:txBody>
      </p:sp>
    </p:spTree>
    <p:extLst>
      <p:ext uri="{BB962C8B-B14F-4D97-AF65-F5344CB8AC3E}">
        <p14:creationId xmlns:p14="http://schemas.microsoft.com/office/powerpoint/2010/main" val="5941761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Assistive technology</a:t>
            </a:r>
          </a:p>
        </p:txBody>
      </p:sp>
      <p:sp>
        <p:nvSpPr>
          <p:cNvPr id="3" name="Content Placeholder 2"/>
          <p:cNvSpPr>
            <a:spLocks noGrp="1"/>
          </p:cNvSpPr>
          <p:nvPr>
            <p:ph idx="1"/>
          </p:nvPr>
        </p:nvSpPr>
        <p:spPr/>
        <p:txBody>
          <a:bodyPr>
            <a:normAutofit/>
          </a:bodyPr>
          <a:lstStyle/>
          <a:p>
            <a:pPr marL="0" indent="0">
              <a:buNone/>
            </a:pPr>
            <a:r>
              <a:rPr lang="en-US" dirty="0"/>
              <a:t>“Assistive technology promotes greater independence by enabling people to perform tasks that they were formerly unable to accomplish, or had great difficulty accomplishing.”</a:t>
            </a:r>
          </a:p>
          <a:p>
            <a:pPr marL="0" indent="0" algn="r">
              <a:buNone/>
            </a:pPr>
            <a:r>
              <a:rPr lang="en-US" dirty="0">
                <a:hlinkClick r:id="rId2"/>
              </a:rPr>
              <a:t>Wikipedia</a:t>
            </a:r>
            <a:endParaRPr lang="en-US" dirty="0"/>
          </a:p>
        </p:txBody>
      </p:sp>
    </p:spTree>
    <p:extLst>
      <p:ext uri="{BB962C8B-B14F-4D97-AF65-F5344CB8AC3E}">
        <p14:creationId xmlns:p14="http://schemas.microsoft.com/office/powerpoint/2010/main" val="236185542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Assistive Technologies and the Web</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1994708"/>
              </p:ext>
            </p:extLst>
          </p:nvPr>
        </p:nvGraphicFramePr>
        <p:xfrm>
          <a:off x="457200" y="1600200"/>
          <a:ext cx="8229600" cy="4490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Disability</a:t>
                      </a:r>
                    </a:p>
                  </a:txBody>
                  <a:tcPr/>
                </a:tc>
                <a:tc>
                  <a:txBody>
                    <a:bodyPr/>
                    <a:lstStyle/>
                    <a:p>
                      <a:r>
                        <a:rPr lang="en-US" sz="1800" b="1" i="0" kern="1200" dirty="0">
                          <a:solidFill>
                            <a:schemeClr val="lt1"/>
                          </a:solidFill>
                          <a:effectLst/>
                          <a:latin typeface="+mn-lt"/>
                          <a:ea typeface="+mn-ea"/>
                          <a:cs typeface="+mn-cs"/>
                        </a:rPr>
                        <a:t>Assistive Technologies</a:t>
                      </a:r>
                      <a:endParaRPr lang="en-US" dirty="0"/>
                    </a:p>
                  </a:txBody>
                  <a:tcPr/>
                </a:tc>
                <a:extLst>
                  <a:ext uri="{0D108BD9-81ED-4DB2-BD59-A6C34878D82A}">
                    <a16:rowId xmlns:a16="http://schemas.microsoft.com/office/drawing/2014/main" val="10000"/>
                  </a:ext>
                </a:extLst>
              </a:tr>
              <a:tr h="370840">
                <a:tc>
                  <a:txBody>
                    <a:bodyPr/>
                    <a:lstStyle/>
                    <a:p>
                      <a:r>
                        <a:rPr lang="en-US" sz="1800" b="1" i="0" kern="1200" dirty="0">
                          <a:solidFill>
                            <a:schemeClr val="dk1"/>
                          </a:solidFill>
                          <a:effectLst/>
                          <a:latin typeface="+mn-lt"/>
                          <a:ea typeface="+mn-ea"/>
                          <a:cs typeface="+mn-cs"/>
                        </a:rPr>
                        <a:t>Blindness</a:t>
                      </a:r>
                      <a:endParaRPr lang="en-US" b="1" dirty="0"/>
                    </a:p>
                  </a:txBody>
                  <a:tcPr/>
                </a:tc>
                <a:tc>
                  <a:txBody>
                    <a:bodyPr/>
                    <a:lstStyle/>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Screen readers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Refreshable Braille devices</a:t>
                      </a:r>
                    </a:p>
                  </a:txBody>
                  <a:tcPr/>
                </a:tc>
                <a:extLst>
                  <a:ext uri="{0D108BD9-81ED-4DB2-BD59-A6C34878D82A}">
                    <a16:rowId xmlns:a16="http://schemas.microsoft.com/office/drawing/2014/main" val="10001"/>
                  </a:ext>
                </a:extLst>
              </a:tr>
              <a:tr h="370840">
                <a:tc>
                  <a:txBody>
                    <a:bodyPr/>
                    <a:lstStyle/>
                    <a:p>
                      <a:r>
                        <a:rPr lang="en-US" sz="1800" b="1" i="0" kern="1200" dirty="0">
                          <a:solidFill>
                            <a:schemeClr val="dk1"/>
                          </a:solidFill>
                          <a:effectLst/>
                          <a:latin typeface="+mn-lt"/>
                          <a:ea typeface="+mn-ea"/>
                          <a:cs typeface="+mn-cs"/>
                        </a:rPr>
                        <a:t>Low Vision</a:t>
                      </a:r>
                      <a:endParaRPr lang="en-US" b="1" dirty="0"/>
                    </a:p>
                  </a:txBody>
                  <a:tcP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Screen enlargers</a:t>
                      </a:r>
                    </a:p>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Screen readers</a:t>
                      </a:r>
                    </a:p>
                  </a:txBody>
                  <a:tcPr/>
                </a:tc>
                <a:extLst>
                  <a:ext uri="{0D108BD9-81ED-4DB2-BD59-A6C34878D82A}">
                    <a16:rowId xmlns:a16="http://schemas.microsoft.com/office/drawing/2014/main" val="10002"/>
                  </a:ext>
                </a:extLst>
              </a:tr>
              <a:tr h="370840">
                <a:tc>
                  <a:txBody>
                    <a:bodyPr/>
                    <a:lstStyle/>
                    <a:p>
                      <a:r>
                        <a:rPr lang="en-US" sz="1800" b="1" i="0" kern="1200" dirty="0">
                          <a:solidFill>
                            <a:schemeClr val="dk1"/>
                          </a:solidFill>
                          <a:effectLst/>
                          <a:latin typeface="+mn-lt"/>
                          <a:ea typeface="+mn-ea"/>
                          <a:cs typeface="+mn-cs"/>
                        </a:rPr>
                        <a:t>Color Blindness</a:t>
                      </a:r>
                      <a:endParaRPr lang="en-US" b="1" dirty="0"/>
                    </a:p>
                  </a:txBody>
                  <a:tcPr/>
                </a:tc>
                <a:tc>
                  <a:txBody>
                    <a:bodyPr/>
                    <a:lstStyle/>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Color enhancement </a:t>
                      </a:r>
                      <a:r>
                        <a:rPr lang="en-US" sz="1800" b="0" i="0" kern="1200" dirty="0">
                          <a:solidFill>
                            <a:schemeClr val="dk1"/>
                          </a:solidFill>
                          <a:effectLst/>
                          <a:latin typeface="+mn-lt"/>
                          <a:ea typeface="+mn-ea"/>
                          <a:cs typeface="+mn-cs"/>
                        </a:rPr>
                        <a:t>overlays or glasses</a:t>
                      </a:r>
                    </a:p>
                  </a:txBody>
                  <a:tcPr/>
                </a:tc>
                <a:extLst>
                  <a:ext uri="{0D108BD9-81ED-4DB2-BD59-A6C34878D82A}">
                    <a16:rowId xmlns:a16="http://schemas.microsoft.com/office/drawing/2014/main" val="10003"/>
                  </a:ext>
                </a:extLst>
              </a:tr>
              <a:tr h="370840">
                <a:tc>
                  <a:txBody>
                    <a:bodyPr/>
                    <a:lstStyle/>
                    <a:p>
                      <a:r>
                        <a:rPr lang="en-US" sz="1800" b="1" i="0" kern="1200" dirty="0">
                          <a:solidFill>
                            <a:schemeClr val="dk1"/>
                          </a:solidFill>
                          <a:effectLst/>
                          <a:latin typeface="+mn-lt"/>
                          <a:ea typeface="+mn-ea"/>
                          <a:cs typeface="+mn-cs"/>
                        </a:rPr>
                        <a:t>Deafness</a:t>
                      </a:r>
                      <a:endParaRPr lang="en-US" b="1"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kern="1200" dirty="0">
                          <a:solidFill>
                            <a:schemeClr val="dk1"/>
                          </a:solidFill>
                          <a:effectLst/>
                          <a:latin typeface="+mn-lt"/>
                          <a:ea typeface="+mn-ea"/>
                          <a:cs typeface="+mn-cs"/>
                        </a:rPr>
                        <a:t>Transcripts</a:t>
                      </a:r>
                      <a:endParaRPr lang="en-US" sz="1800" b="0" i="0"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Captions</a:t>
                      </a:r>
                    </a:p>
                  </a:txBody>
                  <a:tcPr/>
                </a:tc>
                <a:extLst>
                  <a:ext uri="{0D108BD9-81ED-4DB2-BD59-A6C34878D82A}">
                    <a16:rowId xmlns:a16="http://schemas.microsoft.com/office/drawing/2014/main" val="10004"/>
                  </a:ext>
                </a:extLst>
              </a:tr>
              <a:tr h="370840">
                <a:tc>
                  <a:txBody>
                    <a:bodyPr/>
                    <a:lstStyle/>
                    <a:p>
                      <a:r>
                        <a:rPr lang="en-US" sz="1800" b="1" i="0" kern="1200" dirty="0">
                          <a:solidFill>
                            <a:schemeClr val="dk1"/>
                          </a:solidFill>
                          <a:effectLst/>
                          <a:latin typeface="+mn-lt"/>
                          <a:ea typeface="+mn-ea"/>
                          <a:cs typeface="+mn-cs"/>
                        </a:rPr>
                        <a:t>Motor/Mobility Disabilities</a:t>
                      </a:r>
                      <a:endParaRPr lang="en-US" b="1" dirty="0"/>
                    </a:p>
                  </a:txBody>
                  <a:tcPr/>
                </a:tc>
                <a:tc>
                  <a:txBody>
                    <a:bodyPr/>
                    <a:lstStyle/>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Alternative keyboards/input devices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Eye gaze tracking</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Voice Activation</a:t>
                      </a:r>
                    </a:p>
                  </a:txBody>
                  <a:tcPr/>
                </a:tc>
                <a:extLst>
                  <a:ext uri="{0D108BD9-81ED-4DB2-BD59-A6C34878D82A}">
                    <a16:rowId xmlns:a16="http://schemas.microsoft.com/office/drawing/2014/main" val="10005"/>
                  </a:ext>
                </a:extLst>
              </a:tr>
              <a:tr h="370840">
                <a:tc>
                  <a:txBody>
                    <a:bodyPr/>
                    <a:lstStyle/>
                    <a:p>
                      <a:r>
                        <a:rPr lang="en-US" sz="1800" b="1" i="0" kern="1200" dirty="0">
                          <a:solidFill>
                            <a:schemeClr val="dk1"/>
                          </a:solidFill>
                          <a:effectLst/>
                          <a:latin typeface="+mn-lt"/>
                          <a:ea typeface="+mn-ea"/>
                          <a:cs typeface="+mn-cs"/>
                        </a:rPr>
                        <a:t>Cognitive Disabilities</a:t>
                      </a:r>
                      <a:endParaRPr lang="en-US" b="1" dirty="0"/>
                    </a:p>
                  </a:txBody>
                  <a:tcPr/>
                </a:tc>
                <a:tc>
                  <a:txBody>
                    <a:bodyPr/>
                    <a:lstStyle/>
                    <a:p>
                      <a:pPr marL="285750" indent="-285750">
                        <a:buFont typeface="Arial" panose="020B0604020202020204" pitchFamily="34" charset="0"/>
                        <a:buChar char="•"/>
                      </a:pPr>
                      <a:r>
                        <a:rPr lang="en-US" sz="1800" b="1" i="0" kern="1200" dirty="0">
                          <a:solidFill>
                            <a:schemeClr val="dk1"/>
                          </a:solidFill>
                          <a:effectLst/>
                          <a:latin typeface="+mn-lt"/>
                          <a:ea typeface="+mn-ea"/>
                          <a:cs typeface="+mn-cs"/>
                        </a:rPr>
                        <a:t>Screen readers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Screen overlays</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Augmentative communication aids</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41147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Universal Design?</a:t>
            </a:r>
          </a:p>
        </p:txBody>
      </p:sp>
      <p:sp>
        <p:nvSpPr>
          <p:cNvPr id="3" name="Content Placeholder 2"/>
          <p:cNvSpPr>
            <a:spLocks noGrp="1"/>
          </p:cNvSpPr>
          <p:nvPr>
            <p:ph idx="1"/>
          </p:nvPr>
        </p:nvSpPr>
        <p:spPr>
          <a:xfrm>
            <a:off x="457200" y="1993900"/>
            <a:ext cx="8229600" cy="4132263"/>
          </a:xfrm>
        </p:spPr>
        <p:txBody>
          <a:bodyPr/>
          <a:lstStyle/>
          <a:p>
            <a:pPr marL="0" indent="0" algn="ctr">
              <a:buNone/>
            </a:pPr>
            <a:r>
              <a:rPr lang="en-US" dirty="0"/>
              <a:t>Designing for everyone </a:t>
            </a:r>
            <a:r>
              <a:rPr lang="en-US" b="1" dirty="0"/>
              <a:t>from the beginning</a:t>
            </a:r>
            <a:r>
              <a:rPr lang="en-US" dirty="0"/>
              <a:t>, not </a:t>
            </a:r>
            <a:r>
              <a:rPr lang="en-US" b="1" dirty="0"/>
              <a:t>accommodating</a:t>
            </a:r>
            <a:r>
              <a:rPr lang="en-US" dirty="0"/>
              <a:t> as an after thought.</a:t>
            </a:r>
          </a:p>
          <a:p>
            <a:pPr marL="0" indent="0" algn="ctr">
              <a:buNone/>
            </a:pPr>
            <a:endParaRPr lang="en-US" dirty="0"/>
          </a:p>
          <a:p>
            <a:pPr marL="0" indent="0" algn="ctr">
              <a:buNone/>
            </a:pPr>
            <a:r>
              <a:rPr lang="en-US" dirty="0"/>
              <a:t>Accommodation vs Universal Design</a:t>
            </a:r>
          </a:p>
        </p:txBody>
      </p:sp>
    </p:spTree>
    <p:extLst>
      <p:ext uri="{BB962C8B-B14F-4D97-AF65-F5344CB8AC3E}">
        <p14:creationId xmlns:p14="http://schemas.microsoft.com/office/powerpoint/2010/main" val="7509567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Accommodation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548" y="1800731"/>
            <a:ext cx="6658904" cy="4124901"/>
          </a:xfrm>
        </p:spPr>
      </p:pic>
    </p:spTree>
    <p:extLst>
      <p:ext uri="{BB962C8B-B14F-4D97-AF65-F5344CB8AC3E}">
        <p14:creationId xmlns:p14="http://schemas.microsoft.com/office/powerpoint/2010/main" val="225733878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Design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964" y="1454728"/>
            <a:ext cx="6028072"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8287758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Universal Design?</a:t>
            </a:r>
          </a:p>
        </p:txBody>
      </p:sp>
      <p:sp>
        <p:nvSpPr>
          <p:cNvPr id="3" name="Content Placeholder 2"/>
          <p:cNvSpPr>
            <a:spLocks noGrp="1"/>
          </p:cNvSpPr>
          <p:nvPr>
            <p:ph idx="1"/>
          </p:nvPr>
        </p:nvSpPr>
        <p:spPr>
          <a:xfrm>
            <a:off x="457200" y="1993900"/>
            <a:ext cx="8229600" cy="4132263"/>
          </a:xfrm>
        </p:spPr>
        <p:txBody>
          <a:bodyPr/>
          <a:lstStyle/>
          <a:p>
            <a:pPr marL="0" indent="0" algn="ctr">
              <a:buNone/>
            </a:pPr>
            <a:r>
              <a:rPr lang="en-US" dirty="0"/>
              <a:t>Designing for everyone </a:t>
            </a:r>
            <a:r>
              <a:rPr lang="en-US" b="1" dirty="0"/>
              <a:t>from the beginning</a:t>
            </a:r>
            <a:r>
              <a:rPr lang="en-US" dirty="0"/>
              <a:t>, not </a:t>
            </a:r>
            <a:r>
              <a:rPr lang="en-US" b="1" dirty="0"/>
              <a:t>accommodating</a:t>
            </a:r>
            <a:r>
              <a:rPr lang="en-US" dirty="0"/>
              <a:t> as an after thought.</a:t>
            </a:r>
          </a:p>
          <a:p>
            <a:pPr marL="0" indent="0" algn="ctr">
              <a:buNone/>
            </a:pPr>
            <a:endParaRPr lang="en-US" dirty="0"/>
          </a:p>
          <a:p>
            <a:pPr marL="0" indent="0" algn="ctr">
              <a:buNone/>
            </a:pPr>
            <a:r>
              <a:rPr lang="en-US" i="1" dirty="0"/>
              <a:t>How?</a:t>
            </a:r>
          </a:p>
        </p:txBody>
      </p:sp>
    </p:spTree>
    <p:extLst>
      <p:ext uri="{BB962C8B-B14F-4D97-AF65-F5344CB8AC3E}">
        <p14:creationId xmlns:p14="http://schemas.microsoft.com/office/powerpoint/2010/main" val="136416831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Universal Design </a:t>
            </a:r>
            <a:r>
              <a:rPr lang="en-US" dirty="0" err="1"/>
              <a:t>Cheatsheet</a:t>
            </a:r>
            <a:endParaRPr lang="en-US" dirty="0"/>
          </a:p>
        </p:txBody>
      </p:sp>
      <p:sp>
        <p:nvSpPr>
          <p:cNvPr id="3" name="Content Placeholder 2"/>
          <p:cNvSpPr>
            <a:spLocks noGrp="1"/>
          </p:cNvSpPr>
          <p:nvPr>
            <p:ph idx="1"/>
          </p:nvPr>
        </p:nvSpPr>
        <p:spPr>
          <a:xfrm>
            <a:off x="261257" y="1600200"/>
            <a:ext cx="8647612" cy="4525963"/>
          </a:xfrm>
        </p:spPr>
        <p:txBody>
          <a:bodyPr>
            <a:normAutofit fontScale="85000" lnSpcReduction="10000"/>
          </a:bodyPr>
          <a:lstStyle/>
          <a:p>
            <a:pPr marL="514350" indent="-514350">
              <a:buFont typeface="+mj-lt"/>
              <a:buAutoNum type="arabicPeriod"/>
            </a:pPr>
            <a:r>
              <a:rPr lang="en-US" b="1" dirty="0"/>
              <a:t>Image description (alt text) </a:t>
            </a:r>
            <a:r>
              <a:rPr lang="en-US" dirty="0"/>
              <a:t>on images = “what would you </a:t>
            </a:r>
            <a:r>
              <a:rPr lang="en-US" i="1" dirty="0"/>
              <a:t>tell</a:t>
            </a:r>
            <a:r>
              <a:rPr lang="en-US" dirty="0"/>
              <a:t> someone if you could not </a:t>
            </a:r>
            <a:r>
              <a:rPr lang="en-US" i="1" dirty="0"/>
              <a:t>show</a:t>
            </a:r>
            <a:r>
              <a:rPr lang="en-US" dirty="0"/>
              <a:t> the image?”</a:t>
            </a:r>
          </a:p>
          <a:p>
            <a:pPr marL="514350" indent="-514350">
              <a:buFont typeface="+mj-lt"/>
              <a:buAutoNum type="arabicPeriod"/>
            </a:pPr>
            <a:r>
              <a:rPr lang="en-US" b="1" dirty="0"/>
              <a:t>Headings</a:t>
            </a:r>
            <a:r>
              <a:rPr lang="en-US" dirty="0"/>
              <a:t> are important! Don’t fake them with </a:t>
            </a:r>
            <a:r>
              <a:rPr lang="en-US" b="1" strike="sngStrike" dirty="0"/>
              <a:t>bold text</a:t>
            </a:r>
          </a:p>
          <a:p>
            <a:pPr marL="514350" indent="-514350">
              <a:buFont typeface="+mj-lt"/>
              <a:buAutoNum type="arabicPeriod"/>
            </a:pPr>
            <a:r>
              <a:rPr lang="en-US" sz="3100" b="1" dirty="0"/>
              <a:t>Link text</a:t>
            </a:r>
            <a:r>
              <a:rPr lang="en-US" sz="3100" dirty="0"/>
              <a:t> should make sense on its own. </a:t>
            </a:r>
            <a:r>
              <a:rPr lang="en-US" sz="3100" i="1" dirty="0">
                <a:hlinkClick r:id="" action="ppaction://noaction"/>
              </a:rPr>
              <a:t>click here</a:t>
            </a:r>
            <a:r>
              <a:rPr lang="en-US" sz="3100" i="1" dirty="0"/>
              <a:t> = FAIL</a:t>
            </a:r>
            <a:endParaRPr lang="en-US" sz="3100" dirty="0"/>
          </a:p>
          <a:p>
            <a:pPr marL="514350" indent="-514350">
              <a:buFont typeface="+mj-lt"/>
              <a:buAutoNum type="arabicPeriod"/>
            </a:pPr>
            <a:r>
              <a:rPr lang="en-US" b="1" dirty="0"/>
              <a:t>Color</a:t>
            </a:r>
            <a:r>
              <a:rPr lang="en-US" dirty="0"/>
              <a:t>. Do not rely on color alone to establish meaning</a:t>
            </a:r>
          </a:p>
          <a:p>
            <a:pPr marL="514350" indent="-514350">
              <a:buFont typeface="+mj-lt"/>
              <a:buAutoNum type="arabicPeriod"/>
            </a:pPr>
            <a:r>
              <a:rPr lang="en-US" b="1" dirty="0"/>
              <a:t>Convert documents to webpages. </a:t>
            </a:r>
            <a:r>
              <a:rPr lang="en-US" dirty="0"/>
              <a:t>Use HTML pages, not PDFs, DOCX, PPT…</a:t>
            </a:r>
          </a:p>
          <a:p>
            <a:pPr marL="514350" indent="-514350">
              <a:buFont typeface="+mj-lt"/>
              <a:buAutoNum type="arabicPeriod"/>
            </a:pPr>
            <a:r>
              <a:rPr lang="en-US" b="1" dirty="0"/>
              <a:t>Transcripts</a:t>
            </a:r>
            <a:r>
              <a:rPr lang="en-US" dirty="0"/>
              <a:t> must be used on videos and audio</a:t>
            </a:r>
          </a:p>
          <a:p>
            <a:pPr marL="514350" indent="-514350">
              <a:buFont typeface="+mj-lt"/>
              <a:buAutoNum type="arabicPeriod"/>
            </a:pPr>
            <a:r>
              <a:rPr lang="en-US" b="1" dirty="0"/>
              <a:t>Color contrast </a:t>
            </a:r>
            <a:r>
              <a:rPr lang="en-US" dirty="0"/>
              <a:t>greater than 4.5 to 1. </a:t>
            </a:r>
            <a:r>
              <a:rPr lang="en-US" dirty="0">
                <a:solidFill>
                  <a:schemeClr val="bg1">
                    <a:lumMod val="95000"/>
                  </a:schemeClr>
                </a:solidFill>
              </a:rPr>
              <a:t>Contrast FAIL.</a:t>
            </a:r>
          </a:p>
        </p:txBody>
      </p:sp>
    </p:spTree>
    <p:extLst>
      <p:ext uri="{BB962C8B-B14F-4D97-AF65-F5344CB8AC3E}">
        <p14:creationId xmlns:p14="http://schemas.microsoft.com/office/powerpoint/2010/main" val="3179159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 Description (alt text)</a:t>
            </a:r>
          </a:p>
        </p:txBody>
      </p:sp>
      <p:sp>
        <p:nvSpPr>
          <p:cNvPr id="3" name="Content Placeholder 2"/>
          <p:cNvSpPr>
            <a:spLocks noGrp="1"/>
          </p:cNvSpPr>
          <p:nvPr>
            <p:ph idx="1"/>
          </p:nvPr>
        </p:nvSpPr>
        <p:spPr/>
        <p:txBody>
          <a:bodyPr/>
          <a:lstStyle/>
          <a:p>
            <a:r>
              <a:rPr lang="en-US" dirty="0"/>
              <a:t>Read by a screen reader when the image is selected.</a:t>
            </a:r>
          </a:p>
          <a:p>
            <a:r>
              <a:rPr lang="en-US" dirty="0"/>
              <a:t>Displays if an image does not load.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000" y="3603323"/>
            <a:ext cx="3805999" cy="1693164"/>
          </a:xfrm>
          <a:prstGeom prst="rect">
            <a:avLst/>
          </a:prstGeom>
        </p:spPr>
      </p:pic>
    </p:spTree>
    <p:extLst>
      <p:ext uri="{BB962C8B-B14F-4D97-AF65-F5344CB8AC3E}">
        <p14:creationId xmlns:p14="http://schemas.microsoft.com/office/powerpoint/2010/main" val="13420278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Calibri"/>
              </a:rPr>
              <a:t>General Alt Text Rule</a:t>
            </a:r>
            <a:endParaRPr lang="en-US" dirty="0"/>
          </a:p>
        </p:txBody>
      </p:sp>
      <p:sp>
        <p:nvSpPr>
          <p:cNvPr id="3" name="Content Placeholder 2"/>
          <p:cNvSpPr>
            <a:spLocks noGrp="1"/>
          </p:cNvSpPr>
          <p:nvPr>
            <p:ph idx="1"/>
          </p:nvPr>
        </p:nvSpPr>
        <p:spPr>
          <a:xfrm>
            <a:off x="1550963" y="1902656"/>
            <a:ext cx="6042074" cy="2423160"/>
          </a:xfrm>
        </p:spPr>
        <p:txBody>
          <a:bodyPr/>
          <a:lstStyle/>
          <a:p>
            <a:pPr marL="0" indent="0" algn="ctr">
              <a:buNone/>
            </a:pPr>
            <a:r>
              <a:rPr lang="en-US" b="1" dirty="0"/>
              <a:t>What would you </a:t>
            </a:r>
            <a:r>
              <a:rPr lang="en-US" b="1" i="1" dirty="0"/>
              <a:t>tell</a:t>
            </a:r>
            <a:r>
              <a:rPr lang="en-US" b="1" dirty="0"/>
              <a:t> someone if you could not </a:t>
            </a:r>
            <a:r>
              <a:rPr lang="en-US" b="1" i="1" dirty="0"/>
              <a:t>show</a:t>
            </a:r>
            <a:r>
              <a:rPr lang="en-US" b="1" dirty="0"/>
              <a:t> the image? (The “show-and-tell rule”)</a:t>
            </a:r>
            <a:endParaRPr lang="en-US" b="1" dirty="0">
              <a:cs typeface="Calibri"/>
            </a:endParaRPr>
          </a:p>
          <a:p>
            <a:pPr algn="ctr"/>
            <a:endParaRPr lang="en-US" dirty="0"/>
          </a:p>
        </p:txBody>
      </p:sp>
    </p:spTree>
    <p:extLst>
      <p:ext uri="{BB962C8B-B14F-4D97-AF65-F5344CB8AC3E}">
        <p14:creationId xmlns:p14="http://schemas.microsoft.com/office/powerpoint/2010/main" val="299239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4638"/>
            <a:ext cx="8229600" cy="1143000"/>
          </a:xfrm>
        </p:spPr>
        <p:txBody>
          <a:bodyPr>
            <a:normAutofit fontScale="90000"/>
          </a:bodyPr>
          <a:lstStyle/>
          <a:p>
            <a:r>
              <a:rPr lang="en-US" dirty="0"/>
              <a:t>What would you write as the image description?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0525"/>
          <a:stretch/>
        </p:blipFill>
        <p:spPr>
          <a:xfrm>
            <a:off x="1385667" y="1801619"/>
            <a:ext cx="6274191" cy="4317828"/>
          </a:xfrm>
          <a:prstGeom prst="rect">
            <a:avLst/>
          </a:prstGeom>
        </p:spPr>
      </p:pic>
    </p:spTree>
    <p:extLst>
      <p:ext uri="{BB962C8B-B14F-4D97-AF65-F5344CB8AC3E}">
        <p14:creationId xmlns:p14="http://schemas.microsoft.com/office/powerpoint/2010/main" val="7829481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50" y="379296"/>
            <a:ext cx="8655113" cy="5755650"/>
          </a:xfrm>
          <a:prstGeom prst="rect">
            <a:avLst/>
          </a:prstGeom>
          <a:ln>
            <a:noFill/>
          </a:ln>
          <a:effectLst>
            <a:outerShdw blurRad="292100" dist="139700" dir="2700000" algn="tl" rotWithShape="0">
              <a:srgbClr val="333333">
                <a:alpha val="65000"/>
              </a:srgbClr>
            </a:outerShdw>
          </a:effectLst>
        </p:spPr>
      </p:pic>
      <p:sp>
        <p:nvSpPr>
          <p:cNvPr id="9" name="Left Arrow 8"/>
          <p:cNvSpPr/>
          <p:nvPr/>
        </p:nvSpPr>
        <p:spPr>
          <a:xfrm>
            <a:off x="1592493" y="479833"/>
            <a:ext cx="2969233" cy="131062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Your website</a:t>
            </a:r>
          </a:p>
        </p:txBody>
      </p:sp>
      <p:sp>
        <p:nvSpPr>
          <p:cNvPr id="11" name="Left Arrow 10"/>
          <p:cNvSpPr/>
          <p:nvPr/>
        </p:nvSpPr>
        <p:spPr>
          <a:xfrm>
            <a:off x="4878307" y="2859386"/>
            <a:ext cx="3548959" cy="131062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dirty="0"/>
              <a:t>Your potential visitor</a:t>
            </a:r>
          </a:p>
        </p:txBody>
      </p:sp>
    </p:spTree>
    <p:extLst>
      <p:ext uri="{BB962C8B-B14F-4D97-AF65-F5344CB8AC3E}">
        <p14:creationId xmlns:p14="http://schemas.microsoft.com/office/powerpoint/2010/main" val="42320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this image?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9876"/>
            <a:ext cx="8229600" cy="3726611"/>
          </a:xfrm>
        </p:spPr>
      </p:pic>
    </p:spTree>
    <p:extLst>
      <p:ext uri="{BB962C8B-B14F-4D97-AF65-F5344CB8AC3E}">
        <p14:creationId xmlns:p14="http://schemas.microsoft.com/office/powerpoint/2010/main" val="153959922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this?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050" y="1510213"/>
            <a:ext cx="5295900" cy="3524250"/>
          </a:xfrm>
        </p:spPr>
      </p:pic>
      <p:sp>
        <p:nvSpPr>
          <p:cNvPr id="6" name="Content Placeholder 2"/>
          <p:cNvSpPr txBox="1">
            <a:spLocks/>
          </p:cNvSpPr>
          <p:nvPr/>
        </p:nvSpPr>
        <p:spPr>
          <a:xfrm>
            <a:off x="457200" y="5034463"/>
            <a:ext cx="8229600" cy="70867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i="1" dirty="0"/>
              <a:t>Hint: Adding text to the actual page can be a good idea, too.</a:t>
            </a:r>
          </a:p>
        </p:txBody>
      </p:sp>
    </p:spTree>
    <p:extLst>
      <p:ext uri="{BB962C8B-B14F-4D97-AF65-F5344CB8AC3E}">
        <p14:creationId xmlns:p14="http://schemas.microsoft.com/office/powerpoint/2010/main" val="206787240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Headings are important</a:t>
            </a:r>
          </a:p>
        </p:txBody>
      </p:sp>
      <p:sp>
        <p:nvSpPr>
          <p:cNvPr id="3" name="Content Placeholder 2"/>
          <p:cNvSpPr>
            <a:spLocks noGrp="1"/>
          </p:cNvSpPr>
          <p:nvPr>
            <p:ph idx="1"/>
          </p:nvPr>
        </p:nvSpPr>
        <p:spPr/>
        <p:txBody>
          <a:bodyPr>
            <a:normAutofit lnSpcReduction="10000"/>
          </a:bodyPr>
          <a:lstStyle/>
          <a:p>
            <a:r>
              <a:rPr lang="en-US" dirty="0"/>
              <a:t>Headings create a natural nesting of content on a web page.</a:t>
            </a:r>
          </a:p>
          <a:p>
            <a:pPr marL="0" indent="0">
              <a:buNone/>
            </a:pPr>
            <a:r>
              <a:rPr lang="en-US" dirty="0"/>
              <a:t>An Example Heading 1 (your page title!)</a:t>
            </a:r>
          </a:p>
          <a:p>
            <a:r>
              <a:rPr lang="en-US" dirty="0"/>
              <a:t>Heading 2</a:t>
            </a:r>
          </a:p>
          <a:p>
            <a:pPr lvl="1"/>
            <a:r>
              <a:rPr lang="en-US" dirty="0"/>
              <a:t>Heading 3</a:t>
            </a:r>
          </a:p>
          <a:p>
            <a:r>
              <a:rPr lang="en-US" dirty="0"/>
              <a:t>Heading 2</a:t>
            </a:r>
          </a:p>
          <a:p>
            <a:pPr lvl="1"/>
            <a:r>
              <a:rPr lang="en-US" dirty="0"/>
              <a:t>Heading 3</a:t>
            </a:r>
          </a:p>
          <a:p>
            <a:pPr lvl="2"/>
            <a:r>
              <a:rPr lang="en-US" dirty="0"/>
              <a:t>Heading 4</a:t>
            </a:r>
          </a:p>
          <a:p>
            <a:pPr lvl="1"/>
            <a:r>
              <a:rPr lang="en-US" dirty="0"/>
              <a:t>Heading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764" y="3132859"/>
            <a:ext cx="2674035" cy="1901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1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lIns="91440" tIns="45720" rIns="91440" bIns="45720" rtlCol="0" anchor="t">
            <a:normAutofit/>
          </a:bodyPr>
          <a:lstStyle/>
          <a:p>
            <a:r>
              <a:rPr lang="en-US" dirty="0"/>
              <a:t>Over 65% of people using assistive technologies use headings!</a:t>
            </a:r>
          </a:p>
          <a:p>
            <a:pPr marL="0" indent="0">
              <a:buNone/>
            </a:pPr>
            <a:endParaRPr lang="en-US" dirty="0"/>
          </a:p>
          <a:p>
            <a:r>
              <a:rPr lang="en-US" dirty="0">
                <a:cs typeface="Calibri"/>
              </a:rPr>
              <a:t>Using headings, </a:t>
            </a:r>
            <a:r>
              <a:rPr lang="en-US" i="1" dirty="0">
                <a:cs typeface="Calibri"/>
              </a:rPr>
              <a:t>all users</a:t>
            </a:r>
            <a:r>
              <a:rPr lang="en-US" dirty="0">
                <a:cs typeface="Calibri"/>
              </a:rPr>
              <a:t> can "scan" a webpage by the headings and quickly find their desired content.</a:t>
            </a:r>
          </a:p>
        </p:txBody>
      </p:sp>
    </p:spTree>
    <p:extLst>
      <p:ext uri="{BB962C8B-B14F-4D97-AF65-F5344CB8AC3E}">
        <p14:creationId xmlns:p14="http://schemas.microsoft.com/office/powerpoint/2010/main" val="208820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74638"/>
            <a:ext cx="8229600" cy="1143000"/>
          </a:xfrm>
        </p:spPr>
        <p:txBody>
          <a:bodyPr/>
          <a:lstStyle/>
          <a:p>
            <a:r>
              <a:rPr lang="en-US" dirty="0"/>
              <a:t>Examples</a:t>
            </a:r>
          </a:p>
        </p:txBody>
      </p:sp>
      <p:sp>
        <p:nvSpPr>
          <p:cNvPr id="5" name="Text Placeholder 4"/>
          <p:cNvSpPr>
            <a:spLocks noGrp="1"/>
          </p:cNvSpPr>
          <p:nvPr>
            <p:ph type="body" idx="1"/>
          </p:nvPr>
        </p:nvSpPr>
        <p:spPr/>
        <p:txBody>
          <a:bodyPr/>
          <a:lstStyle/>
          <a:p>
            <a:r>
              <a:rPr lang="en-US" dirty="0"/>
              <a:t>Bad Example</a:t>
            </a:r>
          </a:p>
        </p:txBody>
      </p:sp>
      <p:sp>
        <p:nvSpPr>
          <p:cNvPr id="6" name="Content Placeholder 5"/>
          <p:cNvSpPr>
            <a:spLocks noGrp="1"/>
          </p:cNvSpPr>
          <p:nvPr>
            <p:ph sz="half" idx="2"/>
          </p:nvPr>
        </p:nvSpPr>
        <p:spPr>
          <a:xfrm>
            <a:off x="457200" y="2412274"/>
            <a:ext cx="3862251" cy="360828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en-US" b="1" dirty="0"/>
              <a:t>Manually Bolded Text:</a:t>
            </a:r>
          </a:p>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0" indent="0">
              <a:buNone/>
            </a:pPr>
            <a:r>
              <a:rPr lang="en-US" b="1" dirty="0"/>
              <a:t>Manually Bolded Text:</a:t>
            </a:r>
            <a:endParaRPr lang="en-US" dirty="0"/>
          </a:p>
          <a:p>
            <a:pPr marL="0" indent="0">
              <a:buNone/>
            </a:pPr>
            <a:r>
              <a:rPr lang="en-US" dirty="0" err="1"/>
              <a:t>Donec</a:t>
            </a:r>
            <a:r>
              <a:rPr lang="en-US" dirty="0"/>
              <a:t> </a:t>
            </a:r>
            <a:r>
              <a:rPr lang="en-US" dirty="0" err="1"/>
              <a:t>sem</a:t>
            </a:r>
            <a:r>
              <a:rPr lang="en-US" dirty="0"/>
              <a:t> nisi, </a:t>
            </a:r>
            <a:r>
              <a:rPr lang="en-US" dirty="0" err="1"/>
              <a:t>condimentum</a:t>
            </a:r>
            <a:r>
              <a:rPr lang="en-US" dirty="0"/>
              <a:t> id lorem </a:t>
            </a:r>
            <a:r>
              <a:rPr lang="en-US" dirty="0" err="1"/>
              <a:t>accumsan</a:t>
            </a:r>
            <a:r>
              <a:rPr lang="en-US" dirty="0"/>
              <a:t>, </a:t>
            </a:r>
            <a:r>
              <a:rPr lang="en-US" dirty="0" err="1"/>
              <a:t>imperdiet</a:t>
            </a:r>
            <a:r>
              <a:rPr lang="en-US" dirty="0"/>
              <a:t>.</a:t>
            </a:r>
          </a:p>
          <a:p>
            <a:pPr marL="0" indent="0">
              <a:buNone/>
            </a:pPr>
            <a:r>
              <a:rPr lang="en-US" b="1" dirty="0"/>
              <a:t>Manually Bolded Text:</a:t>
            </a:r>
          </a:p>
          <a:p>
            <a:pPr marL="0" indent="0">
              <a:buNone/>
            </a:pPr>
            <a:r>
              <a:rPr lang="en-US" dirty="0" err="1"/>
              <a:t>Fusce</a:t>
            </a:r>
            <a:r>
              <a:rPr lang="en-US" dirty="0"/>
              <a:t> at nisi </a:t>
            </a:r>
            <a:r>
              <a:rPr lang="en-US" dirty="0" err="1"/>
              <a:t>pellentesque</a:t>
            </a:r>
            <a:r>
              <a:rPr lang="en-US" dirty="0"/>
              <a:t>, </a:t>
            </a:r>
            <a:r>
              <a:rPr lang="en-US" dirty="0" err="1"/>
              <a:t>lobortis</a:t>
            </a:r>
            <a:r>
              <a:rPr lang="en-US" dirty="0"/>
              <a:t> </a:t>
            </a:r>
            <a:r>
              <a:rPr lang="en-US" dirty="0" err="1"/>
              <a:t>sapien</a:t>
            </a:r>
            <a:r>
              <a:rPr lang="en-US" dirty="0"/>
              <a:t> </a:t>
            </a:r>
            <a:r>
              <a:rPr lang="en-US" dirty="0" err="1"/>
              <a:t>sed</a:t>
            </a:r>
            <a:r>
              <a:rPr lang="en-US" dirty="0"/>
              <a:t>, </a:t>
            </a:r>
            <a:r>
              <a:rPr lang="en-US" dirty="0" err="1"/>
              <a:t>vehicula</a:t>
            </a:r>
            <a:r>
              <a:rPr lang="en-US" dirty="0"/>
              <a:t> ipsum.</a:t>
            </a:r>
          </a:p>
          <a:p>
            <a:pPr marL="0" indent="0">
              <a:buNone/>
            </a:pPr>
            <a:r>
              <a:rPr lang="en-US" b="1" dirty="0"/>
              <a:t>Manually Bolded Text:</a:t>
            </a:r>
            <a:endParaRPr lang="en-US" dirty="0"/>
          </a:p>
          <a:p>
            <a:pPr marL="0" indent="0">
              <a:buNone/>
            </a:pPr>
            <a:r>
              <a:rPr lang="en-US" dirty="0"/>
              <a:t>Maecenas in </a:t>
            </a:r>
            <a:r>
              <a:rPr lang="en-US" dirty="0" err="1"/>
              <a:t>nulla</a:t>
            </a:r>
            <a:r>
              <a:rPr lang="en-US" dirty="0"/>
              <a:t> sit </a:t>
            </a:r>
            <a:r>
              <a:rPr lang="en-US" dirty="0" err="1"/>
              <a:t>amet</a:t>
            </a:r>
            <a:r>
              <a:rPr lang="en-US" dirty="0"/>
              <a:t> </a:t>
            </a:r>
            <a:r>
              <a:rPr lang="en-US" dirty="0" err="1"/>
              <a:t>nunc</a:t>
            </a:r>
            <a:r>
              <a:rPr lang="en-US" dirty="0"/>
              <a:t> cursus </a:t>
            </a:r>
            <a:r>
              <a:rPr lang="en-US" dirty="0" err="1"/>
              <a:t>pulvinar</a:t>
            </a:r>
            <a:r>
              <a:rPr lang="en-US" dirty="0"/>
              <a:t> et.</a:t>
            </a:r>
          </a:p>
        </p:txBody>
      </p:sp>
      <p:sp>
        <p:nvSpPr>
          <p:cNvPr id="7" name="Text Placeholder 6"/>
          <p:cNvSpPr>
            <a:spLocks noGrp="1"/>
          </p:cNvSpPr>
          <p:nvPr>
            <p:ph type="body" sz="quarter" idx="3"/>
          </p:nvPr>
        </p:nvSpPr>
        <p:spPr>
          <a:xfrm>
            <a:off x="4812664" y="1554935"/>
            <a:ext cx="4041775" cy="639762"/>
          </a:xfrm>
        </p:spPr>
        <p:txBody>
          <a:bodyPr/>
          <a:lstStyle/>
          <a:p>
            <a:r>
              <a:rPr lang="en-US" dirty="0"/>
              <a:t>Good Example</a:t>
            </a:r>
          </a:p>
        </p:txBody>
      </p:sp>
      <p:sp>
        <p:nvSpPr>
          <p:cNvPr id="8" name="Content Placeholder 7"/>
          <p:cNvSpPr>
            <a:spLocks noGrp="1"/>
          </p:cNvSpPr>
          <p:nvPr>
            <p:ph sz="quarter" idx="4"/>
          </p:nvPr>
        </p:nvSpPr>
        <p:spPr>
          <a:xfrm>
            <a:off x="4812664" y="2412274"/>
            <a:ext cx="3706495" cy="360828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buNone/>
            </a:pPr>
            <a:r>
              <a:rPr lang="en-US" sz="4000" dirty="0"/>
              <a:t>Heading 2</a:t>
            </a:r>
          </a:p>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0" indent="0">
              <a:buNone/>
            </a:pPr>
            <a:r>
              <a:rPr lang="en-US" sz="3300" dirty="0"/>
              <a:t>Heading 3</a:t>
            </a:r>
          </a:p>
          <a:p>
            <a:pPr marL="0" indent="0">
              <a:buNone/>
            </a:pPr>
            <a:r>
              <a:rPr lang="en-US" dirty="0" err="1"/>
              <a:t>Donec</a:t>
            </a:r>
            <a:r>
              <a:rPr lang="en-US" dirty="0"/>
              <a:t> </a:t>
            </a:r>
            <a:r>
              <a:rPr lang="en-US" dirty="0" err="1"/>
              <a:t>sem</a:t>
            </a:r>
            <a:r>
              <a:rPr lang="en-US" dirty="0"/>
              <a:t> nisi, </a:t>
            </a:r>
            <a:r>
              <a:rPr lang="en-US" dirty="0" err="1"/>
              <a:t>condimentum</a:t>
            </a:r>
            <a:r>
              <a:rPr lang="en-US" dirty="0"/>
              <a:t> id lorem </a:t>
            </a:r>
            <a:r>
              <a:rPr lang="en-US" dirty="0" err="1"/>
              <a:t>accumsan</a:t>
            </a:r>
            <a:r>
              <a:rPr lang="en-US" dirty="0"/>
              <a:t>, </a:t>
            </a:r>
            <a:r>
              <a:rPr lang="en-US" dirty="0" err="1"/>
              <a:t>imperdiet</a:t>
            </a:r>
            <a:r>
              <a:rPr lang="en-US" dirty="0"/>
              <a:t>.</a:t>
            </a:r>
          </a:p>
          <a:p>
            <a:pPr marL="0" indent="0">
              <a:buNone/>
            </a:pPr>
            <a:r>
              <a:rPr lang="en-US" sz="4000" dirty="0"/>
              <a:t>Heading 2</a:t>
            </a:r>
          </a:p>
          <a:p>
            <a:pPr marL="0" indent="0">
              <a:buNone/>
            </a:pPr>
            <a:r>
              <a:rPr lang="en-US" dirty="0" err="1"/>
              <a:t>Fusce</a:t>
            </a:r>
            <a:r>
              <a:rPr lang="en-US" dirty="0"/>
              <a:t> at nisi </a:t>
            </a:r>
            <a:r>
              <a:rPr lang="en-US" dirty="0" err="1"/>
              <a:t>pellentesque</a:t>
            </a:r>
            <a:r>
              <a:rPr lang="en-US" dirty="0"/>
              <a:t>, </a:t>
            </a:r>
            <a:r>
              <a:rPr lang="en-US" dirty="0" err="1"/>
              <a:t>lobortis</a:t>
            </a:r>
            <a:r>
              <a:rPr lang="en-US" dirty="0"/>
              <a:t> </a:t>
            </a:r>
            <a:r>
              <a:rPr lang="en-US" dirty="0" err="1"/>
              <a:t>sapien</a:t>
            </a:r>
            <a:r>
              <a:rPr lang="en-US" dirty="0"/>
              <a:t> </a:t>
            </a:r>
            <a:r>
              <a:rPr lang="en-US" dirty="0" err="1"/>
              <a:t>sed</a:t>
            </a:r>
            <a:r>
              <a:rPr lang="en-US" dirty="0"/>
              <a:t>, </a:t>
            </a:r>
            <a:r>
              <a:rPr lang="en-US" dirty="0" err="1"/>
              <a:t>vehicula</a:t>
            </a:r>
            <a:r>
              <a:rPr lang="en-US" dirty="0"/>
              <a:t> ipsum.</a:t>
            </a:r>
          </a:p>
          <a:p>
            <a:pPr marL="0" indent="0">
              <a:buNone/>
            </a:pPr>
            <a:r>
              <a:rPr lang="en-US" sz="3300" dirty="0"/>
              <a:t>Heading 3</a:t>
            </a:r>
          </a:p>
          <a:p>
            <a:pPr marL="0" indent="0">
              <a:buNone/>
            </a:pPr>
            <a:r>
              <a:rPr lang="en-US" dirty="0"/>
              <a:t>Maecenas in </a:t>
            </a:r>
            <a:r>
              <a:rPr lang="en-US" dirty="0" err="1"/>
              <a:t>nulla</a:t>
            </a:r>
            <a:r>
              <a:rPr lang="en-US" dirty="0"/>
              <a:t> sit </a:t>
            </a:r>
            <a:r>
              <a:rPr lang="en-US" dirty="0" err="1"/>
              <a:t>amet</a:t>
            </a:r>
            <a:r>
              <a:rPr lang="en-US" dirty="0"/>
              <a:t> </a:t>
            </a:r>
            <a:r>
              <a:rPr lang="en-US" dirty="0" err="1"/>
              <a:t>nunc</a:t>
            </a:r>
            <a:r>
              <a:rPr lang="en-US" dirty="0"/>
              <a:t> cursus </a:t>
            </a:r>
            <a:r>
              <a:rPr lang="en-US" dirty="0" err="1"/>
              <a:t>pulvinar</a:t>
            </a:r>
            <a:r>
              <a:rPr lang="en-US" dirty="0"/>
              <a:t> et.</a:t>
            </a:r>
          </a:p>
        </p:txBody>
      </p:sp>
    </p:spTree>
    <p:extLst>
      <p:ext uri="{BB962C8B-B14F-4D97-AF65-F5344CB8AC3E}">
        <p14:creationId xmlns:p14="http://schemas.microsoft.com/office/powerpoint/2010/main" val="312371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247"/>
            <a:ext cx="8229600" cy="1143000"/>
          </a:xfrm>
        </p:spPr>
        <p:txBody>
          <a:bodyPr>
            <a:normAutofit/>
          </a:bodyPr>
          <a:lstStyle/>
          <a:p>
            <a:r>
              <a:rPr lang="en-US" dirty="0"/>
              <a:t>Links: write good ones!</a:t>
            </a:r>
          </a:p>
        </p:txBody>
      </p:sp>
      <p:sp>
        <p:nvSpPr>
          <p:cNvPr id="3" name="Content Placeholder 2"/>
          <p:cNvSpPr>
            <a:spLocks noGrp="1"/>
          </p:cNvSpPr>
          <p:nvPr>
            <p:ph idx="1"/>
          </p:nvPr>
        </p:nvSpPr>
        <p:spPr>
          <a:xfrm>
            <a:off x="457200" y="1712742"/>
            <a:ext cx="8229600" cy="4371536"/>
          </a:xfrm>
        </p:spPr>
        <p:txBody>
          <a:bodyPr/>
          <a:lstStyle/>
          <a:p>
            <a:pPr marL="0" indent="0">
              <a:buNone/>
            </a:pPr>
            <a:r>
              <a:rPr lang="en-US" dirty="0"/>
              <a:t>BAD LINKS YOU SHOULD NEVER EVER DO.</a:t>
            </a:r>
            <a:endParaRPr lang="en-US" dirty="0">
              <a:hlinkClick r:id="rId2"/>
            </a:endParaRPr>
          </a:p>
          <a:p>
            <a:r>
              <a:rPr lang="en-US" dirty="0">
                <a:hlinkClick r:id="rId2"/>
              </a:rPr>
              <a:t>Click here</a:t>
            </a:r>
            <a:endParaRPr lang="en-US" dirty="0"/>
          </a:p>
          <a:p>
            <a:r>
              <a:rPr lang="en-US" dirty="0">
                <a:hlinkClick r:id="rId2"/>
              </a:rPr>
              <a:t>here </a:t>
            </a:r>
            <a:endParaRPr lang="en-US" dirty="0"/>
          </a:p>
          <a:p>
            <a:r>
              <a:rPr lang="en-US" dirty="0">
                <a:hlinkClick r:id="rId2"/>
              </a:rPr>
              <a:t>Follow this link</a:t>
            </a:r>
            <a:endParaRPr lang="en-US" dirty="0"/>
          </a:p>
          <a:p>
            <a:r>
              <a:rPr lang="en-US" dirty="0">
                <a:hlinkClick r:id="rId2"/>
              </a:rPr>
              <a:t>Link</a:t>
            </a:r>
            <a:endParaRPr lang="en-US" dirty="0"/>
          </a:p>
          <a:p>
            <a:r>
              <a:rPr lang="en-US" dirty="0">
                <a:hlinkClick r:id="rId2"/>
              </a:rPr>
              <a:t>Go</a:t>
            </a:r>
            <a:endParaRPr lang="en-US" dirty="0"/>
          </a:p>
          <a:p>
            <a:r>
              <a:rPr lang="en-US" dirty="0"/>
              <a:t>…others?</a:t>
            </a:r>
          </a:p>
          <a:p>
            <a:endParaRPr lang="en-US" dirty="0"/>
          </a:p>
        </p:txBody>
      </p:sp>
    </p:spTree>
    <p:extLst>
      <p:ext uri="{BB962C8B-B14F-4D97-AF65-F5344CB8AC3E}">
        <p14:creationId xmlns:p14="http://schemas.microsoft.com/office/powerpoint/2010/main" val="306554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247"/>
            <a:ext cx="8229600" cy="1143000"/>
          </a:xfrm>
        </p:spPr>
        <p:txBody>
          <a:bodyPr/>
          <a:lstStyle/>
          <a:p>
            <a:r>
              <a:rPr lang="en-US" dirty="0"/>
              <a:t>Links: write good ones!</a:t>
            </a:r>
          </a:p>
        </p:txBody>
      </p:sp>
      <p:sp>
        <p:nvSpPr>
          <p:cNvPr id="5" name="Content Placeholder 4"/>
          <p:cNvSpPr>
            <a:spLocks noGrp="1"/>
          </p:cNvSpPr>
          <p:nvPr>
            <p:ph idx="1"/>
          </p:nvPr>
        </p:nvSpPr>
        <p:spPr/>
        <p:txBody>
          <a:bodyPr vert="horz" lIns="91440" tIns="45720" rIns="91440" bIns="45720" rtlCol="0" anchor="t">
            <a:normAutofit/>
          </a:bodyPr>
          <a:lstStyle/>
          <a:p>
            <a:r>
              <a:rPr lang="en-US" dirty="0"/>
              <a:t>Screen reader users scan by links only, so they must make sense on their own out of context.</a:t>
            </a:r>
            <a:endParaRPr lang="en-US" dirty="0">
              <a:cs typeface="Calibri"/>
            </a:endParaRPr>
          </a:p>
          <a:p>
            <a:endParaRPr lang="en-US" dirty="0">
              <a:cs typeface="Calibri"/>
            </a:endParaRPr>
          </a:p>
          <a:p>
            <a:r>
              <a:rPr lang="en-US" i="1" dirty="0">
                <a:cs typeface="Calibri"/>
              </a:rPr>
              <a:t>All users</a:t>
            </a:r>
            <a:r>
              <a:rPr lang="en-US" dirty="0">
                <a:cs typeface="Calibri"/>
              </a:rPr>
              <a:t> give pause before following links which aren't clear of their operation or destination.</a:t>
            </a:r>
          </a:p>
        </p:txBody>
      </p:sp>
    </p:spTree>
    <p:extLst>
      <p:ext uri="{BB962C8B-B14F-4D97-AF65-F5344CB8AC3E}">
        <p14:creationId xmlns:p14="http://schemas.microsoft.com/office/powerpoint/2010/main" val="180869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Example (sighted person)</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Data from the prototype, which bears a logo </a:t>
            </a:r>
            <a:r>
              <a:rPr lang="en-US" dirty="0">
                <a:hlinkClick r:id="rId2"/>
              </a:rPr>
              <a:t>Bozeman second-graders</a:t>
            </a:r>
            <a:r>
              <a:rPr lang="en-US" dirty="0"/>
              <a:t> designed, is being transmitted to MSU on a weekly basis, allowing </a:t>
            </a:r>
            <a:r>
              <a:rPr lang="en-US" dirty="0" err="1"/>
              <a:t>LaMeres</a:t>
            </a:r>
            <a:r>
              <a:rPr lang="en-US" dirty="0"/>
              <a:t> and his team to measure the computer's performance. The prototype will return to MSU for final analysis after six months of being tested on the ISS. More information can be found </a:t>
            </a:r>
            <a:r>
              <a:rPr lang="en-US" dirty="0">
                <a:hlinkClick r:id="rId3"/>
              </a:rPr>
              <a:t>here</a:t>
            </a:r>
            <a:r>
              <a:rPr lang="en-US" dirty="0"/>
              <a:t>.</a:t>
            </a:r>
          </a:p>
        </p:txBody>
      </p:sp>
    </p:spTree>
    <p:extLst>
      <p:ext uri="{BB962C8B-B14F-4D97-AF65-F5344CB8AC3E}">
        <p14:creationId xmlns:p14="http://schemas.microsoft.com/office/powerpoint/2010/main" val="3190361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Example (screen reader)</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solidFill>
                  <a:schemeClr val="bg1"/>
                </a:solidFill>
              </a:rPr>
              <a:t>Data from the prototype, which bears a logo </a:t>
            </a:r>
            <a:r>
              <a:rPr lang="en-US" u="sng" dirty="0">
                <a:hlinkClick r:id="rId2"/>
              </a:rPr>
              <a:t>Bozeman second-graders</a:t>
            </a:r>
            <a:r>
              <a:rPr lang="en-US" dirty="0">
                <a:solidFill>
                  <a:schemeClr val="bg1"/>
                </a:solidFill>
              </a:rPr>
              <a:t> designed, is being transmitted to MSU on a weekly basis, allowing </a:t>
            </a:r>
            <a:r>
              <a:rPr lang="en-US" dirty="0" err="1">
                <a:solidFill>
                  <a:schemeClr val="bg1"/>
                </a:solidFill>
              </a:rPr>
              <a:t>LaMeres</a:t>
            </a:r>
            <a:r>
              <a:rPr lang="en-US" dirty="0">
                <a:solidFill>
                  <a:schemeClr val="bg1"/>
                </a:solidFill>
              </a:rPr>
              <a:t> and his team to measure the computer's performance. The prototype will return to MSU for final analysis after six months of being tested on the ISS. More information can be found </a:t>
            </a:r>
            <a:r>
              <a:rPr lang="en-US" dirty="0">
                <a:hlinkClick r:id="rId3"/>
              </a:rPr>
              <a:t>here</a:t>
            </a:r>
            <a:r>
              <a:rPr lang="en-US" dirty="0">
                <a:solidFill>
                  <a:schemeClr val="bg1"/>
                </a:solidFill>
              </a:rPr>
              <a:t>.</a:t>
            </a:r>
          </a:p>
        </p:txBody>
      </p:sp>
    </p:spTree>
    <p:extLst>
      <p:ext uri="{BB962C8B-B14F-4D97-AF65-F5344CB8AC3E}">
        <p14:creationId xmlns:p14="http://schemas.microsoft.com/office/powerpoint/2010/main" val="333177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668" y="1600200"/>
            <a:ext cx="6365630" cy="1726809"/>
          </a:xfrm>
        </p:spPr>
        <p:txBody>
          <a:bodyPr>
            <a:normAutofit fontScale="92500" lnSpcReduction="10000"/>
          </a:bodyPr>
          <a:lstStyle/>
          <a:p>
            <a:pPr marL="0" indent="0" algn="ctr">
              <a:buNone/>
            </a:pPr>
            <a:r>
              <a:rPr lang="en-US" sz="4000" dirty="0"/>
              <a:t>That was not very helpful. </a:t>
            </a:r>
          </a:p>
          <a:p>
            <a:pPr marL="0" indent="0" algn="ctr">
              <a:buNone/>
            </a:pPr>
            <a:r>
              <a:rPr lang="en-US" sz="4000" dirty="0"/>
              <a:t>Let’s try some alternative content and link text!</a:t>
            </a:r>
          </a:p>
        </p:txBody>
      </p:sp>
    </p:spTree>
    <p:extLst>
      <p:ext uri="{BB962C8B-B14F-4D97-AF65-F5344CB8AC3E}">
        <p14:creationId xmlns:p14="http://schemas.microsoft.com/office/powerpoint/2010/main" val="840410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800"/>
            <a:ext cx="8229600" cy="2215038"/>
          </a:xfrm>
        </p:spPr>
        <p:txBody>
          <a:bodyPr>
            <a:normAutofit/>
          </a:bodyPr>
          <a:lstStyle/>
          <a:p>
            <a:r>
              <a:rPr lang="en-US" dirty="0"/>
              <a:t>You have just excluded this person from seeing your website. </a:t>
            </a:r>
            <a:br>
              <a:rPr lang="en-US" dirty="0"/>
            </a:br>
            <a:endParaRPr lang="en-US" dirty="0"/>
          </a:p>
        </p:txBody>
      </p:sp>
    </p:spTree>
    <p:extLst>
      <p:ext uri="{BB962C8B-B14F-4D97-AF65-F5344CB8AC3E}">
        <p14:creationId xmlns:p14="http://schemas.microsoft.com/office/powerpoint/2010/main" val="1186202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Example (sighted person)</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t>Data from the prototype, which bears a </a:t>
            </a:r>
            <a:r>
              <a:rPr lang="en-US" dirty="0">
                <a:hlinkClick r:id="rId2"/>
              </a:rPr>
              <a:t>logo Bozeman second-graders designed</a:t>
            </a:r>
            <a:r>
              <a:rPr lang="en-US" dirty="0"/>
              <a:t>, is being transmitted to MSU on a weekly basis, allowing </a:t>
            </a:r>
            <a:r>
              <a:rPr lang="en-US" dirty="0" err="1"/>
              <a:t>LaMeres</a:t>
            </a:r>
            <a:r>
              <a:rPr lang="en-US" dirty="0"/>
              <a:t> and his team to measure the computer's performance. The prototype will return to MSU for final analysis after six months of being tested on the ISS. </a:t>
            </a:r>
            <a:r>
              <a:rPr lang="en-US" dirty="0">
                <a:hlinkClick r:id="rId3"/>
              </a:rPr>
              <a:t>Read more on </a:t>
            </a:r>
            <a:r>
              <a:rPr lang="en-US" dirty="0" err="1">
                <a:hlinkClick r:id="rId3"/>
              </a:rPr>
              <a:t>LaMeres</a:t>
            </a:r>
            <a:r>
              <a:rPr lang="en-US" dirty="0">
                <a:hlinkClick r:id="rId3"/>
              </a:rPr>
              <a:t> and the ISS tests</a:t>
            </a:r>
            <a:r>
              <a:rPr lang="en-US" dirty="0"/>
              <a:t>.</a:t>
            </a:r>
          </a:p>
        </p:txBody>
      </p:sp>
    </p:spTree>
    <p:extLst>
      <p:ext uri="{BB962C8B-B14F-4D97-AF65-F5344CB8AC3E}">
        <p14:creationId xmlns:p14="http://schemas.microsoft.com/office/powerpoint/2010/main" val="3185356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Example (screen reader)</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US" dirty="0">
                <a:solidFill>
                  <a:schemeClr val="bg1"/>
                </a:solidFill>
              </a:rPr>
              <a:t>Data from the prototype, which bears a </a:t>
            </a:r>
            <a:r>
              <a:rPr lang="en-US" dirty="0">
                <a:solidFill>
                  <a:schemeClr val="tx1"/>
                </a:solidFill>
                <a:hlinkClick r:id="rId2"/>
              </a:rPr>
              <a:t>logo </a:t>
            </a:r>
            <a:r>
              <a:rPr lang="en-US" dirty="0">
                <a:hlinkClick r:id="rId2"/>
              </a:rPr>
              <a:t>Bozeman second-graders</a:t>
            </a:r>
            <a:r>
              <a:rPr lang="en-US" dirty="0">
                <a:solidFill>
                  <a:schemeClr val="tx1"/>
                </a:solidFill>
                <a:hlinkClick r:id="rId2"/>
              </a:rPr>
              <a:t> designed</a:t>
            </a:r>
            <a:r>
              <a:rPr lang="en-US" dirty="0">
                <a:solidFill>
                  <a:schemeClr val="bg1"/>
                </a:solidFill>
              </a:rPr>
              <a:t>, is being transmitted to MSU on a weekly basis, allowing </a:t>
            </a:r>
            <a:r>
              <a:rPr lang="en-US" dirty="0" err="1">
                <a:solidFill>
                  <a:schemeClr val="bg1"/>
                </a:solidFill>
              </a:rPr>
              <a:t>LaMeres</a:t>
            </a:r>
            <a:r>
              <a:rPr lang="en-US" dirty="0">
                <a:solidFill>
                  <a:schemeClr val="bg1"/>
                </a:solidFill>
              </a:rPr>
              <a:t> and his team to measure the computer's performance. The prototype will return to MSU for final analysis after six months of being tested on the ISS. </a:t>
            </a:r>
            <a:r>
              <a:rPr lang="en-US" dirty="0">
                <a:hlinkClick r:id="rId3"/>
              </a:rPr>
              <a:t>Read more on </a:t>
            </a:r>
            <a:r>
              <a:rPr lang="en-US" dirty="0" err="1">
                <a:hlinkClick r:id="rId3"/>
              </a:rPr>
              <a:t>LaMeres</a:t>
            </a:r>
            <a:r>
              <a:rPr lang="en-US" dirty="0">
                <a:hlinkClick r:id="rId3"/>
              </a:rPr>
              <a:t> and the ISS tests</a:t>
            </a:r>
            <a:r>
              <a:rPr lang="en-US" dirty="0">
                <a:solidFill>
                  <a:schemeClr val="bg1"/>
                </a:solidFill>
              </a:rPr>
              <a:t>.</a:t>
            </a:r>
          </a:p>
        </p:txBody>
      </p:sp>
    </p:spTree>
    <p:extLst>
      <p:ext uri="{BB962C8B-B14F-4D97-AF65-F5344CB8AC3E}">
        <p14:creationId xmlns:p14="http://schemas.microsoft.com/office/powerpoint/2010/main" val="2550549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Color</a:t>
            </a:r>
          </a:p>
        </p:txBody>
      </p:sp>
      <p:sp>
        <p:nvSpPr>
          <p:cNvPr id="9" name="Content Placeholder 8"/>
          <p:cNvSpPr>
            <a:spLocks noGrp="1"/>
          </p:cNvSpPr>
          <p:nvPr>
            <p:ph idx="1"/>
          </p:nvPr>
        </p:nvSpPr>
        <p:spPr/>
        <p:txBody>
          <a:bodyPr/>
          <a:lstStyle/>
          <a:p>
            <a:r>
              <a:rPr lang="en-US" dirty="0"/>
              <a:t>Don't rely on color alone to convey meaning. </a:t>
            </a:r>
          </a:p>
        </p:txBody>
      </p:sp>
    </p:spTree>
    <p:extLst>
      <p:ext uri="{BB962C8B-B14F-4D97-AF65-F5344CB8AC3E}">
        <p14:creationId xmlns:p14="http://schemas.microsoft.com/office/powerpoint/2010/main" val="66838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023425"/>
            <a:ext cx="8229600" cy="4525963"/>
          </a:xfrm>
        </p:spPr>
        <p:txBody>
          <a:bodyPr>
            <a:normAutofit lnSpcReduction="10000"/>
          </a:bodyPr>
          <a:lstStyle/>
          <a:p>
            <a:r>
              <a:rPr lang="en-US" dirty="0"/>
              <a:t>Completely blind people cannot see any colors.</a:t>
            </a:r>
          </a:p>
          <a:p>
            <a:r>
              <a:rPr lang="en-US" dirty="0"/>
              <a:t>People with low vision may be able to see some or most colors but they may be difficult to distinguish.</a:t>
            </a:r>
          </a:p>
          <a:p>
            <a:r>
              <a:rPr lang="en-US" dirty="0"/>
              <a:t>People with color-blindness</a:t>
            </a:r>
          </a:p>
          <a:p>
            <a:pPr lvl="1"/>
            <a:r>
              <a:rPr lang="en-US" dirty="0"/>
              <a:t>May be able to see most colors just fine.</a:t>
            </a:r>
          </a:p>
          <a:p>
            <a:pPr lvl="1"/>
            <a:r>
              <a:rPr lang="en-US" dirty="0"/>
              <a:t>May not be able to distinguish certain combinations of colors, such as reds and greens.</a:t>
            </a:r>
          </a:p>
        </p:txBody>
      </p:sp>
    </p:spTree>
    <p:extLst>
      <p:ext uri="{BB962C8B-B14F-4D97-AF65-F5344CB8AC3E}">
        <p14:creationId xmlns:p14="http://schemas.microsoft.com/office/powerpoint/2010/main" val="755329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Sample Color Blindness Test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7019" y="1571812"/>
            <a:ext cx="4649961" cy="4525963"/>
          </a:xfrm>
          <a:prstGeom prst="rect">
            <a:avLst/>
          </a:prstGeom>
        </p:spPr>
      </p:pic>
    </p:spTree>
    <p:extLst>
      <p:ext uri="{BB962C8B-B14F-4D97-AF65-F5344CB8AC3E}">
        <p14:creationId xmlns:p14="http://schemas.microsoft.com/office/powerpoint/2010/main" val="776160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163" y="1444335"/>
            <a:ext cx="5245673"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97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Protanopia</a:t>
            </a:r>
            <a:r>
              <a:rPr lang="en-US" dirty="0"/>
              <a:t> (red - green)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782" y="1444335"/>
            <a:ext cx="5288436"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914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Tritanopia</a:t>
            </a:r>
            <a:r>
              <a:rPr lang="en-US" dirty="0"/>
              <a:t> (blue - yellow)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782" y="1454744"/>
            <a:ext cx="5288436" cy="4505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626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Example</a:t>
            </a:r>
          </a:p>
        </p:txBody>
      </p:sp>
      <p:sp>
        <p:nvSpPr>
          <p:cNvPr id="8" name="Text Placeholder 7"/>
          <p:cNvSpPr>
            <a:spLocks noGrp="1"/>
          </p:cNvSpPr>
          <p:nvPr>
            <p:ph type="body" idx="1"/>
          </p:nvPr>
        </p:nvSpPr>
        <p:spPr/>
        <p:txBody>
          <a:bodyPr/>
          <a:lstStyle/>
          <a:p>
            <a:r>
              <a:rPr lang="en-US" dirty="0"/>
              <a:t>Bad Example</a:t>
            </a:r>
          </a:p>
        </p:txBody>
      </p:sp>
      <p:sp>
        <p:nvSpPr>
          <p:cNvPr id="10" name="Text Placeholder 9"/>
          <p:cNvSpPr>
            <a:spLocks noGrp="1"/>
          </p:cNvSpPr>
          <p:nvPr>
            <p:ph type="body" sz="quarter" idx="3"/>
          </p:nvPr>
        </p:nvSpPr>
        <p:spPr/>
        <p:txBody>
          <a:bodyPr/>
          <a:lstStyle/>
          <a:p>
            <a:r>
              <a:rPr lang="en-US" dirty="0"/>
              <a:t>Good Example</a:t>
            </a:r>
          </a:p>
        </p:txBody>
      </p:sp>
      <p:sp>
        <p:nvSpPr>
          <p:cNvPr id="11" name="Content Placeholder 10"/>
          <p:cNvSpPr>
            <a:spLocks noGrp="1"/>
          </p:cNvSpPr>
          <p:nvPr>
            <p:ph sz="quarter" idx="4"/>
          </p:nvPr>
        </p:nvSpPr>
        <p:spPr>
          <a:xfrm>
            <a:off x="4645025" y="2174875"/>
            <a:ext cx="4041775" cy="1347644"/>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0" indent="0">
              <a:buNone/>
            </a:pPr>
            <a:r>
              <a:rPr lang="en-US" b="1" dirty="0">
                <a:solidFill>
                  <a:schemeClr val="bg1"/>
                </a:solidFill>
              </a:rPr>
              <a:t>Important: </a:t>
            </a:r>
            <a:r>
              <a:rPr lang="en-US" dirty="0">
                <a:solidFill>
                  <a:schemeClr val="bg1"/>
                </a:solidFill>
              </a:rPr>
              <a:t>Midterms are due on my desk by 5pm Thursday February 26, 2017.</a:t>
            </a:r>
          </a:p>
        </p:txBody>
      </p:sp>
      <p:sp>
        <p:nvSpPr>
          <p:cNvPr id="13" name="Content Placeholder 10"/>
          <p:cNvSpPr>
            <a:spLocks noGrp="1"/>
          </p:cNvSpPr>
          <p:nvPr>
            <p:ph sz="half" idx="2"/>
          </p:nvPr>
        </p:nvSpPr>
        <p:spPr>
          <a:xfrm>
            <a:off x="529391" y="2162815"/>
            <a:ext cx="4040188" cy="1718115"/>
          </a:xfrm>
          <a:solidFill>
            <a:schemeClr val="bg1"/>
          </a:solidFill>
        </p:spPr>
        <p:txBody>
          <a:bodyPr>
            <a:normAutofit/>
          </a:bodyPr>
          <a:lstStyle/>
          <a:p>
            <a:pPr marL="0" indent="0">
              <a:buNone/>
            </a:pPr>
            <a:r>
              <a:rPr lang="en-US" dirty="0">
                <a:solidFill>
                  <a:schemeClr val="accent2">
                    <a:lumMod val="75000"/>
                  </a:schemeClr>
                </a:solidFill>
              </a:rPr>
              <a:t>Midterms are due on my desk by 5pm Thursday February 26, 2017.</a:t>
            </a:r>
          </a:p>
        </p:txBody>
      </p:sp>
    </p:spTree>
    <p:extLst>
      <p:ext uri="{BB962C8B-B14F-4D97-AF65-F5344CB8AC3E}">
        <p14:creationId xmlns:p14="http://schemas.microsoft.com/office/powerpoint/2010/main" val="1610962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a:rPr>
              <a:t>Converting Documents to Webpages </a:t>
            </a:r>
            <a:endParaRPr lang="en-US" dirty="0"/>
          </a:p>
        </p:txBody>
      </p:sp>
      <p:sp>
        <p:nvSpPr>
          <p:cNvPr id="3" name="Content Placeholder 2"/>
          <p:cNvSpPr>
            <a:spLocks noGrp="1"/>
          </p:cNvSpPr>
          <p:nvPr>
            <p:ph idx="1"/>
          </p:nvPr>
        </p:nvSpPr>
        <p:spPr>
          <a:xfrm>
            <a:off x="457200" y="1600200"/>
            <a:ext cx="8229600" cy="996322"/>
          </a:xfrm>
        </p:spPr>
        <p:txBody>
          <a:bodyPr vert="horz" lIns="91440" tIns="45720" rIns="91440" bIns="45720" rtlCol="0" anchor="t">
            <a:normAutofit fontScale="85000" lnSpcReduction="10000"/>
          </a:bodyPr>
          <a:lstStyle/>
          <a:p>
            <a:r>
              <a:rPr lang="en-US" dirty="0"/>
              <a:t>Web pages are accessible when created in our</a:t>
            </a:r>
            <a:r>
              <a:rPr lang="en-US" dirty="0">
                <a:cs typeface="Calibri"/>
              </a:rPr>
              <a:t> CMS</a:t>
            </a:r>
            <a:endParaRPr lang="en-US" dirty="0"/>
          </a:p>
          <a:p>
            <a:pPr lvl="1"/>
            <a:r>
              <a:rPr lang="en-US" dirty="0"/>
              <a:t>Documents could be a download link on the page.</a:t>
            </a:r>
            <a:endParaRPr lang="en-US" dirty="0">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546" y="3225172"/>
            <a:ext cx="2722417" cy="2722417"/>
          </a:xfrm>
          <a:prstGeom prst="rect">
            <a:avLst/>
          </a:prstGeom>
        </p:spPr>
      </p:pic>
      <p:sp>
        <p:nvSpPr>
          <p:cNvPr id="6" name="Content Placeholder 2">
            <a:extLst>
              <a:ext uri="{FF2B5EF4-FFF2-40B4-BE49-F238E27FC236}">
                <a16:creationId xmlns:a16="http://schemas.microsoft.com/office/drawing/2014/main" id="{4244EE4D-AB74-43EB-91CC-8EE4A88D6667}"/>
              </a:ext>
            </a:extLst>
          </p:cNvPr>
          <p:cNvSpPr txBox="1">
            <a:spLocks/>
          </p:cNvSpPr>
          <p:nvPr/>
        </p:nvSpPr>
        <p:spPr>
          <a:xfrm>
            <a:off x="457200" y="2599426"/>
            <a:ext cx="5830592" cy="321762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cs typeface="Calibri"/>
              </a:rPr>
              <a:t>Documents cannot just be stuck on a webpage as a download. </a:t>
            </a:r>
          </a:p>
          <a:p>
            <a:r>
              <a:rPr lang="en-US" sz="2800" dirty="0">
                <a:cs typeface="Calibri"/>
              </a:rPr>
              <a:t>Some Document formats:</a:t>
            </a:r>
          </a:p>
          <a:p>
            <a:pPr lvl="1"/>
            <a:r>
              <a:rPr lang="en-US" sz="2400" dirty="0">
                <a:cs typeface="Calibri"/>
              </a:rPr>
              <a:t>PDF</a:t>
            </a:r>
          </a:p>
          <a:p>
            <a:pPr lvl="1"/>
            <a:r>
              <a:rPr lang="en-US" sz="2400" dirty="0">
                <a:cs typeface="Calibri"/>
              </a:rPr>
              <a:t>DOC</a:t>
            </a:r>
          </a:p>
          <a:p>
            <a:pPr lvl="1"/>
            <a:r>
              <a:rPr lang="en-US" sz="2400" dirty="0">
                <a:cs typeface="Calibri"/>
              </a:rPr>
              <a:t>EXCEL</a:t>
            </a:r>
          </a:p>
          <a:p>
            <a:pPr lvl="1"/>
            <a:r>
              <a:rPr lang="en-US" sz="2400" dirty="0">
                <a:cs typeface="Calibri"/>
              </a:rPr>
              <a:t>POWERPOINT</a:t>
            </a:r>
          </a:p>
        </p:txBody>
      </p:sp>
    </p:spTree>
    <p:extLst>
      <p:ext uri="{BB962C8B-B14F-4D97-AF65-F5344CB8AC3E}">
        <p14:creationId xmlns:p14="http://schemas.microsoft.com/office/powerpoint/2010/main" val="409295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Accessibility is our moral imperative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What if…</a:t>
            </a:r>
          </a:p>
          <a:p>
            <a:pPr marL="457200" lvl="1" indent="0">
              <a:buNone/>
            </a:pPr>
            <a:r>
              <a:rPr lang="en-US" dirty="0"/>
              <a:t>…they </a:t>
            </a:r>
            <a:r>
              <a:rPr lang="en-US" i="1" dirty="0"/>
              <a:t>need </a:t>
            </a:r>
            <a:r>
              <a:rPr lang="en-US" dirty="0"/>
              <a:t>the information on your site for a life-or-death reason?</a:t>
            </a:r>
          </a:p>
          <a:p>
            <a:pPr marL="457200" lvl="1" indent="0">
              <a:buNone/>
            </a:pPr>
            <a:r>
              <a:rPr lang="en-US" dirty="0"/>
              <a:t>…they cannot complete their required homework without this website?</a:t>
            </a:r>
          </a:p>
          <a:p>
            <a:pPr lvl="1">
              <a:buNone/>
            </a:pPr>
            <a:r>
              <a:rPr lang="en-US" dirty="0">
                <a:cs typeface="Calibri"/>
              </a:rPr>
              <a:t>…this is your big donor to save your lab?</a:t>
            </a:r>
            <a:endParaRPr lang="en-US" dirty="0"/>
          </a:p>
        </p:txBody>
      </p:sp>
    </p:spTree>
    <p:extLst>
      <p:ext uri="{BB962C8B-B14F-4D97-AF65-F5344CB8AC3E}">
        <p14:creationId xmlns:p14="http://schemas.microsoft.com/office/powerpoint/2010/main" val="1663109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and Audio</a:t>
            </a:r>
          </a:p>
        </p:txBody>
      </p:sp>
      <p:sp>
        <p:nvSpPr>
          <p:cNvPr id="3" name="Content Placeholder 2"/>
          <p:cNvSpPr>
            <a:spLocks noGrp="1"/>
          </p:cNvSpPr>
          <p:nvPr>
            <p:ph idx="1"/>
          </p:nvPr>
        </p:nvSpPr>
        <p:spPr/>
        <p:txBody>
          <a:bodyPr>
            <a:normAutofit/>
          </a:bodyPr>
          <a:lstStyle/>
          <a:p>
            <a:pPr marL="0" indent="0">
              <a:buNone/>
            </a:pPr>
            <a:r>
              <a:rPr lang="en-US" dirty="0"/>
              <a:t>Transcripts</a:t>
            </a:r>
          </a:p>
          <a:p>
            <a:r>
              <a:rPr lang="en-US" dirty="0"/>
              <a:t>The only way to make video or audio content accessible to someone who is both deaf and blind is via a video transcript.</a:t>
            </a:r>
          </a:p>
          <a:p>
            <a:r>
              <a:rPr lang="en-US" dirty="0"/>
              <a:t>If you already have captions use them to start building your transcript.</a:t>
            </a:r>
          </a:p>
        </p:txBody>
      </p:sp>
    </p:spTree>
    <p:extLst>
      <p:ext uri="{BB962C8B-B14F-4D97-AF65-F5344CB8AC3E}">
        <p14:creationId xmlns:p14="http://schemas.microsoft.com/office/powerpoint/2010/main" val="4028628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Closed captioning</a:t>
            </a:r>
          </a:p>
        </p:txBody>
      </p:sp>
      <p:sp>
        <p:nvSpPr>
          <p:cNvPr id="5" name="Content Placeholder 4"/>
          <p:cNvSpPr>
            <a:spLocks noGrp="1"/>
          </p:cNvSpPr>
          <p:nvPr>
            <p:ph idx="1"/>
          </p:nvPr>
        </p:nvSpPr>
        <p:spPr/>
        <p:txBody>
          <a:bodyPr/>
          <a:lstStyle/>
          <a:p>
            <a:r>
              <a:rPr lang="en-US" dirty="0"/>
              <a:t>If you are deaf you won't be able to hear what people are saying or what is going on.</a:t>
            </a:r>
          </a:p>
          <a:p>
            <a:r>
              <a:rPr lang="en-US" dirty="0"/>
              <a:t>Fortunately, you can add video closed captioning.</a:t>
            </a:r>
          </a:p>
        </p:txBody>
      </p:sp>
    </p:spTree>
    <p:extLst>
      <p:ext uri="{BB962C8B-B14F-4D97-AF65-F5344CB8AC3E}">
        <p14:creationId xmlns:p14="http://schemas.microsoft.com/office/powerpoint/2010/main" val="36837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440"/>
            <a:ext cx="8229600" cy="4525963"/>
          </a:xfrm>
        </p:spPr>
        <p:txBody>
          <a:bodyPr>
            <a:normAutofit/>
          </a:bodyPr>
          <a:lstStyle/>
          <a:p>
            <a:r>
              <a:rPr lang="en-US" dirty="0"/>
              <a:t>If you must choose between captions and transcripts… </a:t>
            </a:r>
            <a:r>
              <a:rPr lang="en-US" b="1" u="sng" dirty="0"/>
              <a:t>do transcripts</a:t>
            </a:r>
            <a:r>
              <a:rPr lang="en-US" dirty="0"/>
              <a:t>.</a:t>
            </a:r>
          </a:p>
          <a:p>
            <a:r>
              <a:rPr lang="en-US" dirty="0"/>
              <a:t>A transcript can be:</a:t>
            </a:r>
          </a:p>
          <a:p>
            <a:pPr lvl="1"/>
            <a:r>
              <a:rPr lang="en-US" dirty="0"/>
              <a:t>Read by a screen reader.</a:t>
            </a:r>
          </a:p>
          <a:p>
            <a:pPr lvl="1"/>
            <a:r>
              <a:rPr lang="en-US" dirty="0"/>
              <a:t>Converted into Braille, to be read on a refreshable Braille output device.</a:t>
            </a:r>
          </a:p>
          <a:p>
            <a:pPr lvl="1"/>
            <a:r>
              <a:rPr lang="en-US" dirty="0"/>
              <a:t>Translated into other languages.</a:t>
            </a:r>
          </a:p>
        </p:txBody>
      </p:sp>
    </p:spTree>
    <p:extLst>
      <p:ext uri="{BB962C8B-B14F-4D97-AF65-F5344CB8AC3E}">
        <p14:creationId xmlns:p14="http://schemas.microsoft.com/office/powerpoint/2010/main" val="601959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Contrast</a:t>
            </a:r>
          </a:p>
        </p:txBody>
      </p:sp>
      <p:sp>
        <p:nvSpPr>
          <p:cNvPr id="5" name="Content Placeholder 4"/>
          <p:cNvSpPr>
            <a:spLocks noGrp="1"/>
          </p:cNvSpPr>
          <p:nvPr>
            <p:ph idx="1"/>
          </p:nvPr>
        </p:nvSpPr>
        <p:spPr>
          <a:xfrm>
            <a:off x="457200" y="1600201"/>
            <a:ext cx="8229600" cy="1958926"/>
          </a:xfrm>
        </p:spPr>
        <p:txBody>
          <a:bodyPr vert="horz" lIns="91440" tIns="45720" rIns="91440" bIns="45720" rtlCol="0" anchor="t">
            <a:normAutofit/>
          </a:bodyPr>
          <a:lstStyle/>
          <a:p>
            <a:pPr marL="0" indent="0">
              <a:buNone/>
            </a:pPr>
            <a:r>
              <a:rPr lang="en-US" dirty="0"/>
              <a:t>It is hard for some people </a:t>
            </a:r>
            <a:r>
              <a:rPr lang="en-US" dirty="0">
                <a:solidFill>
                  <a:schemeClr val="bg2">
                    <a:lumMod val="75000"/>
                  </a:schemeClr>
                </a:solidFill>
              </a:rPr>
              <a:t>to view text content if</a:t>
            </a:r>
            <a:r>
              <a:rPr lang="en-US" dirty="0">
                <a:solidFill>
                  <a:srgbClr val="BFBFBF"/>
                </a:solidFill>
              </a:rPr>
              <a:t> </a:t>
            </a:r>
            <a:r>
              <a:rPr lang="en-US" dirty="0">
                <a:solidFill>
                  <a:schemeClr val="accent1">
                    <a:lumMod val="60000"/>
                    <a:lumOff val="40000"/>
                  </a:schemeClr>
                </a:solidFill>
              </a:rPr>
              <a:t>the color and brightness of the text are too </a:t>
            </a:r>
            <a:r>
              <a:rPr lang="en-US" dirty="0">
                <a:solidFill>
                  <a:schemeClr val="accent3">
                    <a:lumMod val="20000"/>
                    <a:lumOff val="80000"/>
                  </a:schemeClr>
                </a:solidFill>
              </a:rPr>
              <a:t>similar to the background </a:t>
            </a:r>
            <a:r>
              <a:rPr lang="en-US" dirty="0">
                <a:solidFill>
                  <a:srgbClr val="F2F2F2"/>
                </a:solidFill>
              </a:rPr>
              <a:t>behind the text.</a:t>
            </a:r>
            <a:endParaRPr lang="en-US" dirty="0">
              <a:solidFill>
                <a:srgbClr val="F2F2F2"/>
              </a:solidFill>
              <a:cs typeface="Calibri"/>
            </a:endParaRPr>
          </a:p>
        </p:txBody>
      </p:sp>
      <p:sp>
        <p:nvSpPr>
          <p:cNvPr id="6" name="Content Placeholder 4"/>
          <p:cNvSpPr txBox="1">
            <a:spLocks/>
          </p:cNvSpPr>
          <p:nvPr/>
        </p:nvSpPr>
        <p:spPr>
          <a:xfrm>
            <a:off x="457200" y="3559127"/>
            <a:ext cx="8229600" cy="195892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It is hard for some people to view text content if the color and brightness of the text are too similar to the background behind the text.</a:t>
            </a:r>
            <a:endParaRPr lang="en-US" dirty="0">
              <a:cs typeface="Calibri"/>
            </a:endParaRPr>
          </a:p>
        </p:txBody>
      </p:sp>
    </p:spTree>
    <p:extLst>
      <p:ext uri="{BB962C8B-B14F-4D97-AF65-F5344CB8AC3E}">
        <p14:creationId xmlns:p14="http://schemas.microsoft.com/office/powerpoint/2010/main" val="107271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634" y="1456426"/>
            <a:ext cx="8229600" cy="4525963"/>
          </a:xfrm>
        </p:spPr>
        <p:txBody>
          <a:bodyPr>
            <a:normAutofit/>
          </a:bodyPr>
          <a:lstStyle/>
          <a:p>
            <a:r>
              <a:rPr lang="en-US" dirty="0"/>
              <a:t>Favor </a:t>
            </a:r>
            <a:r>
              <a:rPr lang="en-US" dirty="0">
                <a:hlinkClick r:id="rId2"/>
              </a:rPr>
              <a:t>high-contrast web designs</a:t>
            </a:r>
            <a:r>
              <a:rPr lang="en-US" dirty="0"/>
              <a:t>.</a:t>
            </a:r>
          </a:p>
          <a:p>
            <a:pPr lvl="1"/>
            <a:r>
              <a:rPr lang="en-US" dirty="0"/>
              <a:t>4.5 to 1 is a good benchmark </a:t>
            </a:r>
          </a:p>
          <a:p>
            <a:pPr lvl="2"/>
            <a:r>
              <a:rPr lang="en-US" dirty="0"/>
              <a:t>(3 to 1 for large text)</a:t>
            </a:r>
          </a:p>
          <a:p>
            <a:pPr lvl="1"/>
            <a:r>
              <a:rPr lang="en-US" dirty="0"/>
              <a:t>How do I know? </a:t>
            </a:r>
            <a:r>
              <a:rPr lang="en-US" dirty="0">
                <a:hlinkClick r:id="rId3"/>
              </a:rPr>
              <a:t>Use </a:t>
            </a:r>
            <a:r>
              <a:rPr lang="en-US" dirty="0" err="1">
                <a:hlinkClick r:id="rId3"/>
              </a:rPr>
              <a:t>WebAIM</a:t>
            </a:r>
            <a:r>
              <a:rPr lang="en-US" dirty="0">
                <a:hlinkClick r:id="rId3"/>
              </a:rPr>
              <a:t> Color Contrast Checker</a:t>
            </a:r>
            <a:endParaRPr lang="en-US" dirty="0"/>
          </a:p>
          <a:p>
            <a:r>
              <a:rPr lang="en-US" dirty="0"/>
              <a:t>Those who have trouble with colors can convert or switch to high-contrast color schemes in their browsers.</a:t>
            </a:r>
          </a:p>
        </p:txBody>
      </p:sp>
    </p:spTree>
    <p:extLst>
      <p:ext uri="{BB962C8B-B14F-4D97-AF65-F5344CB8AC3E}">
        <p14:creationId xmlns:p14="http://schemas.microsoft.com/office/powerpoint/2010/main" val="1094320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52713" y="1764500"/>
            <a:ext cx="6938487" cy="1362075"/>
          </a:xfrm>
        </p:spPr>
        <p:txBody>
          <a:bodyPr>
            <a:normAutofit/>
          </a:bodyPr>
          <a:lstStyle/>
          <a:p>
            <a:pPr algn="ctr"/>
            <a:r>
              <a:rPr lang="en-US" dirty="0"/>
              <a:t>Using MSU's new Accessibility Scanner</a:t>
            </a:r>
          </a:p>
        </p:txBody>
      </p:sp>
    </p:spTree>
    <p:extLst>
      <p:ext uri="{BB962C8B-B14F-4D97-AF65-F5344CB8AC3E}">
        <p14:creationId xmlns:p14="http://schemas.microsoft.com/office/powerpoint/2010/main" val="3638020849"/>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457200" y="1600199"/>
            <a:ext cx="8229600" cy="3824556"/>
          </a:xfrm>
        </p:spPr>
        <p:txBody>
          <a:bodyPr>
            <a:normAutofit lnSpcReduction="10000"/>
          </a:bodyPr>
          <a:lstStyle/>
          <a:p>
            <a:pPr marL="0" indent="0" algn="ctr">
              <a:buNone/>
            </a:pPr>
            <a:r>
              <a:rPr lang="en-US" dirty="0"/>
              <a:t>Justin W. Arndt</a:t>
            </a:r>
          </a:p>
          <a:p>
            <a:pPr marL="0" indent="0" algn="ctr">
              <a:buNone/>
            </a:pPr>
            <a:br>
              <a:rPr lang="en-US" dirty="0"/>
            </a:br>
            <a:r>
              <a:rPr lang="en-US" dirty="0"/>
              <a:t>email: </a:t>
            </a:r>
            <a:r>
              <a:rPr lang="en-US" dirty="0">
                <a:hlinkClick r:id="rId2"/>
              </a:rPr>
              <a:t>justin.arndt@montana.edu</a:t>
            </a:r>
            <a:endParaRPr lang="en-US" dirty="0"/>
          </a:p>
          <a:p>
            <a:pPr marL="0" indent="0" algn="ctr">
              <a:buNone/>
            </a:pPr>
            <a:endParaRPr lang="en-US" dirty="0"/>
          </a:p>
          <a:p>
            <a:pPr marL="0" indent="0" algn="ctr">
              <a:buNone/>
            </a:pPr>
            <a:r>
              <a:rPr lang="en-US" dirty="0">
                <a:hlinkClick r:id="rId3"/>
              </a:rPr>
              <a:t>Open Support Sessions</a:t>
            </a:r>
            <a:r>
              <a:rPr lang="en-US" dirty="0"/>
              <a:t> in our office each week on </a:t>
            </a:r>
          </a:p>
          <a:p>
            <a:pPr marL="0" indent="0" algn="ctr">
              <a:buNone/>
            </a:pPr>
            <a:r>
              <a:rPr lang="en-US" dirty="0"/>
              <a:t>our website </a:t>
            </a:r>
            <a:r>
              <a:rPr lang="en-US" dirty="0">
                <a:hlinkClick r:id="rId4"/>
              </a:rPr>
              <a:t>montana.edu/web</a:t>
            </a:r>
            <a:endParaRPr lang="en-US" dirty="0"/>
          </a:p>
        </p:txBody>
      </p:sp>
    </p:spTree>
    <p:extLst>
      <p:ext uri="{BB962C8B-B14F-4D97-AF65-F5344CB8AC3E}">
        <p14:creationId xmlns:p14="http://schemas.microsoft.com/office/powerpoint/2010/main" val="167327037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Overview</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What we’ll discuss today:</a:t>
            </a:r>
          </a:p>
          <a:p>
            <a:pPr marL="514350" indent="-514350">
              <a:buAutoNum type="arabicPeriod"/>
            </a:pPr>
            <a:r>
              <a:rPr lang="en-US" sz="3000" b="1" dirty="0"/>
              <a:t>What</a:t>
            </a:r>
            <a:r>
              <a:rPr lang="en-US" sz="3000" dirty="0"/>
              <a:t> </a:t>
            </a:r>
            <a:r>
              <a:rPr lang="en-US" sz="3000" b="1" dirty="0"/>
              <a:t>is Web Accessibility</a:t>
            </a:r>
            <a:r>
              <a:rPr lang="en-US" sz="3000" dirty="0"/>
              <a:t> and Universal Design?</a:t>
            </a:r>
          </a:p>
          <a:p>
            <a:pPr marL="514350" indent="-514350">
              <a:buAutoNum type="arabicPeriod"/>
            </a:pPr>
            <a:r>
              <a:rPr lang="en-US" sz="3000" b="1" dirty="0"/>
              <a:t>Best practices </a:t>
            </a:r>
            <a:r>
              <a:rPr lang="en-US" sz="3000" dirty="0"/>
              <a:t>you can use everyday to make your content accessible to all.</a:t>
            </a:r>
          </a:p>
          <a:p>
            <a:pPr marL="514350" indent="-514350">
              <a:buFont typeface="+mj-lt"/>
              <a:buAutoNum type="arabicPeriod"/>
            </a:pPr>
            <a:r>
              <a:rPr lang="en-US" sz="3000" b="1" dirty="0"/>
              <a:t>How to use our new Accessibility Scanner</a:t>
            </a:r>
            <a:r>
              <a:rPr lang="en-US" sz="3000" dirty="0"/>
              <a:t> to fix your accessibility errors.</a:t>
            </a:r>
          </a:p>
        </p:txBody>
      </p:sp>
    </p:spTree>
    <p:extLst>
      <p:ext uri="{BB962C8B-B14F-4D97-AF65-F5344CB8AC3E}">
        <p14:creationId xmlns:p14="http://schemas.microsoft.com/office/powerpoint/2010/main" val="3280463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Accessibility</a:t>
            </a:r>
          </a:p>
        </p:txBody>
      </p:sp>
      <p:sp>
        <p:nvSpPr>
          <p:cNvPr id="3" name="Content Placeholder 2"/>
          <p:cNvSpPr>
            <a:spLocks noGrp="1"/>
          </p:cNvSpPr>
          <p:nvPr>
            <p:ph idx="1"/>
          </p:nvPr>
        </p:nvSpPr>
        <p:spPr/>
        <p:txBody>
          <a:bodyPr>
            <a:normAutofit/>
          </a:bodyPr>
          <a:lstStyle/>
          <a:p>
            <a:pPr marL="0" indent="0">
              <a:buNone/>
            </a:pPr>
            <a:r>
              <a:rPr lang="en-US" dirty="0"/>
              <a:t>“The inclusive practice of removing barriers that prevent interaction with, or access to websites, by people with disabilities.”</a:t>
            </a:r>
          </a:p>
          <a:p>
            <a:pPr marL="0" indent="0" algn="r">
              <a:buNone/>
            </a:pPr>
            <a:r>
              <a:rPr lang="en-US" dirty="0">
                <a:hlinkClick r:id="rId3"/>
              </a:rPr>
              <a:t>Wikipedia</a:t>
            </a:r>
            <a:endParaRPr lang="en-US" dirty="0"/>
          </a:p>
        </p:txBody>
      </p:sp>
    </p:spTree>
    <p:extLst>
      <p:ext uri="{BB962C8B-B14F-4D97-AF65-F5344CB8AC3E}">
        <p14:creationId xmlns:p14="http://schemas.microsoft.com/office/powerpoint/2010/main" val="35456332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p:txBody>
          <a:bodyPr>
            <a:normAutofit/>
          </a:bodyPr>
          <a:lstStyle/>
          <a:p>
            <a:pPr marL="0" indent="0">
              <a:buNone/>
            </a:pPr>
            <a:r>
              <a:rPr lang="en-US" dirty="0"/>
              <a:t>What categories of disabilities do you know?</a:t>
            </a:r>
          </a:p>
          <a:p>
            <a:pPr marL="0" indent="0">
              <a:buNone/>
            </a:pPr>
            <a:endParaRPr lang="en-US" dirty="0"/>
          </a:p>
          <a:p>
            <a:pPr marL="0" indent="0">
              <a:buNone/>
            </a:pPr>
            <a:r>
              <a:rPr lang="en-US" i="1" dirty="0"/>
              <a:t>(Hint: there are 4 main categories)</a:t>
            </a:r>
          </a:p>
        </p:txBody>
      </p:sp>
    </p:spTree>
    <p:extLst>
      <p:ext uri="{BB962C8B-B14F-4D97-AF65-F5344CB8AC3E}">
        <p14:creationId xmlns:p14="http://schemas.microsoft.com/office/powerpoint/2010/main" val="315260048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Categories of disabilities (</a:t>
            </a:r>
            <a:r>
              <a:rPr lang="en-US" dirty="0" err="1">
                <a:hlinkClick r:id="rId2"/>
              </a:rPr>
              <a:t>WebAim</a:t>
            </a:r>
            <a:r>
              <a:rPr lang="en-US" dirty="0"/>
              <a:t>)</a:t>
            </a:r>
          </a:p>
        </p:txBody>
      </p:sp>
      <p:sp>
        <p:nvSpPr>
          <p:cNvPr id="3" name="Content Placeholder 2"/>
          <p:cNvSpPr>
            <a:spLocks noGrp="1"/>
          </p:cNvSpPr>
          <p:nvPr>
            <p:ph idx="1"/>
          </p:nvPr>
        </p:nvSpPr>
        <p:spPr/>
        <p:txBody>
          <a:bodyPr>
            <a:normAutofit fontScale="92500" lnSpcReduction="10000"/>
          </a:bodyPr>
          <a:lstStyle/>
          <a:p>
            <a:pPr lvl="0"/>
            <a:r>
              <a:rPr lang="en-US" dirty="0"/>
              <a:t>Visual</a:t>
            </a:r>
          </a:p>
          <a:p>
            <a:pPr lvl="1"/>
            <a:r>
              <a:rPr lang="en-US" dirty="0"/>
              <a:t>Blindness, low vision, color-blindness</a:t>
            </a:r>
          </a:p>
          <a:p>
            <a:pPr lvl="0"/>
            <a:r>
              <a:rPr lang="en-US" dirty="0"/>
              <a:t>Hearing</a:t>
            </a:r>
          </a:p>
          <a:p>
            <a:pPr lvl="1"/>
            <a:r>
              <a:rPr lang="en-US" dirty="0"/>
              <a:t>Deafness and hard-of-hearing</a:t>
            </a:r>
          </a:p>
          <a:p>
            <a:pPr lvl="0"/>
            <a:r>
              <a:rPr lang="en-US" dirty="0"/>
              <a:t>Motor</a:t>
            </a:r>
          </a:p>
          <a:p>
            <a:pPr lvl="1"/>
            <a:r>
              <a:rPr lang="en-US" dirty="0"/>
              <a:t>No mouse, slow response time, limited fine motor control</a:t>
            </a:r>
          </a:p>
          <a:p>
            <a:pPr lvl="0"/>
            <a:r>
              <a:rPr lang="en-US" dirty="0"/>
              <a:t>Cognitive</a:t>
            </a:r>
          </a:p>
          <a:p>
            <a:pPr lvl="1"/>
            <a:r>
              <a:rPr lang="en-US" dirty="0"/>
              <a:t>Learning disabilities, distractibility, inability to remember or focus on large amounts of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818" y="1417638"/>
            <a:ext cx="1888982" cy="1751159"/>
          </a:xfrm>
          <a:prstGeom prst="rect">
            <a:avLst/>
          </a:prstGeom>
        </p:spPr>
      </p:pic>
    </p:spTree>
    <p:extLst>
      <p:ext uri="{BB962C8B-B14F-4D97-AF65-F5344CB8AC3E}">
        <p14:creationId xmlns:p14="http://schemas.microsoft.com/office/powerpoint/2010/main" val="404766879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98962"/>
          </a:xfrm>
        </p:spPr>
        <p:txBody>
          <a:bodyPr>
            <a:normAutofit/>
          </a:bodyPr>
          <a:lstStyle/>
          <a:p>
            <a:r>
              <a:rPr lang="en-US" dirty="0"/>
              <a:t>Percentage of disabled</a:t>
            </a:r>
            <a:br>
              <a:rPr lang="en-US" dirty="0"/>
            </a:br>
            <a:r>
              <a:rPr lang="en-US" dirty="0"/>
              <a:t>users in the USA?</a:t>
            </a:r>
          </a:p>
        </p:txBody>
      </p:sp>
      <p:sp>
        <p:nvSpPr>
          <p:cNvPr id="3" name="Content Placeholder 2"/>
          <p:cNvSpPr>
            <a:spLocks noGrp="1"/>
          </p:cNvSpPr>
          <p:nvPr>
            <p:ph idx="1"/>
          </p:nvPr>
        </p:nvSpPr>
        <p:spPr>
          <a:xfrm>
            <a:off x="457200" y="2133000"/>
            <a:ext cx="8229600" cy="4525963"/>
          </a:xfrm>
        </p:spPr>
        <p:txBody>
          <a:bodyPr>
            <a:normAutofit/>
          </a:bodyPr>
          <a:lstStyle/>
          <a:p>
            <a:pPr marL="0" indent="0" algn="ctr">
              <a:buNone/>
            </a:pPr>
            <a:r>
              <a:rPr lang="en-US" sz="9600" dirty="0"/>
              <a:t>20%</a:t>
            </a:r>
          </a:p>
        </p:txBody>
      </p:sp>
    </p:spTree>
    <p:extLst>
      <p:ext uri="{BB962C8B-B14F-4D97-AF65-F5344CB8AC3E}">
        <p14:creationId xmlns:p14="http://schemas.microsoft.com/office/powerpoint/2010/main" val="3686534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10575</TotalTime>
  <Words>1262</Words>
  <Application>Microsoft Office PowerPoint</Application>
  <PresentationFormat>On-screen Show (4:3)</PresentationFormat>
  <Paragraphs>208</Paragraphs>
  <Slides>46</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1_Custom Design</vt:lpstr>
      <vt:lpstr>Introduction to Universal Design  and</vt:lpstr>
      <vt:lpstr>PowerPoint Presentation</vt:lpstr>
      <vt:lpstr>You have just excluded this person from seeing your website.  </vt:lpstr>
      <vt:lpstr>Accessibility is our moral imperative</vt:lpstr>
      <vt:lpstr>Training Overview</vt:lpstr>
      <vt:lpstr>Web Accessibility</vt:lpstr>
      <vt:lpstr>Question</vt:lpstr>
      <vt:lpstr>Categories of disabilities (WebAim)</vt:lpstr>
      <vt:lpstr>Percentage of disabled users in the USA?</vt:lpstr>
      <vt:lpstr>Assistive technology</vt:lpstr>
      <vt:lpstr>Assistive Technologies and the Web</vt:lpstr>
      <vt:lpstr>Why Universal Design?</vt:lpstr>
      <vt:lpstr>Accommodation</vt:lpstr>
      <vt:lpstr>Universal Design</vt:lpstr>
      <vt:lpstr>Why Universal Design?</vt:lpstr>
      <vt:lpstr>The Universal Design Cheatsheet</vt:lpstr>
      <vt:lpstr>Image Description (alt text)</vt:lpstr>
      <vt:lpstr>General Alt Text Rule</vt:lpstr>
      <vt:lpstr>What would you write as the image description?</vt:lpstr>
      <vt:lpstr>What about this image?</vt:lpstr>
      <vt:lpstr>Or this?</vt:lpstr>
      <vt:lpstr>Headings are important</vt:lpstr>
      <vt:lpstr>PowerPoint Presentation</vt:lpstr>
      <vt:lpstr>Examples</vt:lpstr>
      <vt:lpstr>Links: write good ones!</vt:lpstr>
      <vt:lpstr>Links: write good ones!</vt:lpstr>
      <vt:lpstr>Bad Example (sighted person)</vt:lpstr>
      <vt:lpstr>Bad Example (screen reader)</vt:lpstr>
      <vt:lpstr>PowerPoint Presentation</vt:lpstr>
      <vt:lpstr>Good Example (sighted person)</vt:lpstr>
      <vt:lpstr>Good Example (screen reader)</vt:lpstr>
      <vt:lpstr>Color</vt:lpstr>
      <vt:lpstr>PowerPoint Presentation</vt:lpstr>
      <vt:lpstr>Sample Color Blindness Test</vt:lpstr>
      <vt:lpstr>Normal</vt:lpstr>
      <vt:lpstr>Protanopia (red - green)</vt:lpstr>
      <vt:lpstr>Tritanopia (blue - yellow)</vt:lpstr>
      <vt:lpstr>Example</vt:lpstr>
      <vt:lpstr>Converting Documents to Webpages </vt:lpstr>
      <vt:lpstr>Video and Audio</vt:lpstr>
      <vt:lpstr>Closed captioning</vt:lpstr>
      <vt:lpstr>PowerPoint Presentation</vt:lpstr>
      <vt:lpstr>Color Contrast</vt:lpstr>
      <vt:lpstr>PowerPoint Presentation</vt:lpstr>
      <vt:lpstr>Using MSU's new Accessibility Scanner</vt:lpstr>
      <vt:lpstr>Thank you!</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Arndt, Justin</cp:lastModifiedBy>
  <cp:revision>945</cp:revision>
  <cp:lastPrinted>2018-03-30T18:41:55Z</cp:lastPrinted>
  <dcterms:created xsi:type="dcterms:W3CDTF">2012-04-26T20:02:36Z</dcterms:created>
  <dcterms:modified xsi:type="dcterms:W3CDTF">2019-03-04T21:31:15Z</dcterms:modified>
</cp:coreProperties>
</file>