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7"/>
  </p:notesMasterIdLst>
  <p:handoutMasterIdLst>
    <p:handoutMasterId r:id="rId88"/>
  </p:handoutMasterIdLst>
  <p:sldIdLst>
    <p:sldId id="257" r:id="rId2"/>
    <p:sldId id="262" r:id="rId3"/>
    <p:sldId id="323" r:id="rId4"/>
    <p:sldId id="313" r:id="rId5"/>
    <p:sldId id="264" r:id="rId6"/>
    <p:sldId id="265" r:id="rId7"/>
    <p:sldId id="324" r:id="rId8"/>
    <p:sldId id="325" r:id="rId9"/>
    <p:sldId id="268" r:id="rId10"/>
    <p:sldId id="269" r:id="rId11"/>
    <p:sldId id="314" r:id="rId12"/>
    <p:sldId id="315" r:id="rId13"/>
    <p:sldId id="316" r:id="rId14"/>
    <p:sldId id="317" r:id="rId15"/>
    <p:sldId id="271" r:id="rId16"/>
    <p:sldId id="277" r:id="rId17"/>
    <p:sldId id="273" r:id="rId18"/>
    <p:sldId id="267" r:id="rId19"/>
    <p:sldId id="275" r:id="rId20"/>
    <p:sldId id="278" r:id="rId21"/>
    <p:sldId id="318" r:id="rId22"/>
    <p:sldId id="319" r:id="rId23"/>
    <p:sldId id="295" r:id="rId24"/>
    <p:sldId id="281" r:id="rId25"/>
    <p:sldId id="282" r:id="rId26"/>
    <p:sldId id="283" r:id="rId27"/>
    <p:sldId id="284" r:id="rId28"/>
    <p:sldId id="285" r:id="rId29"/>
    <p:sldId id="286" r:id="rId30"/>
    <p:sldId id="327" r:id="rId31"/>
    <p:sldId id="326" r:id="rId32"/>
    <p:sldId id="336" r:id="rId33"/>
    <p:sldId id="337" r:id="rId34"/>
    <p:sldId id="338" r:id="rId35"/>
    <p:sldId id="287" r:id="rId36"/>
    <p:sldId id="288" r:id="rId37"/>
    <p:sldId id="320" r:id="rId38"/>
    <p:sldId id="321" r:id="rId39"/>
    <p:sldId id="289" r:id="rId40"/>
    <p:sldId id="290" r:id="rId41"/>
    <p:sldId id="291" r:id="rId42"/>
    <p:sldId id="292" r:id="rId43"/>
    <p:sldId id="293" r:id="rId44"/>
    <p:sldId id="294" r:id="rId45"/>
    <p:sldId id="322" r:id="rId46"/>
    <p:sldId id="296" r:id="rId47"/>
    <p:sldId id="297" r:id="rId48"/>
    <p:sldId id="298" r:id="rId49"/>
    <p:sldId id="328" r:id="rId50"/>
    <p:sldId id="329" r:id="rId51"/>
    <p:sldId id="331" r:id="rId52"/>
    <p:sldId id="299" r:id="rId53"/>
    <p:sldId id="332" r:id="rId54"/>
    <p:sldId id="333" r:id="rId55"/>
    <p:sldId id="334" r:id="rId56"/>
    <p:sldId id="335" r:id="rId57"/>
    <p:sldId id="300" r:id="rId58"/>
    <p:sldId id="302" r:id="rId59"/>
    <p:sldId id="301" r:id="rId60"/>
    <p:sldId id="311" r:id="rId61"/>
    <p:sldId id="339" r:id="rId62"/>
    <p:sldId id="305" r:id="rId63"/>
    <p:sldId id="341" r:id="rId64"/>
    <p:sldId id="340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07" r:id="rId84"/>
    <p:sldId id="310" r:id="rId85"/>
    <p:sldId id="309" r:id="rId8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F0E36707-6161-4C55-9743-F2E7F1D1D129}">
          <p14:sldIdLst>
            <p14:sldId id="257"/>
          </p14:sldIdLst>
        </p14:section>
        <p14:section name="Getting Started" id="{037F2E32-A7F1-4D8B-8030-396A13E0D49B}">
          <p14:sldIdLst>
            <p14:sldId id="262"/>
            <p14:sldId id="323"/>
            <p14:sldId id="313"/>
            <p14:sldId id="264"/>
            <p14:sldId id="265"/>
            <p14:sldId id="324"/>
            <p14:sldId id="325"/>
            <p14:sldId id="268"/>
          </p14:sldIdLst>
        </p14:section>
        <p14:section name="User Interface" id="{3C0084AD-0BD9-4537-8D8B-F25ECC9C14D8}">
          <p14:sldIdLst>
            <p14:sldId id="269"/>
            <p14:sldId id="314"/>
            <p14:sldId id="315"/>
            <p14:sldId id="316"/>
            <p14:sldId id="317"/>
            <p14:sldId id="271"/>
          </p14:sldIdLst>
        </p14:section>
        <p14:section name="Working with Pages" id="{9607635A-79A3-4371-BC9D-8D964DF28EEB}">
          <p14:sldIdLst>
            <p14:sldId id="277"/>
            <p14:sldId id="273"/>
            <p14:sldId id="267"/>
            <p14:sldId id="275"/>
            <p14:sldId id="278"/>
            <p14:sldId id="318"/>
            <p14:sldId id="319"/>
          </p14:sldIdLst>
        </p14:section>
        <p14:section name="Editing a Page" id="{7C6D43CA-E17F-4360-B9ED-37DAA8EC5A44}">
          <p14:sldIdLst>
            <p14:sldId id="295"/>
            <p14:sldId id="281"/>
            <p14:sldId id="282"/>
            <p14:sldId id="283"/>
            <p14:sldId id="284"/>
            <p14:sldId id="285"/>
            <p14:sldId id="286"/>
            <p14:sldId id="327"/>
            <p14:sldId id="326"/>
            <p14:sldId id="336"/>
            <p14:sldId id="337"/>
            <p14:sldId id="338"/>
            <p14:sldId id="287"/>
            <p14:sldId id="288"/>
            <p14:sldId id="320"/>
            <p14:sldId id="321"/>
            <p14:sldId id="289"/>
            <p14:sldId id="290"/>
            <p14:sldId id="291"/>
            <p14:sldId id="292"/>
            <p14:sldId id="293"/>
            <p14:sldId id="294"/>
            <p14:sldId id="322"/>
          </p14:sldIdLst>
        </p14:section>
        <p14:section name="Making new content" id="{F81C4FE5-7885-4C50-88A0-EFC2D99755B7}">
          <p14:sldIdLst>
            <p14:sldId id="296"/>
            <p14:sldId id="297"/>
            <p14:sldId id="298"/>
            <p14:sldId id="328"/>
            <p14:sldId id="329"/>
            <p14:sldId id="331"/>
            <p14:sldId id="299"/>
            <p14:sldId id="332"/>
            <p14:sldId id="333"/>
            <p14:sldId id="334"/>
            <p14:sldId id="335"/>
            <p14:sldId id="300"/>
            <p14:sldId id="302"/>
            <p14:sldId id="301"/>
            <p14:sldId id="311"/>
          </p14:sldIdLst>
        </p14:section>
        <p14:section name="Advanced tools" id="{06C6FFBF-66D1-4C4F-A945-B1A3E99FD637}">
          <p14:sldIdLst>
            <p14:sldId id="339"/>
            <p14:sldId id="305"/>
            <p14:sldId id="341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</p14:sldIdLst>
        </p14:section>
        <p14:section name="Uploading images/docs" id="{0F74CDA9-D643-4337-A29F-7FC93FA400E4}">
          <p14:sldIdLst>
            <p14:sldId id="354"/>
            <p14:sldId id="355"/>
            <p14:sldId id="356"/>
            <p14:sldId id="357"/>
            <p14:sldId id="358"/>
            <p14:sldId id="359"/>
          </p14:sldIdLst>
        </p14:section>
        <p14:section name="Additional Information" id="{9CA682BD-2E35-40AA-9F38-DE5232CD4035}">
          <p14:sldIdLst>
            <p14:sldId id="307"/>
            <p14:sldId id="310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66263-8A27-4483-BA33-ACD7C423F380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27A4CB-2793-4249-9654-ED28D87708D2}">
      <dgm:prSet phldrT="[Text]"/>
      <dgm:spPr/>
      <dgm:t>
        <a:bodyPr/>
        <a:lstStyle/>
        <a:p>
          <a:r>
            <a:rPr lang="en-US" dirty="0" smtClean="0"/>
            <a:t>My Website</a:t>
          </a:r>
          <a:endParaRPr lang="en-US" dirty="0"/>
        </a:p>
      </dgm:t>
    </dgm:pt>
    <dgm:pt modelId="{024E258A-CCE6-44A3-BA8F-0B8DB7832190}" type="parTrans" cxnId="{5658A74E-77D8-4656-8264-A2213D657A5F}">
      <dgm:prSet/>
      <dgm:spPr/>
      <dgm:t>
        <a:bodyPr/>
        <a:lstStyle/>
        <a:p>
          <a:endParaRPr lang="en-US"/>
        </a:p>
      </dgm:t>
    </dgm:pt>
    <dgm:pt modelId="{E98296FE-9A30-46AE-852F-D3B68B272843}" type="sibTrans" cxnId="{5658A74E-77D8-4656-8264-A2213D657A5F}">
      <dgm:prSet/>
      <dgm:spPr/>
      <dgm:t>
        <a:bodyPr/>
        <a:lstStyle/>
        <a:p>
          <a:endParaRPr lang="en-US"/>
        </a:p>
      </dgm:t>
    </dgm:pt>
    <dgm:pt modelId="{902EAA2B-5378-467E-94F6-2242375AECBB}">
      <dgm:prSet phldrT="[Text]"/>
      <dgm:spPr/>
      <dgm:t>
        <a:bodyPr/>
        <a:lstStyle/>
        <a:p>
          <a:r>
            <a:rPr lang="en-US" dirty="0" smtClean="0"/>
            <a:t>Jane</a:t>
          </a:r>
          <a:endParaRPr lang="en-US" dirty="0"/>
        </a:p>
      </dgm:t>
    </dgm:pt>
    <dgm:pt modelId="{A29A013F-38E4-4E30-AF23-53034B9D0419}" type="parTrans" cxnId="{ADE9CC07-A01D-45F3-9110-A11E469C4048}">
      <dgm:prSet/>
      <dgm:spPr/>
      <dgm:t>
        <a:bodyPr/>
        <a:lstStyle/>
        <a:p>
          <a:endParaRPr lang="en-US"/>
        </a:p>
      </dgm:t>
    </dgm:pt>
    <dgm:pt modelId="{30F56C1F-73D1-4543-96FB-3C7C32E7EC97}" type="sibTrans" cxnId="{ADE9CC07-A01D-45F3-9110-A11E469C4048}">
      <dgm:prSet/>
      <dgm:spPr/>
      <dgm:t>
        <a:bodyPr/>
        <a:lstStyle/>
        <a:p>
          <a:endParaRPr lang="en-US"/>
        </a:p>
      </dgm:t>
    </dgm:pt>
    <dgm:pt modelId="{BB064396-8625-47B1-9976-AEE78DB7CF9D}">
      <dgm:prSet phldrT="[Text]"/>
      <dgm:spPr/>
      <dgm:t>
        <a:bodyPr/>
        <a:lstStyle/>
        <a:p>
          <a:r>
            <a:rPr lang="en-US" dirty="0" smtClean="0"/>
            <a:t>Mary</a:t>
          </a:r>
          <a:endParaRPr lang="en-US" dirty="0"/>
        </a:p>
      </dgm:t>
    </dgm:pt>
    <dgm:pt modelId="{A7982186-476D-49DD-AAFF-1E820D500F61}" type="parTrans" cxnId="{A308E5FE-BFC1-4588-9053-7A8762C1C910}">
      <dgm:prSet/>
      <dgm:spPr/>
      <dgm:t>
        <a:bodyPr/>
        <a:lstStyle/>
        <a:p>
          <a:endParaRPr lang="en-US"/>
        </a:p>
      </dgm:t>
    </dgm:pt>
    <dgm:pt modelId="{D277602F-92DB-4056-AD86-3A96D3D81B87}" type="sibTrans" cxnId="{A308E5FE-BFC1-4588-9053-7A8762C1C910}">
      <dgm:prSet/>
      <dgm:spPr/>
      <dgm:t>
        <a:bodyPr/>
        <a:lstStyle/>
        <a:p>
          <a:endParaRPr lang="en-US"/>
        </a:p>
      </dgm:t>
    </dgm:pt>
    <dgm:pt modelId="{29004433-311E-485F-B387-211C5CC8A948}">
      <dgm:prSet phldrT="[Text]"/>
      <dgm:spPr/>
      <dgm:t>
        <a:bodyPr/>
        <a:lstStyle/>
        <a:p>
          <a:r>
            <a:rPr lang="en-US" dirty="0" smtClean="0"/>
            <a:t>John</a:t>
          </a:r>
          <a:endParaRPr lang="en-US" dirty="0"/>
        </a:p>
      </dgm:t>
    </dgm:pt>
    <dgm:pt modelId="{F2519C8A-7E46-4D06-A7CD-5F6A6E12EB50}" type="parTrans" cxnId="{2D5936CE-7F7D-4BE6-8018-90F89EAD2B5C}">
      <dgm:prSet/>
      <dgm:spPr/>
      <dgm:t>
        <a:bodyPr/>
        <a:lstStyle/>
        <a:p>
          <a:endParaRPr lang="en-US"/>
        </a:p>
      </dgm:t>
    </dgm:pt>
    <dgm:pt modelId="{9B3FC92D-42E5-461A-9EE8-3E726FF56330}" type="sibTrans" cxnId="{2D5936CE-7F7D-4BE6-8018-90F89EAD2B5C}">
      <dgm:prSet/>
      <dgm:spPr/>
      <dgm:t>
        <a:bodyPr/>
        <a:lstStyle/>
        <a:p>
          <a:endParaRPr lang="en-US"/>
        </a:p>
      </dgm:t>
    </dgm:pt>
    <dgm:pt modelId="{1C047638-3056-45D2-B2FD-127A07655CCE}">
      <dgm:prSet phldrT="[Text]"/>
      <dgm:spPr/>
      <dgm:t>
        <a:bodyPr/>
        <a:lstStyle/>
        <a:p>
          <a:r>
            <a:rPr lang="en-US" dirty="0" smtClean="0"/>
            <a:t>Henry</a:t>
          </a:r>
          <a:endParaRPr lang="en-US" dirty="0"/>
        </a:p>
      </dgm:t>
    </dgm:pt>
    <dgm:pt modelId="{8ADA9F6C-A6A0-40B3-9F08-8633D03CA899}" type="parTrans" cxnId="{B5CBAA71-EF23-4B2B-995E-9A85EE023275}">
      <dgm:prSet/>
      <dgm:spPr/>
      <dgm:t>
        <a:bodyPr/>
        <a:lstStyle/>
        <a:p>
          <a:endParaRPr lang="en-US"/>
        </a:p>
      </dgm:t>
    </dgm:pt>
    <dgm:pt modelId="{0E9B8669-2FA9-42D2-A4FD-48285F377928}" type="sibTrans" cxnId="{B5CBAA71-EF23-4B2B-995E-9A85EE023275}">
      <dgm:prSet/>
      <dgm:spPr/>
      <dgm:t>
        <a:bodyPr/>
        <a:lstStyle/>
        <a:p>
          <a:endParaRPr lang="en-US"/>
        </a:p>
      </dgm:t>
    </dgm:pt>
    <dgm:pt modelId="{E1F1CF29-5045-44B4-9825-1AE5629B096B}" type="pres">
      <dgm:prSet presAssocID="{AFD66263-8A27-4483-BA33-ACD7C423F38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56D63-1DAA-48F6-80BD-6205210FA8A4}" type="pres">
      <dgm:prSet presAssocID="{AFD66263-8A27-4483-BA33-ACD7C423F38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73A64D5-4C24-4CFC-9B5D-E0CC4AB8D98B}" type="pres">
      <dgm:prSet presAssocID="{4627A4CB-2793-4249-9654-ED28D87708D2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922E184-D5C4-4E2C-A8C0-B6432E3B518A}" type="pres">
      <dgm:prSet presAssocID="{902EAA2B-5378-467E-94F6-2242375AECB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C740A-CF41-4670-ABAF-DBA736F48C13}" type="pres">
      <dgm:prSet presAssocID="{BB064396-8625-47B1-9976-AEE78DB7CF9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EC37-DE9B-45A4-B2D1-1006034EB453}" type="pres">
      <dgm:prSet presAssocID="{29004433-311E-485F-B387-211C5CC8A94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2DCA2-6FE0-4655-8683-137236791EB6}" type="pres">
      <dgm:prSet presAssocID="{1C047638-3056-45D2-B2FD-127A07655CCE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DB62C-7EBB-4FAD-87E7-6B52A6A24189}" type="presOf" srcId="{BB064396-8625-47B1-9976-AEE78DB7CF9D}" destId="{B67C740A-CF41-4670-ABAF-DBA736F48C13}" srcOrd="0" destOrd="0" presId="urn:microsoft.com/office/officeart/2005/8/layout/radial3"/>
    <dgm:cxn modelId="{ADE9CC07-A01D-45F3-9110-A11E469C4048}" srcId="{4627A4CB-2793-4249-9654-ED28D87708D2}" destId="{902EAA2B-5378-467E-94F6-2242375AECBB}" srcOrd="0" destOrd="0" parTransId="{A29A013F-38E4-4E30-AF23-53034B9D0419}" sibTransId="{30F56C1F-73D1-4543-96FB-3C7C32E7EC97}"/>
    <dgm:cxn modelId="{2D5936CE-7F7D-4BE6-8018-90F89EAD2B5C}" srcId="{4627A4CB-2793-4249-9654-ED28D87708D2}" destId="{29004433-311E-485F-B387-211C5CC8A948}" srcOrd="2" destOrd="0" parTransId="{F2519C8A-7E46-4D06-A7CD-5F6A6E12EB50}" sibTransId="{9B3FC92D-42E5-461A-9EE8-3E726FF56330}"/>
    <dgm:cxn modelId="{5658A74E-77D8-4656-8264-A2213D657A5F}" srcId="{AFD66263-8A27-4483-BA33-ACD7C423F380}" destId="{4627A4CB-2793-4249-9654-ED28D87708D2}" srcOrd="0" destOrd="0" parTransId="{024E258A-CCE6-44A3-BA8F-0B8DB7832190}" sibTransId="{E98296FE-9A30-46AE-852F-D3B68B272843}"/>
    <dgm:cxn modelId="{DAFCAB9B-5291-4901-9A6B-6A7589D26AA3}" type="presOf" srcId="{902EAA2B-5378-467E-94F6-2242375AECBB}" destId="{B922E184-D5C4-4E2C-A8C0-B6432E3B518A}" srcOrd="0" destOrd="0" presId="urn:microsoft.com/office/officeart/2005/8/layout/radial3"/>
    <dgm:cxn modelId="{A308E5FE-BFC1-4588-9053-7A8762C1C910}" srcId="{4627A4CB-2793-4249-9654-ED28D87708D2}" destId="{BB064396-8625-47B1-9976-AEE78DB7CF9D}" srcOrd="1" destOrd="0" parTransId="{A7982186-476D-49DD-AAFF-1E820D500F61}" sibTransId="{D277602F-92DB-4056-AD86-3A96D3D81B87}"/>
    <dgm:cxn modelId="{5038F017-13E8-4908-A4F3-5D9EAFAE3D4F}" type="presOf" srcId="{29004433-311E-485F-B387-211C5CC8A948}" destId="{7BC4EC37-DE9B-45A4-B2D1-1006034EB453}" srcOrd="0" destOrd="0" presId="urn:microsoft.com/office/officeart/2005/8/layout/radial3"/>
    <dgm:cxn modelId="{416D8987-0455-47BE-A18D-027868626FDA}" type="presOf" srcId="{4627A4CB-2793-4249-9654-ED28D87708D2}" destId="{573A64D5-4C24-4CFC-9B5D-E0CC4AB8D98B}" srcOrd="0" destOrd="0" presId="urn:microsoft.com/office/officeart/2005/8/layout/radial3"/>
    <dgm:cxn modelId="{78C0321B-16DC-46A0-A075-F4A4BD75E532}" type="presOf" srcId="{AFD66263-8A27-4483-BA33-ACD7C423F380}" destId="{E1F1CF29-5045-44B4-9825-1AE5629B096B}" srcOrd="0" destOrd="0" presId="urn:microsoft.com/office/officeart/2005/8/layout/radial3"/>
    <dgm:cxn modelId="{A2EE52F4-BD33-4612-A02D-5BF9E8C1ABF7}" type="presOf" srcId="{1C047638-3056-45D2-B2FD-127A07655CCE}" destId="{3AC2DCA2-6FE0-4655-8683-137236791EB6}" srcOrd="0" destOrd="0" presId="urn:microsoft.com/office/officeart/2005/8/layout/radial3"/>
    <dgm:cxn modelId="{B5CBAA71-EF23-4B2B-995E-9A85EE023275}" srcId="{4627A4CB-2793-4249-9654-ED28D87708D2}" destId="{1C047638-3056-45D2-B2FD-127A07655CCE}" srcOrd="3" destOrd="0" parTransId="{8ADA9F6C-A6A0-40B3-9F08-8633D03CA899}" sibTransId="{0E9B8669-2FA9-42D2-A4FD-48285F377928}"/>
    <dgm:cxn modelId="{A60D974D-29FA-4859-BA8E-575B13BCAF3F}" type="presParOf" srcId="{E1F1CF29-5045-44B4-9825-1AE5629B096B}" destId="{87256D63-1DAA-48F6-80BD-6205210FA8A4}" srcOrd="0" destOrd="0" presId="urn:microsoft.com/office/officeart/2005/8/layout/radial3"/>
    <dgm:cxn modelId="{87CC2723-7BD1-4A7F-826C-C40DEDE2BBCB}" type="presParOf" srcId="{87256D63-1DAA-48F6-80BD-6205210FA8A4}" destId="{573A64D5-4C24-4CFC-9B5D-E0CC4AB8D98B}" srcOrd="0" destOrd="0" presId="urn:microsoft.com/office/officeart/2005/8/layout/radial3"/>
    <dgm:cxn modelId="{233D5120-C6FA-4975-AF14-7387A9E447C5}" type="presParOf" srcId="{87256D63-1DAA-48F6-80BD-6205210FA8A4}" destId="{B922E184-D5C4-4E2C-A8C0-B6432E3B518A}" srcOrd="1" destOrd="0" presId="urn:microsoft.com/office/officeart/2005/8/layout/radial3"/>
    <dgm:cxn modelId="{E55D6DBC-1815-47EA-9EC0-3853C14FA563}" type="presParOf" srcId="{87256D63-1DAA-48F6-80BD-6205210FA8A4}" destId="{B67C740A-CF41-4670-ABAF-DBA736F48C13}" srcOrd="2" destOrd="0" presId="urn:microsoft.com/office/officeart/2005/8/layout/radial3"/>
    <dgm:cxn modelId="{13111318-A4F1-46F4-8F9D-1736930E9A81}" type="presParOf" srcId="{87256D63-1DAA-48F6-80BD-6205210FA8A4}" destId="{7BC4EC37-DE9B-45A4-B2D1-1006034EB453}" srcOrd="3" destOrd="0" presId="urn:microsoft.com/office/officeart/2005/8/layout/radial3"/>
    <dgm:cxn modelId="{1D988CDE-07A5-48B0-BA6D-C1410C690A6B}" type="presParOf" srcId="{87256D63-1DAA-48F6-80BD-6205210FA8A4}" destId="{3AC2DCA2-6FE0-4655-8683-137236791EB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93139-4D65-4EEB-857A-F645DDD396F5}" type="doc">
      <dgm:prSet loTypeId="urn:microsoft.com/office/officeart/2005/8/layout/process1" loCatId="process" qsTypeId="urn:microsoft.com/office/officeart/2005/8/quickstyle/simple2" qsCatId="simple" csTypeId="urn:microsoft.com/office/officeart/2005/8/colors/colorful5" csCatId="colorful" phldr="1"/>
      <dgm:spPr/>
    </dgm:pt>
    <dgm:pt modelId="{C88C74D8-F174-488A-9AA5-4268AA1410CC}">
      <dgm:prSet phldrT="[Text]"/>
      <dgm:spPr/>
      <dgm:t>
        <a:bodyPr/>
        <a:lstStyle/>
        <a:p>
          <a:r>
            <a:rPr lang="en-US" dirty="0" smtClean="0"/>
            <a:t>Staging</a:t>
          </a:r>
          <a:endParaRPr lang="en-US" dirty="0"/>
        </a:p>
      </dgm:t>
    </dgm:pt>
    <dgm:pt modelId="{80546E4E-3C87-4191-96B2-35784324A2F2}" type="parTrans" cxnId="{2D89B0A8-B46B-4314-A21F-4F40FE4C98C8}">
      <dgm:prSet/>
      <dgm:spPr/>
      <dgm:t>
        <a:bodyPr/>
        <a:lstStyle/>
        <a:p>
          <a:endParaRPr lang="en-US"/>
        </a:p>
      </dgm:t>
    </dgm:pt>
    <dgm:pt modelId="{2AF8E167-DC4C-437D-9CA2-A2AA7FD2660E}" type="sibTrans" cxnId="{2D89B0A8-B46B-4314-A21F-4F40FE4C98C8}">
      <dgm:prSet/>
      <dgm:spPr/>
      <dgm:t>
        <a:bodyPr/>
        <a:lstStyle/>
        <a:p>
          <a:endParaRPr lang="en-US"/>
        </a:p>
      </dgm:t>
    </dgm:pt>
    <dgm:pt modelId="{AD2766D3-5C03-4126-810B-057DA95D6D63}">
      <dgm:prSet phldrT="[Text]"/>
      <dgm:spPr/>
      <dgm:t>
        <a:bodyPr/>
        <a:lstStyle/>
        <a:p>
          <a:r>
            <a:rPr lang="en-US" dirty="0" smtClean="0"/>
            <a:t>Published</a:t>
          </a:r>
          <a:endParaRPr lang="en-US" dirty="0"/>
        </a:p>
      </dgm:t>
    </dgm:pt>
    <dgm:pt modelId="{2FCB1726-DADA-42DE-A123-62A615A67F8F}" type="parTrans" cxnId="{A51D668D-932D-410D-A7A9-88D44834080A}">
      <dgm:prSet/>
      <dgm:spPr/>
      <dgm:t>
        <a:bodyPr/>
        <a:lstStyle/>
        <a:p>
          <a:endParaRPr lang="en-US"/>
        </a:p>
      </dgm:t>
    </dgm:pt>
    <dgm:pt modelId="{15225F0F-D967-425F-8529-5A6B8A674C14}" type="sibTrans" cxnId="{A51D668D-932D-410D-A7A9-88D44834080A}">
      <dgm:prSet/>
      <dgm:spPr/>
      <dgm:t>
        <a:bodyPr/>
        <a:lstStyle/>
        <a:p>
          <a:endParaRPr lang="en-US"/>
        </a:p>
      </dgm:t>
    </dgm:pt>
    <dgm:pt modelId="{6DD911ED-27CD-40C1-93A6-77E19625A6B0}" type="pres">
      <dgm:prSet presAssocID="{F8893139-4D65-4EEB-857A-F645DDD396F5}" presName="Name0" presStyleCnt="0">
        <dgm:presLayoutVars>
          <dgm:dir/>
          <dgm:resizeHandles val="exact"/>
        </dgm:presLayoutVars>
      </dgm:prSet>
      <dgm:spPr/>
    </dgm:pt>
    <dgm:pt modelId="{3897280D-4411-49BA-A5AF-73509D2B2CFD}" type="pres">
      <dgm:prSet presAssocID="{C88C74D8-F174-488A-9AA5-4268AA1410C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1E521-B0D3-4559-B4DE-7A9D02197569}" type="pres">
      <dgm:prSet presAssocID="{2AF8E167-DC4C-437D-9CA2-A2AA7FD2660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1E91C919-B608-45F6-BC77-0106FA9542F6}" type="pres">
      <dgm:prSet presAssocID="{2AF8E167-DC4C-437D-9CA2-A2AA7FD2660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C84DFB8-F8C6-4FE0-B060-49DC63A9204E}" type="pres">
      <dgm:prSet presAssocID="{AD2766D3-5C03-4126-810B-057DA95D6D6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3A2A9-77B9-4391-A87E-5999F7D4E0A0}" type="presOf" srcId="{F8893139-4D65-4EEB-857A-F645DDD396F5}" destId="{6DD911ED-27CD-40C1-93A6-77E19625A6B0}" srcOrd="0" destOrd="0" presId="urn:microsoft.com/office/officeart/2005/8/layout/process1"/>
    <dgm:cxn modelId="{2D89B0A8-B46B-4314-A21F-4F40FE4C98C8}" srcId="{F8893139-4D65-4EEB-857A-F645DDD396F5}" destId="{C88C74D8-F174-488A-9AA5-4268AA1410CC}" srcOrd="0" destOrd="0" parTransId="{80546E4E-3C87-4191-96B2-35784324A2F2}" sibTransId="{2AF8E167-DC4C-437D-9CA2-A2AA7FD2660E}"/>
    <dgm:cxn modelId="{2D0CDF93-4E88-4011-A8A8-C7AE3418510F}" type="presOf" srcId="{AD2766D3-5C03-4126-810B-057DA95D6D63}" destId="{8C84DFB8-F8C6-4FE0-B060-49DC63A9204E}" srcOrd="0" destOrd="0" presId="urn:microsoft.com/office/officeart/2005/8/layout/process1"/>
    <dgm:cxn modelId="{A51D668D-932D-410D-A7A9-88D44834080A}" srcId="{F8893139-4D65-4EEB-857A-F645DDD396F5}" destId="{AD2766D3-5C03-4126-810B-057DA95D6D63}" srcOrd="1" destOrd="0" parTransId="{2FCB1726-DADA-42DE-A123-62A615A67F8F}" sibTransId="{15225F0F-D967-425F-8529-5A6B8A674C14}"/>
    <dgm:cxn modelId="{A669BB4D-184A-4E41-A731-CB6F7B14044D}" type="presOf" srcId="{2AF8E167-DC4C-437D-9CA2-A2AA7FD2660E}" destId="{BF31E521-B0D3-4559-B4DE-7A9D02197569}" srcOrd="0" destOrd="0" presId="urn:microsoft.com/office/officeart/2005/8/layout/process1"/>
    <dgm:cxn modelId="{B6B44601-27D6-45CB-B697-7A5D26922D90}" type="presOf" srcId="{C88C74D8-F174-488A-9AA5-4268AA1410CC}" destId="{3897280D-4411-49BA-A5AF-73509D2B2CFD}" srcOrd="0" destOrd="0" presId="urn:microsoft.com/office/officeart/2005/8/layout/process1"/>
    <dgm:cxn modelId="{9CB49E8B-968C-48F4-AB92-9618118BC630}" type="presOf" srcId="{2AF8E167-DC4C-437D-9CA2-A2AA7FD2660E}" destId="{1E91C919-B608-45F6-BC77-0106FA9542F6}" srcOrd="1" destOrd="0" presId="urn:microsoft.com/office/officeart/2005/8/layout/process1"/>
    <dgm:cxn modelId="{6BAF2D73-63FC-4ED2-B93D-D87490882217}" type="presParOf" srcId="{6DD911ED-27CD-40C1-93A6-77E19625A6B0}" destId="{3897280D-4411-49BA-A5AF-73509D2B2CFD}" srcOrd="0" destOrd="0" presId="urn:microsoft.com/office/officeart/2005/8/layout/process1"/>
    <dgm:cxn modelId="{9FF45138-EE7A-40CA-BBDE-D91BA56242CF}" type="presParOf" srcId="{6DD911ED-27CD-40C1-93A6-77E19625A6B0}" destId="{BF31E521-B0D3-4559-B4DE-7A9D02197569}" srcOrd="1" destOrd="0" presId="urn:microsoft.com/office/officeart/2005/8/layout/process1"/>
    <dgm:cxn modelId="{D28DC1EF-0E44-4A84-ADEB-7A682EDEA5DB}" type="presParOf" srcId="{BF31E521-B0D3-4559-B4DE-7A9D02197569}" destId="{1E91C919-B608-45F6-BC77-0106FA9542F6}" srcOrd="0" destOrd="0" presId="urn:microsoft.com/office/officeart/2005/8/layout/process1"/>
    <dgm:cxn modelId="{0F975154-9BBB-42AC-ABE2-8D22A69E2C80}" type="presParOf" srcId="{6DD911ED-27CD-40C1-93A6-77E19625A6B0}" destId="{8C84DFB8-F8C6-4FE0-B060-49DC63A920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A64D5-4C24-4CFC-9B5D-E0CC4AB8D98B}">
      <dsp:nvSpPr>
        <dsp:cNvPr id="0" name=""/>
        <dsp:cNvSpPr/>
      </dsp:nvSpPr>
      <dsp:spPr>
        <a:xfrm>
          <a:off x="1638146" y="622727"/>
          <a:ext cx="1551354" cy="15513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My Website</a:t>
          </a:r>
          <a:endParaRPr lang="en-US" sz="2400" kern="1200" dirty="0"/>
        </a:p>
      </dsp:txBody>
      <dsp:txXfrm>
        <a:off x="1865337" y="849918"/>
        <a:ext cx="1096972" cy="1096972"/>
      </dsp:txXfrm>
    </dsp:sp>
    <dsp:sp modelId="{B922E184-D5C4-4E2C-A8C0-B6432E3B518A}">
      <dsp:nvSpPr>
        <dsp:cNvPr id="0" name=""/>
        <dsp:cNvSpPr/>
      </dsp:nvSpPr>
      <dsp:spPr>
        <a:xfrm>
          <a:off x="2025984" y="276"/>
          <a:ext cx="775677" cy="7756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Jane</a:t>
          </a:r>
          <a:endParaRPr lang="en-US" sz="1600" kern="1200" dirty="0"/>
        </a:p>
      </dsp:txBody>
      <dsp:txXfrm>
        <a:off x="2139579" y="113871"/>
        <a:ext cx="548487" cy="548487"/>
      </dsp:txXfrm>
    </dsp:sp>
    <dsp:sp modelId="{B67C740A-CF41-4670-ABAF-DBA736F48C13}">
      <dsp:nvSpPr>
        <dsp:cNvPr id="0" name=""/>
        <dsp:cNvSpPr/>
      </dsp:nvSpPr>
      <dsp:spPr>
        <a:xfrm>
          <a:off x="3036273" y="1010565"/>
          <a:ext cx="775677" cy="7756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Mary</a:t>
          </a:r>
          <a:endParaRPr lang="en-US" sz="1600" kern="1200" dirty="0"/>
        </a:p>
      </dsp:txBody>
      <dsp:txXfrm>
        <a:off x="3149868" y="1124160"/>
        <a:ext cx="548487" cy="548487"/>
      </dsp:txXfrm>
    </dsp:sp>
    <dsp:sp modelId="{7BC4EC37-DE9B-45A4-B2D1-1006034EB453}">
      <dsp:nvSpPr>
        <dsp:cNvPr id="0" name=""/>
        <dsp:cNvSpPr/>
      </dsp:nvSpPr>
      <dsp:spPr>
        <a:xfrm>
          <a:off x="2025984" y="2020854"/>
          <a:ext cx="775677" cy="7756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John</a:t>
          </a:r>
          <a:endParaRPr lang="en-US" sz="1600" kern="1200" dirty="0"/>
        </a:p>
      </dsp:txBody>
      <dsp:txXfrm>
        <a:off x="2139579" y="2134449"/>
        <a:ext cx="548487" cy="548487"/>
      </dsp:txXfrm>
    </dsp:sp>
    <dsp:sp modelId="{3AC2DCA2-6FE0-4655-8683-137236791EB6}">
      <dsp:nvSpPr>
        <dsp:cNvPr id="0" name=""/>
        <dsp:cNvSpPr/>
      </dsp:nvSpPr>
      <dsp:spPr>
        <a:xfrm>
          <a:off x="1015695" y="1010565"/>
          <a:ext cx="775677" cy="7756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Henry</a:t>
          </a:r>
          <a:endParaRPr lang="en-US" sz="1600" kern="1200" dirty="0"/>
        </a:p>
      </dsp:txBody>
      <dsp:txXfrm>
        <a:off x="1129290" y="1124160"/>
        <a:ext cx="548487" cy="548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7280D-4411-49BA-A5AF-73509D2B2CFD}">
      <dsp:nvSpPr>
        <dsp:cNvPr id="0" name=""/>
        <dsp:cNvSpPr/>
      </dsp:nvSpPr>
      <dsp:spPr>
        <a:xfrm>
          <a:off x="1190" y="357712"/>
          <a:ext cx="2539007" cy="15234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Staging</a:t>
          </a:r>
          <a:endParaRPr lang="en-US" sz="4200" kern="1200" dirty="0"/>
        </a:p>
      </dsp:txBody>
      <dsp:txXfrm>
        <a:off x="45809" y="402331"/>
        <a:ext cx="2449769" cy="1434166"/>
      </dsp:txXfrm>
    </dsp:sp>
    <dsp:sp modelId="{BF31E521-B0D3-4559-B4DE-7A9D02197569}">
      <dsp:nvSpPr>
        <dsp:cNvPr id="0" name=""/>
        <dsp:cNvSpPr/>
      </dsp:nvSpPr>
      <dsp:spPr>
        <a:xfrm>
          <a:off x="2794099" y="804577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794099" y="930512"/>
        <a:ext cx="376788" cy="377803"/>
      </dsp:txXfrm>
    </dsp:sp>
    <dsp:sp modelId="{8C84DFB8-F8C6-4FE0-B060-49DC63A9204E}">
      <dsp:nvSpPr>
        <dsp:cNvPr id="0" name=""/>
        <dsp:cNvSpPr/>
      </dsp:nvSpPr>
      <dsp:spPr>
        <a:xfrm>
          <a:off x="3555801" y="357712"/>
          <a:ext cx="2539007" cy="1523404"/>
        </a:xfrm>
        <a:prstGeom prst="roundRect">
          <a:avLst>
            <a:gd name="adj" fmla="val 10000"/>
          </a:avLst>
        </a:prstGeom>
        <a:solidFill>
          <a:schemeClr val="accent5">
            <a:hueOff val="-9122240"/>
            <a:satOff val="41234"/>
            <a:lumOff val="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Published</a:t>
          </a:r>
          <a:endParaRPr lang="en-US" sz="4200" kern="1200" dirty="0"/>
        </a:p>
      </dsp:txBody>
      <dsp:txXfrm>
        <a:off x="3600420" y="402331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6B1DA8-58B3-4866-A4C8-0203AC940493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60F83D-551B-4C0F-A4D7-206EA79BE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8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9FBDF4-DFA7-4096-BBF6-9E22949C1131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806E90-D59F-4667-8D47-17EB34969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06E90-D59F-4667-8D47-17EB34969B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06E90-D59F-4667-8D47-17EB34969B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4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162-B320-4B23-8F60-CD2FF4AD0B73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1B6-622C-4D99-875D-4AFFB1CDD754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4CBF-8428-487B-9C1C-60FB62A3D992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49C5-DC26-4905-A015-6832386A6B03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575-9C18-4094-95AC-73E4ECD7ED49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E73-1C97-4F96-8500-CC09495D6C48}" type="datetime1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B34C-A12C-4371-8F16-DD8ADF27C130}" type="datetime1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3785-B731-4BAD-A867-AB6FCBECFE52}" type="datetime1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2D9D-7FD1-4FD4-9741-35647778AE2F}" type="datetime1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979-1CFF-48DA-8FDB-8068BEB4866D}" type="datetime1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E053-889A-4B7E-A67E-F2BAAE941DD0}" type="datetime1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U-ppt-2011-white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DAF4-A93E-45B3-B1E5-B21C022CEB3B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tanastate.zendesk.com/hc/en-us/requests/ne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u.montana.edu/cms-train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tanastate.zendesk.com/hc/en-us/sections/203081386-Snippets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tanastate.zendesk.com/hc/en-us/articles/214227486-How-do-I-create-an-Image-Gallery-Asset-in-the-CMS-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web/cms/training_create_form.html" TargetMode="External"/><Relationship Id="rId2" Type="http://schemas.openxmlformats.org/officeDocument/2006/relationships/hyperlink" Target="https://montanastate.zendesk.com/hc/en-us/articles/205058805-What-is-the-Form-Builder-and-KaratEmail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tanastate.zendesk.com/hc/en-us/requests/new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tanastate.zendesk.com/hc/en-us/requests/new" TargetMode="External"/><Relationship Id="rId2" Type="http://schemas.openxmlformats.org/officeDocument/2006/relationships/hyperlink" Target="https://montanastate.zendesk.com/hc/en-us/categories/2001456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ntana.edu/web/cms/index.html" TargetMode="External"/><Relationship Id="rId4" Type="http://schemas.openxmlformats.org/officeDocument/2006/relationships/hyperlink" Target="http://calendar.msu.montana.edu/?cal=162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7714"/>
            <a:ext cx="7772400" cy="1937668"/>
          </a:xfrm>
        </p:spPr>
        <p:txBody>
          <a:bodyPr>
            <a:normAutofit/>
          </a:bodyPr>
          <a:lstStyle/>
          <a:p>
            <a:r>
              <a:rPr lang="en-US" smtClean="0"/>
              <a:t>CMS 110</a:t>
            </a:r>
            <a:br>
              <a:rPr lang="en-US" smtClean="0"/>
            </a:br>
            <a:r>
              <a:rPr lang="en-US" smtClean="0"/>
              <a:t>Introduction </a:t>
            </a:r>
            <a:r>
              <a:rPr lang="en-US" dirty="0" smtClean="0"/>
              <a:t>to the CMS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5872"/>
            <a:ext cx="6400800" cy="12975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Welcome to the new Montana State University Content Management System!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2345998"/>
            <a:ext cx="4215345" cy="191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8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Navigating the CMS.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navigation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2" y="1300772"/>
            <a:ext cx="8097396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42900" y="1204546"/>
            <a:ext cx="8466992" cy="483577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3107118"/>
            <a:ext cx="3930162" cy="282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menus are hover.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Pages</a:t>
            </a:r>
          </a:p>
          <a:p>
            <a:pPr lvl="1"/>
            <a:r>
              <a:rPr lang="en-US" dirty="0" smtClean="0"/>
              <a:t>Assets</a:t>
            </a:r>
          </a:p>
          <a:p>
            <a:pPr lvl="1"/>
            <a:r>
              <a:rPr lang="en-US" dirty="0" smtClean="0"/>
              <a:t>Recycle Bin</a:t>
            </a:r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618890" y="3107118"/>
            <a:ext cx="3930162" cy="282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Add-Ons</a:t>
            </a:r>
          </a:p>
          <a:p>
            <a:pPr lvl="1"/>
            <a:r>
              <a:rPr lang="en-US" dirty="0" smtClean="0"/>
              <a:t>Hyperlinks to other tools and documentation.</a:t>
            </a:r>
          </a:p>
          <a:p>
            <a:r>
              <a:rPr lang="en-US" dirty="0" smtClean="0"/>
              <a:t>Help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Breadcrumb navigation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2" y="1300772"/>
            <a:ext cx="8097396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86859" y="1521069"/>
            <a:ext cx="3921369" cy="42202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2997077"/>
            <a:ext cx="8229600" cy="3129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Pages</a:t>
            </a:r>
          </a:p>
          <a:p>
            <a:r>
              <a:rPr lang="en-US" dirty="0" smtClean="0"/>
              <a:t>File path.</a:t>
            </a:r>
          </a:p>
          <a:p>
            <a:pPr lvl="1"/>
            <a:r>
              <a:rPr lang="en-US" dirty="0" smtClean="0"/>
              <a:t>Websites are just files and folders after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2" y="1300772"/>
            <a:ext cx="8097396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506309" y="1512277"/>
            <a:ext cx="1995854" cy="43961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2997077"/>
            <a:ext cx="8229600" cy="3129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site content being worked on.</a:t>
            </a:r>
          </a:p>
          <a:p>
            <a:r>
              <a:rPr lang="en-US" dirty="0" smtClean="0"/>
              <a:t>Search and navigate to other managed 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</a:t>
            </a:r>
            <a:r>
              <a:rPr lang="en-US" dirty="0" smtClean="0"/>
              <a:t>actions toolbar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2" y="1300772"/>
            <a:ext cx="8097396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33046" y="1765666"/>
            <a:ext cx="5996354" cy="60154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2997077"/>
            <a:ext cx="8229600" cy="3129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Actions you can perform on the currently displayed web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5592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Expand using the icon.</a:t>
            </a:r>
            <a:endParaRPr lang="en-US" dirty="0"/>
          </a:p>
          <a:p>
            <a:r>
              <a:rPr lang="en-US" dirty="0" smtClean="0"/>
              <a:t>Mini navigation view.</a:t>
            </a:r>
            <a:endParaRPr lang="en-US" dirty="0"/>
          </a:p>
          <a:p>
            <a:r>
              <a:rPr lang="en-US" dirty="0"/>
              <a:t>Clicking </a:t>
            </a:r>
            <a:r>
              <a:rPr lang="en-US" dirty="0" smtClean="0"/>
              <a:t>“keep synced” icon </a:t>
            </a:r>
            <a:r>
              <a:rPr lang="en-US" dirty="0"/>
              <a:t>will make sure the current folder for the page you are viewing is shown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26" y="1600200"/>
            <a:ext cx="2267510" cy="24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31" y="1640570"/>
            <a:ext cx="486162" cy="456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9" y="4299439"/>
            <a:ext cx="466790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Pages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edit a page!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7177" cy="4525963"/>
          </a:xfrm>
        </p:spPr>
        <p:txBody>
          <a:bodyPr/>
          <a:lstStyle/>
          <a:p>
            <a:r>
              <a:rPr lang="en-US" dirty="0"/>
              <a:t>Let’s navigate to the first page we’ll edit within the </a:t>
            </a:r>
            <a:r>
              <a:rPr lang="en-US" dirty="0" smtClean="0"/>
              <a:t>CMS!</a:t>
            </a:r>
          </a:p>
          <a:p>
            <a:r>
              <a:rPr lang="en-US" dirty="0" smtClean="0"/>
              <a:t>Click </a:t>
            </a:r>
            <a:r>
              <a:rPr lang="en-US" i="1" dirty="0" smtClean="0"/>
              <a:t>first-</a:t>
            </a:r>
            <a:r>
              <a:rPr lang="en-US" i="1" dirty="0" err="1" smtClean="0"/>
              <a:t>page.pcf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60" y="1600200"/>
            <a:ext cx="2214276" cy="243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354110" y="3015762"/>
            <a:ext cx="2312376" cy="48357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Staging vs. published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55177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CMS is </a:t>
            </a:r>
            <a:r>
              <a:rPr lang="en-US" dirty="0" smtClean="0"/>
              <a:t>a </a:t>
            </a:r>
            <a:r>
              <a:rPr lang="en-US" dirty="0"/>
              <a:t>“push” CMS, it “pushes” or publishes to the public web server when </a:t>
            </a:r>
            <a:r>
              <a:rPr lang="en-US" b="1" dirty="0"/>
              <a:t>YOU</a:t>
            </a:r>
            <a:r>
              <a:rPr lang="en-US" dirty="0"/>
              <a:t> are ready.</a:t>
            </a:r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22013099"/>
              </p:ext>
            </p:extLst>
          </p:nvPr>
        </p:nvGraphicFramePr>
        <p:xfrm>
          <a:off x="1480457" y="3291838"/>
          <a:ext cx="6096000" cy="223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1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 Preview ]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092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Staging version of the page.</a:t>
            </a:r>
          </a:p>
          <a:p>
            <a:r>
              <a:rPr lang="en-US" dirty="0" smtClean="0"/>
              <a:t>Can see live version of the page using: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462318" cy="30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9" y="3782488"/>
            <a:ext cx="2324424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checkout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4946"/>
          </a:xfrm>
        </p:spPr>
        <p:txBody>
          <a:bodyPr>
            <a:normAutofit/>
          </a:bodyPr>
          <a:lstStyle/>
          <a:p>
            <a:r>
              <a:rPr lang="en-US" dirty="0" smtClean="0"/>
              <a:t>Pages </a:t>
            </a:r>
            <a:r>
              <a:rPr lang="en-US" dirty="0"/>
              <a:t>are “checked out” when someone is editing </a:t>
            </a:r>
            <a:r>
              <a:rPr lang="en-US" dirty="0" smtClean="0"/>
              <a:t>them, like a library book.</a:t>
            </a:r>
          </a:p>
          <a:p>
            <a:r>
              <a:rPr lang="en-US" dirty="0" smtClean="0"/>
              <a:t>No one can edit a page someone else is working on.</a:t>
            </a:r>
          </a:p>
          <a:p>
            <a:r>
              <a:rPr lang="en-US" dirty="0" smtClean="0"/>
              <a:t>Prevents conflicting edits!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30" y="3733919"/>
            <a:ext cx="3012733" cy="199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0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4946"/>
          </a:xfrm>
        </p:spPr>
        <p:txBody>
          <a:bodyPr>
            <a:normAutofit/>
          </a:bodyPr>
          <a:lstStyle/>
          <a:p>
            <a:r>
              <a:rPr lang="en-US" dirty="0" smtClean="0"/>
              <a:t>Checked out to you.</a:t>
            </a:r>
          </a:p>
          <a:p>
            <a:r>
              <a:rPr lang="en-US" dirty="0" smtClean="0"/>
              <a:t>Checked out to someone else.</a:t>
            </a:r>
          </a:p>
          <a:p>
            <a:pPr lvl="1"/>
            <a:r>
              <a:rPr lang="en-US" dirty="0" smtClean="0"/>
              <a:t>Tooltip tells you who is working on it.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15" y="1600200"/>
            <a:ext cx="676369" cy="60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60" y="3607848"/>
            <a:ext cx="5160486" cy="186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 rot="8564444">
            <a:off x="4639646" y="4478458"/>
            <a:ext cx="150421" cy="19054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58668" y="3719146"/>
            <a:ext cx="2312376" cy="1213339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&amp; Digital </a:t>
            </a:r>
            <a:r>
              <a:rPr lang="en-US" dirty="0"/>
              <a:t>can check a page back 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 coworker checks out the homepage and goes on sabbatical.</a:t>
            </a:r>
          </a:p>
          <a:p>
            <a:pPr lvl="1"/>
            <a:r>
              <a:rPr lang="en-US" dirty="0" smtClean="0">
                <a:hlinkClick r:id="rId2"/>
              </a:rPr>
              <a:t>Submit a request</a:t>
            </a:r>
            <a:r>
              <a:rPr lang="en-US" dirty="0" smtClean="0"/>
              <a:t> with the locked file’s URL.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 Page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content to existing pages.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85309"/>
          </a:xfrm>
        </p:spPr>
        <p:txBody>
          <a:bodyPr>
            <a:normAutofit/>
          </a:bodyPr>
          <a:lstStyle/>
          <a:p>
            <a:r>
              <a:rPr lang="en-US" dirty="0"/>
              <a:t>Let’s check out this page</a:t>
            </a:r>
            <a:r>
              <a:rPr lang="en-US" dirty="0" smtClean="0"/>
              <a:t>!</a:t>
            </a:r>
          </a:p>
          <a:p>
            <a:r>
              <a:rPr lang="en-US" dirty="0" smtClean="0"/>
              <a:t>Editing </a:t>
            </a:r>
            <a:r>
              <a:rPr lang="en-US" dirty="0"/>
              <a:t>a page always checks it out, even if it’s not already</a:t>
            </a:r>
          </a:p>
          <a:p>
            <a:r>
              <a:rPr lang="en-US" dirty="0"/>
              <a:t>Click [ Edit ] on the top left of the page controls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42" y="1600200"/>
            <a:ext cx="676369" cy="60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66" y="4396417"/>
            <a:ext cx="2810267" cy="147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903786" y="4659925"/>
            <a:ext cx="1257300" cy="800098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Content/editable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in the CMS is divided into different </a:t>
            </a:r>
            <a:r>
              <a:rPr lang="en-US" dirty="0" smtClean="0"/>
              <a:t>regions.</a:t>
            </a:r>
          </a:p>
          <a:p>
            <a:pPr lvl="1"/>
            <a:r>
              <a:rPr lang="en-US" dirty="0" smtClean="0"/>
              <a:t>Combinations of them can be brought in and out of existence to build different pages types.</a:t>
            </a:r>
          </a:p>
          <a:p>
            <a:pPr lvl="1"/>
            <a:r>
              <a:rPr lang="en-US" dirty="0" smtClean="0"/>
              <a:t>No longer have to worry about breaking the HTML of the entire web page!</a:t>
            </a:r>
            <a:endParaRPr lang="en-US" dirty="0"/>
          </a:p>
          <a:p>
            <a:r>
              <a:rPr lang="en-US" dirty="0"/>
              <a:t>When you are in [ Edit ] view, these regions show up as green buttons.</a:t>
            </a:r>
          </a:p>
        </p:txBody>
      </p:sp>
    </p:spTree>
    <p:extLst>
      <p:ext uri="{BB962C8B-B14F-4D97-AF65-F5344CB8AC3E}">
        <p14:creationId xmlns:p14="http://schemas.microsoft.com/office/powerpoint/2010/main" val="37099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Regions Example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3" y="881616"/>
            <a:ext cx="7315072" cy="367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currently enabled content regions are highlighted in red.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76547" y="1875693"/>
            <a:ext cx="1855176" cy="72683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19657" y="2453054"/>
            <a:ext cx="1395043" cy="635976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19657" y="3446585"/>
            <a:ext cx="1855176" cy="64476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editor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edit the main content region. </a:t>
            </a:r>
          </a:p>
          <a:p>
            <a:r>
              <a:rPr lang="en-US" dirty="0"/>
              <a:t>Click the green </a:t>
            </a:r>
            <a:r>
              <a:rPr lang="en-US" dirty="0" smtClean="0"/>
              <a:t>button.</a:t>
            </a:r>
            <a:endParaRPr lang="en-US" dirty="0"/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69" y="3185611"/>
            <a:ext cx="4963062" cy="249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716824" y="4890844"/>
            <a:ext cx="1406768" cy="542806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editor (or WYSIWYG)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1248508"/>
            <a:ext cx="7928098" cy="310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CMS editor displaying content in the main content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editing window should look very familiar: it is very similar to any standard word processing </a:t>
            </a:r>
            <a:r>
              <a:rPr lang="en-US" dirty="0" smtClean="0"/>
              <a:t>software.</a:t>
            </a:r>
          </a:p>
          <a:p>
            <a:r>
              <a:rPr lang="en-US" dirty="0" smtClean="0"/>
              <a:t>Most </a:t>
            </a:r>
            <a:r>
              <a:rPr lang="en-US" dirty="0"/>
              <a:t>operations you are used to using are here, and many have similar keyboard shortcuts.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65" y="4906239"/>
            <a:ext cx="6170670" cy="70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7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suggestions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not</a:t>
            </a:r>
            <a:r>
              <a:rPr lang="en-US" dirty="0" smtClean="0"/>
              <a:t> use Internet Explorer.</a:t>
            </a:r>
          </a:p>
          <a:p>
            <a:r>
              <a:rPr lang="en-US" dirty="0" smtClean="0"/>
              <a:t>Use Google Chrome, Safari, or Firefox.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63" y="2910254"/>
            <a:ext cx="3161274" cy="29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rules for 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use Heading 1. The page title already uses this.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fake headers with bolds and underlines.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headings in sequence, 2,3,2,3, etc. as you would in MS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rules for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Upload images at roughly the size you plan on displaying them at.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72 dpi 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upload images of large file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rules for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images must have image descriptions.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Descriptions are the text you would use if you could not use the image.</a:t>
            </a:r>
          </a:p>
          <a:p>
            <a:pPr lvl="1"/>
            <a:r>
              <a:rPr lang="en-US" dirty="0" smtClean="0"/>
              <a:t>Must be no more than 255 characters</a:t>
            </a:r>
          </a:p>
          <a:p>
            <a:pPr lvl="1"/>
            <a:r>
              <a:rPr lang="en-US" dirty="0" smtClean="0"/>
              <a:t>If text in the image is reiterated elsewhere on the page this text can be very short.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Sometimes images are of equations. Having page content underneath providing office hours to go over content is also acceptable.</a:t>
            </a:r>
          </a:p>
        </p:txBody>
      </p:sp>
    </p:spTree>
    <p:extLst>
      <p:ext uri="{BB962C8B-B14F-4D97-AF65-F5344CB8AC3E}">
        <p14:creationId xmlns:p14="http://schemas.microsoft.com/office/powerpoint/2010/main" val="20680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{{ The dependency manager }}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can navigate through the structure of your site to </a:t>
            </a:r>
            <a:r>
              <a:rPr lang="en-US" dirty="0" smtClean="0"/>
              <a:t>other pages on your site.</a:t>
            </a:r>
            <a:endParaRPr lang="en-US" dirty="0"/>
          </a:p>
          <a:p>
            <a:r>
              <a:rPr lang="en-US" dirty="0"/>
              <a:t>When you make a selection within your own site, it will show up as a strange looking </a:t>
            </a:r>
            <a:r>
              <a:rPr lang="en-US" dirty="0" smtClean="0"/>
              <a:t>“dependency” tag </a:t>
            </a:r>
            <a:r>
              <a:rPr lang="en-US" dirty="0"/>
              <a:t>with </a:t>
            </a:r>
            <a:r>
              <a:rPr lang="en-US" dirty="0" smtClean="0"/>
              <a:t>brackets.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so that the CMS can keep track of where your link goes even if the target page </a:t>
            </a:r>
            <a:r>
              <a:rPr lang="en-US" dirty="0" smtClean="0"/>
              <a:t>moves</a:t>
            </a:r>
            <a:r>
              <a:rPr lang="en-US" dirty="0"/>
              <a:t> </a:t>
            </a:r>
            <a:r>
              <a:rPr lang="en-US" dirty="0" smtClean="0"/>
              <a:t>or is renamed.</a:t>
            </a:r>
          </a:p>
          <a:p>
            <a:pPr lvl="1"/>
            <a:r>
              <a:rPr lang="en-US" dirty="0" smtClean="0"/>
              <a:t>No more broken links when you move things!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4143"/>
            <a:ext cx="4038600" cy="263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7806"/>
            <a:ext cx="4038600" cy="353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5400000">
            <a:off x="179743" y="2639494"/>
            <a:ext cx="1584537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56746" y="2654315"/>
            <a:ext cx="3161377" cy="440578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5880"/>
          </a:xfrm>
        </p:spPr>
        <p:txBody>
          <a:bodyPr/>
          <a:lstStyle/>
          <a:p>
            <a:r>
              <a:rPr lang="en-US" dirty="0"/>
              <a:t>Always remember to save your </a:t>
            </a:r>
            <a:r>
              <a:rPr lang="en-US" dirty="0" smtClean="0"/>
              <a:t>work.</a:t>
            </a:r>
          </a:p>
          <a:p>
            <a:r>
              <a:rPr lang="en-US" dirty="0" smtClean="0"/>
              <a:t>Let’s </a:t>
            </a:r>
            <a:r>
              <a:rPr lang="en-US" dirty="0"/>
              <a:t>do that now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65" y="3886335"/>
            <a:ext cx="6170670" cy="70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2073094">
            <a:off x="610734" y="3472416"/>
            <a:ext cx="1011778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though you have saved your work, it has still only changed in the CMS </a:t>
            </a:r>
            <a:r>
              <a:rPr lang="en-US" dirty="0" smtClean="0"/>
              <a:t>itself (staging).</a:t>
            </a:r>
          </a:p>
          <a:p>
            <a:r>
              <a:rPr lang="en-US" dirty="0" smtClean="0"/>
              <a:t>The </a:t>
            </a:r>
            <a:r>
              <a:rPr lang="en-US" dirty="0"/>
              <a:t>file that is viewed by others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montana.edu</a:t>
            </a:r>
            <a:r>
              <a:rPr lang="en-US" dirty="0" smtClean="0"/>
              <a:t> has </a:t>
            </a:r>
            <a:r>
              <a:rPr lang="en-US" dirty="0"/>
              <a:t>not changed yet</a:t>
            </a:r>
            <a:r>
              <a:rPr lang="en-US" dirty="0" smtClean="0"/>
              <a:t>.</a:t>
            </a:r>
          </a:p>
          <a:p>
            <a:r>
              <a:rPr lang="en-US" dirty="0"/>
              <a:t>You can see this if you scroll down and click the </a:t>
            </a:r>
            <a:r>
              <a:rPr lang="en-US" dirty="0" smtClean="0"/>
              <a:t>green </a:t>
            </a:r>
            <a:r>
              <a:rPr lang="en-US" dirty="0"/>
              <a:t>button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88" y="4960658"/>
            <a:ext cx="2324424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22131"/>
          </a:xfrm>
        </p:spPr>
        <p:txBody>
          <a:bodyPr/>
          <a:lstStyle/>
          <a:p>
            <a:r>
              <a:rPr lang="en-US" dirty="0" smtClean="0"/>
              <a:t>Save your work for a later time and create a save history.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2" y="2982912"/>
            <a:ext cx="685896" cy="60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92" y="2455376"/>
            <a:ext cx="5430008" cy="347711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79531" y="3091436"/>
            <a:ext cx="1011778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 Versions ]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8163"/>
            <a:ext cx="8229600" cy="1951979"/>
          </a:xfrm>
        </p:spPr>
      </p:pic>
      <p:sp>
        <p:nvSpPr>
          <p:cNvPr id="5" name="Rounded Rectangle 4"/>
          <p:cNvSpPr/>
          <p:nvPr/>
        </p:nvSpPr>
        <p:spPr>
          <a:xfrm>
            <a:off x="334108" y="4510455"/>
            <a:ext cx="8352692" cy="45720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345716" y="3144930"/>
            <a:ext cx="2377283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1837" y="3552093"/>
            <a:ext cx="861647" cy="401053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can view or revert to any previous version.</a:t>
            </a:r>
          </a:p>
          <a:p>
            <a:r>
              <a:rPr lang="en-US" dirty="0" smtClean="0"/>
              <a:t>The green row is the version that</a:t>
            </a:r>
            <a:br>
              <a:rPr lang="en-US" dirty="0" smtClean="0"/>
            </a:br>
            <a:r>
              <a:rPr lang="en-US" dirty="0" smtClean="0"/>
              <a:t>is published.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order for your webpage changes to be visible to others, you must “Publish” your page to the web server</a:t>
            </a:r>
            <a:r>
              <a:rPr lang="en-US" dirty="0" smtClean="0"/>
              <a:t>.</a:t>
            </a:r>
          </a:p>
          <a:p>
            <a:r>
              <a:rPr lang="en-US" dirty="0"/>
              <a:t>There are a couple of options for this. You can either: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Publish immediately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Schedule a </a:t>
            </a:r>
            <a:r>
              <a:rPr lang="en-US" dirty="0" smtClean="0"/>
              <a:t>publish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Submit </a:t>
            </a:r>
            <a:r>
              <a:rPr lang="en-US" dirty="0" smtClean="0"/>
              <a:t>page </a:t>
            </a:r>
            <a:r>
              <a:rPr lang="en-US" dirty="0"/>
              <a:t>to another user for </a:t>
            </a:r>
            <a:r>
              <a:rPr lang="en-US" dirty="0" smtClean="0"/>
              <a:t>publish approval.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You can also schedule an expiration for your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training site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8673" y="5196253"/>
            <a:ext cx="8229600" cy="8294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http://ou.montana.edu/cms-training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1" y="1200778"/>
            <a:ext cx="3543637" cy="384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6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site has a workflow mandated for it, your pages may always go to another user for review first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Select: </a:t>
            </a:r>
          </a:p>
          <a:p>
            <a:r>
              <a:rPr lang="en-US" dirty="0" smtClean="0"/>
              <a:t>Or select another option.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3" y="3133684"/>
            <a:ext cx="1924319" cy="590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08" y="4044361"/>
            <a:ext cx="3036570" cy="175983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100000">
            <a:off x="6881008" y="3793780"/>
            <a:ext cx="1011778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page publish dialog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79" y="612775"/>
            <a:ext cx="405601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the page through reviews </a:t>
            </a:r>
            <a:r>
              <a:rPr lang="en-US" dirty="0"/>
              <a:t>and give it a version description.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/>
              <a:t>checking </a:t>
            </a:r>
            <a:r>
              <a:rPr lang="en-US" dirty="0" smtClean="0"/>
              <a:t>spelling and links.</a:t>
            </a:r>
            <a:endParaRPr lang="en-US" dirty="0"/>
          </a:p>
          <a:p>
            <a:pPr lvl="1"/>
            <a:r>
              <a:rPr lang="en-US" dirty="0"/>
              <a:t>The version description is useful for if you or anyone else ever needs to remember what changes were made or why.</a:t>
            </a:r>
          </a:p>
          <a:p>
            <a:r>
              <a:rPr lang="en-US" dirty="0"/>
              <a:t>Scroll down and </a:t>
            </a:r>
            <a:r>
              <a:rPr lang="en-US" dirty="0" smtClean="0"/>
              <a:t>click 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73" y="4573060"/>
            <a:ext cx="1105054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smtClean="0"/>
              <a:t>published </a:t>
            </a:r>
            <a:r>
              <a:rPr lang="en-US" dirty="0"/>
              <a:t>p</a:t>
            </a:r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Congratulations! You’ve published a page!</a:t>
            </a:r>
          </a:p>
          <a:p>
            <a:r>
              <a:rPr lang="en-US" dirty="0"/>
              <a:t>Notice that the page is now checked back in: it no longer has the yellow, lit lightbulb next to it in the side </a:t>
            </a:r>
            <a:r>
              <a:rPr lang="en-US" dirty="0" smtClean="0"/>
              <a:t>navigation.</a:t>
            </a:r>
          </a:p>
          <a:p>
            <a:r>
              <a:rPr lang="en-US" dirty="0" smtClean="0"/>
              <a:t>This </a:t>
            </a:r>
            <a:r>
              <a:rPr lang="en-US" dirty="0"/>
              <a:t>means it’s now open to editing for anyone with access to 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Let’s see </a:t>
            </a:r>
            <a:r>
              <a:rPr lang="en-US" dirty="0"/>
              <a:t>our page as it actually looks on the web server.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88" y="5523364"/>
            <a:ext cx="2324424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published </a:t>
            </a:r>
            <a:r>
              <a:rPr lang="en-US" dirty="0"/>
              <a:t>p</a:t>
            </a:r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40" y="612775"/>
            <a:ext cx="389869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you are a web developer!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the title comes an important note; </a:t>
            </a:r>
            <a:r>
              <a:rPr lang="en-US" i="1" dirty="0" smtClean="0"/>
              <a:t>browsers were built for speed and do not always ask the internet for the latest versions of things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Combat this with: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Reloading the page using:</a:t>
            </a:r>
          </a:p>
          <a:p>
            <a:pPr marL="137160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[ Ctrl ] + [ Shift ] + [ r ] in Google Chrome.</a:t>
            </a:r>
          </a:p>
          <a:p>
            <a:pPr marL="137160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[ Ctrl ] + [ r ] in other browsers.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Trying the URL in a different browser.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Restarting your machine.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new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brand-new stuff!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file browser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9669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[ Content </a:t>
            </a:r>
            <a:r>
              <a:rPr lang="en-US" dirty="0" smtClean="0"/>
              <a:t>] &gt; </a:t>
            </a:r>
            <a:r>
              <a:rPr lang="en-US" i="1" dirty="0" smtClean="0"/>
              <a:t>Pages</a:t>
            </a:r>
            <a:r>
              <a:rPr lang="en-US" dirty="0" smtClean="0"/>
              <a:t> </a:t>
            </a:r>
            <a:r>
              <a:rPr lang="en-US" dirty="0"/>
              <a:t>in the main CMS </a:t>
            </a:r>
            <a:r>
              <a:rPr lang="en-US" dirty="0" smtClean="0"/>
              <a:t>menu.</a:t>
            </a:r>
          </a:p>
          <a:p>
            <a:r>
              <a:rPr lang="en-US" dirty="0" smtClean="0"/>
              <a:t>File operations are available upon hover.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65" y="3871978"/>
            <a:ext cx="6778869" cy="20962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54665" y="4931214"/>
            <a:ext cx="1578219" cy="117944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site </a:t>
            </a:r>
            <a:r>
              <a:rPr lang="en-US" dirty="0"/>
              <a:t>s</a:t>
            </a:r>
            <a:r>
              <a:rPr lang="en-US" dirty="0" smtClean="0"/>
              <a:t>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should see a number of template options.</a:t>
            </a:r>
          </a:p>
          <a:p>
            <a:r>
              <a:rPr lang="en-US" dirty="0"/>
              <a:t>Let’s make a </a:t>
            </a:r>
            <a:r>
              <a:rPr lang="en-US" dirty="0" smtClean="0"/>
              <a:t>new site section so we can group several web pages together (like a book chapter).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79" y="3720205"/>
            <a:ext cx="5202841" cy="228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356589" y="4021197"/>
            <a:ext cx="1296865" cy="1509166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69377"/>
          </a:xfrm>
        </p:spPr>
        <p:txBody>
          <a:bodyPr/>
          <a:lstStyle/>
          <a:p>
            <a:r>
              <a:rPr lang="en-US" dirty="0" smtClean="0"/>
              <a:t>Provide the name for the URL and human readable title to go with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68" y="3046241"/>
            <a:ext cx="4886864" cy="257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497015" y="3705321"/>
            <a:ext cx="4396154" cy="620493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69577" y="4525940"/>
            <a:ext cx="4117736" cy="620493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module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has a personal training module.</a:t>
            </a:r>
          </a:p>
          <a:p>
            <a:r>
              <a:rPr lang="en-US" dirty="0" smtClean="0"/>
              <a:t>Enter the email used when RSVP’ing.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98" y="3042138"/>
            <a:ext cx="5124004" cy="283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own Arrow 1"/>
          <p:cNvSpPr/>
          <p:nvPr/>
        </p:nvSpPr>
        <p:spPr>
          <a:xfrm rot="19800000">
            <a:off x="1743186" y="2868572"/>
            <a:ext cx="808892" cy="158476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285"/>
          </a:xfrm>
        </p:spPr>
        <p:txBody>
          <a:bodyPr/>
          <a:lstStyle/>
          <a:p>
            <a:r>
              <a:rPr lang="en-US" dirty="0" smtClean="0"/>
              <a:t>Site sections have titles (the breadcrumbs links).</a:t>
            </a:r>
          </a:p>
          <a:p>
            <a:r>
              <a:rPr lang="en-US" dirty="0" smtClean="0"/>
              <a:t>Each breadcrumb links to the index page for the associated site section.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05" y="3789485"/>
            <a:ext cx="6708190" cy="2101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521068" y="3744250"/>
            <a:ext cx="1925517" cy="361758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25814" y="4681265"/>
            <a:ext cx="3754317" cy="356726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15561"/>
          </a:xfrm>
        </p:spPr>
        <p:txBody>
          <a:bodyPr/>
          <a:lstStyle/>
          <a:p>
            <a:r>
              <a:rPr lang="en-US" dirty="0" smtClean="0"/>
              <a:t>Go back to the file browser and click </a:t>
            </a:r>
            <a:endParaRPr lang="en-US" dirty="0"/>
          </a:p>
          <a:p>
            <a:r>
              <a:rPr lang="en-US" dirty="0"/>
              <a:t>Let’s make a </a:t>
            </a:r>
            <a:r>
              <a:rPr lang="en-US" dirty="0" smtClean="0"/>
              <a:t>new page in our new site section.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7" y="3286503"/>
            <a:ext cx="6109310" cy="268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888274" y="3681437"/>
            <a:ext cx="1578219" cy="1699457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59" y="1600201"/>
            <a:ext cx="1543265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62546" cy="1415562"/>
          </a:xfrm>
        </p:spPr>
        <p:txBody>
          <a:bodyPr>
            <a:normAutofit/>
          </a:bodyPr>
          <a:lstStyle/>
          <a:p>
            <a:r>
              <a:rPr lang="en-US" dirty="0" smtClean="0"/>
              <a:t>Title for the page.</a:t>
            </a:r>
          </a:p>
          <a:p>
            <a:r>
              <a:rPr lang="en-US" dirty="0" smtClean="0"/>
              <a:t>Description text for Google.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2931830"/>
            <a:ext cx="4481463" cy="189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2" y="3881399"/>
            <a:ext cx="4327435" cy="20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350120" y="4923690"/>
            <a:ext cx="3442188" cy="41324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7464">
            <a:off x="4065392" y="4462561"/>
            <a:ext cx="1011778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9099" cy="4525963"/>
          </a:xfrm>
        </p:spPr>
        <p:txBody>
          <a:bodyPr/>
          <a:lstStyle/>
          <a:p>
            <a:r>
              <a:rPr lang="en-US" dirty="0" smtClean="0"/>
              <a:t>Add other editable regions.</a:t>
            </a:r>
          </a:p>
          <a:p>
            <a:r>
              <a:rPr lang="en-US" dirty="0" smtClean="0"/>
              <a:t>Think before disabling </a:t>
            </a:r>
            <a:r>
              <a:rPr lang="en-US" i="1" dirty="0" smtClean="0"/>
              <a:t>Show Left Navigation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Don’t want to trap users on a page.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99" y="1600200"/>
            <a:ext cx="4246685" cy="341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2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84937"/>
          </a:xfrm>
        </p:spPr>
        <p:txBody>
          <a:bodyPr/>
          <a:lstStyle/>
          <a:p>
            <a:r>
              <a:rPr lang="en-US" dirty="0" smtClean="0"/>
              <a:t>Filename</a:t>
            </a:r>
          </a:p>
          <a:p>
            <a:pPr lvl="1"/>
            <a:r>
              <a:rPr lang="en-US" dirty="0" smtClean="0"/>
              <a:t>Lowercase</a:t>
            </a:r>
          </a:p>
          <a:p>
            <a:pPr lvl="2"/>
            <a:r>
              <a:rPr lang="en-US" i="1" dirty="0" smtClean="0"/>
              <a:t>my-File</a:t>
            </a:r>
            <a:r>
              <a:rPr lang="en-US" dirty="0" smtClean="0"/>
              <a:t> is a different file than </a:t>
            </a:r>
            <a:r>
              <a:rPr lang="en-US" i="1" dirty="0" smtClean="0"/>
              <a:t>my-file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Short (sentence-long file names place you at the bottom of search results)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80" y="4254802"/>
            <a:ext cx="6304220" cy="17618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50906" y="4510447"/>
            <a:ext cx="4578594" cy="553921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04284" y="5560111"/>
            <a:ext cx="826479" cy="506581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stuck with editable regions.</a:t>
            </a:r>
          </a:p>
          <a:p>
            <a:r>
              <a:rPr lang="en-US" dirty="0" smtClean="0"/>
              <a:t>With the file checked out click </a:t>
            </a:r>
            <a:br>
              <a:rPr lang="en-US" dirty="0" smtClean="0"/>
            </a:br>
            <a:r>
              <a:rPr lang="en-US" dirty="0" smtClean="0"/>
              <a:t>and change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02" y="2233214"/>
            <a:ext cx="1428949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breadcrumbs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005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Pages:</a:t>
            </a:r>
            <a:r>
              <a:rPr lang="en-US" dirty="0" smtClean="0"/>
              <a:t> changed in the page properties under </a:t>
            </a:r>
            <a:r>
              <a:rPr lang="en-US" i="1" dirty="0" smtClean="0"/>
              <a:t>Title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Sections:</a:t>
            </a:r>
            <a:r>
              <a:rPr lang="en-US" dirty="0" smtClean="0"/>
              <a:t> defined in the </a:t>
            </a:r>
            <a:r>
              <a:rPr lang="en-US" i="1" dirty="0" smtClean="0"/>
              <a:t>_</a:t>
            </a:r>
            <a:r>
              <a:rPr lang="en-US" i="1" dirty="0" err="1" smtClean="0"/>
              <a:t>props.pcf</a:t>
            </a:r>
            <a:r>
              <a:rPr lang="en-US" dirty="0" smtClean="0"/>
              <a:t> files.</a:t>
            </a:r>
          </a:p>
          <a:p>
            <a:pPr lvl="1"/>
            <a:r>
              <a:rPr lang="en-US" dirty="0" smtClean="0"/>
              <a:t>W&amp;D can help republish large site sections.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323492"/>
            <a:ext cx="4229100" cy="251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497391" y="4601507"/>
            <a:ext cx="2784963" cy="553921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68" y="1749668"/>
            <a:ext cx="4223032" cy="139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583115" y="2587008"/>
            <a:ext cx="3182816" cy="451543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</a:t>
            </a:r>
            <a:r>
              <a:rPr lang="en-US" dirty="0"/>
              <a:t>“up a directory” to your main training module folder.</a:t>
            </a:r>
          </a:p>
          <a:p>
            <a:r>
              <a:rPr lang="en-US" dirty="0"/>
              <a:t>Select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_sidenav.inc</a:t>
            </a:r>
            <a:r>
              <a:rPr lang="en-US" dirty="0" smtClean="0"/>
              <a:t> </a:t>
            </a:r>
            <a:r>
              <a:rPr lang="en-US" dirty="0"/>
              <a:t>file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_sidenav.inc file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2" y="1437839"/>
            <a:ext cx="7477171" cy="195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another line in the same indentation level as </a:t>
            </a:r>
            <a:r>
              <a:rPr lang="en-US" i="1" dirty="0" smtClean="0"/>
              <a:t>Your </a:t>
            </a:r>
            <a:r>
              <a:rPr lang="en-US" i="1" dirty="0"/>
              <a:t>First Edits</a:t>
            </a:r>
            <a:r>
              <a:rPr lang="en-US" i="1" dirty="0" smtClean="0"/>
              <a:t>!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</a:t>
            </a:r>
            <a:r>
              <a:rPr lang="en-US" dirty="0"/>
              <a:t>can type in whatever you like, but it should correspond to the page name and be short enough to navigate easily.</a:t>
            </a:r>
          </a:p>
          <a:p>
            <a:r>
              <a:rPr lang="en-US" dirty="0"/>
              <a:t>Now select this, and click the hyperlink button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</a:t>
            </a:r>
            <a:r>
              <a:rPr lang="en-US" dirty="0" smtClean="0"/>
              <a:t>“Skinning Error” </a:t>
            </a:r>
            <a:r>
              <a:rPr lang="en-US" dirty="0"/>
              <a:t>occurs, verify </a:t>
            </a:r>
            <a:r>
              <a:rPr lang="en-US" dirty="0" smtClean="0"/>
              <a:t>that the </a:t>
            </a:r>
            <a:r>
              <a:rPr lang="en-US" dirty="0"/>
              <a:t>URL </a:t>
            </a:r>
            <a:r>
              <a:rPr lang="en-US" dirty="0" smtClean="0"/>
              <a:t>in your browser resembles: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://cms.msu.montana.edu/10/#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oucampus/MSU-Bozeman/***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4" y="3653282"/>
            <a:ext cx="4422531" cy="22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8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region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3725"/>
          </a:xfrm>
        </p:spPr>
        <p:txBody>
          <a:bodyPr>
            <a:normAutofit/>
          </a:bodyPr>
          <a:lstStyle/>
          <a:p>
            <a:r>
              <a:rPr lang="en-US" dirty="0" smtClean="0"/>
              <a:t>Now select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_contact.inc</a:t>
            </a:r>
            <a:r>
              <a:rPr lang="en-US" dirty="0" smtClean="0"/>
              <a:t> file.</a:t>
            </a:r>
          </a:p>
          <a:p>
            <a:r>
              <a:rPr lang="en-US" dirty="0" smtClean="0"/>
              <a:t>It defines the site contact information.</a:t>
            </a:r>
            <a:endParaRPr lang="en-US" dirty="0"/>
          </a:p>
          <a:p>
            <a:r>
              <a:rPr lang="en-US" dirty="0" smtClean="0"/>
              <a:t>Bolded text, line-breaks, and new paragraphs are all you need!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30" y="3573433"/>
            <a:ext cx="3370970" cy="219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9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else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Snippets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Snippets</a:t>
            </a:r>
            <a:r>
              <a:rPr lang="en-US" dirty="0" smtClean="0"/>
              <a:t> </a:t>
            </a:r>
            <a:r>
              <a:rPr lang="en-US" dirty="0"/>
              <a:t>are special pre-created chunks of </a:t>
            </a:r>
            <a:r>
              <a:rPr lang="en-US" dirty="0" smtClean="0"/>
              <a:t>HTML code.</a:t>
            </a:r>
          </a:p>
          <a:p>
            <a:r>
              <a:rPr lang="en-US" dirty="0" smtClean="0"/>
              <a:t>They </a:t>
            </a:r>
            <a:r>
              <a:rPr lang="en-US" dirty="0"/>
              <a:t>will often not look the same in the editor as they do on a finished </a:t>
            </a:r>
            <a:r>
              <a:rPr lang="en-US" dirty="0" smtClean="0"/>
              <a:t>page </a:t>
            </a:r>
            <a:r>
              <a:rPr lang="en-US" dirty="0"/>
              <a:t>because they allow for easy ways to create polished, consistent content</a:t>
            </a:r>
            <a:r>
              <a:rPr lang="en-US" dirty="0" smtClean="0"/>
              <a:t>.</a:t>
            </a:r>
          </a:p>
          <a:p>
            <a:r>
              <a:rPr lang="en-US" dirty="0"/>
              <a:t>Expand the left navigation area, and let’s go to the file called </a:t>
            </a:r>
            <a:r>
              <a:rPr lang="en-US" i="1" dirty="0" err="1" smtClean="0"/>
              <a:t>snippets.pcf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69376"/>
          </a:xfrm>
        </p:spPr>
        <p:txBody>
          <a:bodyPr>
            <a:normAutofit/>
          </a:bodyPr>
          <a:lstStyle/>
          <a:p>
            <a:r>
              <a:rPr lang="en-US" dirty="0" smtClean="0"/>
              <a:t>In the editor put the cursor down, click the button and choose a snippet.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9577"/>
            <a:ext cx="4058216" cy="94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0482"/>
            <a:ext cx="3908746" cy="151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09" y="3147954"/>
            <a:ext cx="3495591" cy="28300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21044" y="2964170"/>
            <a:ext cx="2222255" cy="748514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199" y="4800599"/>
            <a:ext cx="1837593" cy="1055077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46962" y="3406716"/>
            <a:ext cx="1668340" cy="409146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190889" y="3987647"/>
            <a:ext cx="761470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358275">
            <a:off x="2472212" y="4312393"/>
            <a:ext cx="3794706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Images on right or left with or without captions.</a:t>
            </a:r>
          </a:p>
          <a:p>
            <a:r>
              <a:rPr lang="en-US" dirty="0" smtClean="0"/>
              <a:t>Tables</a:t>
            </a:r>
          </a:p>
          <a:p>
            <a:r>
              <a:rPr lang="en-US" dirty="0" smtClean="0"/>
              <a:t>Faculty &amp; Staff listings</a:t>
            </a:r>
          </a:p>
          <a:p>
            <a:r>
              <a:rPr lang="en-US" dirty="0" smtClean="0"/>
              <a:t>FAQs</a:t>
            </a:r>
          </a:p>
          <a:p>
            <a:r>
              <a:rPr lang="en-US" dirty="0" smtClean="0"/>
              <a:t>Multi column layouts</a:t>
            </a:r>
          </a:p>
          <a:p>
            <a:r>
              <a:rPr lang="en-US" dirty="0" smtClean="0"/>
              <a:t>Cards</a:t>
            </a:r>
          </a:p>
          <a:p>
            <a:r>
              <a:rPr lang="en-US" dirty="0" smtClean="0"/>
              <a:t>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for modularizing out repetitive content.</a:t>
            </a:r>
          </a:p>
          <a:p>
            <a:r>
              <a:rPr lang="en-US" dirty="0" smtClean="0"/>
              <a:t>E.g. 10 pages share the same bottom paragraph and header.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67" y="3471334"/>
            <a:ext cx="6011466" cy="213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3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Assets can be found in the content menu.</a:t>
            </a:r>
          </a:p>
          <a:p>
            <a:r>
              <a:rPr lang="en-US" dirty="0" smtClean="0"/>
              <a:t>There are 4 assets. Let’s choose </a:t>
            </a:r>
            <a:r>
              <a:rPr lang="en-US" i="1" dirty="0" smtClean="0"/>
              <a:t>Web Content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8800"/>
            <a:ext cx="2971800" cy="130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592616">
            <a:off x="199880" y="3233066"/>
            <a:ext cx="1147135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90" y="4010065"/>
            <a:ext cx="4891610" cy="15103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01637" y="4265431"/>
            <a:ext cx="1140802" cy="1009954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assets have the </a:t>
            </a:r>
            <a:r>
              <a:rPr lang="en-US" i="1" dirty="0" smtClean="0"/>
              <a:t>Asset Info</a:t>
            </a:r>
            <a:r>
              <a:rPr lang="en-US" dirty="0" smtClean="0"/>
              <a:t> and </a:t>
            </a:r>
            <a:r>
              <a:rPr lang="en-US" i="1" dirty="0" smtClean="0"/>
              <a:t>Access Settings</a:t>
            </a:r>
            <a:r>
              <a:rPr lang="en-US" dirty="0" smtClean="0"/>
              <a:t> panels.</a:t>
            </a:r>
          </a:p>
          <a:p>
            <a:r>
              <a:rPr lang="en-US" dirty="0" smtClean="0"/>
              <a:t>Lock to the site.</a:t>
            </a:r>
          </a:p>
          <a:p>
            <a:r>
              <a:rPr lang="en-US" dirty="0" smtClean="0"/>
              <a:t>Set the two groups to your site name.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1" y="4108261"/>
            <a:ext cx="4132077" cy="173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95" y="4653561"/>
            <a:ext cx="4736989" cy="137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31959" y="4281854"/>
            <a:ext cx="3136655" cy="49237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341074"/>
            <a:ext cx="2672862" cy="504977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7149" y="4847705"/>
            <a:ext cx="2899262" cy="1180908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7700"/>
          </a:xfrm>
        </p:spPr>
        <p:txBody>
          <a:bodyPr>
            <a:normAutofit/>
          </a:bodyPr>
          <a:lstStyle/>
          <a:p>
            <a:r>
              <a:rPr lang="en-US" dirty="0" smtClean="0"/>
              <a:t>Copy-paste in the desired content from another CMS page.</a:t>
            </a:r>
          </a:p>
          <a:p>
            <a:r>
              <a:rPr lang="en-US" dirty="0" smtClean="0"/>
              <a:t>Publish the asset!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2" y="2760785"/>
            <a:ext cx="4478288" cy="240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on the web page where you want to use the asset put the cursor down and choose </a:t>
            </a:r>
            <a:r>
              <a:rPr lang="en-US" i="1" dirty="0" smtClean="0"/>
              <a:t>Insert/Edit Asset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Select your asset.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16" y="2765024"/>
            <a:ext cx="3527207" cy="328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057900" y="2883877"/>
            <a:ext cx="360485" cy="36472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0" y="5090746"/>
            <a:ext cx="1732085" cy="307731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page created by the CMS has an invisible log-in button called the </a:t>
            </a:r>
            <a:r>
              <a:rPr lang="en-US" dirty="0" err="1" smtClean="0"/>
              <a:t>DirectEdit</a:t>
            </a:r>
            <a:r>
              <a:rPr lang="en-US" dirty="0" smtClean="0"/>
              <a:t> button.</a:t>
            </a:r>
          </a:p>
          <a:p>
            <a:r>
              <a:rPr lang="en-US" dirty="0" smtClean="0"/>
              <a:t>Hidden so only content developers can use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Assets in the WYSIWYG are green striped boxes.</a:t>
            </a:r>
          </a:p>
          <a:p>
            <a:r>
              <a:rPr lang="en-US" dirty="0" smtClean="0"/>
              <a:t>To delete put the cursor inside it and hit the [ Delete ] key.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15" y="3677058"/>
            <a:ext cx="5298665" cy="199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963008" y="4674464"/>
            <a:ext cx="5249007" cy="433867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change and republish the asset all pages that use it will republish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Image gallery assets</a:t>
            </a:r>
            <a:r>
              <a:rPr lang="en-US" dirty="0" smtClean="0"/>
              <a:t> can be built too.</a:t>
            </a:r>
          </a:p>
          <a:p>
            <a:pPr lvl="1"/>
            <a:r>
              <a:rPr lang="en-US" dirty="0" smtClean="0"/>
              <a:t>When added the [ Banner ] region they become sliders of the first five images.</a:t>
            </a:r>
          </a:p>
          <a:p>
            <a:pPr lvl="1"/>
            <a:r>
              <a:rPr lang="en-US" dirty="0" smtClean="0"/>
              <a:t>When added to the [ Main Content ] region they become a thumbnail image gallery with a popup image slider of all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slider example.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7" y="509954"/>
            <a:ext cx="7017381" cy="440584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gallery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9" y="633558"/>
            <a:ext cx="6315956" cy="123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76" y="2047496"/>
            <a:ext cx="4299438" cy="308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1592616">
            <a:off x="1008171" y="2537244"/>
            <a:ext cx="3690300" cy="501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Web forms</a:t>
            </a:r>
            <a:r>
              <a:rPr lang="en-US" dirty="0" smtClean="0"/>
              <a:t> are assets too.</a:t>
            </a:r>
          </a:p>
          <a:p>
            <a:r>
              <a:rPr lang="en-US" dirty="0" smtClean="0"/>
              <a:t>Must complete </a:t>
            </a:r>
            <a:r>
              <a:rPr lang="en-US" dirty="0" smtClean="0">
                <a:hlinkClick r:id="rId3"/>
              </a:rPr>
              <a:t>additional training</a:t>
            </a:r>
            <a:r>
              <a:rPr lang="en-US" dirty="0" smtClean="0"/>
              <a:t> before you can create them.</a:t>
            </a:r>
          </a:p>
          <a:p>
            <a:r>
              <a:rPr lang="en-US" dirty="0" smtClean="0">
                <a:hlinkClick r:id="rId4"/>
              </a:rPr>
              <a:t>Submit a request</a:t>
            </a:r>
            <a:r>
              <a:rPr lang="en-US" dirty="0" smtClean="0"/>
              <a:t> to our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comment form.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75" y="688699"/>
            <a:ext cx="5063026" cy="417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files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I get images and documents onto my site?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upload?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sites have the following directories.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/images</a:t>
            </a:r>
            <a:r>
              <a:rPr lang="en-US" dirty="0" smtClean="0"/>
              <a:t> 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/documents</a:t>
            </a:r>
          </a:p>
          <a:p>
            <a:r>
              <a:rPr lang="en-US" dirty="0" smtClean="0"/>
              <a:t>You can use the [ New ] &gt; Folder to further organize these directories. Only time this option is used.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92" y="4598377"/>
            <a:ext cx="5955616" cy="121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494692" y="4879731"/>
            <a:ext cx="1723293" cy="51587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103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</a:t>
            </a:r>
          </a:p>
          <a:p>
            <a:r>
              <a:rPr lang="en-US" dirty="0" smtClean="0"/>
              <a:t>Drag and drop or navigate to one or more files to upload.</a:t>
            </a:r>
          </a:p>
          <a:p>
            <a:r>
              <a:rPr lang="en-US" dirty="0" smtClean="0"/>
              <a:t>If your file has bad characters, click on the filename to change 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96" y="1600200"/>
            <a:ext cx="1057423" cy="47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31" y="1600200"/>
            <a:ext cx="4393744" cy="234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284176" y="2945423"/>
            <a:ext cx="3402624" cy="68580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 2 templates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2811"/>
            <a:ext cx="4040188" cy="375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Version 1 templates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7" y="2664619"/>
            <a:ext cx="37909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7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files are uploaded </a:t>
            </a:r>
            <a:r>
              <a:rPr lang="en-US" b="1" dirty="0" smtClean="0"/>
              <a:t>do not forget to publish them</a:t>
            </a:r>
            <a:r>
              <a:rPr lang="en-US" dirty="0" smtClean="0"/>
              <a:t> before using them on a web page!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upload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i="1" dirty="0" smtClean="0"/>
              <a:t>Overwrite Existing</a:t>
            </a:r>
            <a:r>
              <a:rPr lang="en-US" dirty="0" smtClean="0"/>
              <a:t> on the upload dialog to replace old files with new files of the same name.</a:t>
            </a:r>
          </a:p>
          <a:p>
            <a:r>
              <a:rPr lang="en-US" dirty="0" smtClean="0"/>
              <a:t>Helps keep the site clean and the CMS seamlessly replaces the old file with the new. Just save and publish and done!</a:t>
            </a:r>
          </a:p>
        </p:txBody>
      </p:sp>
    </p:spTree>
    <p:extLst>
      <p:ext uri="{BB962C8B-B14F-4D97-AF65-F5344CB8AC3E}">
        <p14:creationId xmlns:p14="http://schemas.microsoft.com/office/powerpoint/2010/main" val="37181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  <a:endParaRPr lang="en-US" dirty="0" smtClean="0"/>
          </a:p>
          <a:p>
            <a:pPr lvl="1"/>
            <a:r>
              <a:rPr lang="en-US" dirty="0" smtClean="0"/>
              <a:t>Replace </a:t>
            </a:r>
            <a:r>
              <a:rPr lang="en-US" i="1" dirty="0"/>
              <a:t>CV.pdf</a:t>
            </a:r>
            <a:r>
              <a:rPr lang="en-US" dirty="0"/>
              <a:t> with a new </a:t>
            </a:r>
            <a:r>
              <a:rPr lang="en-US" i="1" dirty="0" smtClean="0"/>
              <a:t>CV.pdf</a:t>
            </a:r>
            <a:r>
              <a:rPr lang="en-US" dirty="0" smtClean="0"/>
              <a:t> </a:t>
            </a:r>
            <a:r>
              <a:rPr lang="en-US" dirty="0"/>
              <a:t>each </a:t>
            </a:r>
            <a:r>
              <a:rPr lang="en-US" dirty="0" smtClean="0"/>
              <a:t>term.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helps keep Google search results from confusing people with results filled with old versions of your files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Online CMS Documentation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Submit a Support Ticket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Attend an Open Support session for the CMS</a:t>
            </a:r>
            <a:endParaRPr lang="en-US" dirty="0" smtClean="0"/>
          </a:p>
          <a:p>
            <a:pPr lvl="1"/>
            <a:r>
              <a:rPr lang="en-US" dirty="0" smtClean="0"/>
              <a:t>Available only at the MSU-Bozeman Campus</a:t>
            </a:r>
          </a:p>
          <a:p>
            <a:r>
              <a:rPr lang="en-US" dirty="0" smtClean="0">
                <a:hlinkClick r:id="rId5"/>
              </a:rPr>
              <a:t>Check out our new upcoming trainings!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2115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</a:t>
            </a:r>
            <a:r>
              <a:rPr lang="en-US" dirty="0" smtClean="0"/>
              <a:t>user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log into the </a:t>
            </a:r>
            <a:r>
              <a:rPr lang="en-US" dirty="0" smtClean="0"/>
              <a:t>CMS with your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NetID</a:t>
            </a:r>
            <a:r>
              <a:rPr lang="en-US" dirty="0" smtClean="0"/>
              <a:t> it </a:t>
            </a:r>
            <a:r>
              <a:rPr lang="en-US" dirty="0"/>
              <a:t>is with an account that is unique to you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Users can be granted access to specific sites and site sections.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9162936"/>
              </p:ext>
            </p:extLst>
          </p:nvPr>
        </p:nvGraphicFramePr>
        <p:xfrm>
          <a:off x="4316353" y="3217984"/>
          <a:ext cx="4827647" cy="279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1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2074</Words>
  <Application>Microsoft Office PowerPoint</Application>
  <PresentationFormat>On-screen Show (4:3)</PresentationFormat>
  <Paragraphs>260</Paragraphs>
  <Slides>85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Courier New</vt:lpstr>
      <vt:lpstr>1_Custom Design</vt:lpstr>
      <vt:lpstr>CMS 110 Introduction to the CMS</vt:lpstr>
      <vt:lpstr>Getting Started</vt:lpstr>
      <vt:lpstr>Browser suggestions</vt:lpstr>
      <vt:lpstr>CMS training site</vt:lpstr>
      <vt:lpstr>Training module</vt:lpstr>
      <vt:lpstr>Common issue</vt:lpstr>
      <vt:lpstr>Logging in</vt:lpstr>
      <vt:lpstr>PowerPoint Presentation</vt:lpstr>
      <vt:lpstr>CMS user accounts</vt:lpstr>
      <vt:lpstr>User Interface</vt:lpstr>
      <vt:lpstr>Global navigation</vt:lpstr>
      <vt:lpstr>Breadcrumb navigation</vt:lpstr>
      <vt:lpstr>Current site</vt:lpstr>
      <vt:lpstr>Page actions toolbar</vt:lpstr>
      <vt:lpstr>Side navigation</vt:lpstr>
      <vt:lpstr>Working with Pages</vt:lpstr>
      <vt:lpstr>Navigate</vt:lpstr>
      <vt:lpstr>Staging vs. published</vt:lpstr>
      <vt:lpstr>The [ Preview ] view</vt:lpstr>
      <vt:lpstr>The checkout system</vt:lpstr>
      <vt:lpstr>PowerPoint Presentation</vt:lpstr>
      <vt:lpstr>PowerPoint Presentation</vt:lpstr>
      <vt:lpstr>Editing a Page</vt:lpstr>
      <vt:lpstr>PowerPoint Presentation</vt:lpstr>
      <vt:lpstr>Content/editable regions</vt:lpstr>
      <vt:lpstr>Content Regions Example</vt:lpstr>
      <vt:lpstr>The editor</vt:lpstr>
      <vt:lpstr>The editor (or WYSIWYG)</vt:lpstr>
      <vt:lpstr>PowerPoint Presentation</vt:lpstr>
      <vt:lpstr>Accessibility rules for headings</vt:lpstr>
      <vt:lpstr>Upload rules for images</vt:lpstr>
      <vt:lpstr>Accessibility rules for images</vt:lpstr>
      <vt:lpstr>{{ The dependency manager }}</vt:lpstr>
      <vt:lpstr>PowerPoint Presentation</vt:lpstr>
      <vt:lpstr>Saving</vt:lpstr>
      <vt:lpstr>PowerPoint Presentation</vt:lpstr>
      <vt:lpstr>Save a version</vt:lpstr>
      <vt:lpstr>The [ Versions ] view</vt:lpstr>
      <vt:lpstr>Publishing</vt:lpstr>
      <vt:lpstr>PowerPoint Presentation</vt:lpstr>
      <vt:lpstr>Sample page publish dialog</vt:lpstr>
      <vt:lpstr>Final check</vt:lpstr>
      <vt:lpstr>First published page</vt:lpstr>
      <vt:lpstr>Sample published page</vt:lpstr>
      <vt:lpstr>Now you are a web developer!</vt:lpstr>
      <vt:lpstr>Making new content</vt:lpstr>
      <vt:lpstr>Site file browser</vt:lpstr>
      <vt:lpstr>New site section</vt:lpstr>
      <vt:lpstr>PowerPoint Presentation</vt:lpstr>
      <vt:lpstr>PowerPoint Presentation</vt:lpstr>
      <vt:lpstr>New page</vt:lpstr>
      <vt:lpstr>Page parameters</vt:lpstr>
      <vt:lpstr>PowerPoint Presentation</vt:lpstr>
      <vt:lpstr>PowerPoint Presentation</vt:lpstr>
      <vt:lpstr>PowerPoint Presentation</vt:lpstr>
      <vt:lpstr>Updating breadcrumbs</vt:lpstr>
      <vt:lpstr>Site navigation</vt:lpstr>
      <vt:lpstr>Sample _sidenav.inc file</vt:lpstr>
      <vt:lpstr>Adding Navigation</vt:lpstr>
      <vt:lpstr>Contact region</vt:lpstr>
      <vt:lpstr>Advanced tools</vt:lpstr>
      <vt:lpstr>Snippets</vt:lpstr>
      <vt:lpstr>PowerPoint Presentation</vt:lpstr>
      <vt:lpstr>PowerPoint Presentation</vt:lpstr>
      <vt:lpstr>Assets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slider example.</vt:lpstr>
      <vt:lpstr>Image gallery example</vt:lpstr>
      <vt:lpstr>PowerPoint Presentation</vt:lpstr>
      <vt:lpstr>Example comment form.</vt:lpstr>
      <vt:lpstr>Uploading files</vt:lpstr>
      <vt:lpstr>Where to upload?</vt:lpstr>
      <vt:lpstr>Uploading</vt:lpstr>
      <vt:lpstr>Common mistake</vt:lpstr>
      <vt:lpstr>Best upload practices</vt:lpstr>
      <vt:lpstr>PowerPoint Presentation</vt:lpstr>
      <vt:lpstr>Additional Information</vt:lpstr>
      <vt:lpstr>Help!</vt:lpstr>
      <vt:lpstr>Thank You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Lambert</dc:creator>
  <cp:lastModifiedBy>Arndt, Justin</cp:lastModifiedBy>
  <cp:revision>483</cp:revision>
  <cp:lastPrinted>2018-02-16T23:49:18Z</cp:lastPrinted>
  <dcterms:created xsi:type="dcterms:W3CDTF">2012-04-26T20:02:36Z</dcterms:created>
  <dcterms:modified xsi:type="dcterms:W3CDTF">2018-02-16T23:56:38Z</dcterms:modified>
</cp:coreProperties>
</file>