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76" r:id="rId3"/>
    <p:sldId id="277" r:id="rId4"/>
    <p:sldId id="278" r:id="rId5"/>
    <p:sldId id="279" r:id="rId6"/>
    <p:sldId id="290" r:id="rId7"/>
    <p:sldId id="280" r:id="rId8"/>
    <p:sldId id="273" r:id="rId9"/>
    <p:sldId id="285" r:id="rId10"/>
    <p:sldId id="287" r:id="rId11"/>
    <p:sldId id="282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172" autoAdjust="0"/>
  </p:normalViewPr>
  <p:slideViewPr>
    <p:cSldViewPr snapToGrid="0">
      <p:cViewPr varScale="1">
        <p:scale>
          <a:sx n="79" d="100"/>
          <a:sy n="79" d="100"/>
        </p:scale>
        <p:origin x="850" y="77"/>
      </p:cViewPr>
      <p:guideLst/>
    </p:cSldViewPr>
  </p:slideViewPr>
  <p:outlineViewPr>
    <p:cViewPr>
      <p:scale>
        <a:sx n="33" d="100"/>
        <a:sy n="33" d="100"/>
      </p:scale>
      <p:origin x="0" y="-189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0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2F7F1D-C794-4902-89FC-9123F4ED106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6F13BE-D071-436D-B7B9-C9577B433DED}">
      <dgm:prSet/>
      <dgm:spPr/>
      <dgm:t>
        <a:bodyPr/>
        <a:lstStyle/>
        <a:p>
          <a:r>
            <a:rPr lang="en-US" b="1" dirty="0"/>
            <a:t>Questions</a:t>
          </a:r>
          <a:endParaRPr lang="en-US" dirty="0"/>
        </a:p>
      </dgm:t>
    </dgm:pt>
    <dgm:pt modelId="{D30C9DF5-5176-4B3B-9F8E-E6D9BBB63254}" type="parTrans" cxnId="{0469EC05-F979-4CFA-9A51-3969BEA8222A}">
      <dgm:prSet/>
      <dgm:spPr/>
      <dgm:t>
        <a:bodyPr/>
        <a:lstStyle/>
        <a:p>
          <a:endParaRPr lang="en-US"/>
        </a:p>
      </dgm:t>
    </dgm:pt>
    <dgm:pt modelId="{43379E3D-2BE3-4199-96C3-90786C81E9A2}" type="sibTrans" cxnId="{0469EC05-F979-4CFA-9A51-3969BEA8222A}">
      <dgm:prSet/>
      <dgm:spPr/>
      <dgm:t>
        <a:bodyPr/>
        <a:lstStyle/>
        <a:p>
          <a:endParaRPr lang="en-US"/>
        </a:p>
      </dgm:t>
    </dgm:pt>
    <dgm:pt modelId="{BF075338-2BB1-499A-A6B5-200EAC42918D}" type="pres">
      <dgm:prSet presAssocID="{AD2F7F1D-C794-4902-89FC-9123F4ED106A}" presName="cycle" presStyleCnt="0">
        <dgm:presLayoutVars>
          <dgm:dir/>
          <dgm:resizeHandles val="exact"/>
        </dgm:presLayoutVars>
      </dgm:prSet>
      <dgm:spPr/>
    </dgm:pt>
    <dgm:pt modelId="{0B2C12E8-B6B9-45AF-8C21-0410BB957B4A}" type="pres">
      <dgm:prSet presAssocID="{B06F13BE-D071-436D-B7B9-C9577B433DED}" presName="node" presStyleLbl="revTx" presStyleIdx="0" presStyleCnt="1">
        <dgm:presLayoutVars>
          <dgm:bulletEnabled val="1"/>
        </dgm:presLayoutVars>
      </dgm:prSet>
      <dgm:spPr/>
    </dgm:pt>
  </dgm:ptLst>
  <dgm:cxnLst>
    <dgm:cxn modelId="{0469EC05-F979-4CFA-9A51-3969BEA8222A}" srcId="{AD2F7F1D-C794-4902-89FC-9123F4ED106A}" destId="{B06F13BE-D071-436D-B7B9-C9577B433DED}" srcOrd="0" destOrd="0" parTransId="{D30C9DF5-5176-4B3B-9F8E-E6D9BBB63254}" sibTransId="{43379E3D-2BE3-4199-96C3-90786C81E9A2}"/>
    <dgm:cxn modelId="{D0B55EBA-15EF-4972-BEC0-0AFCADCAA283}" type="presOf" srcId="{AD2F7F1D-C794-4902-89FC-9123F4ED106A}" destId="{BF075338-2BB1-499A-A6B5-200EAC42918D}" srcOrd="0" destOrd="0" presId="urn:microsoft.com/office/officeart/2005/8/layout/cycle1"/>
    <dgm:cxn modelId="{408535DE-6DEF-4A1F-BD90-4A7569B3E98D}" type="presOf" srcId="{B06F13BE-D071-436D-B7B9-C9577B433DED}" destId="{0B2C12E8-B6B9-45AF-8C21-0410BB957B4A}" srcOrd="0" destOrd="0" presId="urn:microsoft.com/office/officeart/2005/8/layout/cycle1"/>
    <dgm:cxn modelId="{DC5D78E1-614B-44B0-AD70-C63916348C39}" type="presParOf" srcId="{BF075338-2BB1-499A-A6B5-200EAC42918D}" destId="{0B2C12E8-B6B9-45AF-8C21-0410BB957B4A}" srcOrd="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C12E8-B6B9-45AF-8C21-0410BB957B4A}">
      <dsp:nvSpPr>
        <dsp:cNvPr id="0" name=""/>
        <dsp:cNvSpPr/>
      </dsp:nvSpPr>
      <dsp:spPr>
        <a:xfrm>
          <a:off x="3064445" y="379"/>
          <a:ext cx="4472433" cy="44724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/>
            <a:t>Questions</a:t>
          </a:r>
          <a:endParaRPr lang="en-US" sz="6500" kern="1200" dirty="0"/>
        </a:p>
      </dsp:txBody>
      <dsp:txXfrm>
        <a:off x="3064445" y="379"/>
        <a:ext cx="4472433" cy="4472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5120A56-22DD-4E20-AE19-D2A446054A2D}" type="datetimeFigureOut">
              <a:rPr lang="en-US" smtClean="0"/>
              <a:t>10/21/2025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066E39A-C34B-40CA-A09B-9BA012734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48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B749A-FE9E-48D2-8A13-9EB9B298C485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6"/>
            <a:ext cx="5607050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D3109-A962-4956-9BFF-6DEC1A7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59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8819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10</a:t>
            </a:fld>
            <a:endParaRPr lang="en-US"/>
          </a:p>
        </p:txBody>
      </p:sp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66EF3C47-A65A-51CD-5119-6E4FB136F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Students must weigh benefits of each contract and select for themselves.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Other programs like NHSC may have rules abo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137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It’s a lot to remember, out office will email all graduating MT WWAMI students to remind them of this opportunity.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41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2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- State Loan Repayment Program</a:t>
            </a:r>
          </a:p>
          <a:p>
            <a:r>
              <a:rPr lang="en-US" dirty="0"/>
              <a:t>Designed to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encourage primary care physicians to practice in rural and medically underserved areas of Montana or serve underserved populations </a:t>
            </a:r>
          </a:p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- MRPIP TRUST is funded by an annual student fee assessed to all state-funded WWAMI, ICOM, and WICHE allopathic/osteopathic students; in addition there is an annual state general fund allocation and investment earnings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</a:rPr>
              <a:t>rcdv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 from invested funds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812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3</a:t>
            </a:fld>
            <a:endParaRPr lang="en-US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-If a physician leaves the practices site they applied under; their payments are paused and they are welcome to reapply under a new “rural” site for payments to resume</a:t>
            </a:r>
          </a:p>
          <a:p>
            <a:r>
              <a:rPr lang="en-US" dirty="0"/>
              <a:t>- Payments are not currently taxable to the physician </a:t>
            </a:r>
          </a:p>
        </p:txBody>
      </p:sp>
    </p:spTree>
    <p:extLst>
      <p:ext uri="{BB962C8B-B14F-4D97-AF65-F5344CB8AC3E}">
        <p14:creationId xmlns:p14="http://schemas.microsoft.com/office/powerpoint/2010/main" val="3545951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Application is initiated by the Doctor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See full list of eligibility requirements and FAQ about application process online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The application contains sections for both the physician and supporting facility to complete.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application process is a lengthily one (May – November) so we encourage people to apply even if they aren’t going to start work until later that fall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Mention QR code out at table; sign up and list the year you think you’ll enter the workforce and OCHE will reach out to remind you when to apply for MRPIP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340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- Telehealth has been tricky and considered more given pandemic/etc. no guarantee; depends on who all is being serve</a:t>
            </a:r>
          </a:p>
          <a:p>
            <a:r>
              <a:rPr lang="en-US" dirty="0"/>
              <a:t>- Mental health is also being considered differently than before….</a:t>
            </a:r>
          </a:p>
          <a:p>
            <a:r>
              <a:rPr lang="en-US" dirty="0"/>
              <a:t>Really boils down to what area/community/population is being served and in what capacity/need?</a:t>
            </a:r>
          </a:p>
          <a:p>
            <a:r>
              <a:rPr lang="en-US" dirty="0"/>
              <a:t>The more rural the better</a:t>
            </a:r>
          </a:p>
        </p:txBody>
      </p:sp>
    </p:spTree>
    <p:extLst>
      <p:ext uri="{BB962C8B-B14F-4D97-AF65-F5344CB8AC3E}">
        <p14:creationId xmlns:p14="http://schemas.microsoft.com/office/powerpoint/2010/main" val="743634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MRPIP Advisory Committee nominations are submitted to the Commissioner of Higher Education for final approval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Once you’re in, you’re in and don’t need to reapply unless you leave your site.</a:t>
            </a:r>
          </a:p>
        </p:txBody>
      </p:sp>
    </p:spTree>
    <p:extLst>
      <p:ext uri="{BB962C8B-B14F-4D97-AF65-F5344CB8AC3E}">
        <p14:creationId xmlns:p14="http://schemas.microsoft.com/office/powerpoint/2010/main" val="589014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7</a:t>
            </a:fld>
            <a:endParaRPr lang="en-US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Amy you updated this after MRPIP awards on 11/21/2024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MRPIP has been in place for over  30 years (loan repayment began in 1993)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</a:rPr>
              <a:t>More than 200 doctors and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51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</a:rPr>
              <a:t> Montana communities have benefited from MRPIP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Currently, there are currently 44 doctors enrolled in the MRPIP loan repayment | this year 43 applicants apply during 2025, committee has not yet met to award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MRPIP financial incentives serve as a vital recruitment tool for MT’s rural and medically underserved communities</a:t>
            </a:r>
          </a:p>
        </p:txBody>
      </p:sp>
    </p:spTree>
    <p:extLst>
      <p:ext uri="{BB962C8B-B14F-4D97-AF65-F5344CB8AC3E}">
        <p14:creationId xmlns:p14="http://schemas.microsoft.com/office/powerpoint/2010/main" val="1204080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8</a:t>
            </a:fld>
            <a:endParaRPr lang="en-US"/>
          </a:p>
        </p:txBody>
      </p:sp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78D40C32-186D-08D7-3D36-9ABA36321C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The MRPIP annual fee amount is calculated as a percentage of the annual WICHE support fee rates for Allopathic and Osteopathic fields of study to create the standard fee amount for each field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the fee increases each year as support fee rates increase.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77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D3109-A962-4956-9BFF-6DEC1A780F93}" type="slidenum">
              <a:rPr lang="en-US" smtClean="0"/>
              <a:t>9</a:t>
            </a:fld>
            <a:endParaRPr lang="en-US"/>
          </a:p>
        </p:txBody>
      </p:sp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C25F3397-750D-9F32-7D93-345AD78784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- Contracts are binding legal agreements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</a:rPr>
              <a:t>Residency in a family medicine residency program in MT = credit toward practice requirement; each year of residency counts as one-third year practice credit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If a student fails to return within 1 year of completing training, the state support paid on behalf of the student converts to a loan to be repaid with interest over 10 years.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454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2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2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4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4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1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3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6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3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7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565AB-ADB6-4A2B-B1E0-C5D0D789CCC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C88D8-3274-4204-BA00-C8D3877D9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9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1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25.svg"/><Relationship Id="rId4" Type="http://schemas.openxmlformats.org/officeDocument/2006/relationships/diagramData" Target="../diagrams/data1.xml"/><Relationship Id="rId9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hyperlink" Target="https://awardmontana.force.com/ERx_Forms__Portal_Login" TargetMode="Externa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.png">
            <a:extLst>
              <a:ext uri="{FF2B5EF4-FFF2-40B4-BE49-F238E27FC236}">
                <a16:creationId xmlns:a16="http://schemas.microsoft.com/office/drawing/2014/main" id="{2DB70E9C-0B06-7799-BE55-F9AEDD08625E}"/>
              </a:ext>
            </a:extLst>
          </p:cNvPr>
          <p:cNvPicPr/>
          <p:nvPr/>
        </p:nvPicPr>
        <p:blipFill>
          <a:blip r:embed="rId3"/>
          <a:srcRect b="11110"/>
          <a:stretch>
            <a:fillRect/>
          </a:stretch>
        </p:blipFill>
        <p:spPr>
          <a:xfrm>
            <a:off x="0" y="-1"/>
            <a:ext cx="12192000" cy="948423"/>
          </a:xfrm>
          <a:prstGeom prst="rect">
            <a:avLst/>
          </a:prstGeom>
          <a:ln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0865"/>
            <a:ext cx="10515600" cy="20017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Montana University System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</a:p>
          <a:p>
            <a:pPr marL="0" indent="0" algn="ctr">
              <a:buNone/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Amy Unsworth – Director, Student Assistance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809397"/>
            <a:ext cx="12192000" cy="104860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1342407"/>
            <a:ext cx="10515600" cy="2206239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Montana Rural Physician Incentive Program </a:t>
            </a:r>
            <a:b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(MRPIP)</a:t>
            </a:r>
            <a:b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 descr="Logo&#10;&#10;Description automatically generated with medium confidence">
            <a:extLst>
              <a:ext uri="{FF2B5EF4-FFF2-40B4-BE49-F238E27FC236}">
                <a16:creationId xmlns:a16="http://schemas.microsoft.com/office/drawing/2014/main" id="{8DBDC169-0DCF-1D4C-95EC-4F5788F8487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34" y="0"/>
            <a:ext cx="2721099" cy="882062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D57C841E-2B39-C23A-7432-3A8BEC118F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416" y="99807"/>
            <a:ext cx="4334740" cy="7488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4999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92450"/>
            <a:ext cx="12192000" cy="10486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53946" y="6132085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4081" y="1099288"/>
            <a:ext cx="10016370" cy="4553372"/>
          </a:xfrm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2400" b="1" dirty="0">
                <a:solidFill>
                  <a:schemeClr val="tx2"/>
                </a:solidFill>
              </a:rPr>
              <a:t>WWAMI and ICOM Contracts</a:t>
            </a:r>
            <a:endParaRPr lang="en-US" sz="2400" b="1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en-US" sz="2200" u="sng" dirty="0"/>
              <a:t>Return to Practice Agreement</a:t>
            </a:r>
            <a:r>
              <a:rPr lang="en-US" sz="2200" dirty="0"/>
              <a:t>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900" dirty="0"/>
              <a:t>Students agree to return to Montana to practice medicine, full-time within 1 year of completing professional medical training; for a minimum of 3 consecutive years.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900" dirty="0">
                <a:ea typeface="Calibri" panose="020F0502020204030204" pitchFamily="34" charset="0"/>
                <a:cs typeface="Arial" panose="020B0604020202020204" pitchFamily="34" charset="0"/>
              </a:rPr>
              <a:t>Failure to meet the return to practice condition triggers the conversion of the state support paid on the student’s behalf during medical school to be converted into a loan to be repaid with interest (approximately $191,686)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900" dirty="0"/>
              <a:t>Students who choose this “Return Contract” pay a lower MRPIP fee rate (16% WICHE fee) for 4 years 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i="1" dirty="0">
                <a:ea typeface="Calibri" panose="020F0502020204030204" pitchFamily="34" charset="0"/>
                <a:cs typeface="Arial" panose="020B0604020202020204" pitchFamily="34" charset="0"/>
              </a:rPr>
              <a:t>Current standard MRPIP fee rate for WWAMI in AY25-26 is  $5,960</a:t>
            </a:r>
          </a:p>
          <a:p>
            <a:pPr>
              <a:spcAft>
                <a:spcPts val="600"/>
              </a:spcAft>
            </a:pPr>
            <a:r>
              <a:rPr lang="en-US" sz="2000" u="sng" dirty="0"/>
              <a:t>Decline to Return to Practice Immediately Agreement</a:t>
            </a:r>
            <a:r>
              <a:rPr lang="en-US" sz="2000" dirty="0"/>
              <a:t>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Students who select the Decline to Return to Practice contract have no obligation to return to Montana to practice following the completion of their professional medical training.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However, they are charged a higher MRPIP Fee at a rate 2.5 times the standard rate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AY25-26 Decline to </a:t>
            </a:r>
            <a:r>
              <a:rPr lang="en-US" sz="1800" i="1" dirty="0">
                <a:ea typeface="Calibri" panose="020F0502020204030204" pitchFamily="34" charset="0"/>
                <a:cs typeface="Arial" panose="020B0604020202020204" pitchFamily="34" charset="0"/>
              </a:rPr>
              <a:t>Return MRPIP 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fee rate for WWAMI is $14,900</a:t>
            </a:r>
          </a:p>
          <a:p>
            <a:pPr>
              <a:spcAft>
                <a:spcPts val="600"/>
              </a:spcAft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endParaRPr lang="en-US" sz="2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5" name="Graphic 14" descr="Contract outline">
            <a:extLst>
              <a:ext uri="{FF2B5EF4-FFF2-40B4-BE49-F238E27FC236}">
                <a16:creationId xmlns:a16="http://schemas.microsoft.com/office/drawing/2014/main" id="{8C04321C-7DB4-4BBA-8F27-67348350FA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95947" y="2490101"/>
            <a:ext cx="1596053" cy="1596053"/>
          </a:xfrm>
          <a:prstGeom prst="rect">
            <a:avLst/>
          </a:prstGeom>
        </p:spPr>
      </p:pic>
      <p:pic>
        <p:nvPicPr>
          <p:cNvPr id="2" name="image3.png">
            <a:extLst>
              <a:ext uri="{FF2B5EF4-FFF2-40B4-BE49-F238E27FC236}">
                <a16:creationId xmlns:a16="http://schemas.microsoft.com/office/drawing/2014/main" id="{5BB54744-1477-1AA0-D9E9-77ED51D444E6}"/>
              </a:ext>
            </a:extLst>
          </p:cNvPr>
          <p:cNvPicPr/>
          <p:nvPr/>
        </p:nvPicPr>
        <p:blipFill>
          <a:blip r:embed="rId6"/>
          <a:srcRect b="11110"/>
          <a:stretch>
            <a:fillRect/>
          </a:stretch>
        </p:blipFill>
        <p:spPr>
          <a:xfrm>
            <a:off x="0" y="0"/>
            <a:ext cx="12192000" cy="938351"/>
          </a:xfrm>
          <a:prstGeom prst="rect">
            <a:avLst/>
          </a:prstGeom>
          <a:ln/>
        </p:spPr>
      </p:pic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BBB24FEF-8972-00DF-3D41-B3F350ABD46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5686"/>
            <a:ext cx="2703555" cy="876375"/>
          </a:xfrm>
          <a:prstGeom prst="rect">
            <a:avLst/>
          </a:prstGeom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72320967-9613-C997-CCCC-393C8BFEB6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160" y="95392"/>
            <a:ext cx="4327562" cy="747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8038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1954"/>
            <a:ext cx="12192000" cy="10486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56700" y="6111589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C3972F95-BE51-4A71-9A8E-7E79EA2D8A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9159220"/>
              </p:ext>
            </p:extLst>
          </p:nvPr>
        </p:nvGraphicFramePr>
        <p:xfrm>
          <a:off x="754063" y="1179894"/>
          <a:ext cx="10601325" cy="4473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3" name="Graphic 2" descr="Badge Question Mark outline">
            <a:extLst>
              <a:ext uri="{FF2B5EF4-FFF2-40B4-BE49-F238E27FC236}">
                <a16:creationId xmlns:a16="http://schemas.microsoft.com/office/drawing/2014/main" id="{63A02065-BFA4-4DAF-9428-153363C81AF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40071" y="3897682"/>
            <a:ext cx="1167259" cy="1167259"/>
          </a:xfrm>
          <a:prstGeom prst="rect">
            <a:avLst/>
          </a:prstGeom>
        </p:spPr>
      </p:pic>
      <p:pic>
        <p:nvPicPr>
          <p:cNvPr id="2" name="image3.png">
            <a:extLst>
              <a:ext uri="{FF2B5EF4-FFF2-40B4-BE49-F238E27FC236}">
                <a16:creationId xmlns:a16="http://schemas.microsoft.com/office/drawing/2014/main" id="{CF4E887B-94AD-FCD9-627F-96FE6C8E61ED}"/>
              </a:ext>
            </a:extLst>
          </p:cNvPr>
          <p:cNvPicPr/>
          <p:nvPr/>
        </p:nvPicPr>
        <p:blipFill>
          <a:blip r:embed="rId11"/>
          <a:srcRect b="11110"/>
          <a:stretch>
            <a:fillRect/>
          </a:stretch>
        </p:blipFill>
        <p:spPr>
          <a:xfrm>
            <a:off x="0" y="0"/>
            <a:ext cx="12192000" cy="938351"/>
          </a:xfrm>
          <a:prstGeom prst="rect">
            <a:avLst/>
          </a:prstGeom>
          <a:ln/>
        </p:spPr>
      </p:pic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90431B1C-CAEA-618D-7D33-421ACA6BCA8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5686"/>
            <a:ext cx="2703555" cy="876375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2E1A9661-A82B-764A-3DAF-0467208EB6B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160" y="95392"/>
            <a:ext cx="4327562" cy="747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2732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09397"/>
            <a:ext cx="12192000" cy="10486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80451" y="6149032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11AD49-0642-4714-AC21-3D07A6C35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37" y="1425133"/>
            <a:ext cx="10601325" cy="428000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1800"/>
              </a:spcAft>
              <a:buNone/>
            </a:pPr>
            <a:r>
              <a:rPr lang="en-US" sz="9600" b="1" dirty="0">
                <a:solidFill>
                  <a:schemeClr val="tx2"/>
                </a:solidFill>
              </a:rPr>
              <a:t>Montana Rural Physician Incentive Program (MRPIP)</a:t>
            </a:r>
            <a:endParaRPr lang="en-US" sz="80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400"/>
              </a:spcAft>
            </a:pPr>
            <a:r>
              <a:rPr lang="en-US" sz="8400" dirty="0"/>
              <a:t>Originally authorized by the 1991 Montana Legislature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400"/>
              </a:spcAft>
            </a:pPr>
            <a:r>
              <a:rPr lang="en-US" sz="8400" dirty="0"/>
              <a:t>Established to encourage primary care physicians to practice in rural, medically underserved areas of Montana, or serve underserved populations 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400"/>
              </a:spcAft>
            </a:pPr>
            <a:r>
              <a:rPr lang="en-US" sz="8400" dirty="0"/>
              <a:t>Funded through a trust which facilitates the repayment of qualified medical education debts of participating physicians. </a:t>
            </a:r>
            <a:endParaRPr lang="en-US" sz="2100" b="1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9813BCB-416C-4BEC-93AA-B783BF0B04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1438" y="108227"/>
            <a:ext cx="2588252" cy="447203"/>
          </a:xfrm>
          <a:prstGeom prst="rect">
            <a:avLst/>
          </a:prstGeom>
        </p:spPr>
      </p:pic>
      <p:pic>
        <p:nvPicPr>
          <p:cNvPr id="10" name="Graphic 9" descr="Stethoscope outline">
            <a:extLst>
              <a:ext uri="{FF2B5EF4-FFF2-40B4-BE49-F238E27FC236}">
                <a16:creationId xmlns:a16="http://schemas.microsoft.com/office/drawing/2014/main" id="{F0DE43C0-6759-400F-8D4E-FB528908B0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460082">
            <a:off x="10241339" y="4057707"/>
            <a:ext cx="1599626" cy="1599626"/>
          </a:xfrm>
          <a:prstGeom prst="rect">
            <a:avLst/>
          </a:prstGeom>
        </p:spPr>
      </p:pic>
      <p:pic>
        <p:nvPicPr>
          <p:cNvPr id="2" name="image3.png">
            <a:extLst>
              <a:ext uri="{FF2B5EF4-FFF2-40B4-BE49-F238E27FC236}">
                <a16:creationId xmlns:a16="http://schemas.microsoft.com/office/drawing/2014/main" id="{9479C061-EC33-BA5B-171B-44A877696DBC}"/>
              </a:ext>
            </a:extLst>
          </p:cNvPr>
          <p:cNvPicPr/>
          <p:nvPr/>
        </p:nvPicPr>
        <p:blipFill>
          <a:blip r:embed="rId7"/>
          <a:srcRect b="11110"/>
          <a:stretch>
            <a:fillRect/>
          </a:stretch>
        </p:blipFill>
        <p:spPr>
          <a:xfrm>
            <a:off x="0" y="-1"/>
            <a:ext cx="12192000" cy="948423"/>
          </a:xfrm>
          <a:prstGeom prst="rect">
            <a:avLst/>
          </a:prstGeom>
          <a:ln/>
        </p:spPr>
      </p:pic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EEA001A9-7286-10FF-9D7E-9332B81FEFF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19" y="95354"/>
            <a:ext cx="4334740" cy="74880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DB910E9F-C9E5-194B-B930-D0F56BE115C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4" y="28725"/>
            <a:ext cx="2721099" cy="88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133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3.png">
            <a:extLst>
              <a:ext uri="{FF2B5EF4-FFF2-40B4-BE49-F238E27FC236}">
                <a16:creationId xmlns:a16="http://schemas.microsoft.com/office/drawing/2014/main" id="{B8F2F727-FDB1-F8BE-9325-431BB88FEA2E}"/>
              </a:ext>
            </a:extLst>
          </p:cNvPr>
          <p:cNvPicPr/>
          <p:nvPr/>
        </p:nvPicPr>
        <p:blipFill>
          <a:blip r:embed="rId3"/>
          <a:srcRect b="11110"/>
          <a:stretch>
            <a:fillRect/>
          </a:stretch>
        </p:blipFill>
        <p:spPr>
          <a:xfrm>
            <a:off x="0" y="-6575"/>
            <a:ext cx="12192000" cy="948423"/>
          </a:xfrm>
          <a:prstGeom prst="rect">
            <a:avLst/>
          </a:prstGeom>
          <a:ln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992296"/>
            <a:ext cx="12192000" cy="10486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95510" y="6331931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386EC1C-F269-4285-AAC3-A141472B1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221" y="1022800"/>
            <a:ext cx="10601325" cy="481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</a:rPr>
              <a:t>Program Benefits/Obligations</a:t>
            </a:r>
          </a:p>
          <a:p>
            <a:pPr lvl="0"/>
            <a:r>
              <a:rPr lang="en-US" sz="1800" dirty="0"/>
              <a:t>MRPIP provides up to $150,000 in medical education loan repayment</a:t>
            </a:r>
          </a:p>
          <a:p>
            <a:pPr lvl="0">
              <a:lnSpc>
                <a:spcPct val="120000"/>
              </a:lnSpc>
            </a:pPr>
            <a:r>
              <a:rPr lang="en-US" sz="1800" dirty="0"/>
              <a:t>Disbursed over one- to five-year periods of service in approved rural or underserved locations </a:t>
            </a:r>
          </a:p>
          <a:p>
            <a:pPr lvl="0">
              <a:lnSpc>
                <a:spcPct val="100000"/>
              </a:lnSpc>
            </a:pPr>
            <a:r>
              <a:rPr lang="en-US" sz="1800" dirty="0"/>
              <a:t>Graduated payments, based on length of service, are disbursed directly to verified lending institutions of the participating physician; amounts can be prorated for less than full-time practice</a:t>
            </a:r>
          </a:p>
          <a:p>
            <a:pPr marL="0" lvl="0" indent="0">
              <a:lnSpc>
                <a:spcPct val="120000"/>
              </a:lnSpc>
              <a:spcAft>
                <a:spcPts val="600"/>
              </a:spcAft>
              <a:buNone/>
            </a:pPr>
            <a:endParaRPr lang="en-US" sz="5000" dirty="0"/>
          </a:p>
          <a:p>
            <a:pPr lvl="0">
              <a:lnSpc>
                <a:spcPct val="120000"/>
              </a:lnSpc>
              <a:spcAft>
                <a:spcPts val="600"/>
              </a:spcAft>
            </a:pPr>
            <a:endParaRPr lang="en-US" sz="5000" dirty="0"/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00E7D81-87AB-4A71-A4D7-059A84CDDE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1727" y="3348405"/>
            <a:ext cx="5999256" cy="2041172"/>
          </a:xfrm>
          <a:prstGeom prst="rect">
            <a:avLst/>
          </a:prstGeom>
        </p:spPr>
      </p:pic>
      <p:pic>
        <p:nvPicPr>
          <p:cNvPr id="3" name="Graphic 2" descr="Money with solid fill">
            <a:extLst>
              <a:ext uri="{FF2B5EF4-FFF2-40B4-BE49-F238E27FC236}">
                <a16:creationId xmlns:a16="http://schemas.microsoft.com/office/drawing/2014/main" id="{E8D20740-F8DB-420E-8F34-D5FCD39458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9799741">
            <a:off x="8767289" y="3348405"/>
            <a:ext cx="1851891" cy="1851891"/>
          </a:xfrm>
          <a:prstGeom prst="rect">
            <a:avLst/>
          </a:prstGeom>
        </p:spPr>
      </p:pic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69E841CD-4117-7319-97FF-B9E1C66A884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34" y="0"/>
            <a:ext cx="2721099" cy="882062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4BCCE2F2-130F-1363-660A-0B568CFAA25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526" y="91455"/>
            <a:ext cx="4334740" cy="7488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7728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66955"/>
            <a:ext cx="12192000" cy="1091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53946" y="5992296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11AD49-0642-4714-AC21-3D07A6C35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51" y="1009864"/>
            <a:ext cx="10231989" cy="447319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9600" b="1" dirty="0">
                <a:solidFill>
                  <a:schemeClr val="tx2"/>
                </a:solidFill>
              </a:rPr>
              <a:t>Application Process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Application process is online through </a:t>
            </a:r>
            <a:r>
              <a:rPr lang="en-US" sz="8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Award Montana Portal</a:t>
            </a:r>
            <a:endParaRPr lang="en-US" sz="80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Annual application cycle from May 1</a:t>
            </a:r>
            <a:r>
              <a:rPr lang="en-US" sz="8000" baseline="30000" dirty="0"/>
              <a:t>st</a:t>
            </a:r>
            <a:r>
              <a:rPr lang="en-US" sz="8000" dirty="0"/>
              <a:t> – August 1</a:t>
            </a:r>
            <a:r>
              <a:rPr lang="en-US" sz="8000" baseline="30000" dirty="0"/>
              <a:t>st</a:t>
            </a:r>
            <a:endParaRPr lang="en-US" sz="80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Joint application process – applying physician &amp; supporting institution site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A separate loan information/verification form must be completed for educational loans being submitted for repayment consideration.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Program Requirements: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7600" dirty="0"/>
              <a:t>MD or DO degree is required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7600" dirty="0"/>
              <a:t>Valid State of Montana Medical License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7600" dirty="0"/>
              <a:t>Qualified Medical Education Loans</a:t>
            </a:r>
            <a:endParaRPr lang="en-US" sz="2100" b="1" dirty="0"/>
          </a:p>
        </p:txBody>
      </p:sp>
      <p:pic>
        <p:nvPicPr>
          <p:cNvPr id="10" name="Graphic 9" descr="Doctor male outline">
            <a:extLst>
              <a:ext uri="{FF2B5EF4-FFF2-40B4-BE49-F238E27FC236}">
                <a16:creationId xmlns:a16="http://schemas.microsoft.com/office/drawing/2014/main" id="{C5642148-AB78-478A-9E4D-68CAC10EBC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0344725" y="3652480"/>
            <a:ext cx="1573272" cy="1573272"/>
          </a:xfrm>
          <a:prstGeom prst="rect">
            <a:avLst/>
          </a:prstGeom>
        </p:spPr>
      </p:pic>
      <p:pic>
        <p:nvPicPr>
          <p:cNvPr id="2" name="image3.png">
            <a:extLst>
              <a:ext uri="{FF2B5EF4-FFF2-40B4-BE49-F238E27FC236}">
                <a16:creationId xmlns:a16="http://schemas.microsoft.com/office/drawing/2014/main" id="{CEF8B451-4EFE-46E5-A2AF-A46E8D26F8DE}"/>
              </a:ext>
            </a:extLst>
          </p:cNvPr>
          <p:cNvPicPr/>
          <p:nvPr/>
        </p:nvPicPr>
        <p:blipFill>
          <a:blip r:embed="rId7"/>
          <a:srcRect b="11110"/>
          <a:stretch>
            <a:fillRect/>
          </a:stretch>
        </p:blipFill>
        <p:spPr>
          <a:xfrm>
            <a:off x="0" y="-1"/>
            <a:ext cx="12192000" cy="948423"/>
          </a:xfrm>
          <a:prstGeom prst="rect">
            <a:avLst/>
          </a:prstGeom>
          <a:ln/>
        </p:spPr>
      </p:pic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AB291DA7-950C-B278-D607-F925BC5D9F0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5686"/>
            <a:ext cx="2703555" cy="876375"/>
          </a:xfrm>
          <a:prstGeom prst="rect">
            <a:avLst/>
          </a:prstGeom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2ACFC5E5-3693-19B3-1C76-25C73163438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257" y="66628"/>
            <a:ext cx="4334740" cy="7488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9587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60231"/>
            <a:ext cx="12192000" cy="120533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80450" y="6078234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11AD49-0642-4714-AC21-3D07A6C35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476" y="1394508"/>
            <a:ext cx="10601325" cy="3847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Characteristics of Qualifying Locations</a:t>
            </a:r>
          </a:p>
          <a:p>
            <a:pPr>
              <a:lnSpc>
                <a:spcPts val="2400"/>
              </a:lnSpc>
              <a:spcAft>
                <a:spcPts val="600"/>
              </a:spcAft>
            </a:pPr>
            <a:r>
              <a:rPr lang="en-US" sz="2000" dirty="0"/>
              <a:t>MRPIP is designed to help rural and medically underserved communities or areas serving medically underserved populations that have difficulty attracting and maintaining adequate numbers of physicians; most commonly, these areas are: 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Communities with populations of fewer than 8,000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Hospitals with fewer than 50 beds</a:t>
            </a:r>
          </a:p>
          <a:p>
            <a:pPr lvl="1">
              <a:spcBef>
                <a:spcPts val="600"/>
              </a:spcBef>
            </a:pPr>
            <a:r>
              <a:rPr lang="en-US" sz="1800" dirty="0"/>
              <a:t>Communities demonstrating shortages of physicians serving specific populations</a:t>
            </a:r>
          </a:p>
          <a:p>
            <a:pPr lvl="1"/>
            <a:r>
              <a:rPr lang="en-US" sz="1800" dirty="0"/>
              <a:t>Federally Qualified Health Centers (FQHCs) and Community Health Centers (CHCs)</a:t>
            </a:r>
          </a:p>
          <a:p>
            <a:pPr lvl="1"/>
            <a:r>
              <a:rPr lang="en-US" sz="1800" dirty="0"/>
              <a:t>Have high RUCA and HPSA scores </a:t>
            </a:r>
          </a:p>
          <a:p>
            <a:pPr lvl="1"/>
            <a:r>
              <a:rPr lang="en-US" sz="1800" dirty="0"/>
              <a:t>Many of these areas have been designated as HPSA’s, MUA’s or MUP’s</a:t>
            </a:r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Graphic 4" descr="Map with pin with solid fill">
            <a:extLst>
              <a:ext uri="{FF2B5EF4-FFF2-40B4-BE49-F238E27FC236}">
                <a16:creationId xmlns:a16="http://schemas.microsoft.com/office/drawing/2014/main" id="{F191D275-A9EC-4753-9D16-059B514C8B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17126" y="2412627"/>
            <a:ext cx="1783398" cy="1783398"/>
          </a:xfrm>
          <a:prstGeom prst="rect">
            <a:avLst/>
          </a:prstGeom>
        </p:spPr>
      </p:pic>
      <p:pic>
        <p:nvPicPr>
          <p:cNvPr id="2" name="image3.png">
            <a:extLst>
              <a:ext uri="{FF2B5EF4-FFF2-40B4-BE49-F238E27FC236}">
                <a16:creationId xmlns:a16="http://schemas.microsoft.com/office/drawing/2014/main" id="{3DEC1148-D0D4-98D5-2295-60298DBFD3E1}"/>
              </a:ext>
            </a:extLst>
          </p:cNvPr>
          <p:cNvPicPr/>
          <p:nvPr/>
        </p:nvPicPr>
        <p:blipFill>
          <a:blip r:embed="rId6"/>
          <a:srcRect b="11110"/>
          <a:stretch>
            <a:fillRect/>
          </a:stretch>
        </p:blipFill>
        <p:spPr>
          <a:xfrm>
            <a:off x="0" y="-1"/>
            <a:ext cx="12192000" cy="948423"/>
          </a:xfrm>
          <a:prstGeom prst="rect">
            <a:avLst/>
          </a:prstGeom>
          <a:ln/>
        </p:spPr>
      </p:pic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099162D2-A7B4-8C12-56D4-3076DFF703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34" y="0"/>
            <a:ext cx="2721099" cy="882062"/>
          </a:xfrm>
          <a:prstGeom prst="rect">
            <a:avLst/>
          </a:prstGeom>
        </p:spPr>
      </p:pic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0B48EB65-35C2-0FEE-F64A-6195EBD878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257" y="66628"/>
            <a:ext cx="4334740" cy="7488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0098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52661"/>
            <a:ext cx="12192000" cy="120533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53946" y="5992296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11AD49-0642-4714-AC21-3D07A6C35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52" y="1009864"/>
            <a:ext cx="9887294" cy="447319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9600" b="1" dirty="0">
                <a:solidFill>
                  <a:schemeClr val="tx2"/>
                </a:solidFill>
              </a:rPr>
              <a:t>Selection Process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OCHE staff review and compile applications after the deadline.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MRPIP Advisory Committee recommends applicants to fund each cycle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Qualified applications are prioritized based on community needs, HPSA/RUCA scores, and available funds.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Preference is given to: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7600" dirty="0"/>
              <a:t>Physicians practicing in remote, rural, underserved areas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7600" dirty="0"/>
              <a:t>Physicians in high-demand specialties like primary care, family medicine, etc.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7600" dirty="0"/>
              <a:t>MT WICHE, WWAMI, and ICOM graduates who return to the state to practice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8000" dirty="0"/>
              <a:t>Final approval is made by the Commissioner of Higher Education, and contracts are issued to selected participants. </a:t>
            </a:r>
          </a:p>
          <a:p>
            <a:pPr marL="457200" lvl="1" indent="0">
              <a:lnSpc>
                <a:spcPct val="100000"/>
              </a:lnSpc>
              <a:spcAft>
                <a:spcPts val="600"/>
              </a:spcAft>
              <a:buNone/>
            </a:pPr>
            <a:endParaRPr lang="en-US" sz="7600" dirty="0"/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76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8000" dirty="0">
              <a:solidFill>
                <a:schemeClr val="bg2">
                  <a:lumMod val="50000"/>
                </a:schemeClr>
              </a:solidFill>
              <a:highlight>
                <a:srgbClr val="FFFF00"/>
              </a:highlight>
            </a:endParaRPr>
          </a:p>
        </p:txBody>
      </p:sp>
      <p:pic>
        <p:nvPicPr>
          <p:cNvPr id="10" name="Graphic 9" descr="Customer review outline">
            <a:extLst>
              <a:ext uri="{FF2B5EF4-FFF2-40B4-BE49-F238E27FC236}">
                <a16:creationId xmlns:a16="http://schemas.microsoft.com/office/drawing/2014/main" id="{C5642148-AB78-478A-9E4D-68CAC10EBC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0413" y="4143679"/>
            <a:ext cx="1573272" cy="1573272"/>
          </a:xfrm>
          <a:prstGeom prst="rect">
            <a:avLst/>
          </a:prstGeom>
        </p:spPr>
      </p:pic>
      <p:pic>
        <p:nvPicPr>
          <p:cNvPr id="2" name="image3.png">
            <a:extLst>
              <a:ext uri="{FF2B5EF4-FFF2-40B4-BE49-F238E27FC236}">
                <a16:creationId xmlns:a16="http://schemas.microsoft.com/office/drawing/2014/main" id="{CEF8B451-4EFE-46E5-A2AF-A46E8D26F8DE}"/>
              </a:ext>
            </a:extLst>
          </p:cNvPr>
          <p:cNvPicPr/>
          <p:nvPr/>
        </p:nvPicPr>
        <p:blipFill>
          <a:blip r:embed="rId6"/>
          <a:srcRect b="11110"/>
          <a:stretch>
            <a:fillRect/>
          </a:stretch>
        </p:blipFill>
        <p:spPr>
          <a:xfrm>
            <a:off x="0" y="-1"/>
            <a:ext cx="12192000" cy="948423"/>
          </a:xfrm>
          <a:prstGeom prst="rect">
            <a:avLst/>
          </a:prstGeom>
          <a:ln/>
        </p:spPr>
      </p:pic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AB291DA7-950C-B278-D607-F925BC5D9F0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5686"/>
            <a:ext cx="2703555" cy="876375"/>
          </a:xfrm>
          <a:prstGeom prst="rect">
            <a:avLst/>
          </a:prstGeom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2ACFC5E5-3693-19B3-1C76-25C73163438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257" y="66628"/>
            <a:ext cx="4334740" cy="7488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1745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5803711"/>
            <a:ext cx="12191999" cy="10486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21892" y="6045179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11AD49-0642-4714-AC21-3D07A6C35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745" y="1683370"/>
            <a:ext cx="3291901" cy="3491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600" b="1" dirty="0">
                <a:solidFill>
                  <a:schemeClr val="tx2"/>
                </a:solidFill>
              </a:rPr>
              <a:t>Montana Communities Served by MRPIP</a:t>
            </a:r>
            <a:endParaRPr lang="en-US" sz="26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/>
              <a:t>The numbers following the city/county names represent the total number of MRPIP physicians who have practiced in that location.  Some MRPIP physicians have practiced in more than one location.</a:t>
            </a:r>
          </a:p>
          <a:p>
            <a:pPr marL="0" indent="0">
              <a:spcAft>
                <a:spcPts val="600"/>
              </a:spcAft>
              <a:buNone/>
            </a:pPr>
            <a:endParaRPr lang="en-US" sz="1600" dirty="0"/>
          </a:p>
          <a:p>
            <a:pPr marL="0" indent="0">
              <a:spcAft>
                <a:spcPts val="600"/>
              </a:spcAft>
              <a:buNone/>
            </a:pPr>
            <a:endParaRPr lang="en-US" sz="1600" dirty="0"/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1700" dirty="0"/>
          </a:p>
          <a:p>
            <a:pPr marL="0" indent="0">
              <a:spcAft>
                <a:spcPts val="600"/>
              </a:spcAft>
              <a:buNone/>
            </a:pPr>
            <a:endParaRPr lang="en-US" sz="1700" dirty="0"/>
          </a:p>
          <a:p>
            <a:pPr marL="0" indent="0">
              <a:spcAft>
                <a:spcPts val="600"/>
              </a:spcAft>
              <a:buNone/>
            </a:pPr>
            <a:endParaRPr lang="en-US" sz="2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image3.png">
            <a:extLst>
              <a:ext uri="{FF2B5EF4-FFF2-40B4-BE49-F238E27FC236}">
                <a16:creationId xmlns:a16="http://schemas.microsoft.com/office/drawing/2014/main" id="{D41A76FB-D536-353F-7303-83E9E328B5B3}"/>
              </a:ext>
            </a:extLst>
          </p:cNvPr>
          <p:cNvPicPr/>
          <p:nvPr/>
        </p:nvPicPr>
        <p:blipFill>
          <a:blip r:embed="rId4"/>
          <a:srcRect b="11110"/>
          <a:stretch>
            <a:fillRect/>
          </a:stretch>
        </p:blipFill>
        <p:spPr>
          <a:xfrm>
            <a:off x="0" y="-1"/>
            <a:ext cx="12192000" cy="948423"/>
          </a:xfrm>
          <a:prstGeom prst="rect">
            <a:avLst/>
          </a:prstGeom>
          <a:ln/>
        </p:spPr>
      </p:pic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6E2CDBFB-B563-FC76-A7CC-376ACF27A9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5686"/>
            <a:ext cx="2703555" cy="876375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4A782AE-407E-E859-ABDD-B7B80A1C316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982" y="92695"/>
            <a:ext cx="4334740" cy="74880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F93B343-05F4-A49D-21BB-7E5D5FB1C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105954"/>
              </p:ext>
            </p:extLst>
          </p:nvPr>
        </p:nvGraphicFramePr>
        <p:xfrm>
          <a:off x="3855027" y="1158055"/>
          <a:ext cx="7782791" cy="4589879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2809209">
                  <a:extLst>
                    <a:ext uri="{9D8B030D-6E8A-4147-A177-3AD203B41FA5}">
                      <a16:colId xmlns:a16="http://schemas.microsoft.com/office/drawing/2014/main" val="880199756"/>
                    </a:ext>
                  </a:extLst>
                </a:gridCol>
                <a:gridCol w="2465619">
                  <a:extLst>
                    <a:ext uri="{9D8B030D-6E8A-4147-A177-3AD203B41FA5}">
                      <a16:colId xmlns:a16="http://schemas.microsoft.com/office/drawing/2014/main" val="3965102645"/>
                    </a:ext>
                  </a:extLst>
                </a:gridCol>
                <a:gridCol w="2507963">
                  <a:extLst>
                    <a:ext uri="{9D8B030D-6E8A-4147-A177-3AD203B41FA5}">
                      <a16:colId xmlns:a16="http://schemas.microsoft.com/office/drawing/2014/main" val="4018047088"/>
                    </a:ext>
                  </a:extLst>
                </a:gridCol>
              </a:tblGrid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CITY/TOWN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CITY/TOWN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CITY/TOWN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0369228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Anaconda (22)  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Forsyth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 dirty="0">
                          <a:effectLst/>
                        </a:rPr>
                        <a:t>Red Lodge (6)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8613001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Big Timber (1)  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Fort Benton (1)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Ronan (8) 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53165797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Billings (7)   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Glasgow (6)  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Roundup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77659739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Bozeman (1)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Glendive (10)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Scobey (3)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642701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Butte (7)   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Hamilton (13)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Seeley Lake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1607843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Chester (3)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Hardin (3)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Shelby (10)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4227213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Chinook (1)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Harlowton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Sheridan/Twin Bridges (3)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43494212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Columbia Falls (5)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Havre (9)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Sidney (7)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9878584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Columbus (3)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Helena (4) 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St. Ignatius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8226848"/>
                  </a:ext>
                </a:extLst>
              </a:tr>
              <a:tr h="400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Conrad (2)  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Kalispell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Stevensville (6)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44941472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Corvallis (2)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Lewistown (8) 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Superior (3)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19660012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Culbertson (3)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Libby (8) 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Thompson Falls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75983209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Cut Bank (2)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Lincoln (2)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Townsend (2)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65476477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Deer Lodge (7)  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Livingston (14) 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Warm Springs (1)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529021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Dillon (11)  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Miles City (9)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Whitefish (3)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1106134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Ennis (7)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Plains (8)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 dirty="0">
                          <a:effectLst/>
                        </a:rPr>
                        <a:t>White Sulphur Springs (2)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9504330"/>
                  </a:ext>
                </a:extLst>
              </a:tr>
              <a:tr h="206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effectLst/>
                        </a:rPr>
                        <a:t>Eureka (1)  </a:t>
                      </a:r>
                      <a:endParaRPr lang="en-US" sz="14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Plentywood (2) 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00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234615"/>
                  </a:ext>
                </a:extLst>
              </a:tr>
              <a:tr h="3186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00" dirty="0">
                          <a:effectLst/>
                        </a:rPr>
                        <a:t>Florence (1)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 dirty="0">
                          <a:effectLst/>
                        </a:rPr>
                        <a:t>Polson (17)   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54897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49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09397"/>
            <a:ext cx="12192000" cy="10486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53946" y="6149032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63146" y="1178176"/>
            <a:ext cx="10205745" cy="4474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US" sz="2400" b="1" dirty="0">
                <a:solidFill>
                  <a:schemeClr val="tx2"/>
                </a:solidFill>
              </a:rPr>
              <a:t>How is MRPIP Tied to WICHE, WWAMI and ICOM?</a:t>
            </a:r>
          </a:p>
          <a:p>
            <a:pPr marL="0" indent="0">
              <a:spcAft>
                <a:spcPts val="600"/>
              </a:spcAft>
              <a:buFont typeface="Arial" panose="020B0604020202020204" pitchFamily="34" charset="0"/>
              <a:buNone/>
            </a:pPr>
            <a:endParaRPr lang="en-US" sz="2400" b="1" dirty="0">
              <a:solidFill>
                <a:schemeClr val="tx2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WICHE, WWAMI, and ICOM state-supported MD and DO students are required to pay an annual MRPIP fee each year of their medical program as a condition of receiving the state support (total of 4 years)</a:t>
            </a:r>
          </a:p>
          <a:p>
            <a:pPr lvl="2">
              <a:spcAft>
                <a:spcPts val="600"/>
              </a:spcAft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Annual fee payment doesn’t guarantee MRPIP eligibility, selection or participation. 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The fee is mandated by state law and is paid directly to OCHE. These fees are invested and used to fund the MRPIP loan repayment program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For WWAMI &amp; ICOM students, the type of contract selected when awarded will dictate the amount of their MRPIP fee.</a:t>
            </a:r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2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Graphic 2" descr="Cycle with people outline">
            <a:extLst>
              <a:ext uri="{FF2B5EF4-FFF2-40B4-BE49-F238E27FC236}">
                <a16:creationId xmlns:a16="http://schemas.microsoft.com/office/drawing/2014/main" id="{28552FCE-2177-42DC-89BE-7DB45ED0FC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79769" y="4139404"/>
            <a:ext cx="1397953" cy="1397953"/>
          </a:xfrm>
          <a:prstGeom prst="rect">
            <a:avLst/>
          </a:prstGeom>
        </p:spPr>
      </p:pic>
      <p:pic>
        <p:nvPicPr>
          <p:cNvPr id="2" name="image3.png">
            <a:extLst>
              <a:ext uri="{FF2B5EF4-FFF2-40B4-BE49-F238E27FC236}">
                <a16:creationId xmlns:a16="http://schemas.microsoft.com/office/drawing/2014/main" id="{7094EF0A-0389-798A-DEB2-F88E3EEE0E1D}"/>
              </a:ext>
            </a:extLst>
          </p:cNvPr>
          <p:cNvPicPr/>
          <p:nvPr/>
        </p:nvPicPr>
        <p:blipFill>
          <a:blip r:embed="rId6"/>
          <a:srcRect b="11110"/>
          <a:stretch>
            <a:fillRect/>
          </a:stretch>
        </p:blipFill>
        <p:spPr>
          <a:xfrm>
            <a:off x="0" y="0"/>
            <a:ext cx="12192000" cy="938351"/>
          </a:xfrm>
          <a:prstGeom prst="rect">
            <a:avLst/>
          </a:prstGeom>
          <a:ln/>
        </p:spPr>
      </p:pic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7E8AC293-56FF-43B4-D406-7732ACAC753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5686"/>
            <a:ext cx="2703555" cy="876375"/>
          </a:xfrm>
          <a:prstGeom prst="rect">
            <a:avLst/>
          </a:prstGeom>
        </p:spPr>
      </p:pic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C0352F64-B10B-225C-EDB0-F45A9FE2293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160" y="95392"/>
            <a:ext cx="4327562" cy="747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256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 descr="Handshake outline">
            <a:extLst>
              <a:ext uri="{FF2B5EF4-FFF2-40B4-BE49-F238E27FC236}">
                <a16:creationId xmlns:a16="http://schemas.microsoft.com/office/drawing/2014/main" id="{D85C4F24-E893-42D9-A876-9481B8CD8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21003" y="1112615"/>
            <a:ext cx="1344097" cy="13440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068291"/>
            <a:ext cx="12192000" cy="78970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64337" y="6278479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Commissioner of Higher Education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83721" y="1366100"/>
            <a:ext cx="11095232" cy="442553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</a:rPr>
              <a:t>WWAMI Contracts</a:t>
            </a:r>
          </a:p>
          <a:p>
            <a:pPr>
              <a:spcAft>
                <a:spcPts val="600"/>
              </a:spcAft>
            </a:pPr>
            <a:endParaRPr lang="en-US" sz="2200" u="sng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en-US" sz="2200" dirty="0"/>
              <a:t>MT law requires WWAMI students to enter into a contractual agreement with the state before state support funding can be sent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Contracts are legal and binding agreements that are decided before starting year 1 med school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Contracts cannot be changed once signed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Consider your choice carefully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endParaRPr lang="en-US" sz="2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" name="image3.png">
            <a:extLst>
              <a:ext uri="{FF2B5EF4-FFF2-40B4-BE49-F238E27FC236}">
                <a16:creationId xmlns:a16="http://schemas.microsoft.com/office/drawing/2014/main" id="{80BFDCF1-29CE-1B6F-5849-42F705D2D2C0}"/>
              </a:ext>
            </a:extLst>
          </p:cNvPr>
          <p:cNvPicPr/>
          <p:nvPr/>
        </p:nvPicPr>
        <p:blipFill>
          <a:blip r:embed="rId6"/>
          <a:srcRect b="11110"/>
          <a:stretch>
            <a:fillRect/>
          </a:stretch>
        </p:blipFill>
        <p:spPr>
          <a:xfrm>
            <a:off x="0" y="0"/>
            <a:ext cx="12192000" cy="938351"/>
          </a:xfrm>
          <a:prstGeom prst="rect">
            <a:avLst/>
          </a:prstGeom>
          <a:ln/>
        </p:spPr>
      </p:pic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96A66560-3E48-E4F3-BD8E-99BD0C77BA3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5686"/>
            <a:ext cx="2703555" cy="876375"/>
          </a:xfrm>
          <a:prstGeom prst="rect">
            <a:avLst/>
          </a:prstGeom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9D19600E-CD61-DF55-71F4-8D487376C4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160" y="95392"/>
            <a:ext cx="4327562" cy="747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5887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A046C076879541A7217ADA90589911" ma:contentTypeVersion="13" ma:contentTypeDescription="Create a new document." ma:contentTypeScope="" ma:versionID="99c7295116f7595a52c5efb2d1746647">
  <xsd:schema xmlns:xsd="http://www.w3.org/2001/XMLSchema" xmlns:xs="http://www.w3.org/2001/XMLSchema" xmlns:p="http://schemas.microsoft.com/office/2006/metadata/properties" xmlns:ns2="4377efb8-b53e-4a51-a0a2-405831c6f2f0" xmlns:ns3="1b2b0b00-a2b3-4818-a950-f28d6c246117" targetNamespace="http://schemas.microsoft.com/office/2006/metadata/properties" ma:root="true" ma:fieldsID="772d43fd7828ecc34f60003753630cac" ns2:_="" ns3:_="">
    <xsd:import namespace="4377efb8-b53e-4a51-a0a2-405831c6f2f0"/>
    <xsd:import namespace="1b2b0b00-a2b3-4818-a950-f28d6c246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77efb8-b53e-4a51-a0a2-405831c6f2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2b0b00-a2b3-4818-a950-f28d6c2461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daa1597-b71e-4902-8794-bbff25b7c1ab}" ma:internalName="TaxCatchAll" ma:showField="CatchAllData" ma:web="1b2b0b00-a2b3-4818-a950-f28d6c2461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2b0b00-a2b3-4818-a950-f28d6c246117" xsi:nil="true"/>
    <lcf76f155ced4ddcb4097134ff3c332f xmlns="4377efb8-b53e-4a51-a0a2-405831c6f2f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234C8E-2EE2-4116-A882-F7BA9DD8B5A9}"/>
</file>

<file path=customXml/itemProps2.xml><?xml version="1.0" encoding="utf-8"?>
<ds:datastoreItem xmlns:ds="http://schemas.openxmlformats.org/officeDocument/2006/customXml" ds:itemID="{54DE1B94-905F-42E4-A45D-D07845A4A0AA}"/>
</file>

<file path=customXml/itemProps3.xml><?xml version="1.0" encoding="utf-8"?>
<ds:datastoreItem xmlns:ds="http://schemas.openxmlformats.org/officeDocument/2006/customXml" ds:itemID="{3461F980-2D2E-4387-92B8-BC8E5722F7FD}"/>
</file>

<file path=docProps/app.xml><?xml version="1.0" encoding="utf-8"?>
<Properties xmlns="http://schemas.openxmlformats.org/officeDocument/2006/extended-properties" xmlns:vt="http://schemas.openxmlformats.org/officeDocument/2006/docPropsVTypes">
  <TotalTime>3000</TotalTime>
  <Words>1618</Words>
  <Application>Microsoft Office PowerPoint</Application>
  <PresentationFormat>Widescreen</PresentationFormat>
  <Paragraphs>184</Paragraphs>
  <Slides>11</Slides>
  <Notes>11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The Montana Rural Physician Incentive Program  (MRPIP)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Montana Professional Student Exchange and Loan Repayment Programs</dc:title>
  <dc:creator>Tobol, Laurie</dc:creator>
  <cp:lastModifiedBy>Judi Sullivan</cp:lastModifiedBy>
  <cp:revision>168</cp:revision>
  <cp:lastPrinted>2024-09-26T14:54:22Z</cp:lastPrinted>
  <dcterms:created xsi:type="dcterms:W3CDTF">2019-02-02T22:10:20Z</dcterms:created>
  <dcterms:modified xsi:type="dcterms:W3CDTF">2025-10-21T18:37:53Z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0x010100B4A046C076879541A7217ADA90589911</vt:lpwstr>
  </property>
</Properties>
</file>